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Old Standard TT"/>
      <p:regular r:id="rId21"/>
      <p:bold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OldStandardTT-bold.fntdata"/><Relationship Id="rId10" Type="http://schemas.openxmlformats.org/officeDocument/2006/relationships/slide" Target="slides/slide5.xml"/><Relationship Id="rId21" Type="http://schemas.openxmlformats.org/officeDocument/2006/relationships/font" Target="fonts/OldStandardT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ldStandardT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bd63c240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bd63c240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3a1282f5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3a1282f5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3b46862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e3b46862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3b468627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e3b468627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f26ecdea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4f26ecdea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3988cc48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e3988cc48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f2151e7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f2151e7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e3316444c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e3316444c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3988cc48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e3988cc48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3988cc48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3988cc48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3988cc48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3988cc48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3988cc48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3988cc48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3a1282f5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e3a1282f5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3988cc48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e3988cc48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3.png"/><Relationship Id="rId11" Type="http://schemas.openxmlformats.org/officeDocument/2006/relationships/image" Target="../media/image8.png"/><Relationship Id="rId10" Type="http://schemas.openxmlformats.org/officeDocument/2006/relationships/image" Target="../media/image5.png"/><Relationship Id="rId12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8.jpg"/><Relationship Id="rId7" Type="http://schemas.openxmlformats.org/officeDocument/2006/relationships/image" Target="../media/image21.jpg"/><Relationship Id="rId8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1" y="744575"/>
            <a:ext cx="7173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Ótica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4300160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7126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1º semestre 2023 - Aula 9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/>
        </p:nvSpPr>
        <p:spPr>
          <a:xfrm>
            <a:off x="2380675" y="155000"/>
            <a:ext cx="426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Espectro contínuo da luz visível</a:t>
            </a:r>
            <a:endParaRPr b="1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552" y="751489"/>
            <a:ext cx="6326149" cy="39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/>
        </p:nvSpPr>
        <p:spPr>
          <a:xfrm>
            <a:off x="1660750" y="155000"/>
            <a:ext cx="545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Observação do espectro de </a:t>
            </a:r>
            <a:r>
              <a:rPr b="1"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absorção</a:t>
            </a:r>
            <a:r>
              <a:rPr b="1"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da luz do Sol</a:t>
            </a:r>
            <a:endParaRPr b="1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b="4761" l="0" r="1419" t="0"/>
          <a:stretch/>
        </p:blipFill>
        <p:spPr>
          <a:xfrm>
            <a:off x="352275" y="821975"/>
            <a:ext cx="4903950" cy="23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275" y="882800"/>
            <a:ext cx="2215025" cy="33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155000" y="3393508"/>
            <a:ext cx="5453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ld Standard TT"/>
              <a:buChar char="●"/>
            </a:pPr>
            <a:r>
              <a:rPr lang="pt-BR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Fraunhofer, por meio da dispersão da luz do Sol por um prisma, observou diversas linhas escuras (absorvidas) no espectro da luz solar (1814)</a:t>
            </a:r>
            <a:endParaRPr sz="15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ld Standard TT"/>
              <a:buChar char="●"/>
            </a:pPr>
            <a:r>
              <a:rPr lang="pt-BR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Usando a rede de difração (gera espectros mais precisos que os prismas), a partir de 1821, determinou os comprimentos de onda correspondentes às linhas escuras</a:t>
            </a:r>
            <a:endParaRPr sz="15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/>
        </p:nvSpPr>
        <p:spPr>
          <a:xfrm>
            <a:off x="2380675" y="155000"/>
            <a:ext cx="426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Emissão e identificação de materiais</a:t>
            </a:r>
            <a:endParaRPr b="1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00" y="1006325"/>
            <a:ext cx="5956725" cy="336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6541175" y="1309650"/>
            <a:ext cx="2385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Combustão de compostos químicos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●"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Emissão dominante de cores bem definidas para cada composto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●"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Identificação de substâncias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●"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Hipótese: as linhas escuras associadas a </a:t>
            </a: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presença</a:t>
            </a: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de certos compostos químicos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66" y="1172162"/>
            <a:ext cx="8734875" cy="23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/>
          <p:nvPr/>
        </p:nvSpPr>
        <p:spPr>
          <a:xfrm>
            <a:off x="358150" y="352850"/>
            <a:ext cx="8613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2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Espectros de emissão e absorção</a:t>
            </a:r>
            <a:endParaRPr b="1" sz="2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484632" marR="0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6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1132900" y="3996800"/>
            <a:ext cx="706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Compostos químicos apresentam reciprocidade entre linhas de emissão e </a:t>
            </a: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absorção</a:t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/>
        </p:nvSpPr>
        <p:spPr>
          <a:xfrm>
            <a:off x="315858" y="141475"/>
            <a:ext cx="861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6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Carta de Robert Wilhelm Bunsen, 1859</a:t>
            </a:r>
            <a:endParaRPr b="1"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484632" marR="0" rtl="0" algn="ct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6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380475" y="469725"/>
            <a:ext cx="85491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958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“No momento estou envolvido numa pesquisa com Kirchhoff, que não nos deixa dormir. Ele fez uma belíssima e inesperada descoberta: a causa das linhas escuras do espectro solar. Conseguiu intensificá-las de forma artificial e provocar o seu aparecimento no espectro contínuo de uma chama, identificando a posição dessas linhas com as de Fraunhofer</a:t>
            </a: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. Assim, abre-se a possibilidade de se </a:t>
            </a: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determinar a composição material do Sol e das estrelas fixas com o mesmo grau de certeza com que podemos constatar com nossos reagentes a presença de óxido de enxofre e cloro. Por esse método também é possível determinar a composição da matéria terrestre, distinguindo as partes componentes, com a mesma facilidade com que se distingue a matéria contida no Sol</a:t>
            </a: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. Pude, por exemplo, detectar o lítio em 20 gramas de água do mar. Para registrar a presença de muitas substâncias, esse método deve ser preferido a qualquer um dos até agora conhecidos. Assim, se tivermos uma mistura de lítio, potássio, sódio, bário, estrôncio, cálcio, tudo que se tem que fazer é levar uma miligrama da mistura ao nosso aparelho para determinar a presença de todas as substâncias acima indicadas por mera observação. Algumas dessas reações são extremamente delicadas. Detectei 5 milésima de miligrama de lítio com a maior facilidade e precisão. descobri a presença deste metal em quase todas as amostras de potassa”. </a:t>
            </a:r>
            <a:endParaRPr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194" name="Google Shape;194;p27"/>
          <p:cNvSpPr txBox="1"/>
          <p:nvPr/>
        </p:nvSpPr>
        <p:spPr>
          <a:xfrm>
            <a:off x="1814100" y="321775"/>
            <a:ext cx="5515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Atividade 9</a:t>
            </a:r>
            <a:endParaRPr b="1" sz="23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731550" y="860575"/>
            <a:ext cx="768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1001975" y="1024252"/>
            <a:ext cx="71643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Identificação da composição química de estrelas</a:t>
            </a:r>
            <a:endParaRPr b="1"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9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Cada grupo receberá folhas de sulfite com os espectros de elementos químicos e transparências com espectros simplificados e numerados de algumas estrelas. Os alunos deverão comparar o espectro das estrelas com os espectros dos  diferentes elementos. Se o espectro da estrela apresentar todas as linhas  correspondentes ao elemento, é por que este é um dos constituintes da estrela.</a:t>
            </a:r>
            <a:endParaRPr b="1" sz="19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9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Compare com cuidado, pois cada estrela tem pelo menos 3 elementos componentes.</a:t>
            </a:r>
            <a:endParaRPr b="1" sz="19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1247320" y="-216078"/>
            <a:ext cx="7173300" cy="8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Experimento da aula 7</a:t>
            </a:r>
            <a:endParaRPr b="1" sz="1733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75" y="666519"/>
            <a:ext cx="3791400" cy="212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150" y="652724"/>
            <a:ext cx="3791400" cy="209791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600600" y="2750650"/>
            <a:ext cx="3971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Efeitos estudados: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●"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Difração: inflexão das frentes de onda ao passar por um obstáculo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●"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Interferência: </a:t>
            </a: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superposição</a:t>
            </a: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de ondas com diferenças de fase </a:t>
            </a: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constantes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Aparato do experimento: 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●"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fonte de </a:t>
            </a: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luz monocromática</a:t>
            </a: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vermelha (laser) 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●"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rede de difração (fragmento de CD)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899045" y="1057683"/>
            <a:ext cx="33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</a:rPr>
              <a:t>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143475" y="2955575"/>
            <a:ext cx="3171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Medições diretas: 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●"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distância x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●"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distância L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Medições indiretas: 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●"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ângulo θ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●"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distância entre as fendas da rede de difração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814100" y="321775"/>
            <a:ext cx="5515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 se usássemos luz branca, o que aconteceria?</a:t>
            </a:r>
            <a:endParaRPr b="1" sz="23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731550" y="1632800"/>
            <a:ext cx="768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7925"/>
            <a:ext cx="8839200" cy="1103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52400" y="2653950"/>
            <a:ext cx="202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Questão 2, lista 3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200" y="2710323"/>
            <a:ext cx="3548261" cy="2266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915950" y="279500"/>
            <a:ext cx="744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Retomando algumas coisas: luz coerente e não coerente</a:t>
            </a:r>
            <a:endParaRPr b="1" sz="23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575" y="1775750"/>
            <a:ext cx="5152675" cy="328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>
            <a:endCxn id="84" idx="2"/>
          </p:cNvCxnSpPr>
          <p:nvPr/>
        </p:nvCxnSpPr>
        <p:spPr>
          <a:xfrm rot="10800000">
            <a:off x="1197875" y="1316225"/>
            <a:ext cx="1099200" cy="985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4" name="Google Shape;84;p16"/>
          <p:cNvSpPr txBox="1"/>
          <p:nvPr/>
        </p:nvSpPr>
        <p:spPr>
          <a:xfrm>
            <a:off x="169175" y="916025"/>
            <a:ext cx="20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Luz branca incoerente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85" name="Google Shape;85;p16"/>
          <p:cNvCxnSpPr/>
          <p:nvPr/>
        </p:nvCxnSpPr>
        <p:spPr>
          <a:xfrm rot="10800000">
            <a:off x="1564175" y="4711350"/>
            <a:ext cx="208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" name="Google Shape;86;p16"/>
          <p:cNvSpPr txBox="1"/>
          <p:nvPr/>
        </p:nvSpPr>
        <p:spPr>
          <a:xfrm>
            <a:off x="169175" y="4511250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Fenda estreita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87" name="Google Shape;87;p16"/>
          <p:cNvCxnSpPr/>
          <p:nvPr/>
        </p:nvCxnSpPr>
        <p:spPr>
          <a:xfrm rot="10800000">
            <a:off x="4565725" y="1456125"/>
            <a:ext cx="14100" cy="1071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" name="Google Shape;88;p16"/>
          <p:cNvSpPr txBox="1"/>
          <p:nvPr/>
        </p:nvSpPr>
        <p:spPr>
          <a:xfrm>
            <a:off x="3534416" y="819422"/>
            <a:ext cx="205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Luz branca espacialmente coerente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89" name="Google Shape;89;p16"/>
          <p:cNvCxnSpPr/>
          <p:nvPr/>
        </p:nvCxnSpPr>
        <p:spPr>
          <a:xfrm>
            <a:off x="6101750" y="4711358"/>
            <a:ext cx="1437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" name="Google Shape;90;p16"/>
          <p:cNvSpPr txBox="1"/>
          <p:nvPr/>
        </p:nvSpPr>
        <p:spPr>
          <a:xfrm>
            <a:off x="7621125" y="4511250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Filtro de cor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91" name="Google Shape;91;p16"/>
          <p:cNvCxnSpPr>
            <a:endCxn id="92" idx="1"/>
          </p:cNvCxnSpPr>
          <p:nvPr/>
        </p:nvCxnSpPr>
        <p:spPr>
          <a:xfrm flipH="1" rot="10800000">
            <a:off x="6270825" y="1497200"/>
            <a:ext cx="1350300" cy="641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" name="Google Shape;92;p16"/>
          <p:cNvSpPr txBox="1"/>
          <p:nvPr/>
        </p:nvSpPr>
        <p:spPr>
          <a:xfrm>
            <a:off x="7621125" y="758450"/>
            <a:ext cx="1437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Luz espacialmente e temporalmente coerente (luz monocromática coerente)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1814100" y="185675"/>
            <a:ext cx="5515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Flashback da aula 7</a:t>
            </a:r>
            <a:endParaRPr b="1" sz="23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800" y="1005214"/>
            <a:ext cx="6147551" cy="354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171" y="1858675"/>
            <a:ext cx="2454243" cy="184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279138" y="129275"/>
            <a:ext cx="479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Aproximações sobre as posições das franjas de interferência</a:t>
            </a:r>
            <a:endParaRPr b="1"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C:\Users\profis\AppData\Local\Temp\FullSizeRender-2.jpg" id="107" name="Google Shape;107;p18"/>
          <p:cNvPicPr preferRelativeResize="0"/>
          <p:nvPr/>
        </p:nvPicPr>
        <p:blipFill rotWithShape="1">
          <a:blip r:embed="rId3">
            <a:alphaModFix/>
          </a:blip>
          <a:srcRect b="0" l="14802" r="31506" t="0"/>
          <a:stretch/>
        </p:blipFill>
        <p:spPr>
          <a:xfrm>
            <a:off x="324117" y="953266"/>
            <a:ext cx="4701326" cy="367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7842" y="101091"/>
            <a:ext cx="3601345" cy="49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5775663" y="400200"/>
            <a:ext cx="270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Old Standard TT"/>
                <a:ea typeface="Old Standard TT"/>
                <a:cs typeface="Old Standard TT"/>
                <a:sym typeface="Old Standard TT"/>
              </a:rPr>
              <a:t>Aproximação para ângulo pequenos</a:t>
            </a:r>
            <a:endParaRPr b="1" sz="1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\theta \approx sen \theta \approx tg \theta&#10;%e2c0b731-eb0c-42b5-a192-66c136915fb0"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2713" y="925091"/>
            <a:ext cx="13716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 &gt;&gt; y&#10;%3c4921bc-617f-4441-bd62-79c9ea648b03"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6088" y="1308891"/>
            <a:ext cx="7048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 sen \theta = m\lambda&#10;%52c1b7cf-c68c-42be-a0cd-2fe66feb1dda" id="112" name="Google Shape;11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1775" y="2804256"/>
            <a:ext cx="113347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6045375" y="2371356"/>
            <a:ext cx="224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38761D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Interferência construtiva</a:t>
            </a:r>
            <a:endParaRPr b="1" sz="1200">
              <a:solidFill>
                <a:srgbClr val="38761D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tg \theta = \frac{y}{L}&#10;%e8e82d3c-ae76-4eb2-8e5c-bafb8e02d91f" id="114" name="Google Shape;11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84725" y="1691009"/>
            <a:ext cx="7620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g \theta  \approx sen \theta \approx \frac{y}{L}&#10;%80ff278f-3cc5-461b-bf16-a966fd9002b9" id="115" name="Google Shape;11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32300" y="2073455"/>
            <a:ext cx="14668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n \theta = \frac{m \lambda}{d} \approx \frac{y}{L}&#10;%946f5e2d-1337-451b-b67a-62733c1d658c" id="116" name="Google Shape;11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28633" y="3128550"/>
            <a:ext cx="150495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5345480" y="3873669"/>
            <a:ext cx="364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Interferência destrutiva</a:t>
            </a:r>
            <a:endParaRPr b="1" sz="1200">
              <a:solidFill>
                <a:srgbClr val="FF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descr="y = L \frac{m\lambda}{d}&#10;%8b660758-8292-4fe4-9341-1b3b30624c21" id="118" name="Google Shape;118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57238" y="3543384"/>
            <a:ext cx="8477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 = L \frac{(m + \frac{1}{2})\lambda}{d}&#10;%924480cb-f19f-43bc-84c0-0a0a42c19034" id="119" name="Google Shape;119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81038" y="4321400"/>
            <a:ext cx="120015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/>
        </p:nvSpPr>
        <p:spPr>
          <a:xfrm>
            <a:off x="1975052" y="41250"/>
            <a:ext cx="5447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Voltando… As posições das franjas de interferência dependem da cor!</a:t>
            </a:r>
            <a:endParaRPr b="1"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50" y="749250"/>
            <a:ext cx="8839200" cy="110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814700" y="1977305"/>
            <a:ext cx="2168721" cy="2985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 = L \frac{m\lambda}{d}&#10;%b86d6dee-7667-4475-9841-96681ee1c5cb"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8038" y="2894543"/>
            <a:ext cx="116205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546213" y="3341075"/>
            <a:ext cx="2705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latin typeface="Old Standard TT"/>
                <a:ea typeface="Old Standard TT"/>
                <a:cs typeface="Old Standard TT"/>
                <a:sym typeface="Old Standard TT"/>
              </a:rPr>
              <a:t>Quanto maior o comprimento de onda, maior a posição de y</a:t>
            </a:r>
            <a:endParaRPr b="1" sz="19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2001" y="2242063"/>
            <a:ext cx="3770325" cy="24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4563" y="2146150"/>
            <a:ext cx="35052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05561" y="310850"/>
            <a:ext cx="5732876" cy="45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5210125" y="540200"/>
            <a:ext cx="187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Old Standard TT"/>
                <a:ea typeface="Old Standard TT"/>
                <a:cs typeface="Old Standard TT"/>
                <a:sym typeface="Old Standard TT"/>
              </a:rPr>
              <a:t>Difração e o espectro de cor</a:t>
            </a:r>
            <a:endParaRPr b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817850" y="1907100"/>
            <a:ext cx="116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Old Standard TT"/>
                <a:ea typeface="Old Standard TT"/>
                <a:cs typeface="Old Standard TT"/>
                <a:sym typeface="Old Standard TT"/>
              </a:rPr>
              <a:t>Luz branca</a:t>
            </a:r>
            <a:endParaRPr b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6276525" y="1235325"/>
            <a:ext cx="116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Old Standard TT"/>
                <a:ea typeface="Old Standard TT"/>
                <a:cs typeface="Old Standard TT"/>
                <a:sym typeface="Old Standard TT"/>
              </a:rPr>
              <a:t>Máximos de primeira ordem</a:t>
            </a:r>
            <a:endParaRPr b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6386650" y="3456433"/>
            <a:ext cx="116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Old Standard TT"/>
                <a:ea typeface="Old Standard TT"/>
                <a:cs typeface="Old Standard TT"/>
                <a:sym typeface="Old Standard TT"/>
              </a:rPr>
              <a:t>Máximos de primeira ordem</a:t>
            </a:r>
            <a:endParaRPr b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36" name="Google Shape;136;p19"/>
          <p:cNvCxnSpPr/>
          <p:nvPr/>
        </p:nvCxnSpPr>
        <p:spPr>
          <a:xfrm flipH="1">
            <a:off x="4819550" y="2837150"/>
            <a:ext cx="1789500" cy="132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19"/>
          <p:cNvSpPr txBox="1"/>
          <p:nvPr/>
        </p:nvSpPr>
        <p:spPr>
          <a:xfrm>
            <a:off x="3657638" y="4007800"/>
            <a:ext cx="116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Old Standard TT"/>
                <a:ea typeface="Old Standard TT"/>
                <a:cs typeface="Old Standard TT"/>
                <a:sym typeface="Old Standard TT"/>
              </a:rPr>
              <a:t>Máximo principal</a:t>
            </a:r>
            <a:endParaRPr b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2380675" y="295925"/>
            <a:ext cx="4269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Difração de Fraunhofer</a:t>
            </a:r>
            <a:endParaRPr b="1" sz="2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27" y="1309638"/>
            <a:ext cx="4123175" cy="31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5819925" y="1604938"/>
            <a:ext cx="24942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primeira rede de difração, usada para gerar o espectro contínuo da luz visível foi criada em 1821 pelo artesão ótico Joseph von Fraunhofer</a:t>
            </a:r>
            <a:endParaRPr b="1" sz="19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1814100" y="185675"/>
            <a:ext cx="5515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Flashback da aula 9</a:t>
            </a:r>
            <a:endParaRPr b="1" sz="23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538" y="1858675"/>
            <a:ext cx="2454243" cy="184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60000"/>
            <a:ext cx="6413775" cy="36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 rot="-5400000">
            <a:off x="3663775" y="3914967"/>
            <a:ext cx="296100" cy="10569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619075" y="4586074"/>
            <a:ext cx="641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Isso explica o aparecimento de cores nos experimentos de difração de Grimaldi no século XVII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