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3" r:id="rId3"/>
    <p:sldId id="281" r:id="rId4"/>
    <p:sldId id="282" r:id="rId5"/>
    <p:sldId id="285" r:id="rId6"/>
    <p:sldId id="286" r:id="rId7"/>
    <p:sldId id="287" r:id="rId8"/>
    <p:sldId id="288" r:id="rId9"/>
    <p:sldId id="289" r:id="rId10"/>
    <p:sldId id="290" r:id="rId11"/>
    <p:sldId id="275" r:id="rId12"/>
    <p:sldId id="258" r:id="rId13"/>
    <p:sldId id="257" r:id="rId14"/>
    <p:sldId id="259" r:id="rId15"/>
    <p:sldId id="260" r:id="rId16"/>
    <p:sldId id="261" r:id="rId17"/>
    <p:sldId id="274" r:id="rId18"/>
    <p:sldId id="276" r:id="rId19"/>
    <p:sldId id="292" r:id="rId20"/>
    <p:sldId id="291" r:id="rId21"/>
    <p:sldId id="263" r:id="rId22"/>
    <p:sldId id="264" r:id="rId23"/>
    <p:sldId id="269" r:id="rId24"/>
    <p:sldId id="268" r:id="rId25"/>
    <p:sldId id="272" r:id="rId26"/>
    <p:sldId id="271" r:id="rId27"/>
    <p:sldId id="273" r:id="rId28"/>
    <p:sldId id="270" r:id="rId29"/>
    <p:sldId id="265" r:id="rId30"/>
    <p:sldId id="294" r:id="rId31"/>
    <p:sldId id="283" r:id="rId32"/>
    <p:sldId id="284" r:id="rId33"/>
    <p:sldId id="267" r:id="rId34"/>
    <p:sldId id="266" r:id="rId35"/>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1" autoAdjust="0"/>
    <p:restoredTop sz="94660"/>
  </p:normalViewPr>
  <p:slideViewPr>
    <p:cSldViewPr snapToGrid="0">
      <p:cViewPr>
        <p:scale>
          <a:sx n="50" d="100"/>
          <a:sy n="50" d="100"/>
        </p:scale>
        <p:origin x="-1374" y="-60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smtClean="0"/>
              <a:t>Clique para editar o título mestre</a:t>
            </a:r>
            <a:endParaRPr lang="pt-B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D2E53118-2DA6-4672-9C75-980EC38CC9BC}" type="datetimeFigureOut">
              <a:rPr lang="pt-BR" smtClean="0"/>
              <a:t>19/03/2018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2999B9-FE05-4621-8FB9-ED4F123B6DA9}" type="slidenum">
              <a:rPr lang="pt-BR" smtClean="0"/>
              <a:t>‹nº›</a:t>
            </a:fld>
            <a:endParaRPr lang="pt-BR"/>
          </a:p>
        </p:txBody>
      </p:sp>
    </p:spTree>
    <p:extLst>
      <p:ext uri="{BB962C8B-B14F-4D97-AF65-F5344CB8AC3E}">
        <p14:creationId xmlns:p14="http://schemas.microsoft.com/office/powerpoint/2010/main" val="10372584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2E53118-2DA6-4672-9C75-980EC38CC9BC}" type="datetimeFigureOut">
              <a:rPr lang="pt-BR" smtClean="0"/>
              <a:t>19/03/2018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2999B9-FE05-4621-8FB9-ED4F123B6DA9}" type="slidenum">
              <a:rPr lang="pt-BR" smtClean="0"/>
              <a:t>‹nº›</a:t>
            </a:fld>
            <a:endParaRPr lang="pt-BR"/>
          </a:p>
        </p:txBody>
      </p:sp>
    </p:spTree>
    <p:extLst>
      <p:ext uri="{BB962C8B-B14F-4D97-AF65-F5344CB8AC3E}">
        <p14:creationId xmlns:p14="http://schemas.microsoft.com/office/powerpoint/2010/main" val="4667872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2E53118-2DA6-4672-9C75-980EC38CC9BC}" type="datetimeFigureOut">
              <a:rPr lang="pt-BR" smtClean="0"/>
              <a:t>19/03/2018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2999B9-FE05-4621-8FB9-ED4F123B6DA9}" type="slidenum">
              <a:rPr lang="pt-BR" smtClean="0"/>
              <a:t>‹nº›</a:t>
            </a:fld>
            <a:endParaRPr lang="pt-BR"/>
          </a:p>
        </p:txBody>
      </p:sp>
    </p:spTree>
    <p:extLst>
      <p:ext uri="{BB962C8B-B14F-4D97-AF65-F5344CB8AC3E}">
        <p14:creationId xmlns:p14="http://schemas.microsoft.com/office/powerpoint/2010/main" val="155005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D2E53118-2DA6-4672-9C75-980EC38CC9BC}" type="datetimeFigureOut">
              <a:rPr lang="pt-BR" smtClean="0"/>
              <a:t>19/03/2018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2999B9-FE05-4621-8FB9-ED4F123B6DA9}" type="slidenum">
              <a:rPr lang="pt-BR" smtClean="0"/>
              <a:t>‹nº›</a:t>
            </a:fld>
            <a:endParaRPr lang="pt-BR"/>
          </a:p>
        </p:txBody>
      </p:sp>
    </p:spTree>
    <p:extLst>
      <p:ext uri="{BB962C8B-B14F-4D97-AF65-F5344CB8AC3E}">
        <p14:creationId xmlns:p14="http://schemas.microsoft.com/office/powerpoint/2010/main" val="882068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smtClean="0"/>
              <a:t>Clique para editar o título mestre</a:t>
            </a:r>
            <a:endParaRPr lang="pt-B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D2E53118-2DA6-4672-9C75-980EC38CC9BC}" type="datetimeFigureOut">
              <a:rPr lang="pt-BR" smtClean="0"/>
              <a:t>19/03/2018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D2999B9-FE05-4621-8FB9-ED4F123B6DA9}" type="slidenum">
              <a:rPr lang="pt-BR" smtClean="0"/>
              <a:t>‹nº›</a:t>
            </a:fld>
            <a:endParaRPr lang="pt-BR"/>
          </a:p>
        </p:txBody>
      </p:sp>
    </p:spTree>
    <p:extLst>
      <p:ext uri="{BB962C8B-B14F-4D97-AF65-F5344CB8AC3E}">
        <p14:creationId xmlns:p14="http://schemas.microsoft.com/office/powerpoint/2010/main" val="3117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838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6172200" y="1825625"/>
            <a:ext cx="5181600" cy="435133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D2E53118-2DA6-4672-9C75-980EC38CC9BC}" type="datetimeFigureOut">
              <a:rPr lang="pt-BR" smtClean="0"/>
              <a:t>19/03/2018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D2999B9-FE05-4621-8FB9-ED4F123B6DA9}" type="slidenum">
              <a:rPr lang="pt-BR" smtClean="0"/>
              <a:t>‹nº›</a:t>
            </a:fld>
            <a:endParaRPr lang="pt-BR"/>
          </a:p>
        </p:txBody>
      </p:sp>
    </p:spTree>
    <p:extLst>
      <p:ext uri="{BB962C8B-B14F-4D97-AF65-F5344CB8AC3E}">
        <p14:creationId xmlns:p14="http://schemas.microsoft.com/office/powerpoint/2010/main" val="2303588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smtClean="0"/>
              <a:t>Clique para editar o título mestre</a:t>
            </a:r>
            <a:endParaRPr lang="pt-B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D2E53118-2DA6-4672-9C75-980EC38CC9BC}" type="datetimeFigureOut">
              <a:rPr lang="pt-BR" smtClean="0"/>
              <a:t>19/03/2018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D2999B9-FE05-4621-8FB9-ED4F123B6DA9}" type="slidenum">
              <a:rPr lang="pt-BR" smtClean="0"/>
              <a:t>‹nº›</a:t>
            </a:fld>
            <a:endParaRPr lang="pt-BR"/>
          </a:p>
        </p:txBody>
      </p:sp>
    </p:spTree>
    <p:extLst>
      <p:ext uri="{BB962C8B-B14F-4D97-AF65-F5344CB8AC3E}">
        <p14:creationId xmlns:p14="http://schemas.microsoft.com/office/powerpoint/2010/main" val="1186063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D2E53118-2DA6-4672-9C75-980EC38CC9BC}" type="datetimeFigureOut">
              <a:rPr lang="pt-BR" smtClean="0"/>
              <a:t>19/03/2018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D2999B9-FE05-4621-8FB9-ED4F123B6DA9}" type="slidenum">
              <a:rPr lang="pt-BR" smtClean="0"/>
              <a:t>‹nº›</a:t>
            </a:fld>
            <a:endParaRPr lang="pt-BR"/>
          </a:p>
        </p:txBody>
      </p:sp>
    </p:spTree>
    <p:extLst>
      <p:ext uri="{BB962C8B-B14F-4D97-AF65-F5344CB8AC3E}">
        <p14:creationId xmlns:p14="http://schemas.microsoft.com/office/powerpoint/2010/main" val="3743256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2E53118-2DA6-4672-9C75-980EC38CC9BC}" type="datetimeFigureOut">
              <a:rPr lang="pt-BR" smtClean="0"/>
              <a:t>19/03/2018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D2999B9-FE05-4621-8FB9-ED4F123B6DA9}" type="slidenum">
              <a:rPr lang="pt-BR" smtClean="0"/>
              <a:t>‹nº›</a:t>
            </a:fld>
            <a:endParaRPr lang="pt-BR"/>
          </a:p>
        </p:txBody>
      </p:sp>
    </p:spTree>
    <p:extLst>
      <p:ext uri="{BB962C8B-B14F-4D97-AF65-F5344CB8AC3E}">
        <p14:creationId xmlns:p14="http://schemas.microsoft.com/office/powerpoint/2010/main" val="2606404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2E53118-2DA6-4672-9C75-980EC38CC9BC}" type="datetimeFigureOut">
              <a:rPr lang="pt-BR" smtClean="0"/>
              <a:t>19/03/2018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D2999B9-FE05-4621-8FB9-ED4F123B6DA9}" type="slidenum">
              <a:rPr lang="pt-BR" smtClean="0"/>
              <a:t>‹nº›</a:t>
            </a:fld>
            <a:endParaRPr lang="pt-BR"/>
          </a:p>
        </p:txBody>
      </p:sp>
    </p:spTree>
    <p:extLst>
      <p:ext uri="{BB962C8B-B14F-4D97-AF65-F5344CB8AC3E}">
        <p14:creationId xmlns:p14="http://schemas.microsoft.com/office/powerpoint/2010/main" val="2403889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smtClean="0"/>
              <a:t>Clique para editar o título mestre</a:t>
            </a:r>
            <a:endParaRPr lang="pt-B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D2E53118-2DA6-4672-9C75-980EC38CC9BC}" type="datetimeFigureOut">
              <a:rPr lang="pt-BR" smtClean="0"/>
              <a:t>19/03/2018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D2999B9-FE05-4621-8FB9-ED4F123B6DA9}" type="slidenum">
              <a:rPr lang="pt-BR" smtClean="0"/>
              <a:t>‹nº›</a:t>
            </a:fld>
            <a:endParaRPr lang="pt-BR"/>
          </a:p>
        </p:txBody>
      </p:sp>
    </p:spTree>
    <p:extLst>
      <p:ext uri="{BB962C8B-B14F-4D97-AF65-F5344CB8AC3E}">
        <p14:creationId xmlns:p14="http://schemas.microsoft.com/office/powerpoint/2010/main" val="99309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E53118-2DA6-4672-9C75-980EC38CC9BC}" type="datetimeFigureOut">
              <a:rPr lang="pt-BR" smtClean="0"/>
              <a:t>19/03/2018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2999B9-FE05-4621-8FB9-ED4F123B6DA9}" type="slidenum">
              <a:rPr lang="pt-BR" smtClean="0"/>
              <a:t>‹nº›</a:t>
            </a:fld>
            <a:endParaRPr lang="pt-BR"/>
          </a:p>
        </p:txBody>
      </p:sp>
    </p:spTree>
    <p:extLst>
      <p:ext uri="{BB962C8B-B14F-4D97-AF65-F5344CB8AC3E}">
        <p14:creationId xmlns:p14="http://schemas.microsoft.com/office/powerpoint/2010/main" val="3013116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N3FAPQOPW2A"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rmAutofit fontScale="90000"/>
          </a:bodyPr>
          <a:lstStyle/>
          <a:p>
            <a:r>
              <a:rPr lang="pt-BR" dirty="0" smtClean="0"/>
              <a:t>Administração como ferramenta de tomada de decisão</a:t>
            </a:r>
            <a:endParaRPr lang="pt-BR" dirty="0"/>
          </a:p>
        </p:txBody>
      </p:sp>
      <p:sp>
        <p:nvSpPr>
          <p:cNvPr id="3" name="Subtítulo 2"/>
          <p:cNvSpPr>
            <a:spLocks noGrp="1"/>
          </p:cNvSpPr>
          <p:nvPr>
            <p:ph type="subTitle" idx="1"/>
          </p:nvPr>
        </p:nvSpPr>
        <p:spPr/>
        <p:txBody>
          <a:bodyPr/>
          <a:lstStyle/>
          <a:p>
            <a:r>
              <a:rPr lang="pt-BR" dirty="0" smtClean="0"/>
              <a:t>O que preciso saber para entender a importância da informação para seu desenvolvimento?</a:t>
            </a:r>
            <a:endParaRPr lang="pt-BR" dirty="0"/>
          </a:p>
        </p:txBody>
      </p:sp>
    </p:spTree>
    <p:extLst>
      <p:ext uri="{BB962C8B-B14F-4D97-AF65-F5344CB8AC3E}">
        <p14:creationId xmlns:p14="http://schemas.microsoft.com/office/powerpoint/2010/main" val="3920344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
            </a:r>
            <a:br>
              <a:rPr lang="pt-BR" dirty="0" smtClean="0"/>
            </a:br>
            <a:r>
              <a:rPr lang="pt-BR" dirty="0" smtClean="0"/>
              <a:t>Possíveis ações de melhoria</a:t>
            </a:r>
            <a:endParaRPr lang="pt-BR" dirty="0"/>
          </a:p>
        </p:txBody>
      </p:sp>
      <p:sp>
        <p:nvSpPr>
          <p:cNvPr id="3" name="Espaço Reservado para Conteúdo 2"/>
          <p:cNvSpPr>
            <a:spLocks noGrp="1"/>
          </p:cNvSpPr>
          <p:nvPr>
            <p:ph idx="1"/>
          </p:nvPr>
        </p:nvSpPr>
        <p:spPr/>
        <p:txBody>
          <a:bodyPr/>
          <a:lstStyle/>
          <a:p>
            <a:r>
              <a:rPr lang="pt-BR" dirty="0"/>
              <a:t>Deixar a toalha já pendurada ou guardada no banheiro;</a:t>
            </a:r>
          </a:p>
          <a:p>
            <a:r>
              <a:rPr lang="pt-BR" dirty="0"/>
              <a:t>Criar o hábito de fazer um </a:t>
            </a:r>
            <a:r>
              <a:rPr lang="pt-BR" dirty="0" err="1"/>
              <a:t>check</a:t>
            </a:r>
            <a:r>
              <a:rPr lang="pt-BR" dirty="0"/>
              <a:t> </a:t>
            </a:r>
            <a:r>
              <a:rPr lang="pt-BR" dirty="0" err="1"/>
              <a:t>list</a:t>
            </a:r>
            <a:r>
              <a:rPr lang="pt-BR" dirty="0"/>
              <a:t> mental antes de ir para o banho perguntando-se o que é preciso pegar;</a:t>
            </a:r>
          </a:p>
          <a:p>
            <a:r>
              <a:rPr lang="pt-BR" dirty="0"/>
              <a:t>Deixar a toalha guardada próximo ao local onde se guarda a roupa ou roupa íntima, para vê-la ao pegar a roupa ou roupa íntima;</a:t>
            </a:r>
          </a:p>
          <a:p>
            <a:r>
              <a:rPr lang="pt-BR" dirty="0"/>
              <a:t>Criar o hábito de fazer um </a:t>
            </a:r>
            <a:r>
              <a:rPr lang="pt-BR" dirty="0" err="1"/>
              <a:t>check</a:t>
            </a:r>
            <a:r>
              <a:rPr lang="pt-BR" dirty="0"/>
              <a:t> </a:t>
            </a:r>
            <a:r>
              <a:rPr lang="pt-BR" dirty="0" err="1"/>
              <a:t>list</a:t>
            </a:r>
            <a:r>
              <a:rPr lang="pt-BR" dirty="0"/>
              <a:t> mental ao se preparar para o banho, pensando: roupa limpa está aqui, roupa íntima está aqui, toalha limpa está aqui – enquanto vai acomodando cada item num local do banheiro. Se faltar algo é só voltar para pegar.</a:t>
            </a:r>
          </a:p>
          <a:p>
            <a:endParaRPr lang="pt-BR" dirty="0"/>
          </a:p>
        </p:txBody>
      </p:sp>
    </p:spTree>
    <p:extLst>
      <p:ext uri="{BB962C8B-B14F-4D97-AF65-F5344CB8AC3E}">
        <p14:creationId xmlns:p14="http://schemas.microsoft.com/office/powerpoint/2010/main" val="20832307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5400" dirty="0" smtClean="0"/>
              <a:t>Administrar?</a:t>
            </a:r>
            <a:endParaRPr lang="pt-BR" sz="5400" dirty="0"/>
          </a:p>
        </p:txBody>
      </p:sp>
      <p:sp>
        <p:nvSpPr>
          <p:cNvPr id="3" name="Espaço Reservado para Conteúdo 2"/>
          <p:cNvSpPr>
            <a:spLocks noGrp="1"/>
          </p:cNvSpPr>
          <p:nvPr>
            <p:ph idx="1"/>
          </p:nvPr>
        </p:nvSpPr>
        <p:spPr/>
        <p:txBody>
          <a:bodyPr>
            <a:normAutofit/>
          </a:bodyPr>
          <a:lstStyle/>
          <a:p>
            <a:r>
              <a:rPr lang="pt-BR" sz="4400" dirty="0" smtClean="0"/>
              <a:t>O processo de administrar é inerente a qualquer situação onde haja pessoas que utilizam recursos para atingir algum tipo de objetivo: </a:t>
            </a:r>
          </a:p>
          <a:p>
            <a:pPr lvl="1"/>
            <a:r>
              <a:rPr lang="pt-BR" sz="4000" dirty="0" smtClean="0"/>
              <a:t>Recursos? </a:t>
            </a:r>
          </a:p>
          <a:p>
            <a:pPr lvl="1"/>
            <a:r>
              <a:rPr lang="pt-BR" sz="4000" dirty="0" smtClean="0"/>
              <a:t>Objetivos? </a:t>
            </a:r>
            <a:endParaRPr lang="pt-BR" sz="4000" dirty="0"/>
          </a:p>
        </p:txBody>
      </p:sp>
    </p:spTree>
    <p:extLst>
      <p:ext uri="{BB962C8B-B14F-4D97-AF65-F5344CB8AC3E}">
        <p14:creationId xmlns:p14="http://schemas.microsoft.com/office/powerpoint/2010/main" val="41315026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2"/>
          <a:stretch>
            <a:fillRect/>
          </a:stretch>
        </p:blipFill>
        <p:spPr>
          <a:xfrm>
            <a:off x="1338262" y="0"/>
            <a:ext cx="9101138" cy="6410703"/>
          </a:xfrm>
          <a:prstGeom prst="rect">
            <a:avLst/>
          </a:prstGeom>
        </p:spPr>
      </p:pic>
    </p:spTree>
    <p:extLst>
      <p:ext uri="{BB962C8B-B14F-4D97-AF65-F5344CB8AC3E}">
        <p14:creationId xmlns:p14="http://schemas.microsoft.com/office/powerpoint/2010/main" val="28390855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066800" y="338137"/>
            <a:ext cx="10229850" cy="6518750"/>
          </a:xfrm>
          <a:prstGeom prst="rect">
            <a:avLst/>
          </a:prstGeom>
        </p:spPr>
      </p:pic>
    </p:spTree>
    <p:extLst>
      <p:ext uri="{BB962C8B-B14F-4D97-AF65-F5344CB8AC3E}">
        <p14:creationId xmlns:p14="http://schemas.microsoft.com/office/powerpoint/2010/main" val="23541895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585787" y="528637"/>
            <a:ext cx="10599194" cy="5605463"/>
          </a:xfrm>
          <a:prstGeom prst="rect">
            <a:avLst/>
          </a:prstGeom>
        </p:spPr>
      </p:pic>
    </p:spTree>
    <p:extLst>
      <p:ext uri="{BB962C8B-B14F-4D97-AF65-F5344CB8AC3E}">
        <p14:creationId xmlns:p14="http://schemas.microsoft.com/office/powerpoint/2010/main" val="9258408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838199" y="365125"/>
            <a:ext cx="10356129" cy="5811838"/>
          </a:xfrm>
          <a:prstGeom prst="rect">
            <a:avLst/>
          </a:prstGeom>
        </p:spPr>
      </p:pic>
    </p:spTree>
    <p:extLst>
      <p:ext uri="{BB962C8B-B14F-4D97-AF65-F5344CB8AC3E}">
        <p14:creationId xmlns:p14="http://schemas.microsoft.com/office/powerpoint/2010/main" val="22861947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157287" y="0"/>
            <a:ext cx="9758363" cy="6225373"/>
          </a:xfrm>
          <a:prstGeom prst="rect">
            <a:avLst/>
          </a:prstGeom>
        </p:spPr>
      </p:pic>
    </p:spTree>
    <p:extLst>
      <p:ext uri="{BB962C8B-B14F-4D97-AF65-F5344CB8AC3E}">
        <p14:creationId xmlns:p14="http://schemas.microsoft.com/office/powerpoint/2010/main" val="42565849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962024" y="212725"/>
            <a:ext cx="10296526" cy="6419119"/>
          </a:xfrm>
          <a:prstGeom prst="rect">
            <a:avLst/>
          </a:prstGeom>
        </p:spPr>
      </p:pic>
    </p:spTree>
    <p:extLst>
      <p:ext uri="{BB962C8B-B14F-4D97-AF65-F5344CB8AC3E}">
        <p14:creationId xmlns:p14="http://schemas.microsoft.com/office/powerpoint/2010/main" val="19430748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924050" cy="1325563"/>
          </a:xfrm>
        </p:spPr>
        <p:txBody>
          <a:bodyPr/>
          <a:lstStyle/>
          <a:p>
            <a:r>
              <a:rPr lang="pt-BR" dirty="0" smtClean="0"/>
              <a:t>Análise SWOT</a:t>
            </a:r>
            <a:endParaRPr lang="pt-BR" dirty="0"/>
          </a:p>
        </p:txBody>
      </p:sp>
      <p:sp>
        <p:nvSpPr>
          <p:cNvPr id="3" name="Espaço Reservado para Conteúdo 2"/>
          <p:cNvSpPr>
            <a:spLocks noGrp="1"/>
          </p:cNvSpPr>
          <p:nvPr>
            <p:ph idx="1"/>
          </p:nvPr>
        </p:nvSpPr>
        <p:spPr/>
        <p:txBody>
          <a:bodyPr/>
          <a:lstStyle/>
          <a:p>
            <a:endParaRPr lang="pt-BR" dirty="0"/>
          </a:p>
        </p:txBody>
      </p:sp>
      <p:pic>
        <p:nvPicPr>
          <p:cNvPr id="2052" name="Picture 4" descr="Resultado de imagem para analise sw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6450" y="613676"/>
            <a:ext cx="8502650" cy="556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4752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33374" y="155575"/>
            <a:ext cx="1962150" cy="1325563"/>
          </a:xfrm>
        </p:spPr>
        <p:txBody>
          <a:bodyPr/>
          <a:lstStyle/>
          <a:p>
            <a:r>
              <a:rPr lang="pt-BR" dirty="0" smtClean="0"/>
              <a:t>Análise SWOT</a:t>
            </a:r>
            <a:endParaRPr lang="pt-BR" dirty="0"/>
          </a:p>
        </p:txBody>
      </p:sp>
      <p:sp>
        <p:nvSpPr>
          <p:cNvPr id="3" name="Espaço Reservado para Conteúdo 2"/>
          <p:cNvSpPr>
            <a:spLocks noGrp="1"/>
          </p:cNvSpPr>
          <p:nvPr>
            <p:ph idx="1"/>
          </p:nvPr>
        </p:nvSpPr>
        <p:spPr/>
        <p:txBody>
          <a:bodyPr/>
          <a:lstStyle/>
          <a:p>
            <a:endParaRPr lang="pt-BR" dirty="0"/>
          </a:p>
        </p:txBody>
      </p:sp>
      <p:pic>
        <p:nvPicPr>
          <p:cNvPr id="8194" name="Picture 2" descr="https://cdn-images-1.medium.com/max/1800/1*j-ODXqd0cu-y3AfYivH-M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4449" y="365125"/>
            <a:ext cx="11185525" cy="64192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5677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dirty="0"/>
          </a:p>
        </p:txBody>
      </p:sp>
      <p:sp>
        <p:nvSpPr>
          <p:cNvPr id="3" name="Espaço Reservado para Conteúdo 2"/>
          <p:cNvSpPr>
            <a:spLocks noGrp="1"/>
          </p:cNvSpPr>
          <p:nvPr>
            <p:ph idx="1"/>
          </p:nvPr>
        </p:nvSpPr>
        <p:spPr/>
        <p:txBody>
          <a:bodyPr/>
          <a:lstStyle/>
          <a:p>
            <a:r>
              <a:rPr lang="pt-BR" dirty="0" smtClean="0"/>
              <a:t>Evolução da administração como ciência</a:t>
            </a:r>
          </a:p>
          <a:p>
            <a:r>
              <a:rPr lang="pt-BR" dirty="0" smtClean="0"/>
              <a:t>O processo administrativo</a:t>
            </a:r>
          </a:p>
          <a:p>
            <a:r>
              <a:rPr lang="pt-BR" dirty="0" smtClean="0"/>
              <a:t>Eficácia e Eficiência</a:t>
            </a:r>
          </a:p>
          <a:p>
            <a:endParaRPr lang="pt-BR" dirty="0" smtClean="0"/>
          </a:p>
          <a:p>
            <a:endParaRPr lang="pt-BR" dirty="0"/>
          </a:p>
        </p:txBody>
      </p:sp>
    </p:spTree>
    <p:extLst>
      <p:ext uri="{BB962C8B-B14F-4D97-AF65-F5344CB8AC3E}">
        <p14:creationId xmlns:p14="http://schemas.microsoft.com/office/powerpoint/2010/main" val="42933582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Análise SWOT</a:t>
            </a:r>
            <a:endParaRPr lang="pt-BR" dirty="0"/>
          </a:p>
        </p:txBody>
      </p:sp>
      <p:sp>
        <p:nvSpPr>
          <p:cNvPr id="3" name="Espaço Reservado para Conteúdo 2"/>
          <p:cNvSpPr>
            <a:spLocks noGrp="1"/>
          </p:cNvSpPr>
          <p:nvPr>
            <p:ph idx="1"/>
          </p:nvPr>
        </p:nvSpPr>
        <p:spPr/>
        <p:txBody>
          <a:bodyPr/>
          <a:lstStyle/>
          <a:p>
            <a:endParaRPr lang="pt-BR" dirty="0"/>
          </a:p>
        </p:txBody>
      </p:sp>
      <p:pic>
        <p:nvPicPr>
          <p:cNvPr id="7170" name="Picture 2" descr="Exemplo de Matriz SW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529" y="0"/>
            <a:ext cx="786747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1872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361949" y="538162"/>
            <a:ext cx="11332717" cy="5805488"/>
          </a:xfrm>
          <a:prstGeom prst="rect">
            <a:avLst/>
          </a:prstGeom>
        </p:spPr>
      </p:pic>
    </p:spTree>
    <p:extLst>
      <p:ext uri="{BB962C8B-B14F-4D97-AF65-F5344CB8AC3E}">
        <p14:creationId xmlns:p14="http://schemas.microsoft.com/office/powerpoint/2010/main" val="16130872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323974" y="219075"/>
            <a:ext cx="9496425" cy="6271224"/>
          </a:xfrm>
          <a:prstGeom prst="rect">
            <a:avLst/>
          </a:prstGeom>
        </p:spPr>
      </p:pic>
    </p:spTree>
    <p:extLst>
      <p:ext uri="{BB962C8B-B14F-4D97-AF65-F5344CB8AC3E}">
        <p14:creationId xmlns:p14="http://schemas.microsoft.com/office/powerpoint/2010/main" val="1782163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119187" y="380998"/>
            <a:ext cx="9853613" cy="6218181"/>
          </a:xfrm>
          <a:prstGeom prst="rect">
            <a:avLst/>
          </a:prstGeom>
        </p:spPr>
      </p:pic>
    </p:spTree>
    <p:extLst>
      <p:ext uri="{BB962C8B-B14F-4D97-AF65-F5344CB8AC3E}">
        <p14:creationId xmlns:p14="http://schemas.microsoft.com/office/powerpoint/2010/main" val="22439739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666749" y="571500"/>
            <a:ext cx="10273513" cy="5276850"/>
          </a:xfrm>
          <a:prstGeom prst="rect">
            <a:avLst/>
          </a:prstGeom>
        </p:spPr>
      </p:pic>
    </p:spTree>
    <p:extLst>
      <p:ext uri="{BB962C8B-B14F-4D97-AF65-F5344CB8AC3E}">
        <p14:creationId xmlns:p14="http://schemas.microsoft.com/office/powerpoint/2010/main" val="33866939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581151" y="42258"/>
            <a:ext cx="9277350" cy="6815742"/>
          </a:xfrm>
          <a:prstGeom prst="rect">
            <a:avLst/>
          </a:prstGeom>
        </p:spPr>
      </p:pic>
    </p:spTree>
    <p:extLst>
      <p:ext uri="{BB962C8B-B14F-4D97-AF65-F5344CB8AC3E}">
        <p14:creationId xmlns:p14="http://schemas.microsoft.com/office/powerpoint/2010/main" val="19329475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328737" y="361949"/>
            <a:ext cx="9282113" cy="6196207"/>
          </a:xfrm>
          <a:prstGeom prst="rect">
            <a:avLst/>
          </a:prstGeom>
        </p:spPr>
      </p:pic>
    </p:spTree>
    <p:extLst>
      <p:ext uri="{BB962C8B-B14F-4D97-AF65-F5344CB8AC3E}">
        <p14:creationId xmlns:p14="http://schemas.microsoft.com/office/powerpoint/2010/main" val="34070712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5" name="Imagem 4"/>
          <p:cNvPicPr>
            <a:picLocks noChangeAspect="1"/>
          </p:cNvPicPr>
          <p:nvPr/>
        </p:nvPicPr>
        <p:blipFill>
          <a:blip r:embed="rId2"/>
          <a:stretch>
            <a:fillRect/>
          </a:stretch>
        </p:blipFill>
        <p:spPr>
          <a:xfrm>
            <a:off x="471487" y="461962"/>
            <a:ext cx="10872134" cy="5748338"/>
          </a:xfrm>
          <a:prstGeom prst="rect">
            <a:avLst/>
          </a:prstGeom>
        </p:spPr>
      </p:pic>
    </p:spTree>
    <p:extLst>
      <p:ext uri="{BB962C8B-B14F-4D97-AF65-F5344CB8AC3E}">
        <p14:creationId xmlns:p14="http://schemas.microsoft.com/office/powerpoint/2010/main" val="3816925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dirty="0"/>
          </a:p>
        </p:txBody>
      </p:sp>
      <p:pic>
        <p:nvPicPr>
          <p:cNvPr id="4" name="Imagem 3"/>
          <p:cNvPicPr>
            <a:picLocks noChangeAspect="1"/>
          </p:cNvPicPr>
          <p:nvPr/>
        </p:nvPicPr>
        <p:blipFill>
          <a:blip r:embed="rId2"/>
          <a:stretch>
            <a:fillRect/>
          </a:stretch>
        </p:blipFill>
        <p:spPr>
          <a:xfrm>
            <a:off x="1162050" y="333375"/>
            <a:ext cx="9696450" cy="6420622"/>
          </a:xfrm>
          <a:prstGeom prst="rect">
            <a:avLst/>
          </a:prstGeom>
        </p:spPr>
      </p:pic>
    </p:spTree>
    <p:extLst>
      <p:ext uri="{BB962C8B-B14F-4D97-AF65-F5344CB8AC3E}">
        <p14:creationId xmlns:p14="http://schemas.microsoft.com/office/powerpoint/2010/main" val="15687778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1624012" y="342900"/>
            <a:ext cx="9005888" cy="6205942"/>
          </a:xfrm>
          <a:prstGeom prst="rect">
            <a:avLst/>
          </a:prstGeom>
        </p:spPr>
      </p:pic>
    </p:spTree>
    <p:extLst>
      <p:ext uri="{BB962C8B-B14F-4D97-AF65-F5344CB8AC3E}">
        <p14:creationId xmlns:p14="http://schemas.microsoft.com/office/powerpoint/2010/main" val="12920700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098" name="Picture 2" descr="Resultado de imagem para escolas de administraÃ§Ã£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4" y="242887"/>
            <a:ext cx="8820149" cy="6615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2028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Controle orçamentário (privado e público)</a:t>
            </a:r>
            <a:endParaRPr lang="pt-BR" dirty="0"/>
          </a:p>
        </p:txBody>
      </p:sp>
      <p:sp>
        <p:nvSpPr>
          <p:cNvPr id="3" name="Espaço Reservado para Conteúdo 2"/>
          <p:cNvSpPr>
            <a:spLocks noGrp="1"/>
          </p:cNvSpPr>
          <p:nvPr>
            <p:ph idx="1"/>
          </p:nvPr>
        </p:nvSpPr>
        <p:spPr>
          <a:xfrm>
            <a:off x="361950" y="1409700"/>
            <a:ext cx="11372850" cy="5105400"/>
          </a:xfrm>
        </p:spPr>
        <p:txBody>
          <a:bodyPr>
            <a:normAutofit/>
          </a:bodyPr>
          <a:lstStyle/>
          <a:p>
            <a:r>
              <a:rPr lang="pt-BR" sz="3200" i="1" dirty="0"/>
              <a:t>Controle orçamentário</a:t>
            </a:r>
            <a:r>
              <a:rPr lang="pt-BR" sz="3200" dirty="0"/>
              <a:t> é um sistema de planejamento econômico-financeiro das operações de uma </a:t>
            </a:r>
            <a:r>
              <a:rPr lang="pt-BR" sz="3200" dirty="0" smtClean="0"/>
              <a:t>empresa</a:t>
            </a:r>
            <a:r>
              <a:rPr lang="pt-BR" sz="3200" dirty="0"/>
              <a:t>, e de fiscalização da execução do programa preestabelecido</a:t>
            </a:r>
            <a:r>
              <a:rPr lang="pt-BR" sz="3200" dirty="0" smtClean="0"/>
              <a:t>.</a:t>
            </a:r>
          </a:p>
          <a:p>
            <a:r>
              <a:rPr lang="pt-BR" sz="3200" dirty="0" smtClean="0"/>
              <a:t>Acompanhamento periódico que verifica se resultados previstos estão sendo realizados e mapeamento de eventuais desvios</a:t>
            </a:r>
          </a:p>
          <a:p>
            <a:r>
              <a:rPr lang="pt-BR" sz="3200" dirty="0" smtClean="0"/>
              <a:t>Objetivos</a:t>
            </a:r>
          </a:p>
          <a:p>
            <a:pPr lvl="1"/>
            <a:r>
              <a:rPr lang="pt-BR" sz="2800" dirty="0" smtClean="0"/>
              <a:t>Identificar e analisar as variações ocorridas</a:t>
            </a:r>
          </a:p>
          <a:p>
            <a:pPr lvl="1"/>
            <a:r>
              <a:rPr lang="pt-BR" sz="2800" dirty="0" smtClean="0"/>
              <a:t>Corrigir erros detectados</a:t>
            </a:r>
          </a:p>
          <a:p>
            <a:pPr lvl="1"/>
            <a:r>
              <a:rPr lang="pt-BR" sz="2800" dirty="0" smtClean="0"/>
              <a:t>Ajustar o plano orçamentário  do resultado e eficácia operacional</a:t>
            </a:r>
            <a:endParaRPr lang="pt-BR" sz="2800" dirty="0"/>
          </a:p>
        </p:txBody>
      </p:sp>
    </p:spTree>
    <p:extLst>
      <p:ext uri="{BB962C8B-B14F-4D97-AF65-F5344CB8AC3E}">
        <p14:creationId xmlns:p14="http://schemas.microsoft.com/office/powerpoint/2010/main" val="774812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515600" cy="701675"/>
          </a:xfrm>
        </p:spPr>
        <p:txBody>
          <a:bodyPr/>
          <a:lstStyle/>
          <a:p>
            <a:pPr algn="ctr"/>
            <a:r>
              <a:rPr lang="pt-BR" dirty="0" smtClean="0"/>
              <a:t>Eficácia e Eficiência</a:t>
            </a:r>
            <a:endParaRPr lang="pt-BR" dirty="0"/>
          </a:p>
        </p:txBody>
      </p:sp>
      <p:sp>
        <p:nvSpPr>
          <p:cNvPr id="3" name="Espaço Reservado para Conteúdo 2"/>
          <p:cNvSpPr>
            <a:spLocks noGrp="1"/>
          </p:cNvSpPr>
          <p:nvPr>
            <p:ph idx="1"/>
          </p:nvPr>
        </p:nvSpPr>
        <p:spPr>
          <a:xfrm>
            <a:off x="400050" y="1219200"/>
            <a:ext cx="11487150" cy="5295900"/>
          </a:xfrm>
        </p:spPr>
        <p:txBody>
          <a:bodyPr>
            <a:normAutofit fontScale="92500" lnSpcReduction="10000"/>
          </a:bodyPr>
          <a:lstStyle/>
          <a:p>
            <a:r>
              <a:rPr lang="pt-BR" b="1" dirty="0" smtClean="0"/>
              <a:t>Eficácia</a:t>
            </a:r>
            <a:r>
              <a:rPr lang="pt-BR" dirty="0" smtClean="0"/>
              <a:t> é a capacidade de fazer aquilo que é preciso, que é certo para se alcançar determinado objetivo, escolhendo os melhores meios e produzir um produto.</a:t>
            </a:r>
          </a:p>
          <a:p>
            <a:pPr lvl="1"/>
            <a:endParaRPr lang="pt-BR" b="1" dirty="0" smtClean="0"/>
          </a:p>
          <a:p>
            <a:r>
              <a:rPr lang="pt-BR" b="1" dirty="0" smtClean="0"/>
              <a:t>Eficiência</a:t>
            </a:r>
            <a:r>
              <a:rPr lang="pt-BR" dirty="0"/>
              <a:t> é a capacidade de obter bons produtos com produtividade e desempenho, utilizando a menor quantidade de recursos possíveis, como tempo, mão-de-obra e material, ou mais produtos utilizando a mesma quantidade de recursos.</a:t>
            </a:r>
          </a:p>
          <a:p>
            <a:r>
              <a:rPr lang="pt-BR" dirty="0" smtClean="0"/>
              <a:t>A eficiência envolve a forma com que uma atividade é feita, a eficácia se refere ao resultado da mesma.</a:t>
            </a:r>
          </a:p>
          <a:p>
            <a:pPr lvl="1"/>
            <a:r>
              <a:rPr lang="pt-BR" dirty="0" smtClean="0"/>
              <a:t>Como </a:t>
            </a:r>
            <a:r>
              <a:rPr lang="pt-BR" dirty="0"/>
              <a:t>exemplo de distinção entre os conceitos, temos a produção de um produto com eficiência, isto é, rapidamente e com baixos custos, mas que não é adequado, por exemplo, ao contexto e à situação econômica das pessoas. Nesse caso, temos eficiência, mas não eficácia</a:t>
            </a:r>
            <a:r>
              <a:rPr lang="pt-BR" dirty="0" smtClean="0"/>
              <a:t>.</a:t>
            </a:r>
          </a:p>
          <a:p>
            <a:r>
              <a:rPr lang="pt-BR" b="1" i="1" dirty="0"/>
              <a:t>“Fazer a coisa certa de forma certa é a melhor definição de trabalho eficiente e eficaz. ”</a:t>
            </a:r>
            <a:endParaRPr lang="pt-BR" dirty="0"/>
          </a:p>
          <a:p>
            <a:pPr lvl="1"/>
            <a:endParaRPr lang="pt-BR" dirty="0"/>
          </a:p>
        </p:txBody>
      </p:sp>
    </p:spTree>
    <p:extLst>
      <p:ext uri="{BB962C8B-B14F-4D97-AF65-F5344CB8AC3E}">
        <p14:creationId xmlns:p14="http://schemas.microsoft.com/office/powerpoint/2010/main" val="28648951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452437" y="541521"/>
            <a:ext cx="5510213" cy="5896895"/>
          </a:xfrm>
          <a:prstGeom prst="rect">
            <a:avLst/>
          </a:prstGeom>
        </p:spPr>
      </p:pic>
      <p:pic>
        <p:nvPicPr>
          <p:cNvPr id="5" name="Imagem 4"/>
          <p:cNvPicPr>
            <a:picLocks noChangeAspect="1"/>
          </p:cNvPicPr>
          <p:nvPr/>
        </p:nvPicPr>
        <p:blipFill>
          <a:blip r:embed="rId3"/>
          <a:stretch>
            <a:fillRect/>
          </a:stretch>
        </p:blipFill>
        <p:spPr>
          <a:xfrm>
            <a:off x="6196011" y="882650"/>
            <a:ext cx="5588063" cy="4375150"/>
          </a:xfrm>
          <a:prstGeom prst="rect">
            <a:avLst/>
          </a:prstGeom>
        </p:spPr>
      </p:pic>
    </p:spTree>
    <p:extLst>
      <p:ext uri="{BB962C8B-B14F-4D97-AF65-F5344CB8AC3E}">
        <p14:creationId xmlns:p14="http://schemas.microsoft.com/office/powerpoint/2010/main" val="7737936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Trabalho para a semana santa</a:t>
            </a:r>
            <a:endParaRPr lang="pt-BR" dirty="0"/>
          </a:p>
        </p:txBody>
      </p:sp>
      <p:sp>
        <p:nvSpPr>
          <p:cNvPr id="3" name="Espaço Reservado para Conteúdo 2"/>
          <p:cNvSpPr>
            <a:spLocks noGrp="1"/>
          </p:cNvSpPr>
          <p:nvPr>
            <p:ph idx="1"/>
          </p:nvPr>
        </p:nvSpPr>
        <p:spPr/>
        <p:txBody>
          <a:bodyPr>
            <a:normAutofit/>
          </a:bodyPr>
          <a:lstStyle/>
          <a:p>
            <a:r>
              <a:rPr lang="pt-BR" sz="4400" dirty="0" smtClean="0"/>
              <a:t>Imagine que você é o gestor de um negócio que realiza um serviço de buffet particular e são focados em atender clientes diferenciados. Levando em consideração o conceito de planejamento, organização, direção e controle você deve planejar um churrasco.... Com um detalhe</a:t>
            </a:r>
            <a:endParaRPr lang="pt-BR" sz="4400" dirty="0"/>
          </a:p>
        </p:txBody>
      </p:sp>
    </p:spTree>
    <p:extLst>
      <p:ext uri="{BB962C8B-B14F-4D97-AF65-F5344CB8AC3E}">
        <p14:creationId xmlns:p14="http://schemas.microsoft.com/office/powerpoint/2010/main" val="12164492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a:stretch>
            <a:fillRect/>
          </a:stretch>
        </p:blipFill>
        <p:spPr>
          <a:xfrm>
            <a:off x="842962" y="685800"/>
            <a:ext cx="10848975" cy="5181600"/>
          </a:xfrm>
          <a:prstGeom prst="rect">
            <a:avLst/>
          </a:prstGeom>
        </p:spPr>
      </p:pic>
    </p:spTree>
    <p:extLst>
      <p:ext uri="{BB962C8B-B14F-4D97-AF65-F5344CB8AC3E}">
        <p14:creationId xmlns:p14="http://schemas.microsoft.com/office/powerpoint/2010/main" val="3010483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7475"/>
            <a:ext cx="10115550" cy="1325563"/>
          </a:xfrm>
        </p:spPr>
        <p:txBody>
          <a:bodyPr>
            <a:normAutofit/>
          </a:bodyPr>
          <a:lstStyle/>
          <a:p>
            <a:pPr algn="ctr"/>
            <a:r>
              <a:rPr lang="pt-BR" dirty="0" smtClean="0"/>
              <a:t>Escolas da Administração</a:t>
            </a:r>
            <a:endParaRPr lang="pt-BR" dirty="0"/>
          </a:p>
        </p:txBody>
      </p:sp>
      <p:sp>
        <p:nvSpPr>
          <p:cNvPr id="3" name="Espaço Reservado para Conteúdo 2"/>
          <p:cNvSpPr>
            <a:spLocks noGrp="1"/>
          </p:cNvSpPr>
          <p:nvPr>
            <p:ph idx="1"/>
          </p:nvPr>
        </p:nvSpPr>
        <p:spPr/>
        <p:txBody>
          <a:bodyPr/>
          <a:lstStyle/>
          <a:p>
            <a:endParaRPr lang="pt-B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5900" y="1175778"/>
            <a:ext cx="9663113" cy="56822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66717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Alguns exemplos escolas de administração</a:t>
            </a:r>
            <a:endParaRPr lang="pt-BR" dirty="0"/>
          </a:p>
        </p:txBody>
      </p:sp>
      <p:sp>
        <p:nvSpPr>
          <p:cNvPr id="3" name="Espaço Reservado para Conteúdo 2"/>
          <p:cNvSpPr>
            <a:spLocks noGrp="1"/>
          </p:cNvSpPr>
          <p:nvPr>
            <p:ph idx="1"/>
          </p:nvPr>
        </p:nvSpPr>
        <p:spPr>
          <a:xfrm>
            <a:off x="247650" y="1825625"/>
            <a:ext cx="4933950" cy="4351338"/>
          </a:xfrm>
        </p:spPr>
        <p:txBody>
          <a:bodyPr>
            <a:normAutofit lnSpcReduction="10000"/>
          </a:bodyPr>
          <a:lstStyle/>
          <a:p>
            <a:pPr marL="0" indent="0">
              <a:buNone/>
            </a:pPr>
            <a:r>
              <a:rPr lang="pt-BR" b="1" u="sng" dirty="0" smtClean="0"/>
              <a:t>Administração científica</a:t>
            </a:r>
          </a:p>
          <a:p>
            <a:pPr marL="0" indent="0">
              <a:buNone/>
            </a:pPr>
            <a:r>
              <a:rPr lang="pt-BR" dirty="0" smtClean="0"/>
              <a:t>Ciência no lugar de empirismo </a:t>
            </a:r>
          </a:p>
          <a:p>
            <a:r>
              <a:rPr lang="pt-BR" dirty="0" smtClean="0"/>
              <a:t>Empirismo: tudo é oriundo apenas de experiência (improviso). </a:t>
            </a:r>
          </a:p>
          <a:p>
            <a:r>
              <a:rPr lang="pt-BR" dirty="0" smtClean="0"/>
              <a:t>Rendimento máximo no lugar de produção reduzida; </a:t>
            </a:r>
          </a:p>
          <a:p>
            <a:pPr marL="0" indent="0">
              <a:buNone/>
            </a:pPr>
            <a:r>
              <a:rPr lang="pt-BR" dirty="0" smtClean="0"/>
              <a:t>• Desenvolvimento de cada homem para ganho de eficiência; </a:t>
            </a:r>
            <a:endParaRPr lang="pt-BR" dirty="0"/>
          </a:p>
        </p:txBody>
      </p:sp>
      <p:pic>
        <p:nvPicPr>
          <p:cNvPr id="4" name="Imagem 3"/>
          <p:cNvPicPr>
            <a:picLocks noChangeAspect="1"/>
          </p:cNvPicPr>
          <p:nvPr/>
        </p:nvPicPr>
        <p:blipFill>
          <a:blip r:embed="rId2"/>
          <a:stretch>
            <a:fillRect/>
          </a:stretch>
        </p:blipFill>
        <p:spPr>
          <a:xfrm>
            <a:off x="5486400" y="1590675"/>
            <a:ext cx="5763589" cy="2984500"/>
          </a:xfrm>
          <a:prstGeom prst="rect">
            <a:avLst/>
          </a:prstGeom>
        </p:spPr>
      </p:pic>
    </p:spTree>
    <p:extLst>
      <p:ext uri="{BB962C8B-B14F-4D97-AF65-F5344CB8AC3E}">
        <p14:creationId xmlns:p14="http://schemas.microsoft.com/office/powerpoint/2010/main" val="33371382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Evolução Administração Científica</a:t>
            </a:r>
            <a:endParaRPr lang="pt-BR" dirty="0"/>
          </a:p>
        </p:txBody>
      </p:sp>
      <p:sp>
        <p:nvSpPr>
          <p:cNvPr id="3" name="Espaço Reservado para Conteúdo 2"/>
          <p:cNvSpPr>
            <a:spLocks noGrp="1"/>
          </p:cNvSpPr>
          <p:nvPr>
            <p:ph idx="1"/>
          </p:nvPr>
        </p:nvSpPr>
        <p:spPr>
          <a:xfrm>
            <a:off x="838200" y="5686425"/>
            <a:ext cx="10515600" cy="490538"/>
          </a:xfrm>
        </p:spPr>
        <p:txBody>
          <a:bodyPr/>
          <a:lstStyle/>
          <a:p>
            <a:pPr marL="0" indent="0">
              <a:buNone/>
            </a:pPr>
            <a:r>
              <a:rPr lang="pt-BR" dirty="0" smtClean="0">
                <a:hlinkClick r:id="rId2"/>
              </a:rPr>
              <a:t>https://www.youtube.com/watch?v=N3FAPQOPW2A</a:t>
            </a:r>
            <a:endParaRPr lang="pt-BR" dirty="0" smtClean="0"/>
          </a:p>
          <a:p>
            <a:pPr marL="0" indent="0">
              <a:buNone/>
            </a:pPr>
            <a:endParaRPr lang="pt-BR" dirty="0"/>
          </a:p>
        </p:txBody>
      </p:sp>
      <p:pic>
        <p:nvPicPr>
          <p:cNvPr id="5" name="Imagem 4"/>
          <p:cNvPicPr>
            <a:picLocks noChangeAspect="1"/>
          </p:cNvPicPr>
          <p:nvPr/>
        </p:nvPicPr>
        <p:blipFill>
          <a:blip r:embed="rId3"/>
          <a:stretch>
            <a:fillRect/>
          </a:stretch>
        </p:blipFill>
        <p:spPr>
          <a:xfrm>
            <a:off x="623888" y="1585487"/>
            <a:ext cx="4471988" cy="3534200"/>
          </a:xfrm>
          <a:prstGeom prst="rect">
            <a:avLst/>
          </a:prstGeom>
        </p:spPr>
      </p:pic>
      <p:pic>
        <p:nvPicPr>
          <p:cNvPr id="6" name="Imagem 5"/>
          <p:cNvPicPr>
            <a:picLocks noChangeAspect="1"/>
          </p:cNvPicPr>
          <p:nvPr/>
        </p:nvPicPr>
        <p:blipFill>
          <a:blip r:embed="rId4"/>
          <a:stretch>
            <a:fillRect/>
          </a:stretch>
        </p:blipFill>
        <p:spPr>
          <a:xfrm>
            <a:off x="5550278" y="1690688"/>
            <a:ext cx="4774821" cy="3733799"/>
          </a:xfrm>
          <a:prstGeom prst="rect">
            <a:avLst/>
          </a:prstGeom>
        </p:spPr>
      </p:pic>
    </p:spTree>
    <p:extLst>
      <p:ext uri="{BB962C8B-B14F-4D97-AF65-F5344CB8AC3E}">
        <p14:creationId xmlns:p14="http://schemas.microsoft.com/office/powerpoint/2010/main" val="33202268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Escola da Qualidade - Melhoria continua</a:t>
            </a:r>
            <a:endParaRPr lang="pt-BR" dirty="0"/>
          </a:p>
        </p:txBody>
      </p:sp>
      <p:sp>
        <p:nvSpPr>
          <p:cNvPr id="3" name="Espaço Reservado para Conteúdo 2"/>
          <p:cNvSpPr>
            <a:spLocks noGrp="1"/>
          </p:cNvSpPr>
          <p:nvPr>
            <p:ph idx="1"/>
          </p:nvPr>
        </p:nvSpPr>
        <p:spPr>
          <a:xfrm>
            <a:off x="7648575" y="1690688"/>
            <a:ext cx="4229100" cy="4351338"/>
          </a:xfrm>
        </p:spPr>
        <p:txBody>
          <a:bodyPr>
            <a:normAutofit/>
          </a:bodyPr>
          <a:lstStyle/>
          <a:p>
            <a:r>
              <a:rPr lang="pt-BR" sz="3600" dirty="0" smtClean="0"/>
              <a:t>O PDCA é uma ferramenta da Qualidade utilizada no controle de processos, que tem como foco a solução de problemas</a:t>
            </a:r>
            <a:endParaRPr lang="pt-BR" sz="3600" dirty="0"/>
          </a:p>
        </p:txBody>
      </p:sp>
      <p:pic>
        <p:nvPicPr>
          <p:cNvPr id="5" name="Picture 2" descr="Ciclo PDCA - Administrando a Vid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 y="1961357"/>
            <a:ext cx="6921500" cy="43259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838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PDCA</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b="1" dirty="0"/>
              <a:t>P – </a:t>
            </a:r>
            <a:r>
              <a:rPr lang="pt-BR" b="1" dirty="0" err="1"/>
              <a:t>Plan</a:t>
            </a:r>
            <a:r>
              <a:rPr lang="pt-BR" b="1" dirty="0"/>
              <a:t>: </a:t>
            </a:r>
            <a:r>
              <a:rPr lang="pt-BR" dirty="0"/>
              <a:t>Primeiramente </a:t>
            </a:r>
            <a:r>
              <a:rPr lang="pt-BR" b="1" dirty="0"/>
              <a:t>planeja-se </a:t>
            </a:r>
            <a:r>
              <a:rPr lang="pt-BR" dirty="0"/>
              <a:t>e, para isso, podemos usar qualquer uma das ferramentas de planejamento que estamos vendo nesta série e até mais de uma delas.</a:t>
            </a:r>
          </a:p>
          <a:p>
            <a:r>
              <a:rPr lang="pt-BR" b="1" dirty="0"/>
              <a:t>D – Do: </a:t>
            </a:r>
            <a:r>
              <a:rPr lang="pt-BR" dirty="0"/>
              <a:t>Depois </a:t>
            </a:r>
            <a:r>
              <a:rPr lang="pt-BR" b="1" dirty="0"/>
              <a:t>se executa</a:t>
            </a:r>
            <a:r>
              <a:rPr lang="pt-BR" dirty="0"/>
              <a:t> a ação ou as ações que foram planejadas.</a:t>
            </a:r>
          </a:p>
          <a:p>
            <a:r>
              <a:rPr lang="pt-BR" b="1" dirty="0"/>
              <a:t>C – </a:t>
            </a:r>
            <a:r>
              <a:rPr lang="pt-BR" b="1" dirty="0" err="1"/>
              <a:t>Check</a:t>
            </a:r>
            <a:r>
              <a:rPr lang="pt-BR" b="1" dirty="0"/>
              <a:t>: </a:t>
            </a:r>
            <a:r>
              <a:rPr lang="pt-BR" dirty="0"/>
              <a:t>Durante a execução ou ao final da execução </a:t>
            </a:r>
            <a:r>
              <a:rPr lang="pt-BR" b="1" dirty="0"/>
              <a:t>verifica-se</a:t>
            </a:r>
            <a:r>
              <a:rPr lang="pt-BR" dirty="0"/>
              <a:t> o que foi planejado e o que está sendo ou foi executado.</a:t>
            </a:r>
          </a:p>
          <a:p>
            <a:r>
              <a:rPr lang="pt-BR" b="1" dirty="0"/>
              <a:t>A – </a:t>
            </a:r>
            <a:r>
              <a:rPr lang="pt-BR" b="1" dirty="0" err="1"/>
              <a:t>Act</a:t>
            </a:r>
            <a:r>
              <a:rPr lang="pt-BR" b="1" dirty="0"/>
              <a:t>: </a:t>
            </a:r>
            <a:r>
              <a:rPr lang="pt-BR" dirty="0"/>
              <a:t>Analisando o que se verificou, são inseridas </a:t>
            </a:r>
            <a:r>
              <a:rPr lang="pt-BR" b="1" dirty="0"/>
              <a:t>ações</a:t>
            </a:r>
            <a:r>
              <a:rPr lang="pt-BR" dirty="0"/>
              <a:t> que podem ser corretivas, de melhoria ou preventivas. Corretivas, se algo executado saiu errado, em desacordo com que foi planejado. De melhoria, se algo executado precisa ser melhorado, modificado para que se alcance o resultado esperado. Preventiva, para que no próximo ciclo de planejamento e execução não aconteça algo que deu errado nesse ciclo ou  para que aconteça algo melhor do que aconteceu nesse ciclo.</a:t>
            </a:r>
          </a:p>
          <a:p>
            <a:endParaRPr lang="pt-BR" dirty="0"/>
          </a:p>
        </p:txBody>
      </p:sp>
    </p:spTree>
    <p:extLst>
      <p:ext uri="{BB962C8B-B14F-4D97-AF65-F5344CB8AC3E}">
        <p14:creationId xmlns:p14="http://schemas.microsoft.com/office/powerpoint/2010/main" val="30854883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Ciclo PDCA</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b="1" dirty="0"/>
              <a:t>P – </a:t>
            </a:r>
            <a:r>
              <a:rPr lang="pt-BR" b="1" dirty="0" err="1"/>
              <a:t>Plan</a:t>
            </a:r>
            <a:r>
              <a:rPr lang="pt-BR" b="1" dirty="0"/>
              <a:t>: </a:t>
            </a:r>
            <a:r>
              <a:rPr lang="pt-BR" dirty="0"/>
              <a:t>O filho pega sua roupa e vai para o banheiro tomar banho.</a:t>
            </a:r>
          </a:p>
          <a:p>
            <a:r>
              <a:rPr lang="pt-BR" b="1" dirty="0"/>
              <a:t>D – Do: </a:t>
            </a:r>
            <a:r>
              <a:rPr lang="pt-BR" dirty="0"/>
              <a:t>O filho toma seu banho e, quando termina, vai se enxugar. Só então ele percebe que se esqueceu de pegar sua toalha de banho.</a:t>
            </a:r>
          </a:p>
          <a:p>
            <a:r>
              <a:rPr lang="pt-BR" b="1" dirty="0"/>
              <a:t>C – </a:t>
            </a:r>
            <a:r>
              <a:rPr lang="pt-BR" b="1" dirty="0" err="1"/>
              <a:t>Check</a:t>
            </a:r>
            <a:r>
              <a:rPr lang="pt-BR" b="1" dirty="0"/>
              <a:t>: </a:t>
            </a:r>
            <a:r>
              <a:rPr lang="pt-BR" dirty="0"/>
              <a:t>O filho percebe que falhou no planejamento, ou seja, na preparação dos itens que precisa levar para o banheiro quando for tomar banho. </a:t>
            </a:r>
          </a:p>
          <a:p>
            <a:r>
              <a:rPr lang="pt-BR" b="1" dirty="0"/>
              <a:t>A – </a:t>
            </a:r>
            <a:r>
              <a:rPr lang="pt-BR" b="1" dirty="0" err="1"/>
              <a:t>Act</a:t>
            </a:r>
            <a:r>
              <a:rPr lang="pt-BR" b="1" dirty="0"/>
              <a:t>:</a:t>
            </a:r>
            <a:r>
              <a:rPr lang="pt-BR" dirty="0"/>
              <a:t> Sem toalha e precisando enxugar-se, o filho precisa agir e opta por uma </a:t>
            </a:r>
            <a:r>
              <a:rPr lang="pt-BR" b="1" dirty="0"/>
              <a:t>ação corretiva</a:t>
            </a:r>
            <a:r>
              <a:rPr lang="pt-BR" dirty="0"/>
              <a:t>, gritando: “</a:t>
            </a:r>
            <a:r>
              <a:rPr lang="pt-BR" dirty="0" err="1"/>
              <a:t>Mããããããããe</a:t>
            </a:r>
            <a:r>
              <a:rPr lang="pt-BR" dirty="0"/>
              <a:t>, pega a toalha para mim, por favor?” A mãe entrega a toalha para o filho, mas chama a atenção dele, dizendo: “Da próxima vez, lembre-se de pegar sua toalha antes de entrar para o banho.” Dizendo isso, a mãe sugere uma </a:t>
            </a:r>
            <a:r>
              <a:rPr lang="pt-BR" b="1" dirty="0"/>
              <a:t>ação preventiva</a:t>
            </a:r>
            <a:r>
              <a:rPr lang="pt-BR" dirty="0"/>
              <a:t> para o próximo banho.</a:t>
            </a:r>
          </a:p>
          <a:p>
            <a:endParaRPr lang="pt-BR" dirty="0"/>
          </a:p>
        </p:txBody>
      </p:sp>
    </p:spTree>
    <p:extLst>
      <p:ext uri="{BB962C8B-B14F-4D97-AF65-F5344CB8AC3E}">
        <p14:creationId xmlns:p14="http://schemas.microsoft.com/office/powerpoint/2010/main" val="3534213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1065</TotalTime>
  <Words>292</Words>
  <Application>Microsoft Office PowerPoint</Application>
  <PresentationFormat>Personalizar</PresentationFormat>
  <Paragraphs>54</Paragraphs>
  <Slides>34</Slides>
  <Notes>0</Notes>
  <HiddenSlides>0</HiddenSlides>
  <MMClips>0</MMClips>
  <ScaleCrop>false</ScaleCrop>
  <HeadingPairs>
    <vt:vector size="4" baseType="variant">
      <vt:variant>
        <vt:lpstr>Tema</vt:lpstr>
      </vt:variant>
      <vt:variant>
        <vt:i4>1</vt:i4>
      </vt:variant>
      <vt:variant>
        <vt:lpstr>Títulos de slides</vt:lpstr>
      </vt:variant>
      <vt:variant>
        <vt:i4>34</vt:i4>
      </vt:variant>
    </vt:vector>
  </HeadingPairs>
  <TitlesOfParts>
    <vt:vector size="35" baseType="lpstr">
      <vt:lpstr>Tema do Office</vt:lpstr>
      <vt:lpstr>Administração como ferramenta de tomada de decisão</vt:lpstr>
      <vt:lpstr>Apresentação do PowerPoint</vt:lpstr>
      <vt:lpstr>Apresentação do PowerPoint</vt:lpstr>
      <vt:lpstr>Escolas da Administração</vt:lpstr>
      <vt:lpstr>Alguns exemplos escolas de administração</vt:lpstr>
      <vt:lpstr>Evolução Administração Científica</vt:lpstr>
      <vt:lpstr>Escola da Qualidade - Melhoria continua</vt:lpstr>
      <vt:lpstr>PDCA</vt:lpstr>
      <vt:lpstr>Ciclo PDCA</vt:lpstr>
      <vt:lpstr> Possíveis ações de melhoria</vt:lpstr>
      <vt:lpstr>Administrar?</vt:lpstr>
      <vt:lpstr>Apresentação do PowerPoint</vt:lpstr>
      <vt:lpstr>Apresentação do PowerPoint</vt:lpstr>
      <vt:lpstr>Apresentação do PowerPoint</vt:lpstr>
      <vt:lpstr>Apresentação do PowerPoint</vt:lpstr>
      <vt:lpstr>Apresentação do PowerPoint</vt:lpstr>
      <vt:lpstr>Apresentação do PowerPoint</vt:lpstr>
      <vt:lpstr>Análise SWOT</vt:lpstr>
      <vt:lpstr>Análise SWOT</vt:lpstr>
      <vt:lpstr>Análise SWOT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Controle orçamentário (privado e público)</vt:lpstr>
      <vt:lpstr>Eficácia e Eficiência</vt:lpstr>
      <vt:lpstr>Apresentação do PowerPoint</vt:lpstr>
      <vt:lpstr>Trabalho para a semana santa</vt:lpstr>
      <vt:lpstr>Apresentação do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c</dc:creator>
  <cp:lastModifiedBy>Cláudio Miranda</cp:lastModifiedBy>
  <cp:revision>18</cp:revision>
  <dcterms:created xsi:type="dcterms:W3CDTF">2018-03-18T18:06:24Z</dcterms:created>
  <dcterms:modified xsi:type="dcterms:W3CDTF">2018-03-19T21:23:14Z</dcterms:modified>
</cp:coreProperties>
</file>