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0" r:id="rId3"/>
    <p:sldId id="281" r:id="rId4"/>
    <p:sldId id="259" r:id="rId5"/>
    <p:sldId id="270" r:id="rId6"/>
    <p:sldId id="272" r:id="rId7"/>
    <p:sldId id="277" r:id="rId8"/>
    <p:sldId id="278" r:id="rId9"/>
    <p:sldId id="275" r:id="rId10"/>
    <p:sldId id="276" r:id="rId11"/>
    <p:sldId id="289" r:id="rId12"/>
    <p:sldId id="282" r:id="rId13"/>
    <p:sldId id="283" r:id="rId14"/>
    <p:sldId id="285" r:id="rId15"/>
    <p:sldId id="287" r:id="rId16"/>
    <p:sldId id="288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81589" autoAdjust="0"/>
  </p:normalViewPr>
  <p:slideViewPr>
    <p:cSldViewPr>
      <p:cViewPr varScale="1">
        <p:scale>
          <a:sx n="89" d="100"/>
          <a:sy n="89" d="100"/>
        </p:scale>
        <p:origin x="215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158D9-FABE-48CE-A832-6575CDC72AF2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5380D-2A04-4C02-92E0-DA1D9C7DED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2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87BAA3-A87D-4B56-98E4-C79129CB076E}" type="slidenum">
              <a:rPr lang="pt-BR" smtClean="0"/>
              <a:pPr eaLnBrk="1" hangingPunct="1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954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7D314F-3E86-43A6-B8BF-A018EFBE085E}" type="slidenum">
              <a:rPr lang="pt-BR" smtClean="0"/>
              <a:pPr eaLnBrk="1" hangingPunct="1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8734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5380D-2A04-4C02-92E0-DA1D9C7DED0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182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5380D-2A04-4C02-92E0-DA1D9C7DED0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606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5380D-2A04-4C02-92E0-DA1D9C7DED0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591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5380D-2A04-4C02-92E0-DA1D9C7DED0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261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5380D-2A04-4C02-92E0-DA1D9C7DED0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994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5380D-2A04-4C02-92E0-DA1D9C7DED0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389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942B-94DF-4873-B730-31B652EFB7D9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5CD1-9E74-4B48-ACC3-4B9983D33B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00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942B-94DF-4873-B730-31B652EFB7D9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5CD1-9E74-4B48-ACC3-4B9983D33B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20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942B-94DF-4873-B730-31B652EFB7D9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5CD1-9E74-4B48-ACC3-4B9983D33B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923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rmos-ch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04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942B-94DF-4873-B730-31B652EFB7D9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5CD1-9E74-4B48-ACC3-4B9983D33B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36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942B-94DF-4873-B730-31B652EFB7D9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5CD1-9E74-4B48-ACC3-4B9983D33B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27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942B-94DF-4873-B730-31B652EFB7D9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5CD1-9E74-4B48-ACC3-4B9983D33B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40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942B-94DF-4873-B730-31B652EFB7D9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5CD1-9E74-4B48-ACC3-4B9983D33B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56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942B-94DF-4873-B730-31B652EFB7D9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5CD1-9E74-4B48-ACC3-4B9983D33B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02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942B-94DF-4873-B730-31B652EFB7D9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5CD1-9E74-4B48-ACC3-4B9983D33B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48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942B-94DF-4873-B730-31B652EFB7D9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5CD1-9E74-4B48-ACC3-4B9983D33B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01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942B-94DF-4873-B730-31B652EFB7D9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5CD1-9E74-4B48-ACC3-4B9983D33B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64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942B-94DF-4873-B730-31B652EFB7D9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85CD1-9E74-4B48-ACC3-4B9983D33B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98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1.png"/><Relationship Id="rId7" Type="http://schemas.openxmlformats.org/officeDocument/2006/relationships/image" Target="../media/image5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501.png"/><Relationship Id="rId4" Type="http://schemas.openxmlformats.org/officeDocument/2006/relationships/image" Target="../media/image491.png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10" Type="http://schemas.openxmlformats.org/officeDocument/2006/relationships/image" Target="../media/image52.png"/><Relationship Id="rId4" Type="http://schemas.openxmlformats.org/officeDocument/2006/relationships/image" Target="../media/image44.png"/><Relationship Id="rId9" Type="http://schemas.openxmlformats.org/officeDocument/2006/relationships/image" Target="../media/image5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0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0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2046715" cy="515235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Osciladores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3538"/>
            <a:ext cx="8905875" cy="121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3" y="3184951"/>
            <a:ext cx="8738235" cy="154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" y="1085487"/>
            <a:ext cx="4526280" cy="27241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836712"/>
            <a:ext cx="3745707" cy="2996565"/>
          </a:xfrm>
          <a:prstGeom prst="rect">
            <a:avLst/>
          </a:prstGeom>
        </p:spPr>
      </p:pic>
      <p:sp>
        <p:nvSpPr>
          <p:cNvPr id="19" name="Right Arrow 5"/>
          <p:cNvSpPr/>
          <p:nvPr/>
        </p:nvSpPr>
        <p:spPr>
          <a:xfrm>
            <a:off x="4563420" y="2118970"/>
            <a:ext cx="576064" cy="43204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59488" y="242206"/>
            <a:ext cx="3207863" cy="387104"/>
          </a:xfrm>
          <a:prstGeom prst="rect">
            <a:avLst/>
          </a:prstGeom>
          <a:solidFill>
            <a:srgbClr val="C0000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solidFill>
                  <a:schemeClr val="bg1"/>
                </a:solidFill>
              </a:rPr>
              <a:t>Oscilador de Wien </a:t>
            </a:r>
            <a:r>
              <a:rPr lang="pt-BR" sz="1800" b="1" dirty="0">
                <a:solidFill>
                  <a:srgbClr val="FFFF00"/>
                </a:solidFill>
              </a:rPr>
              <a:t>com CAG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5016539-467F-42A6-915B-1ABF280D4C97}"/>
              </a:ext>
            </a:extLst>
          </p:cNvPr>
          <p:cNvSpPr txBox="1"/>
          <p:nvPr/>
        </p:nvSpPr>
        <p:spPr>
          <a:xfrm>
            <a:off x="4208062" y="1662793"/>
            <a:ext cx="527514" cy="3693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7660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33D2133-2AF1-4719-AEAC-C2FA7011C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17" y="998965"/>
            <a:ext cx="2880252" cy="2069995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7B0F01B3-BF22-44CF-99B2-7BD68B369921}"/>
              </a:ext>
            </a:extLst>
          </p:cNvPr>
          <p:cNvSpPr txBox="1"/>
          <p:nvPr/>
        </p:nvSpPr>
        <p:spPr>
          <a:xfrm>
            <a:off x="827584" y="68340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Seja o circuito do oscilador com Ponte de  Wien:  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C647B644-D52F-4D75-BBDD-4EC879034252}"/>
              </a:ext>
            </a:extLst>
          </p:cNvPr>
          <p:cNvSpPr/>
          <p:nvPr/>
        </p:nvSpPr>
        <p:spPr>
          <a:xfrm>
            <a:off x="467544" y="709653"/>
            <a:ext cx="360040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42E26B6-2301-401D-8244-0028BE1DEFD8}"/>
              </a:ext>
            </a:extLst>
          </p:cNvPr>
          <p:cNvSpPr txBox="1"/>
          <p:nvPr/>
        </p:nvSpPr>
        <p:spPr>
          <a:xfrm>
            <a:off x="467544" y="3100419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Aplicando-se a lei dos nos no ramo esquerdo, tem-se que: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C8D9595-F466-4B24-A8E8-D7D946AC9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570" y="3473361"/>
            <a:ext cx="3714750" cy="1290205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CA13ACCD-BFD2-4023-951B-45A3E0F213D1}"/>
              </a:ext>
            </a:extLst>
          </p:cNvPr>
          <p:cNvSpPr txBox="1"/>
          <p:nvPr/>
        </p:nvSpPr>
        <p:spPr>
          <a:xfrm>
            <a:off x="500088" y="4653136"/>
            <a:ext cx="500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Considerando que (R</a:t>
            </a:r>
            <a:r>
              <a:rPr lang="pt-BR" baseline="-25000" dirty="0"/>
              <a:t>11</a:t>
            </a:r>
            <a:r>
              <a:rPr lang="pt-BR" dirty="0"/>
              <a:t> + R</a:t>
            </a:r>
            <a:r>
              <a:rPr lang="pt-BR" baseline="-25000" dirty="0"/>
              <a:t>12</a:t>
            </a:r>
            <a:r>
              <a:rPr lang="pt-BR" dirty="0"/>
              <a:t>) = 2R</a:t>
            </a:r>
            <a:r>
              <a:rPr lang="pt-BR" baseline="-25000" dirty="0"/>
              <a:t>2</a:t>
            </a:r>
            <a:r>
              <a:rPr lang="pt-BR" dirty="0"/>
              <a:t> e simplificando: 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40A5427A-8635-47A6-A420-2C6CBB5A9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0632" y="5040598"/>
            <a:ext cx="2714625" cy="390525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7C898251-D05E-4214-BA75-46C38192C28F}"/>
              </a:ext>
            </a:extLst>
          </p:cNvPr>
          <p:cNvSpPr txBox="1"/>
          <p:nvPr/>
        </p:nvSpPr>
        <p:spPr>
          <a:xfrm>
            <a:off x="467544" y="5564404"/>
            <a:ext cx="271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As raízes da equação são: 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6BD8670C-271F-4887-92AF-CEF960142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0632" y="5465412"/>
            <a:ext cx="1009650" cy="53340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AD57B3FF-E500-4D2D-A9A0-6EC0D0EDE6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0632" y="5968963"/>
            <a:ext cx="1152525" cy="514350"/>
          </a:xfrm>
          <a:prstGeom prst="rect">
            <a:avLst/>
          </a:prstGeom>
        </p:spPr>
      </p:pic>
      <p:sp>
        <p:nvSpPr>
          <p:cNvPr id="29" name="Chave Direita 28">
            <a:extLst>
              <a:ext uri="{FF2B5EF4-FFF2-40B4-BE49-F238E27FC236}">
                <a16:creationId xmlns:a16="http://schemas.microsoft.com/office/drawing/2014/main" id="{CF30AC29-25F8-47A4-8137-87844F03E580}"/>
              </a:ext>
            </a:extLst>
          </p:cNvPr>
          <p:cNvSpPr/>
          <p:nvPr/>
        </p:nvSpPr>
        <p:spPr>
          <a:xfrm>
            <a:off x="4427943" y="5709099"/>
            <a:ext cx="360081" cy="76119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366B3634-CCE7-48D4-8E6F-736524E3D99D}"/>
                  </a:ext>
                </a:extLst>
              </p:cNvPr>
              <p:cNvSpPr txBox="1"/>
              <p:nvPr/>
            </p:nvSpPr>
            <p:spPr>
              <a:xfrm>
                <a:off x="4968437" y="5875535"/>
                <a:ext cx="1006622" cy="444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pt-BR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`</m:t>
                                </m:r>
                              </m:sup>
                            </m:sSup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66B3634-CCE7-48D4-8E6F-736524E3D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437" y="5875535"/>
                <a:ext cx="1006622" cy="444994"/>
              </a:xfrm>
              <a:prstGeom prst="rect">
                <a:avLst/>
              </a:prstGeom>
              <a:blipFill rotWithShape="0">
                <a:blip r:embed="rId8"/>
                <a:stretch>
                  <a:fillRect l="-6061" t="-4110" r="-4848" b="-68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CDF8FA47-E279-4A33-8359-C042A325B18A}"/>
              </a:ext>
            </a:extLst>
          </p:cNvPr>
          <p:cNvCxnSpPr/>
          <p:nvPr/>
        </p:nvCxnSpPr>
        <p:spPr>
          <a:xfrm>
            <a:off x="6012160" y="6089696"/>
            <a:ext cx="3600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512595A9-6F51-4390-90B0-586EABB5805C}"/>
                  </a:ext>
                </a:extLst>
              </p:cNvPr>
              <p:cNvSpPr txBox="1"/>
              <p:nvPr/>
            </p:nvSpPr>
            <p:spPr>
              <a:xfrm>
                <a:off x="6492072" y="5821372"/>
                <a:ext cx="1239180" cy="538442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dirty="0"/>
                  <a:t>f=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pt-BR"/>
                          <m:t>π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`</m:t>
                                </m:r>
                              </m:sup>
                            </m:sSup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512595A9-6F51-4390-90B0-586EABB58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072" y="5821372"/>
                <a:ext cx="1239180" cy="538442"/>
              </a:xfrm>
              <a:prstGeom prst="rect">
                <a:avLst/>
              </a:prstGeom>
              <a:blipFill>
                <a:blip r:embed="rId9"/>
                <a:stretch>
                  <a:fillRect l="-10577" t="-1075"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>
            <a:extLst>
              <a:ext uri="{FF2B5EF4-FFF2-40B4-BE49-F238E27FC236}">
                <a16:creationId xmlns:a16="http://schemas.microsoft.com/office/drawing/2014/main" id="{374A57E9-155F-4C2A-BD98-3022348BEC8A}"/>
              </a:ext>
            </a:extLst>
          </p:cNvPr>
          <p:cNvSpPr txBox="1">
            <a:spLocks/>
          </p:cNvSpPr>
          <p:nvPr/>
        </p:nvSpPr>
        <p:spPr>
          <a:xfrm>
            <a:off x="1695859" y="124217"/>
            <a:ext cx="5464168" cy="431816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solidFill>
                  <a:srgbClr val="FF0000"/>
                </a:solidFill>
              </a:rPr>
              <a:t>Oscilador com Ponte de Wien - </a:t>
            </a:r>
            <a:r>
              <a:rPr lang="pt-BR" sz="1800" b="1" dirty="0">
                <a:solidFill>
                  <a:schemeClr val="bg1"/>
                </a:solidFill>
              </a:rPr>
              <a:t>Fundamentos Teóricos</a:t>
            </a:r>
          </a:p>
          <a:p>
            <a:endParaRPr lang="pt-BR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04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4D4B81C-2425-4598-8624-5796F4CE8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53" y="873374"/>
            <a:ext cx="2413615" cy="236807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007DEF35-7BAB-4705-9A64-1D41FBA45216}"/>
              </a:ext>
            </a:extLst>
          </p:cNvPr>
          <p:cNvSpPr/>
          <p:nvPr/>
        </p:nvSpPr>
        <p:spPr>
          <a:xfrm>
            <a:off x="816915" y="980510"/>
            <a:ext cx="127567" cy="140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F9518FB-7C31-471C-BD4E-BD7A23044EBB}"/>
              </a:ext>
            </a:extLst>
          </p:cNvPr>
          <p:cNvSpPr/>
          <p:nvPr/>
        </p:nvSpPr>
        <p:spPr>
          <a:xfrm>
            <a:off x="813282" y="3188736"/>
            <a:ext cx="127567" cy="105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1A1C910-8808-4111-9667-F3C58B0FCC86}"/>
              </a:ext>
            </a:extLst>
          </p:cNvPr>
          <p:cNvSpPr txBox="1"/>
          <p:nvPr/>
        </p:nvSpPr>
        <p:spPr>
          <a:xfrm>
            <a:off x="957994" y="16880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5AEA674-8288-45EB-87AC-B8EFDC8E67E0}"/>
              </a:ext>
            </a:extLst>
          </p:cNvPr>
          <p:cNvSpPr txBox="1"/>
          <p:nvPr/>
        </p:nvSpPr>
        <p:spPr>
          <a:xfrm>
            <a:off x="3036167" y="167451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9470E7DF-6D17-4894-9FBA-1AEC465E56AA}"/>
              </a:ext>
            </a:extLst>
          </p:cNvPr>
          <p:cNvSpPr/>
          <p:nvPr/>
        </p:nvSpPr>
        <p:spPr>
          <a:xfrm>
            <a:off x="604411" y="292871"/>
            <a:ext cx="317402" cy="3087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659B4A5-B1B2-4101-8183-BCEB39E9FAF4}"/>
              </a:ext>
            </a:extLst>
          </p:cNvPr>
          <p:cNvSpPr txBox="1"/>
          <p:nvPr/>
        </p:nvSpPr>
        <p:spPr>
          <a:xfrm>
            <a:off x="1220825" y="288137"/>
            <a:ext cx="447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Seja a Ponte de Wien da figura. No equilíbrio: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AABD931C-6275-46D2-9454-39CF9B8BA3E7}"/>
                  </a:ext>
                </a:extLst>
              </p:cNvPr>
              <p:cNvSpPr txBox="1"/>
              <p:nvPr/>
            </p:nvSpPr>
            <p:spPr>
              <a:xfrm>
                <a:off x="3604900" y="1916009"/>
                <a:ext cx="2273677" cy="7184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num>
                          <m:den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</m:e>
                    </m:d>
                  </m:oMath>
                </a14:m>
                <a:r>
                  <a:rPr lang="pt-BR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pt-BR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AABD931C-6275-46D2-9454-39CF9B8BA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900" y="1916009"/>
                <a:ext cx="2273677" cy="7184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BAA6BA5-A340-44BE-BBBC-E3BB9DA81AC6}"/>
              </a:ext>
            </a:extLst>
          </p:cNvPr>
          <p:cNvCxnSpPr>
            <a:cxnSpLocks/>
          </p:cNvCxnSpPr>
          <p:nvPr/>
        </p:nvCxnSpPr>
        <p:spPr>
          <a:xfrm>
            <a:off x="6203325" y="1916009"/>
            <a:ext cx="52463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EB158C06-F743-4609-9064-74F3ED430D8C}"/>
              </a:ext>
            </a:extLst>
          </p:cNvPr>
          <p:cNvCxnSpPr>
            <a:cxnSpLocks/>
          </p:cNvCxnSpPr>
          <p:nvPr/>
        </p:nvCxnSpPr>
        <p:spPr>
          <a:xfrm>
            <a:off x="790755" y="3795573"/>
            <a:ext cx="52463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EBC41A7-1052-4BF0-9168-C6BACA7F4759}"/>
                  </a:ext>
                </a:extLst>
              </p:cNvPr>
              <p:cNvSpPr txBox="1"/>
              <p:nvPr/>
            </p:nvSpPr>
            <p:spPr>
              <a:xfrm>
                <a:off x="1450797" y="3559013"/>
                <a:ext cx="4439292" cy="6678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EBC41A7-1052-4BF0-9168-C6BACA7F4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797" y="3559013"/>
                <a:ext cx="4439292" cy="6678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49CDD2A7-3EA9-4B88-9078-133D1D798C79}"/>
              </a:ext>
            </a:extLst>
          </p:cNvPr>
          <p:cNvCxnSpPr>
            <a:cxnSpLocks/>
          </p:cNvCxnSpPr>
          <p:nvPr/>
        </p:nvCxnSpPr>
        <p:spPr>
          <a:xfrm>
            <a:off x="790755" y="4644309"/>
            <a:ext cx="52463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E96C8F5-0B93-4A3A-90FF-1F50EC172923}"/>
                  </a:ext>
                </a:extLst>
              </p:cNvPr>
              <p:cNvSpPr txBox="1"/>
              <p:nvPr/>
            </p:nvSpPr>
            <p:spPr>
              <a:xfrm>
                <a:off x="1450797" y="4407749"/>
                <a:ext cx="5669437" cy="657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pt-BR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400" dirty="0"/>
                  <a:t> + j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pt-BR" sz="2400" dirty="0"/>
                  <a:t>   </a:t>
                </a: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E96C8F5-0B93-4A3A-90FF-1F50EC172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797" y="4407749"/>
                <a:ext cx="5669437" cy="657296"/>
              </a:xfrm>
              <a:prstGeom prst="rect">
                <a:avLst/>
              </a:prstGeom>
              <a:blipFill rotWithShape="0">
                <a:blip r:embed="rId6"/>
                <a:stretch>
                  <a:fillRect l="-108" b="-6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ixaDeTexto 19">
            <a:extLst>
              <a:ext uri="{FF2B5EF4-FFF2-40B4-BE49-F238E27FC236}">
                <a16:creationId xmlns:a16="http://schemas.microsoft.com/office/drawing/2014/main" id="{0620F263-86A8-449C-9BA2-E1D7DE0EFF18}"/>
              </a:ext>
            </a:extLst>
          </p:cNvPr>
          <p:cNvSpPr txBox="1"/>
          <p:nvPr/>
        </p:nvSpPr>
        <p:spPr>
          <a:xfrm>
            <a:off x="1189971" y="5274524"/>
            <a:ext cx="539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parte imaginária da equação anterior deve ser nula :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9523B28-D09E-4E9D-9F7D-103463A06788}"/>
              </a:ext>
            </a:extLst>
          </p:cNvPr>
          <p:cNvCxnSpPr>
            <a:cxnSpLocks/>
          </p:cNvCxnSpPr>
          <p:nvPr/>
        </p:nvCxnSpPr>
        <p:spPr>
          <a:xfrm>
            <a:off x="3238928" y="6080645"/>
            <a:ext cx="52463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2BCD03C2-5A2B-42CE-B4B1-F9EA9853E7BB}"/>
                  </a:ext>
                </a:extLst>
              </p:cNvPr>
              <p:cNvSpPr/>
              <p:nvPr/>
            </p:nvSpPr>
            <p:spPr>
              <a:xfrm>
                <a:off x="3899069" y="5744809"/>
                <a:ext cx="2218300" cy="780535"/>
              </a:xfrm>
              <a:prstGeom prst="rect">
                <a:avLst/>
              </a:prstGeom>
              <a:ln w="38100"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2BCD03C2-5A2B-42CE-B4B1-F9EA9853E7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069" y="5744809"/>
                <a:ext cx="2218300" cy="7805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ixaDeTexto 20">
            <a:extLst>
              <a:ext uri="{FF2B5EF4-FFF2-40B4-BE49-F238E27FC236}">
                <a16:creationId xmlns:a16="http://schemas.microsoft.com/office/drawing/2014/main" id="{6A7DCFFB-BB8B-431B-B792-8A2FFB4F38E1}"/>
              </a:ext>
            </a:extLst>
          </p:cNvPr>
          <p:cNvSpPr txBox="1"/>
          <p:nvPr/>
        </p:nvSpPr>
        <p:spPr>
          <a:xfrm>
            <a:off x="3512174" y="1059156"/>
            <a:ext cx="81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err="1"/>
              <a:t>V</a:t>
            </a:r>
            <a:r>
              <a:rPr lang="pt-BR" baseline="-25000" dirty="0" err="1"/>
              <a:t>x</a:t>
            </a:r>
            <a:r>
              <a:rPr lang="pt-BR" dirty="0"/>
              <a:t> = </a:t>
            </a:r>
            <a:r>
              <a:rPr lang="pt-BR" dirty="0" err="1"/>
              <a:t>V</a:t>
            </a:r>
            <a:r>
              <a:rPr lang="pt-BR" baseline="-25000" dirty="0" err="1"/>
              <a:t>y</a:t>
            </a:r>
            <a:r>
              <a:rPr lang="pt-BR" baseline="-25000" dirty="0"/>
              <a:t> 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74FBDEB-F64B-4427-AF08-115CB9550650}"/>
              </a:ext>
            </a:extLst>
          </p:cNvPr>
          <p:cNvSpPr txBox="1"/>
          <p:nvPr/>
        </p:nvSpPr>
        <p:spPr>
          <a:xfrm>
            <a:off x="3491244" y="1499793"/>
            <a:ext cx="138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</a:t>
            </a:r>
            <a:r>
              <a:rPr lang="pt-BR" baseline="-25000" dirty="0"/>
              <a:t>1</a:t>
            </a:r>
            <a:r>
              <a:rPr lang="pt-BR" dirty="0"/>
              <a:t>R</a:t>
            </a:r>
            <a:r>
              <a:rPr lang="pt-BR" baseline="-25000" dirty="0"/>
              <a:t>2</a:t>
            </a:r>
            <a:r>
              <a:rPr lang="pt-BR" dirty="0"/>
              <a:t>C</a:t>
            </a:r>
            <a:r>
              <a:rPr lang="pt-BR" baseline="-25000" dirty="0"/>
              <a:t>1</a:t>
            </a:r>
            <a:r>
              <a:rPr lang="pt-BR" dirty="0"/>
              <a:t>C</a:t>
            </a:r>
            <a:r>
              <a:rPr lang="pt-BR" baseline="-25000" dirty="0"/>
              <a:t>2 </a:t>
            </a:r>
            <a:r>
              <a:rPr lang="pt-BR" dirty="0"/>
              <a:t>=1</a:t>
            </a:r>
          </a:p>
        </p:txBody>
      </p:sp>
      <p:sp>
        <p:nvSpPr>
          <p:cNvPr id="24" name="Chave Direita 23">
            <a:extLst>
              <a:ext uri="{FF2B5EF4-FFF2-40B4-BE49-F238E27FC236}">
                <a16:creationId xmlns:a16="http://schemas.microsoft.com/office/drawing/2014/main" id="{2BBA77E2-483F-432F-A836-2305ED4D032B}"/>
              </a:ext>
            </a:extLst>
          </p:cNvPr>
          <p:cNvSpPr/>
          <p:nvPr/>
        </p:nvSpPr>
        <p:spPr>
          <a:xfrm>
            <a:off x="5627261" y="1196752"/>
            <a:ext cx="360040" cy="143765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572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9470E7DF-6D17-4894-9FBA-1AEC465E56AA}"/>
              </a:ext>
            </a:extLst>
          </p:cNvPr>
          <p:cNvSpPr/>
          <p:nvPr/>
        </p:nvSpPr>
        <p:spPr>
          <a:xfrm>
            <a:off x="412456" y="319613"/>
            <a:ext cx="317402" cy="28064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659B4A5-B1B2-4101-8183-BCEB39E9FAF4}"/>
              </a:ext>
            </a:extLst>
          </p:cNvPr>
          <p:cNvSpPr txBox="1"/>
          <p:nvPr/>
        </p:nvSpPr>
        <p:spPr>
          <a:xfrm>
            <a:off x="827584" y="3156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Se a parte imaginária é nula, então: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5EFC180C-98FB-4E66-B240-656F77C94BAB}"/>
                  </a:ext>
                </a:extLst>
              </p:cNvPr>
              <p:cNvSpPr/>
              <p:nvPr/>
            </p:nvSpPr>
            <p:spPr>
              <a:xfrm>
                <a:off x="819236" y="933956"/>
                <a:ext cx="5534592" cy="678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  <m:r>
                      <a:rPr lang="pt-B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pt-BR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400" dirty="0"/>
                  <a:t>  </a:t>
                </a:r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5EFC180C-98FB-4E66-B240-656F77C94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36" y="933956"/>
                <a:ext cx="5534592" cy="6780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57690F2A-192D-4262-98D3-43DB6D5C36A2}"/>
              </a:ext>
            </a:extLst>
          </p:cNvPr>
          <p:cNvCxnSpPr>
            <a:cxnSpLocks/>
          </p:cNvCxnSpPr>
          <p:nvPr/>
        </p:nvCxnSpPr>
        <p:spPr>
          <a:xfrm>
            <a:off x="6353828" y="1221988"/>
            <a:ext cx="52463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0CC62C4C-EFAF-45A3-89D2-2145CF8FFD02}"/>
              </a:ext>
            </a:extLst>
          </p:cNvPr>
          <p:cNvCxnSpPr>
            <a:cxnSpLocks/>
          </p:cNvCxnSpPr>
          <p:nvPr/>
        </p:nvCxnSpPr>
        <p:spPr>
          <a:xfrm>
            <a:off x="827584" y="2158092"/>
            <a:ext cx="52463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2C1569B1-E825-41F3-96A2-368B654F2356}"/>
                  </a:ext>
                </a:extLst>
              </p:cNvPr>
              <p:cNvSpPr/>
              <p:nvPr/>
            </p:nvSpPr>
            <p:spPr>
              <a:xfrm>
                <a:off x="1475656" y="1843834"/>
                <a:ext cx="1539845" cy="662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2C1569B1-E825-41F3-96A2-368B654F2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843834"/>
                <a:ext cx="1539845" cy="662746"/>
              </a:xfrm>
              <a:prstGeom prst="rect">
                <a:avLst/>
              </a:prstGeom>
              <a:blipFill>
                <a:blip r:embed="rId4"/>
                <a:stretch>
                  <a:fillRect b="-18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ixaDeTexto 25">
            <a:extLst>
              <a:ext uri="{FF2B5EF4-FFF2-40B4-BE49-F238E27FC236}">
                <a16:creationId xmlns:a16="http://schemas.microsoft.com/office/drawing/2014/main" id="{5B596C16-01BA-4E43-A699-D493F61F7AB7}"/>
              </a:ext>
            </a:extLst>
          </p:cNvPr>
          <p:cNvSpPr txBox="1"/>
          <p:nvPr/>
        </p:nvSpPr>
        <p:spPr>
          <a:xfrm>
            <a:off x="819236" y="2738452"/>
            <a:ext cx="214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Se R</a:t>
            </a:r>
            <a:r>
              <a:rPr lang="pt-BR" baseline="-25000" dirty="0"/>
              <a:t>1</a:t>
            </a:r>
            <a:r>
              <a:rPr lang="pt-BR" dirty="0"/>
              <a:t> = R</a:t>
            </a:r>
            <a:r>
              <a:rPr lang="pt-BR" baseline="-25000" dirty="0"/>
              <a:t>2 </a:t>
            </a:r>
            <a:r>
              <a:rPr lang="pt-BR" dirty="0"/>
              <a:t> e C</a:t>
            </a:r>
            <a:r>
              <a:rPr lang="pt-BR" baseline="-25000" dirty="0"/>
              <a:t>1</a:t>
            </a:r>
            <a:r>
              <a:rPr lang="pt-BR" dirty="0"/>
              <a:t> = C</a:t>
            </a:r>
            <a:r>
              <a:rPr lang="pt-BR" baseline="-25000" dirty="0"/>
              <a:t>2</a:t>
            </a:r>
            <a:r>
              <a:rPr lang="pt-BR" dirty="0"/>
              <a:t>   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9F53A02A-927F-4FC3-8F4F-74DFCE1172C3}"/>
              </a:ext>
            </a:extLst>
          </p:cNvPr>
          <p:cNvCxnSpPr>
            <a:cxnSpLocks/>
          </p:cNvCxnSpPr>
          <p:nvPr/>
        </p:nvCxnSpPr>
        <p:spPr>
          <a:xfrm>
            <a:off x="2968068" y="2950180"/>
            <a:ext cx="52463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308F4DDD-7B60-4A7C-9887-B64E46D0057A}"/>
                  </a:ext>
                </a:extLst>
              </p:cNvPr>
              <p:cNvSpPr/>
              <p:nvPr/>
            </p:nvSpPr>
            <p:spPr>
              <a:xfrm>
                <a:off x="3492698" y="2622077"/>
                <a:ext cx="918008" cy="656205"/>
              </a:xfrm>
              <a:prstGeom prst="rect">
                <a:avLst/>
              </a:prstGeom>
              <a:ln w="38100"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308F4DDD-7B60-4A7C-9887-B64E46D00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698" y="2622077"/>
                <a:ext cx="918008" cy="6562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BA40F2C3-FDE1-4978-9F9B-ED34095E5ED0}"/>
              </a:ext>
            </a:extLst>
          </p:cNvPr>
          <p:cNvSpPr/>
          <p:nvPr/>
        </p:nvSpPr>
        <p:spPr>
          <a:xfrm>
            <a:off x="412456" y="3539842"/>
            <a:ext cx="317402" cy="28064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3C2EC5B1-870E-49DE-9959-DBE6F4EC3AA4}"/>
              </a:ext>
            </a:extLst>
          </p:cNvPr>
          <p:cNvSpPr txBox="1"/>
          <p:nvPr/>
        </p:nvSpPr>
        <p:spPr>
          <a:xfrm>
            <a:off x="899592" y="3503477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Seja o circuito da figura abaixo: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641ECF2A-9EA9-485F-AB51-5D433BBE99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173" y="3861048"/>
            <a:ext cx="3143250" cy="1800225"/>
          </a:xfrm>
          <a:prstGeom prst="rect">
            <a:avLst/>
          </a:prstGeom>
        </p:spPr>
      </p:pic>
      <p:sp>
        <p:nvSpPr>
          <p:cNvPr id="41" name="Elipse 40">
            <a:extLst>
              <a:ext uri="{FF2B5EF4-FFF2-40B4-BE49-F238E27FC236}">
                <a16:creationId xmlns:a16="http://schemas.microsoft.com/office/drawing/2014/main" id="{5575080A-0F15-41AD-84D1-8B65A17B83B0}"/>
              </a:ext>
            </a:extLst>
          </p:cNvPr>
          <p:cNvSpPr/>
          <p:nvPr/>
        </p:nvSpPr>
        <p:spPr>
          <a:xfrm>
            <a:off x="1038373" y="4314578"/>
            <a:ext cx="134525" cy="1817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02DFB28E-D09F-4C7E-99DA-F8948769F01B}"/>
              </a:ext>
            </a:extLst>
          </p:cNvPr>
          <p:cNvSpPr/>
          <p:nvPr/>
        </p:nvSpPr>
        <p:spPr>
          <a:xfrm>
            <a:off x="3826703" y="4314578"/>
            <a:ext cx="134525" cy="1817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D0486F17-1555-4BD4-92D7-27D09490CBC0}"/>
              </a:ext>
            </a:extLst>
          </p:cNvPr>
          <p:cNvSpPr txBox="1"/>
          <p:nvPr/>
        </p:nvSpPr>
        <p:spPr>
          <a:xfrm>
            <a:off x="895036" y="4509428"/>
            <a:ext cx="39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>
                <a:solidFill>
                  <a:srgbClr val="FF0000"/>
                </a:solidFill>
              </a:rPr>
              <a:t>v</a:t>
            </a:r>
            <a:r>
              <a:rPr lang="pt-BR" b="1" baseline="-25000" dirty="0" err="1">
                <a:solidFill>
                  <a:srgbClr val="FF0000"/>
                </a:solidFill>
              </a:rPr>
              <a:t>I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BA6DAD67-DD36-4055-B2A8-3DF40241C7D7}"/>
              </a:ext>
            </a:extLst>
          </p:cNvPr>
          <p:cNvSpPr txBox="1"/>
          <p:nvPr/>
        </p:nvSpPr>
        <p:spPr>
          <a:xfrm>
            <a:off x="3632326" y="4472363"/>
            <a:ext cx="47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>
                <a:solidFill>
                  <a:srgbClr val="FF0000"/>
                </a:solidFill>
              </a:rPr>
              <a:t>v</a:t>
            </a:r>
            <a:r>
              <a:rPr lang="pt-BR" b="1" baseline="-25000" dirty="0" err="1">
                <a:solidFill>
                  <a:srgbClr val="FF0000"/>
                </a:solidFill>
              </a:rPr>
              <a:t>O</a:t>
            </a:r>
            <a:endParaRPr lang="pt-BR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742234D6-B573-4875-8BC1-2F13D44AB0F8}"/>
                  </a:ext>
                </a:extLst>
              </p:cNvPr>
              <p:cNvSpPr txBox="1"/>
              <p:nvPr/>
            </p:nvSpPr>
            <p:spPr>
              <a:xfrm>
                <a:off x="4441469" y="4207710"/>
                <a:ext cx="3501023" cy="6609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0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pt-BR" sz="2000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</m:oMath>
                </a14:m>
                <a:r>
                  <a:rPr lang="pt-BR" sz="2000" dirty="0"/>
                  <a:t>=I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pt-BR" sz="200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2000">
                                <a:latin typeface="Cambria Math" panose="02040503050406030204" pitchFamily="18" charset="0"/>
                              </a:rPr>
                              <m:t>𝑆𝐶</m:t>
                            </m:r>
                          </m:den>
                        </m:f>
                        <m:r>
                          <a:rPr lang="pt-BR" sz="2000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pt-BR" sz="200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pt-BR" sz="2000">
                                <a:latin typeface="Cambria Math" panose="02040503050406030204" pitchFamily="18" charset="0"/>
                              </a:rPr>
                              <m:t>𝑠𝐶</m:t>
                            </m:r>
                          </m:num>
                          <m:den>
                            <m:r>
                              <a:rPr lang="pt-BR" sz="200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pt-BR" sz="200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2000">
                                    <a:latin typeface="Cambria Math" panose="02040503050406030204" pitchFamily="18" charset="0"/>
                                  </a:rPr>
                                  <m:t>𝑠𝐶</m:t>
                                </m:r>
                              </m:den>
                            </m:f>
                          </m:den>
                        </m:f>
                      </m:e>
                    </m:d>
                  </m:oMath>
                </a14:m>
                <a:endParaRPr lang="pt-BR" sz="2000" dirty="0"/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742234D6-B573-4875-8BC1-2F13D44AB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469" y="4207710"/>
                <a:ext cx="3501023" cy="6609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83028A1B-9DCA-4FB8-91B4-5B306943054F}"/>
                  </a:ext>
                </a:extLst>
              </p:cNvPr>
              <p:cNvSpPr txBox="1"/>
              <p:nvPr/>
            </p:nvSpPr>
            <p:spPr>
              <a:xfrm>
                <a:off x="4456495" y="4878760"/>
                <a:ext cx="1568891" cy="529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>
                  <a:defRPr sz="2000" i="1">
                    <a:latin typeface="Cambria Math" panose="020405030504060302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>
                        <a:latin typeface="Cambria Math" panose="02040503050406030204" pitchFamily="18" charset="0"/>
                      </a:rPr>
                      <m:t>𝐼</m:t>
                    </m:r>
                    <m:r>
                      <a:rPr lang="pt-BR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pt-BR">
                            <a:latin typeface="Cambria Math" panose="02040503050406030204" pitchFamily="18" charset="0"/>
                          </a:rPr>
                          <m:t>𝑅𝐶𝑠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83028A1B-9DCA-4FB8-91B4-5B3069430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495" y="4878760"/>
                <a:ext cx="1568891" cy="5298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ector de Seta Reta 49">
            <a:extLst>
              <a:ext uri="{FF2B5EF4-FFF2-40B4-BE49-F238E27FC236}">
                <a16:creationId xmlns:a16="http://schemas.microsoft.com/office/drawing/2014/main" id="{EF82A492-F9F4-4100-ABBE-08725718E57D}"/>
              </a:ext>
            </a:extLst>
          </p:cNvPr>
          <p:cNvCxnSpPr>
            <a:cxnSpLocks/>
          </p:cNvCxnSpPr>
          <p:nvPr/>
        </p:nvCxnSpPr>
        <p:spPr>
          <a:xfrm>
            <a:off x="729858" y="6220344"/>
            <a:ext cx="52463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DFDC048D-B8B4-4277-A4AE-BDEB3C8C021C}"/>
                  </a:ext>
                </a:extLst>
              </p:cNvPr>
              <p:cNvSpPr/>
              <p:nvPr/>
            </p:nvSpPr>
            <p:spPr>
              <a:xfrm>
                <a:off x="1352214" y="5901391"/>
                <a:ext cx="2338204" cy="623953"/>
              </a:xfrm>
              <a:prstGeom prst="rect">
                <a:avLst/>
              </a:prstGeom>
              <a:ln w="38100"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DFDC048D-B8B4-4277-A4AE-BDEB3C8C02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214" y="5901391"/>
                <a:ext cx="2338204" cy="6239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46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41" grpId="0" animBg="1"/>
      <p:bldP spid="42" grpId="0" animBg="1"/>
      <p:bldP spid="43" grpId="0"/>
      <p:bldP spid="45" grpId="0"/>
      <p:bldP spid="46" grpId="0"/>
      <p:bldP spid="48" grpId="0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900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900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9470E7DF-6D17-4894-9FBA-1AEC465E56AA}"/>
              </a:ext>
            </a:extLst>
          </p:cNvPr>
          <p:cNvSpPr/>
          <p:nvPr/>
        </p:nvSpPr>
        <p:spPr>
          <a:xfrm>
            <a:off x="149582" y="199142"/>
            <a:ext cx="317402" cy="28064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659B4A5-B1B2-4101-8183-BCEB39E9FAF4}"/>
              </a:ext>
            </a:extLst>
          </p:cNvPr>
          <p:cNvSpPr txBox="1"/>
          <p:nvPr/>
        </p:nvSpPr>
        <p:spPr>
          <a:xfrm>
            <a:off x="537167" y="15324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Seja o oscilador com ponte de Wien abaixo: 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60E201A1-9AC3-4C9A-A5A9-9D087BEB1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609" y="665455"/>
            <a:ext cx="1839162" cy="2082475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C61F8B84-D1E1-4038-8DD8-A84243D232C9}"/>
              </a:ext>
            </a:extLst>
          </p:cNvPr>
          <p:cNvSpPr txBox="1"/>
          <p:nvPr/>
        </p:nvSpPr>
        <p:spPr>
          <a:xfrm>
            <a:off x="179430" y="2750186"/>
            <a:ext cx="8501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oscilador com ponte de Wien pode ser visualizado como um amplificador com realimentação: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3D5208D-E49B-4053-ADB9-6F172FAD25D1}"/>
              </a:ext>
            </a:extLst>
          </p:cNvPr>
          <p:cNvSpPr/>
          <p:nvPr/>
        </p:nvSpPr>
        <p:spPr>
          <a:xfrm>
            <a:off x="3393919" y="3696828"/>
            <a:ext cx="360040" cy="1641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3D5208D-E49B-4053-ADB9-6F172FAD25D1}"/>
              </a:ext>
            </a:extLst>
          </p:cNvPr>
          <p:cNvSpPr/>
          <p:nvPr/>
        </p:nvSpPr>
        <p:spPr>
          <a:xfrm>
            <a:off x="3989464" y="3695923"/>
            <a:ext cx="360040" cy="1641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/>
          <p:cNvCxnSpPr>
            <a:endCxn id="9" idx="1"/>
          </p:cNvCxnSpPr>
          <p:nvPr/>
        </p:nvCxnSpPr>
        <p:spPr>
          <a:xfrm flipV="1">
            <a:off x="2855373" y="3778886"/>
            <a:ext cx="538546" cy="146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3753419" y="3768836"/>
            <a:ext cx="23604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3115627" y="3768836"/>
            <a:ext cx="0" cy="6480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3115627" y="4416908"/>
            <a:ext cx="55658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iângulo isósceles 7"/>
          <p:cNvSpPr/>
          <p:nvPr/>
        </p:nvSpPr>
        <p:spPr>
          <a:xfrm rot="5400000">
            <a:off x="3819059" y="4081846"/>
            <a:ext cx="811510" cy="1080120"/>
          </a:xfrm>
          <a:prstGeom prst="triangl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reto 19"/>
          <p:cNvCxnSpPr/>
          <p:nvPr/>
        </p:nvCxnSpPr>
        <p:spPr>
          <a:xfrm flipH="1" flipV="1">
            <a:off x="4355976" y="3789040"/>
            <a:ext cx="691473" cy="44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5068070" y="3786920"/>
            <a:ext cx="0" cy="8349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H="1" flipV="1">
            <a:off x="4777418" y="4621906"/>
            <a:ext cx="304555" cy="41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B3D5208D-E49B-4053-ADB9-6F172FAD25D1}"/>
              </a:ext>
            </a:extLst>
          </p:cNvPr>
          <p:cNvSpPr/>
          <p:nvPr/>
        </p:nvSpPr>
        <p:spPr>
          <a:xfrm>
            <a:off x="5483440" y="4549898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rgbClr val="FF0000"/>
              </a:solidFill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B3D5208D-E49B-4053-ADB9-6F172FAD25D1}"/>
              </a:ext>
            </a:extLst>
          </p:cNvPr>
          <p:cNvSpPr/>
          <p:nvPr/>
        </p:nvSpPr>
        <p:spPr>
          <a:xfrm>
            <a:off x="6078985" y="4549898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rgbClr val="FF0000"/>
              </a:solidFill>
            </a:endParaRPr>
          </a:p>
        </p:txBody>
      </p:sp>
      <p:cxnSp>
        <p:nvCxnSpPr>
          <p:cNvPr id="31" name="Conector reto 30"/>
          <p:cNvCxnSpPr/>
          <p:nvPr/>
        </p:nvCxnSpPr>
        <p:spPr>
          <a:xfrm>
            <a:off x="6797776" y="4526063"/>
            <a:ext cx="0" cy="1916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6913600" y="4526002"/>
            <a:ext cx="0" cy="1916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>
            <a:stCxn id="28" idx="1"/>
          </p:cNvCxnSpPr>
          <p:nvPr/>
        </p:nvCxnSpPr>
        <p:spPr>
          <a:xfrm flipH="1">
            <a:off x="5047449" y="4621906"/>
            <a:ext cx="435991" cy="69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 flipV="1">
            <a:off x="5837577" y="4619809"/>
            <a:ext cx="228816" cy="41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H="1" flipV="1">
            <a:off x="6441163" y="4619809"/>
            <a:ext cx="368512" cy="41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extLst>
              <a:ext uri="{FF2B5EF4-FFF2-40B4-BE49-F238E27FC236}">
                <a16:creationId xmlns:a16="http://schemas.microsoft.com/office/drawing/2014/main" id="{B3D5208D-E49B-4053-ADB9-6F172FAD25D1}"/>
              </a:ext>
            </a:extLst>
          </p:cNvPr>
          <p:cNvSpPr/>
          <p:nvPr/>
        </p:nvSpPr>
        <p:spPr>
          <a:xfrm rot="5400000">
            <a:off x="7173469" y="4996726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rgbClr val="FF0000"/>
              </a:solidFill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B3D5208D-E49B-4053-ADB9-6F172FAD25D1}"/>
              </a:ext>
            </a:extLst>
          </p:cNvPr>
          <p:cNvSpPr/>
          <p:nvPr/>
        </p:nvSpPr>
        <p:spPr>
          <a:xfrm rot="5400000">
            <a:off x="7171302" y="5601389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9" name="Conector reto 38"/>
          <p:cNvCxnSpPr/>
          <p:nvPr/>
        </p:nvCxnSpPr>
        <p:spPr>
          <a:xfrm rot="5400000" flipH="1" flipV="1">
            <a:off x="7234818" y="5372017"/>
            <a:ext cx="228816" cy="41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7733880" y="5259705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>
            <a:off x="7733880" y="5429855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>
            <a:cxnSpLocks/>
          </p:cNvCxnSpPr>
          <p:nvPr/>
        </p:nvCxnSpPr>
        <p:spPr>
          <a:xfrm flipH="1">
            <a:off x="6933346" y="4625804"/>
            <a:ext cx="918430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7360904" y="4607362"/>
            <a:ext cx="1357" cy="2831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rot="5400000" flipH="1" flipV="1">
            <a:off x="7241178" y="5981535"/>
            <a:ext cx="228816" cy="41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7830969" y="4606188"/>
            <a:ext cx="1357" cy="6677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>
            <a:off x="7851776" y="5435835"/>
            <a:ext cx="1357" cy="6677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 flipH="1">
            <a:off x="7350347" y="6101616"/>
            <a:ext cx="527549" cy="69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3D5208D-E49B-4053-ADB9-6F172FAD25D1}"/>
              </a:ext>
            </a:extLst>
          </p:cNvPr>
          <p:cNvSpPr/>
          <p:nvPr/>
        </p:nvSpPr>
        <p:spPr>
          <a:xfrm>
            <a:off x="2474833" y="3704144"/>
            <a:ext cx="360040" cy="1641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9" name="Conector reto 78"/>
          <p:cNvCxnSpPr/>
          <p:nvPr/>
        </p:nvCxnSpPr>
        <p:spPr>
          <a:xfrm flipH="1" flipV="1">
            <a:off x="1792806" y="3786201"/>
            <a:ext cx="691473" cy="44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/>
          <p:cNvCxnSpPr/>
          <p:nvPr/>
        </p:nvCxnSpPr>
        <p:spPr>
          <a:xfrm>
            <a:off x="1816420" y="3778665"/>
            <a:ext cx="1357" cy="2831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12" y="3944524"/>
            <a:ext cx="195605" cy="1726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Conector reto 81"/>
          <p:cNvCxnSpPr/>
          <p:nvPr/>
        </p:nvCxnSpPr>
        <p:spPr>
          <a:xfrm flipH="1">
            <a:off x="1325168" y="4786481"/>
            <a:ext cx="2359926" cy="115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ipse 83"/>
          <p:cNvSpPr/>
          <p:nvPr/>
        </p:nvSpPr>
        <p:spPr>
          <a:xfrm>
            <a:off x="716185" y="4450540"/>
            <a:ext cx="648072" cy="620469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5" name="CaixaDeTexto 84"/>
          <p:cNvSpPr txBox="1"/>
          <p:nvPr/>
        </p:nvSpPr>
        <p:spPr>
          <a:xfrm>
            <a:off x="867750" y="4343506"/>
            <a:ext cx="381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X</a:t>
            </a:r>
          </a:p>
        </p:txBody>
      </p:sp>
      <p:sp>
        <p:nvSpPr>
          <p:cNvPr id="86" name="CaixaDeTexto 85"/>
          <p:cNvSpPr txBox="1"/>
          <p:nvPr/>
        </p:nvSpPr>
        <p:spPr>
          <a:xfrm>
            <a:off x="3647970" y="4217893"/>
            <a:ext cx="30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-</a:t>
            </a:r>
          </a:p>
        </p:txBody>
      </p:sp>
      <p:sp>
        <p:nvSpPr>
          <p:cNvPr id="87" name="CaixaDeTexto 86"/>
          <p:cNvSpPr txBox="1"/>
          <p:nvPr/>
        </p:nvSpPr>
        <p:spPr>
          <a:xfrm>
            <a:off x="3644970" y="4597967"/>
            <a:ext cx="30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+</a:t>
            </a:r>
          </a:p>
        </p:txBody>
      </p:sp>
      <p:sp>
        <p:nvSpPr>
          <p:cNvPr id="88" name="CaixaDeTexto 87"/>
          <p:cNvSpPr txBox="1"/>
          <p:nvPr/>
        </p:nvSpPr>
        <p:spPr>
          <a:xfrm>
            <a:off x="677485" y="4560840"/>
            <a:ext cx="30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9" name="CaixaDeTexto 88"/>
          <p:cNvSpPr txBox="1"/>
          <p:nvPr/>
        </p:nvSpPr>
        <p:spPr>
          <a:xfrm>
            <a:off x="904434" y="4696690"/>
            <a:ext cx="30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_</a:t>
            </a:r>
          </a:p>
        </p:txBody>
      </p:sp>
      <p:cxnSp>
        <p:nvCxnSpPr>
          <p:cNvPr id="90" name="Conector reto 89"/>
          <p:cNvCxnSpPr/>
          <p:nvPr/>
        </p:nvCxnSpPr>
        <p:spPr>
          <a:xfrm flipH="1" flipV="1">
            <a:off x="1026329" y="5068734"/>
            <a:ext cx="13892" cy="14566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91"/>
          <p:cNvCxnSpPr>
            <a:cxnSpLocks/>
          </p:cNvCxnSpPr>
          <p:nvPr/>
        </p:nvCxnSpPr>
        <p:spPr>
          <a:xfrm flipH="1" flipV="1">
            <a:off x="1063405" y="6525344"/>
            <a:ext cx="6027631" cy="235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to 94"/>
          <p:cNvCxnSpPr/>
          <p:nvPr/>
        </p:nvCxnSpPr>
        <p:spPr>
          <a:xfrm flipH="1" flipV="1">
            <a:off x="7074370" y="4619809"/>
            <a:ext cx="1870" cy="18864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aixaDeTexto 95"/>
          <p:cNvSpPr txBox="1"/>
          <p:nvPr/>
        </p:nvSpPr>
        <p:spPr>
          <a:xfrm>
            <a:off x="2051720" y="3493125"/>
            <a:ext cx="3179487" cy="1664067"/>
          </a:xfrm>
          <a:prstGeom prst="rect">
            <a:avLst/>
          </a:prstGeom>
          <a:noFill/>
          <a:ln w="28575">
            <a:solidFill>
              <a:srgbClr val="FFC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7" name="CaixaDeTexto 96"/>
          <p:cNvSpPr txBox="1"/>
          <p:nvPr/>
        </p:nvSpPr>
        <p:spPr>
          <a:xfrm>
            <a:off x="2470458" y="3861048"/>
            <a:ext cx="396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</a:t>
            </a:r>
            <a:r>
              <a:rPr lang="pt-BR" baseline="-25000" dirty="0"/>
              <a:t>2</a:t>
            </a:r>
            <a:endParaRPr lang="pt-BR" dirty="0"/>
          </a:p>
        </p:txBody>
      </p:sp>
      <p:sp>
        <p:nvSpPr>
          <p:cNvPr id="98" name="CaixaDeTexto 97"/>
          <p:cNvSpPr txBox="1"/>
          <p:nvPr/>
        </p:nvSpPr>
        <p:spPr>
          <a:xfrm>
            <a:off x="3392414" y="3840248"/>
            <a:ext cx="515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</a:t>
            </a:r>
            <a:r>
              <a:rPr lang="pt-BR" baseline="-25000" dirty="0"/>
              <a:t>12</a:t>
            </a:r>
            <a:endParaRPr lang="pt-BR" dirty="0"/>
          </a:p>
        </p:txBody>
      </p:sp>
      <p:sp>
        <p:nvSpPr>
          <p:cNvPr id="99" name="CaixaDeTexto 98"/>
          <p:cNvSpPr txBox="1"/>
          <p:nvPr/>
        </p:nvSpPr>
        <p:spPr>
          <a:xfrm>
            <a:off x="3911833" y="3856430"/>
            <a:ext cx="515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</a:t>
            </a:r>
            <a:r>
              <a:rPr lang="pt-BR" baseline="-25000" dirty="0"/>
              <a:t>11</a:t>
            </a:r>
            <a:endParaRPr lang="pt-BR" dirty="0"/>
          </a:p>
        </p:txBody>
      </p:sp>
      <p:cxnSp>
        <p:nvCxnSpPr>
          <p:cNvPr id="101" name="Conector de seta reta 100"/>
          <p:cNvCxnSpPr/>
          <p:nvPr/>
        </p:nvCxnSpPr>
        <p:spPr>
          <a:xfrm flipV="1">
            <a:off x="4044611" y="3603048"/>
            <a:ext cx="311365" cy="3402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CaixaDeTexto 102"/>
              <p:cNvSpPr txBox="1"/>
              <p:nvPr/>
            </p:nvSpPr>
            <p:spPr>
              <a:xfrm>
                <a:off x="5567078" y="4209580"/>
                <a:ext cx="264751" cy="288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`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3" name="CaixaDeTexto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078" y="4209580"/>
                <a:ext cx="264751" cy="288220"/>
              </a:xfrm>
              <a:prstGeom prst="rect">
                <a:avLst/>
              </a:prstGeom>
              <a:blipFill rotWithShape="0">
                <a:blip r:embed="rId5"/>
                <a:stretch>
                  <a:fillRect l="-20455" t="-6383" r="-9091" b="-63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CaixaDeTexto 103"/>
          <p:cNvSpPr txBox="1"/>
          <p:nvPr/>
        </p:nvSpPr>
        <p:spPr>
          <a:xfrm>
            <a:off x="6042026" y="4169024"/>
            <a:ext cx="396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</a:t>
            </a:r>
          </a:p>
        </p:txBody>
      </p:sp>
      <p:sp>
        <p:nvSpPr>
          <p:cNvPr id="105" name="CaixaDeTexto 104"/>
          <p:cNvSpPr txBox="1"/>
          <p:nvPr/>
        </p:nvSpPr>
        <p:spPr>
          <a:xfrm>
            <a:off x="6863825" y="4725144"/>
            <a:ext cx="396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aixaDeTexto 105"/>
              <p:cNvSpPr txBox="1"/>
              <p:nvPr/>
            </p:nvSpPr>
            <p:spPr>
              <a:xfrm>
                <a:off x="6955615" y="5525223"/>
                <a:ext cx="270843" cy="288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`</m:t>
                          </m:r>
                        </m:sup>
                      </m:sSup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6" name="CaixaDeTexto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615" y="5525223"/>
                <a:ext cx="270843" cy="288220"/>
              </a:xfrm>
              <a:prstGeom prst="rect">
                <a:avLst/>
              </a:prstGeom>
              <a:blipFill>
                <a:blip r:embed="rId6"/>
                <a:stretch>
                  <a:fillRect l="-18182" t="-4167" r="-11364"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Conector reto 108"/>
          <p:cNvCxnSpPr/>
          <p:nvPr/>
        </p:nvCxnSpPr>
        <p:spPr>
          <a:xfrm>
            <a:off x="6153933" y="4755519"/>
            <a:ext cx="1170433" cy="395679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de seta reta 109"/>
          <p:cNvCxnSpPr/>
          <p:nvPr/>
        </p:nvCxnSpPr>
        <p:spPr>
          <a:xfrm flipV="1">
            <a:off x="7291379" y="4833565"/>
            <a:ext cx="265296" cy="3097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de seta reta 112"/>
          <p:cNvCxnSpPr/>
          <p:nvPr/>
        </p:nvCxnSpPr>
        <p:spPr>
          <a:xfrm flipV="1">
            <a:off x="6153933" y="4464944"/>
            <a:ext cx="265296" cy="3097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72" y="6115519"/>
            <a:ext cx="195605" cy="17269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CaixaDeTexto 117"/>
          <p:cNvSpPr txBox="1"/>
          <p:nvPr/>
        </p:nvSpPr>
        <p:spPr>
          <a:xfrm>
            <a:off x="7888560" y="5179044"/>
            <a:ext cx="396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</a:t>
            </a:r>
          </a:p>
        </p:txBody>
      </p:sp>
      <p:sp>
        <p:nvSpPr>
          <p:cNvPr id="119" name="CaixaDeTexto 118"/>
          <p:cNvSpPr txBox="1"/>
          <p:nvPr/>
        </p:nvSpPr>
        <p:spPr>
          <a:xfrm>
            <a:off x="5340272" y="4149080"/>
            <a:ext cx="2907085" cy="2214873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CaixaDeTexto 121"/>
              <p:cNvSpPr txBox="1"/>
              <p:nvPr/>
            </p:nvSpPr>
            <p:spPr>
              <a:xfrm>
                <a:off x="253077" y="4811666"/>
                <a:ext cx="2628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pt-BR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22" name="CaixaDeTexto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77" y="4811666"/>
                <a:ext cx="262828" cy="276999"/>
              </a:xfrm>
              <a:prstGeom prst="rect">
                <a:avLst/>
              </a:prstGeom>
              <a:blipFill>
                <a:blip r:embed="rId7"/>
                <a:stretch>
                  <a:fillRect l="-13953" r="-9302" b="-152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Conector reto 122"/>
          <p:cNvCxnSpPr/>
          <p:nvPr/>
        </p:nvCxnSpPr>
        <p:spPr>
          <a:xfrm flipH="1" flipV="1">
            <a:off x="340121" y="4756158"/>
            <a:ext cx="387827" cy="4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aixaDeTexto 129"/>
              <p:cNvSpPr txBox="1"/>
              <p:nvPr/>
            </p:nvSpPr>
            <p:spPr>
              <a:xfrm>
                <a:off x="4798263" y="4700901"/>
                <a:ext cx="2980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0" name="CaixaDeTexto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263" y="4700901"/>
                <a:ext cx="298094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2245" r="-4082" b="-108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Elipse 130"/>
          <p:cNvSpPr/>
          <p:nvPr/>
        </p:nvSpPr>
        <p:spPr>
          <a:xfrm>
            <a:off x="267073" y="4679177"/>
            <a:ext cx="143852" cy="154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E7874B38-94CF-47D1-8732-7D96BE5F9FC5}"/>
              </a:ext>
            </a:extLst>
          </p:cNvPr>
          <p:cNvSpPr txBox="1"/>
          <p:nvPr/>
        </p:nvSpPr>
        <p:spPr>
          <a:xfrm>
            <a:off x="6625419" y="4177205"/>
            <a:ext cx="396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401504C-EABE-46B8-A4CD-1FFB7A1DF157}"/>
              </a:ext>
            </a:extLst>
          </p:cNvPr>
          <p:cNvSpPr txBox="1"/>
          <p:nvPr/>
        </p:nvSpPr>
        <p:spPr>
          <a:xfrm>
            <a:off x="2219228" y="5263887"/>
            <a:ext cx="2727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amplificador não-inversor com ganho</a:t>
            </a:r>
          </a:p>
          <a:p>
            <a:pPr algn="ctr"/>
            <a:r>
              <a:rPr lang="pt-BR" b="1">
                <a:solidFill>
                  <a:srgbClr val="FF0000"/>
                </a:solidFill>
              </a:rPr>
              <a:t> A=1+(R</a:t>
            </a:r>
            <a:r>
              <a:rPr lang="pt-BR" b="1" baseline="-25000">
                <a:solidFill>
                  <a:srgbClr val="FF0000"/>
                </a:solidFill>
              </a:rPr>
              <a:t>12</a:t>
            </a:r>
            <a:r>
              <a:rPr lang="pt-BR" b="1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+ R</a:t>
            </a:r>
            <a:r>
              <a:rPr lang="pt-BR" b="1" baseline="-25000" dirty="0">
                <a:solidFill>
                  <a:srgbClr val="FF0000"/>
                </a:solidFill>
              </a:rPr>
              <a:t>11</a:t>
            </a:r>
            <a:r>
              <a:rPr lang="pt-BR" b="1">
                <a:solidFill>
                  <a:srgbClr val="FF0000"/>
                </a:solidFill>
              </a:rPr>
              <a:t>)/R</a:t>
            </a:r>
            <a:r>
              <a:rPr lang="pt-BR" b="1" baseline="-25000">
                <a:solidFill>
                  <a:srgbClr val="FF0000"/>
                </a:solidFill>
              </a:rPr>
              <a:t>2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36F2C78-C785-4A79-9601-A6944C55293D}"/>
              </a:ext>
            </a:extLst>
          </p:cNvPr>
          <p:cNvSpPr txBox="1"/>
          <p:nvPr/>
        </p:nvSpPr>
        <p:spPr>
          <a:xfrm>
            <a:off x="3823653" y="4437112"/>
            <a:ext cx="511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aixaDeTexto 74"/>
              <p:cNvSpPr txBox="1"/>
              <p:nvPr/>
            </p:nvSpPr>
            <p:spPr>
              <a:xfrm>
                <a:off x="1530598" y="4807674"/>
                <a:ext cx="3013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CaixaDeTexto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598" y="4807674"/>
                <a:ext cx="301300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2000" r="-8000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ixaDeTexto 22">
            <a:extLst>
              <a:ext uri="{FF2B5EF4-FFF2-40B4-BE49-F238E27FC236}">
                <a16:creationId xmlns:a16="http://schemas.microsoft.com/office/drawing/2014/main" id="{4F656171-8238-471E-BA4B-594BE9D95BAA}"/>
              </a:ext>
            </a:extLst>
          </p:cNvPr>
          <p:cNvSpPr txBox="1"/>
          <p:nvPr/>
        </p:nvSpPr>
        <p:spPr>
          <a:xfrm>
            <a:off x="4750287" y="4660799"/>
            <a:ext cx="397777" cy="4243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672A137A-BB7D-4E57-9A0A-57A4694D9D19}"/>
              </a:ext>
            </a:extLst>
          </p:cNvPr>
          <p:cNvSpPr txBox="1"/>
          <p:nvPr/>
        </p:nvSpPr>
        <p:spPr>
          <a:xfrm>
            <a:off x="162787" y="4725144"/>
            <a:ext cx="397777" cy="42438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4374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00E58089-3D61-4F65-A11F-3A2C3964B85E}"/>
              </a:ext>
            </a:extLst>
          </p:cNvPr>
          <p:cNvSpPr/>
          <p:nvPr/>
        </p:nvSpPr>
        <p:spPr>
          <a:xfrm>
            <a:off x="365174" y="237341"/>
            <a:ext cx="349142" cy="28064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0F50D302-FB5C-4A33-B28C-461DA33EF37E}"/>
              </a:ext>
            </a:extLst>
          </p:cNvPr>
          <p:cNvSpPr txBox="1"/>
          <p:nvPr/>
        </p:nvSpPr>
        <p:spPr>
          <a:xfrm>
            <a:off x="840637" y="192999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Se </a:t>
            </a:r>
            <a:r>
              <a:rPr lang="pt-BR" b="1" dirty="0">
                <a:solidFill>
                  <a:srgbClr val="FF0000"/>
                </a:solidFill>
                <a:highlight>
                  <a:srgbClr val="FFFF00"/>
                </a:highlight>
              </a:rPr>
              <a:t>A&lt;1</a:t>
            </a:r>
            <a:r>
              <a:rPr lang="pt-BR" dirty="0"/>
              <a:t> os </a:t>
            </a:r>
            <a:r>
              <a:rPr lang="pt-BR" dirty="0" err="1"/>
              <a:t>pólos</a:t>
            </a:r>
            <a:r>
              <a:rPr lang="pt-BR" dirty="0"/>
              <a:t> são reais e negativos.</a:t>
            </a: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89144159-E881-49E7-ABBB-A118D373E521}"/>
              </a:ext>
            </a:extLst>
          </p:cNvPr>
          <p:cNvCxnSpPr/>
          <p:nvPr/>
        </p:nvCxnSpPr>
        <p:spPr>
          <a:xfrm flipV="1">
            <a:off x="2064773" y="790987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B90ACB7E-23A0-492D-810C-2BFC2BB749B3}"/>
              </a:ext>
            </a:extLst>
          </p:cNvPr>
          <p:cNvCxnSpPr>
            <a:cxnSpLocks/>
          </p:cNvCxnSpPr>
          <p:nvPr/>
        </p:nvCxnSpPr>
        <p:spPr>
          <a:xfrm flipV="1">
            <a:off x="1246967" y="1719524"/>
            <a:ext cx="1609894" cy="7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498EE034-4A83-46DA-B946-AEBF238AE99C}"/>
              </a:ext>
            </a:extLst>
          </p:cNvPr>
          <p:cNvSpPr txBox="1"/>
          <p:nvPr/>
        </p:nvSpPr>
        <p:spPr>
          <a:xfrm>
            <a:off x="1272685" y="153485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x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1E00CFC-CE5C-4A3D-92B5-FE27BF17B514}"/>
              </a:ext>
            </a:extLst>
          </p:cNvPr>
          <p:cNvSpPr txBox="1"/>
          <p:nvPr/>
        </p:nvSpPr>
        <p:spPr>
          <a:xfrm>
            <a:off x="1625038" y="153485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x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FC122FCF-F44D-476C-A06C-9E8A848DC800}"/>
              </a:ext>
            </a:extLst>
          </p:cNvPr>
          <p:cNvCxnSpPr/>
          <p:nvPr/>
        </p:nvCxnSpPr>
        <p:spPr>
          <a:xfrm flipV="1">
            <a:off x="4741927" y="764703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B26F5748-4833-4EF5-ACBA-21CDFF3F44EC}"/>
              </a:ext>
            </a:extLst>
          </p:cNvPr>
          <p:cNvCxnSpPr>
            <a:cxnSpLocks/>
          </p:cNvCxnSpPr>
          <p:nvPr/>
        </p:nvCxnSpPr>
        <p:spPr>
          <a:xfrm>
            <a:off x="4441038" y="1700807"/>
            <a:ext cx="1525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o 10">
            <a:extLst>
              <a:ext uri="{FF2B5EF4-FFF2-40B4-BE49-F238E27FC236}">
                <a16:creationId xmlns:a16="http://schemas.microsoft.com/office/drawing/2014/main" id="{3F005DF9-A706-4348-9DD0-F17E89BE0587}"/>
              </a:ext>
            </a:extLst>
          </p:cNvPr>
          <p:cNvSpPr/>
          <p:nvPr/>
        </p:nvSpPr>
        <p:spPr>
          <a:xfrm rot="10800000">
            <a:off x="4860032" y="476672"/>
            <a:ext cx="1394063" cy="112483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674E234-5988-4661-90C2-57B4DBA849BE}"/>
              </a:ext>
            </a:extLst>
          </p:cNvPr>
          <p:cNvSpPr txBox="1"/>
          <p:nvPr/>
        </p:nvSpPr>
        <p:spPr>
          <a:xfrm>
            <a:off x="2077631" y="6792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E67C883-56F7-44FC-957E-6E1092722C24}"/>
              </a:ext>
            </a:extLst>
          </p:cNvPr>
          <p:cNvSpPr txBox="1"/>
          <p:nvPr/>
        </p:nvSpPr>
        <p:spPr>
          <a:xfrm>
            <a:off x="2567113" y="175844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w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5B97200-0605-4048-8BCD-BDC2DB90EAB4}"/>
              </a:ext>
            </a:extLst>
          </p:cNvPr>
          <p:cNvSpPr txBox="1"/>
          <p:nvPr/>
        </p:nvSpPr>
        <p:spPr>
          <a:xfrm>
            <a:off x="4741927" y="512384"/>
            <a:ext cx="52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v</a:t>
            </a:r>
            <a:r>
              <a:rPr lang="pt-BR" b="1" baseline="-25000" dirty="0" err="1"/>
              <a:t>o</a:t>
            </a:r>
            <a:r>
              <a:rPr lang="pt-BR" b="1" baseline="-25000" dirty="0"/>
              <a:t>(t)</a:t>
            </a:r>
            <a:endParaRPr lang="pt-BR" b="1" dirty="0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28BD4718-EA4B-4F24-A6F8-8357D3013662}"/>
              </a:ext>
            </a:extLst>
          </p:cNvPr>
          <p:cNvSpPr txBox="1"/>
          <p:nvPr/>
        </p:nvSpPr>
        <p:spPr>
          <a:xfrm>
            <a:off x="5665173" y="162850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</a:t>
            </a:r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63547209-B132-4B87-A050-ACA6B3BE8EFB}"/>
              </a:ext>
            </a:extLst>
          </p:cNvPr>
          <p:cNvCxnSpPr>
            <a:cxnSpLocks/>
          </p:cNvCxnSpPr>
          <p:nvPr/>
        </p:nvCxnSpPr>
        <p:spPr>
          <a:xfrm>
            <a:off x="3648949" y="697050"/>
            <a:ext cx="0" cy="1507813"/>
          </a:xfrm>
          <a:prstGeom prst="line">
            <a:avLst/>
          </a:prstGeom>
          <a:ln w="28575">
            <a:solidFill>
              <a:srgbClr val="FFC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63D6B1C6-5A7E-4D60-A1C1-C1B568005397}"/>
              </a:ext>
            </a:extLst>
          </p:cNvPr>
          <p:cNvSpPr txBox="1"/>
          <p:nvPr/>
        </p:nvSpPr>
        <p:spPr>
          <a:xfrm>
            <a:off x="840637" y="227687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Se </a:t>
            </a:r>
            <a:r>
              <a:rPr lang="pt-BR" b="1" dirty="0">
                <a:solidFill>
                  <a:srgbClr val="FF0000"/>
                </a:solidFill>
                <a:highlight>
                  <a:srgbClr val="FFFF00"/>
                </a:highlight>
              </a:rPr>
              <a:t>1&lt;A&lt;3 </a:t>
            </a:r>
            <a:r>
              <a:rPr lang="pt-BR" dirty="0"/>
              <a:t>os </a:t>
            </a:r>
            <a:r>
              <a:rPr lang="pt-BR" dirty="0" err="1"/>
              <a:t>pólos</a:t>
            </a:r>
            <a:r>
              <a:rPr lang="pt-BR" dirty="0"/>
              <a:t> são complexos com parte real negativa.</a:t>
            </a: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BF728D90-4F96-496D-A051-B9AC0AE5A7E5}"/>
              </a:ext>
            </a:extLst>
          </p:cNvPr>
          <p:cNvCxnSpPr/>
          <p:nvPr/>
        </p:nvCxnSpPr>
        <p:spPr>
          <a:xfrm flipV="1">
            <a:off x="2121970" y="2802137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BB2F2457-728C-4269-9987-7851EE71D252}"/>
              </a:ext>
            </a:extLst>
          </p:cNvPr>
          <p:cNvCxnSpPr>
            <a:cxnSpLocks/>
          </p:cNvCxnSpPr>
          <p:nvPr/>
        </p:nvCxnSpPr>
        <p:spPr>
          <a:xfrm flipV="1">
            <a:off x="1302448" y="3522843"/>
            <a:ext cx="1609894" cy="7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95ABEABB-1E55-4BA8-8413-064181E9A884}"/>
              </a:ext>
            </a:extLst>
          </p:cNvPr>
          <p:cNvSpPr txBox="1"/>
          <p:nvPr/>
        </p:nvSpPr>
        <p:spPr>
          <a:xfrm>
            <a:off x="1475615" y="297138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x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7B47C7FE-A796-45A5-BEB3-BFE738A68062}"/>
              </a:ext>
            </a:extLst>
          </p:cNvPr>
          <p:cNvSpPr txBox="1"/>
          <p:nvPr/>
        </p:nvSpPr>
        <p:spPr>
          <a:xfrm>
            <a:off x="1455682" y="370855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x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207257A5-EDA4-4944-A59C-4EC104719153}"/>
              </a:ext>
            </a:extLst>
          </p:cNvPr>
          <p:cNvSpPr txBox="1"/>
          <p:nvPr/>
        </p:nvSpPr>
        <p:spPr>
          <a:xfrm>
            <a:off x="2134828" y="26904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A7BEACF1-6A55-4649-A9ED-254C395C91AB}"/>
              </a:ext>
            </a:extLst>
          </p:cNvPr>
          <p:cNvSpPr txBox="1"/>
          <p:nvPr/>
        </p:nvSpPr>
        <p:spPr>
          <a:xfrm>
            <a:off x="2624310" y="376959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w</a:t>
            </a:r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F8AD6570-02FE-4D4A-A618-A9FC26FD251F}"/>
              </a:ext>
            </a:extLst>
          </p:cNvPr>
          <p:cNvCxnSpPr>
            <a:cxnSpLocks/>
          </p:cNvCxnSpPr>
          <p:nvPr/>
        </p:nvCxnSpPr>
        <p:spPr>
          <a:xfrm>
            <a:off x="3635896" y="2708200"/>
            <a:ext cx="0" cy="1507813"/>
          </a:xfrm>
          <a:prstGeom prst="line">
            <a:avLst/>
          </a:prstGeom>
          <a:ln w="28575">
            <a:solidFill>
              <a:srgbClr val="FFC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EB3D70AE-84A9-4307-93E3-9A5445955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905" y="2824672"/>
            <a:ext cx="2251364" cy="1519277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8F1CA502-F2A9-4324-AF38-63B21210C97C}"/>
              </a:ext>
            </a:extLst>
          </p:cNvPr>
          <p:cNvSpPr txBox="1"/>
          <p:nvPr/>
        </p:nvSpPr>
        <p:spPr>
          <a:xfrm>
            <a:off x="851122" y="4522096"/>
            <a:ext cx="390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Se </a:t>
            </a:r>
            <a:r>
              <a:rPr lang="pt-BR" b="1" dirty="0">
                <a:solidFill>
                  <a:srgbClr val="FF0000"/>
                </a:solidFill>
                <a:highlight>
                  <a:srgbClr val="FFFF00"/>
                </a:highlight>
              </a:rPr>
              <a:t>A=3</a:t>
            </a:r>
            <a:r>
              <a:rPr lang="pt-BR" dirty="0"/>
              <a:t> os </a:t>
            </a:r>
            <a:r>
              <a:rPr lang="pt-BR" dirty="0" err="1"/>
              <a:t>pólos</a:t>
            </a:r>
            <a:r>
              <a:rPr lang="pt-BR" dirty="0"/>
              <a:t> são imaginários puros.</a:t>
            </a:r>
          </a:p>
        </p:txBody>
      </p: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53E054C0-89F0-4889-9F06-A4FB41158C57}"/>
              </a:ext>
            </a:extLst>
          </p:cNvPr>
          <p:cNvCxnSpPr/>
          <p:nvPr/>
        </p:nvCxnSpPr>
        <p:spPr>
          <a:xfrm flipV="1">
            <a:off x="2092537" y="5059261"/>
            <a:ext cx="0" cy="1394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16CDB2A7-3928-4BBB-B57A-ACE9EA31854C}"/>
              </a:ext>
            </a:extLst>
          </p:cNvPr>
          <p:cNvCxnSpPr>
            <a:cxnSpLocks/>
          </p:cNvCxnSpPr>
          <p:nvPr/>
        </p:nvCxnSpPr>
        <p:spPr>
          <a:xfrm>
            <a:off x="1560717" y="5816440"/>
            <a:ext cx="1715139" cy="25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CE636C73-8D08-4087-B04B-5C2EAC72A3C5}"/>
              </a:ext>
            </a:extLst>
          </p:cNvPr>
          <p:cNvSpPr txBox="1"/>
          <p:nvPr/>
        </p:nvSpPr>
        <p:spPr>
          <a:xfrm>
            <a:off x="1948521" y="525084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x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F5614F4F-9240-4DB6-B0A3-52CA234A17EA}"/>
              </a:ext>
            </a:extLst>
          </p:cNvPr>
          <p:cNvSpPr txBox="1"/>
          <p:nvPr/>
        </p:nvSpPr>
        <p:spPr>
          <a:xfrm>
            <a:off x="1963379" y="59940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x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BCA1C6CC-96FC-4991-9DCA-83D221CAD37D}"/>
              </a:ext>
            </a:extLst>
          </p:cNvPr>
          <p:cNvSpPr txBox="1"/>
          <p:nvPr/>
        </p:nvSpPr>
        <p:spPr>
          <a:xfrm>
            <a:off x="3030355" y="588311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w</a:t>
            </a: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45BCE080-BCF7-41C9-B266-F90DF529ED20}"/>
              </a:ext>
            </a:extLst>
          </p:cNvPr>
          <p:cNvCxnSpPr>
            <a:cxnSpLocks/>
          </p:cNvCxnSpPr>
          <p:nvPr/>
        </p:nvCxnSpPr>
        <p:spPr>
          <a:xfrm>
            <a:off x="3648949" y="5087937"/>
            <a:ext cx="0" cy="1507813"/>
          </a:xfrm>
          <a:prstGeom prst="line">
            <a:avLst/>
          </a:prstGeom>
          <a:ln w="28575">
            <a:solidFill>
              <a:srgbClr val="FFC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397F1D54-CE37-42EC-BAAD-4B4643CD1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646" y="5059261"/>
            <a:ext cx="1917881" cy="1424098"/>
          </a:xfrm>
          <a:prstGeom prst="rect">
            <a:avLst/>
          </a:prstGeom>
        </p:spPr>
      </p:pic>
      <p:sp>
        <p:nvSpPr>
          <p:cNvPr id="57" name="CaixaDeTexto 56">
            <a:extLst>
              <a:ext uri="{FF2B5EF4-FFF2-40B4-BE49-F238E27FC236}">
                <a16:creationId xmlns:a16="http://schemas.microsoft.com/office/drawing/2014/main" id="{9F4E9A54-BDFD-409C-A6B5-92556732FC8C}"/>
              </a:ext>
            </a:extLst>
          </p:cNvPr>
          <p:cNvSpPr txBox="1"/>
          <p:nvPr/>
        </p:nvSpPr>
        <p:spPr>
          <a:xfrm>
            <a:off x="3777937" y="2653506"/>
            <a:ext cx="52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v</a:t>
            </a:r>
            <a:r>
              <a:rPr lang="pt-BR" b="1" baseline="-25000" dirty="0" err="1"/>
              <a:t>o</a:t>
            </a:r>
            <a:r>
              <a:rPr lang="pt-BR" b="1" baseline="-25000" dirty="0"/>
              <a:t>(t)</a:t>
            </a:r>
            <a:endParaRPr lang="pt-BR" b="1" dirty="0"/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5AFF228F-D8A1-4753-9589-F9835077964B}"/>
              </a:ext>
            </a:extLst>
          </p:cNvPr>
          <p:cNvSpPr txBox="1"/>
          <p:nvPr/>
        </p:nvSpPr>
        <p:spPr>
          <a:xfrm>
            <a:off x="6299373" y="35421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7442491D-1454-47A6-940A-AD5000942A02}"/>
              </a:ext>
            </a:extLst>
          </p:cNvPr>
          <p:cNvSpPr txBox="1"/>
          <p:nvPr/>
        </p:nvSpPr>
        <p:spPr>
          <a:xfrm>
            <a:off x="6155357" y="575629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B9D87720-5FEC-4DA6-97ED-D325F9F7CA7D}"/>
              </a:ext>
            </a:extLst>
          </p:cNvPr>
          <p:cNvSpPr txBox="1"/>
          <p:nvPr/>
        </p:nvSpPr>
        <p:spPr>
          <a:xfrm>
            <a:off x="3925069" y="4965760"/>
            <a:ext cx="52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v</a:t>
            </a:r>
            <a:r>
              <a:rPr lang="pt-BR" b="1" baseline="-25000" dirty="0" err="1"/>
              <a:t>o</a:t>
            </a:r>
            <a:r>
              <a:rPr lang="pt-BR" b="1" baseline="-25000" dirty="0"/>
              <a:t>(t)</a:t>
            </a:r>
            <a:endParaRPr lang="pt-BR" b="1" dirty="0"/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8B7973B7-0330-4A30-9AC0-A25519476604}"/>
              </a:ext>
            </a:extLst>
          </p:cNvPr>
          <p:cNvSpPr/>
          <p:nvPr/>
        </p:nvSpPr>
        <p:spPr>
          <a:xfrm>
            <a:off x="342033" y="2244085"/>
            <a:ext cx="464708" cy="37354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DFCB9F9E-B82D-4027-8DB7-E04DEE7EB3C4}"/>
              </a:ext>
            </a:extLst>
          </p:cNvPr>
          <p:cNvSpPr/>
          <p:nvPr/>
        </p:nvSpPr>
        <p:spPr>
          <a:xfrm>
            <a:off x="307391" y="4519990"/>
            <a:ext cx="464708" cy="37354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60780746-EEF0-4949-9D0D-8646E6029995}"/>
                  </a:ext>
                </a:extLst>
              </p:cNvPr>
              <p:cNvSpPr/>
              <p:nvPr/>
            </p:nvSpPr>
            <p:spPr>
              <a:xfrm>
                <a:off x="6353055" y="257763"/>
                <a:ext cx="1982274" cy="502702"/>
              </a:xfrm>
              <a:prstGeom prst="rect">
                <a:avLst/>
              </a:prstGeom>
              <a:ln w="38100"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pt-BR" dirty="0"/>
                  <a:t>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i="1">
                            <a:latin typeface="Cambria Math" panose="02040503050406030204" pitchFamily="18" charset="0"/>
                          </a:rPr>
                          <m:t>+3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60780746-EEF0-4949-9D0D-8646E6029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055" y="257763"/>
                <a:ext cx="1982274" cy="502702"/>
              </a:xfrm>
              <a:prstGeom prst="rect">
                <a:avLst/>
              </a:prstGeom>
              <a:blipFill>
                <a:blip r:embed="rId5"/>
                <a:stretch>
                  <a:fillRect l="-1511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>
            <a:extLst>
              <a:ext uri="{FF2B5EF4-FFF2-40B4-BE49-F238E27FC236}">
                <a16:creationId xmlns:a16="http://schemas.microsoft.com/office/drawing/2014/main" id="{99563887-83FA-4F31-AF14-44E8E2C1809A}"/>
              </a:ext>
            </a:extLst>
          </p:cNvPr>
          <p:cNvSpPr txBox="1"/>
          <p:nvPr/>
        </p:nvSpPr>
        <p:spPr>
          <a:xfrm>
            <a:off x="4658877" y="484857"/>
            <a:ext cx="529442" cy="4243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843A228-55FA-4856-BDB2-6CA4CDA70636}"/>
              </a:ext>
            </a:extLst>
          </p:cNvPr>
          <p:cNvSpPr txBox="1"/>
          <p:nvPr/>
        </p:nvSpPr>
        <p:spPr>
          <a:xfrm>
            <a:off x="3792531" y="2628163"/>
            <a:ext cx="529442" cy="4243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85B6486-61E6-4669-9EFE-2AD31CC9A273}"/>
              </a:ext>
            </a:extLst>
          </p:cNvPr>
          <p:cNvSpPr txBox="1"/>
          <p:nvPr/>
        </p:nvSpPr>
        <p:spPr>
          <a:xfrm>
            <a:off x="3952810" y="4945000"/>
            <a:ext cx="529442" cy="4243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47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43" grpId="0"/>
      <p:bldP spid="44" grpId="0"/>
      <p:bldP spid="45" grpId="0"/>
      <p:bldP spid="25" grpId="0"/>
      <p:bldP spid="48" grpId="0"/>
      <p:bldP spid="49" grpId="0"/>
      <p:bldP spid="50" grpId="0"/>
      <p:bldP spid="57" grpId="0"/>
      <p:bldP spid="58" grpId="0"/>
      <p:bldP spid="59" grpId="0"/>
      <p:bldP spid="60" grpId="0"/>
      <p:bldP spid="37" grpId="0" animBg="1"/>
      <p:bldP spid="51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00E58089-3D61-4F65-A11F-3A2C3964B85E}"/>
              </a:ext>
            </a:extLst>
          </p:cNvPr>
          <p:cNvSpPr/>
          <p:nvPr/>
        </p:nvSpPr>
        <p:spPr>
          <a:xfrm>
            <a:off x="307391" y="409432"/>
            <a:ext cx="464708" cy="4519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0F50D302-FB5C-4A33-B28C-461DA33EF37E}"/>
              </a:ext>
            </a:extLst>
          </p:cNvPr>
          <p:cNvSpPr txBox="1"/>
          <p:nvPr/>
        </p:nvSpPr>
        <p:spPr>
          <a:xfrm>
            <a:off x="840636" y="450760"/>
            <a:ext cx="646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Se </a:t>
            </a:r>
            <a:r>
              <a:rPr lang="pt-BR" b="1" dirty="0">
                <a:solidFill>
                  <a:srgbClr val="FF0000"/>
                </a:solidFill>
                <a:highlight>
                  <a:srgbClr val="FFFF00"/>
                </a:highlight>
              </a:rPr>
              <a:t>3&lt;A&lt;5</a:t>
            </a:r>
            <a:r>
              <a:rPr lang="pt-BR" dirty="0"/>
              <a:t> os </a:t>
            </a:r>
            <a:r>
              <a:rPr lang="pt-BR" dirty="0" err="1"/>
              <a:t>pólos</a:t>
            </a:r>
            <a:r>
              <a:rPr lang="pt-BR" dirty="0"/>
              <a:t> são complexos com parte real positiva.</a:t>
            </a: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89144159-E881-49E7-ABBB-A118D373E521}"/>
              </a:ext>
            </a:extLst>
          </p:cNvPr>
          <p:cNvCxnSpPr/>
          <p:nvPr/>
        </p:nvCxnSpPr>
        <p:spPr>
          <a:xfrm flipV="1">
            <a:off x="1738702" y="1179365"/>
            <a:ext cx="0" cy="1394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B90ACB7E-23A0-492D-810C-2BFC2BB749B3}"/>
              </a:ext>
            </a:extLst>
          </p:cNvPr>
          <p:cNvCxnSpPr>
            <a:cxnSpLocks/>
          </p:cNvCxnSpPr>
          <p:nvPr/>
        </p:nvCxnSpPr>
        <p:spPr>
          <a:xfrm flipV="1">
            <a:off x="920896" y="2082817"/>
            <a:ext cx="2065972" cy="12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498EE034-4A83-46DA-B946-AEBF238AE99C}"/>
              </a:ext>
            </a:extLst>
          </p:cNvPr>
          <p:cNvSpPr txBox="1"/>
          <p:nvPr/>
        </p:nvSpPr>
        <p:spPr>
          <a:xfrm>
            <a:off x="1904605" y="159254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x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1E00CFC-CE5C-4A3D-92B5-FE27BF17B514}"/>
              </a:ext>
            </a:extLst>
          </p:cNvPr>
          <p:cNvSpPr txBox="1"/>
          <p:nvPr/>
        </p:nvSpPr>
        <p:spPr>
          <a:xfrm>
            <a:off x="1888199" y="222655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x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674E234-5988-4661-90C2-57B4DBA849BE}"/>
              </a:ext>
            </a:extLst>
          </p:cNvPr>
          <p:cNvSpPr txBox="1"/>
          <p:nvPr/>
        </p:nvSpPr>
        <p:spPr>
          <a:xfrm>
            <a:off x="2077631" y="104783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E67C883-56F7-44FC-957E-6E1092722C24}"/>
              </a:ext>
            </a:extLst>
          </p:cNvPr>
          <p:cNvSpPr txBox="1"/>
          <p:nvPr/>
        </p:nvSpPr>
        <p:spPr>
          <a:xfrm>
            <a:off x="2722825" y="205702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w</a:t>
            </a:r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63547209-B132-4B87-A050-ACA6B3BE8EFB}"/>
              </a:ext>
            </a:extLst>
          </p:cNvPr>
          <p:cNvCxnSpPr>
            <a:cxnSpLocks/>
          </p:cNvCxnSpPr>
          <p:nvPr/>
        </p:nvCxnSpPr>
        <p:spPr>
          <a:xfrm>
            <a:off x="3462668" y="1060148"/>
            <a:ext cx="0" cy="1507813"/>
          </a:xfrm>
          <a:prstGeom prst="line">
            <a:avLst/>
          </a:prstGeom>
          <a:ln w="28575">
            <a:solidFill>
              <a:srgbClr val="FFC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63D6B1C6-5A7E-4D60-A1C1-C1B568005397}"/>
              </a:ext>
            </a:extLst>
          </p:cNvPr>
          <p:cNvSpPr txBox="1"/>
          <p:nvPr/>
        </p:nvSpPr>
        <p:spPr>
          <a:xfrm>
            <a:off x="845449" y="3002027"/>
            <a:ext cx="401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Se </a:t>
            </a:r>
            <a:r>
              <a:rPr lang="pt-BR" b="1" dirty="0">
                <a:solidFill>
                  <a:srgbClr val="FF0000"/>
                </a:solidFill>
                <a:highlight>
                  <a:srgbClr val="FFFF00"/>
                </a:highlight>
              </a:rPr>
              <a:t>A ≥ </a:t>
            </a:r>
            <a:r>
              <a:rPr lang="pt-BR" dirty="0"/>
              <a:t>5 os </a:t>
            </a:r>
            <a:r>
              <a:rPr lang="pt-BR" dirty="0" err="1"/>
              <a:t>pólos</a:t>
            </a:r>
            <a:r>
              <a:rPr lang="pt-BR" dirty="0"/>
              <a:t> são reais positivos.</a:t>
            </a: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BF728D90-4F96-496D-A051-B9AC0AE5A7E5}"/>
              </a:ext>
            </a:extLst>
          </p:cNvPr>
          <p:cNvCxnSpPr/>
          <p:nvPr/>
        </p:nvCxnSpPr>
        <p:spPr>
          <a:xfrm flipV="1">
            <a:off x="1800711" y="3762549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BB2F2457-728C-4269-9987-7851EE71D252}"/>
              </a:ext>
            </a:extLst>
          </p:cNvPr>
          <p:cNvCxnSpPr>
            <a:cxnSpLocks/>
          </p:cNvCxnSpPr>
          <p:nvPr/>
        </p:nvCxnSpPr>
        <p:spPr>
          <a:xfrm flipV="1">
            <a:off x="1365609" y="4504587"/>
            <a:ext cx="156674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95ABEABB-1E55-4BA8-8413-064181E9A884}"/>
              </a:ext>
            </a:extLst>
          </p:cNvPr>
          <p:cNvSpPr txBox="1"/>
          <p:nvPr/>
        </p:nvSpPr>
        <p:spPr>
          <a:xfrm>
            <a:off x="1855229" y="430327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x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7B47C7FE-A796-45A5-BEB3-BFE738A68062}"/>
              </a:ext>
            </a:extLst>
          </p:cNvPr>
          <p:cNvSpPr txBox="1"/>
          <p:nvPr/>
        </p:nvSpPr>
        <p:spPr>
          <a:xfrm>
            <a:off x="2160533" y="429977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x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207257A5-EDA4-4944-A59C-4EC104719153}"/>
              </a:ext>
            </a:extLst>
          </p:cNvPr>
          <p:cNvSpPr txBox="1"/>
          <p:nvPr/>
        </p:nvSpPr>
        <p:spPr>
          <a:xfrm>
            <a:off x="1813569" y="36508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A7BEACF1-6A55-4649-A9ED-254C395C91AB}"/>
              </a:ext>
            </a:extLst>
          </p:cNvPr>
          <p:cNvSpPr txBox="1"/>
          <p:nvPr/>
        </p:nvSpPr>
        <p:spPr>
          <a:xfrm>
            <a:off x="2698836" y="450458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w</a:t>
            </a:r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F8AD6570-02FE-4D4A-A618-A9FC26FD251F}"/>
              </a:ext>
            </a:extLst>
          </p:cNvPr>
          <p:cNvCxnSpPr>
            <a:cxnSpLocks/>
          </p:cNvCxnSpPr>
          <p:nvPr/>
        </p:nvCxnSpPr>
        <p:spPr>
          <a:xfrm>
            <a:off x="3462668" y="3557957"/>
            <a:ext cx="0" cy="1507813"/>
          </a:xfrm>
          <a:prstGeom prst="line">
            <a:avLst/>
          </a:prstGeom>
          <a:ln w="28575">
            <a:solidFill>
              <a:srgbClr val="FFC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6A5DA260-B092-4D91-A2E1-636ACF1DF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334" y="1073153"/>
            <a:ext cx="2527009" cy="1677504"/>
          </a:xfrm>
          <a:prstGeom prst="rect">
            <a:avLst/>
          </a:prstGeom>
        </p:spPr>
      </p:pic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5F7BAD98-3F68-4239-8AD9-C8F0D8C112A1}"/>
              </a:ext>
            </a:extLst>
          </p:cNvPr>
          <p:cNvCxnSpPr/>
          <p:nvPr/>
        </p:nvCxnSpPr>
        <p:spPr>
          <a:xfrm flipV="1">
            <a:off x="4436031" y="3735800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0AA8656A-BA1F-43F3-8E7E-2252566EACF4}"/>
              </a:ext>
            </a:extLst>
          </p:cNvPr>
          <p:cNvCxnSpPr>
            <a:cxnSpLocks/>
          </p:cNvCxnSpPr>
          <p:nvPr/>
        </p:nvCxnSpPr>
        <p:spPr>
          <a:xfrm>
            <a:off x="4121369" y="4641810"/>
            <a:ext cx="1525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7616DF5E-C3E2-46C2-8C40-BA29DBD865D7}"/>
              </a:ext>
            </a:extLst>
          </p:cNvPr>
          <p:cNvSpPr txBox="1"/>
          <p:nvPr/>
        </p:nvSpPr>
        <p:spPr>
          <a:xfrm>
            <a:off x="4367686" y="3400947"/>
            <a:ext cx="52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v</a:t>
            </a:r>
            <a:r>
              <a:rPr lang="pt-BR" b="1" baseline="-25000" dirty="0" err="1"/>
              <a:t>o</a:t>
            </a:r>
            <a:r>
              <a:rPr lang="pt-BR" b="1" baseline="-25000" dirty="0"/>
              <a:t>(t)</a:t>
            </a:r>
            <a:endParaRPr lang="pt-BR" b="1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5FBF98DC-B9BF-4CA9-8E49-E4B3D40F08AF}"/>
              </a:ext>
            </a:extLst>
          </p:cNvPr>
          <p:cNvSpPr txBox="1"/>
          <p:nvPr/>
        </p:nvSpPr>
        <p:spPr>
          <a:xfrm>
            <a:off x="5359277" y="464181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</a:t>
            </a:r>
          </a:p>
        </p:txBody>
      </p:sp>
      <p:sp>
        <p:nvSpPr>
          <p:cNvPr id="54" name="Arco 53">
            <a:extLst>
              <a:ext uri="{FF2B5EF4-FFF2-40B4-BE49-F238E27FC236}">
                <a16:creationId xmlns:a16="http://schemas.microsoft.com/office/drawing/2014/main" id="{5CBE3A1E-54CE-4F9A-AE9D-A5FA5CCBC3F6}"/>
              </a:ext>
            </a:extLst>
          </p:cNvPr>
          <p:cNvSpPr/>
          <p:nvPr/>
        </p:nvSpPr>
        <p:spPr>
          <a:xfrm rot="10800000">
            <a:off x="5148997" y="734433"/>
            <a:ext cx="1394063" cy="112483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55" name="Arco 54">
            <a:extLst>
              <a:ext uri="{FF2B5EF4-FFF2-40B4-BE49-F238E27FC236}">
                <a16:creationId xmlns:a16="http://schemas.microsoft.com/office/drawing/2014/main" id="{2C4B551B-D9D0-4875-9ABE-CB2A9F3DD18E}"/>
              </a:ext>
            </a:extLst>
          </p:cNvPr>
          <p:cNvSpPr/>
          <p:nvPr/>
        </p:nvSpPr>
        <p:spPr>
          <a:xfrm rot="16945737">
            <a:off x="4364808" y="4068558"/>
            <a:ext cx="1545923" cy="126039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18453246-A390-47FC-9FF3-7D90F39BF796}"/>
              </a:ext>
            </a:extLst>
          </p:cNvPr>
          <p:cNvSpPr txBox="1"/>
          <p:nvPr/>
        </p:nvSpPr>
        <p:spPr>
          <a:xfrm>
            <a:off x="3894139" y="880960"/>
            <a:ext cx="52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v</a:t>
            </a:r>
            <a:r>
              <a:rPr lang="pt-BR" b="1" baseline="-25000" dirty="0" err="1"/>
              <a:t>o</a:t>
            </a:r>
            <a:r>
              <a:rPr lang="pt-BR" b="1" baseline="-25000" dirty="0"/>
              <a:t>(t)</a:t>
            </a:r>
            <a:endParaRPr lang="pt-BR" b="1" dirty="0"/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CF52A150-2880-4038-9C75-099D47877521}"/>
              </a:ext>
            </a:extLst>
          </p:cNvPr>
          <p:cNvSpPr txBox="1"/>
          <p:nvPr/>
        </p:nvSpPr>
        <p:spPr>
          <a:xfrm>
            <a:off x="6660232" y="191338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3BD3E508-6C1A-42B7-B565-EBFBDA21AC5C}"/>
              </a:ext>
            </a:extLst>
          </p:cNvPr>
          <p:cNvSpPr/>
          <p:nvPr/>
        </p:nvSpPr>
        <p:spPr>
          <a:xfrm>
            <a:off x="307391" y="2988740"/>
            <a:ext cx="464708" cy="4519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5CC62EB-4B6E-44B3-A661-2A21B1C57993}"/>
              </a:ext>
            </a:extLst>
          </p:cNvPr>
          <p:cNvSpPr txBox="1"/>
          <p:nvPr/>
        </p:nvSpPr>
        <p:spPr>
          <a:xfrm>
            <a:off x="3929673" y="831372"/>
            <a:ext cx="529442" cy="4243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9381C0-F08D-45F3-BEB6-6339D1CE8FCD}"/>
              </a:ext>
            </a:extLst>
          </p:cNvPr>
          <p:cNvSpPr txBox="1"/>
          <p:nvPr/>
        </p:nvSpPr>
        <p:spPr>
          <a:xfrm>
            <a:off x="4307279" y="3468952"/>
            <a:ext cx="529442" cy="4243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030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43" grpId="0"/>
      <p:bldP spid="44" grpId="0"/>
      <p:bldP spid="45" grpId="0"/>
      <p:bldP spid="52" grpId="0"/>
      <p:bldP spid="53" grpId="0"/>
      <p:bldP spid="55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7" y="2222501"/>
            <a:ext cx="5776546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61" y="1570038"/>
            <a:ext cx="164269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535" y="2333625"/>
            <a:ext cx="1129811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74" y="3332163"/>
            <a:ext cx="1298331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858" y="4670425"/>
            <a:ext cx="1270488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57245" y="1684338"/>
            <a:ext cx="647994" cy="449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(2.1)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41127" y="2619376"/>
            <a:ext cx="647994" cy="449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(2.2)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1105" y="4110039"/>
            <a:ext cx="2388577" cy="471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Substituindo (2.1) em (2.2)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41127" y="3484563"/>
            <a:ext cx="647994" cy="449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(2.3)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51384" y="4708526"/>
            <a:ext cx="647994" cy="449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(2.4)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06970" y="388271"/>
            <a:ext cx="3268234" cy="425814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pt-BR" sz="2400" b="1" dirty="0"/>
              <a:t>Realimentação Negativa</a:t>
            </a:r>
          </a:p>
        </p:txBody>
      </p:sp>
    </p:spTree>
    <p:extLst>
      <p:ext uri="{BB962C8B-B14F-4D97-AF65-F5344CB8AC3E}">
        <p14:creationId xmlns:p14="http://schemas.microsoft.com/office/powerpoint/2010/main" val="2089873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69" y="152278"/>
            <a:ext cx="5776546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600" y="2852936"/>
            <a:ext cx="2387112" cy="471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Substituindo (2.3) em (2.4)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4714" y="3589537"/>
            <a:ext cx="647994" cy="449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(2.5)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58" y="3343474"/>
            <a:ext cx="1482969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51" y="4705002"/>
            <a:ext cx="1608992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238" y="4951289"/>
            <a:ext cx="1674934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258" y="3170114"/>
            <a:ext cx="1141534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43" y="4421064"/>
            <a:ext cx="1103434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273207" y="4038800"/>
            <a:ext cx="641838" cy="22383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Down Arrow 4"/>
          <p:cNvSpPr/>
          <p:nvPr/>
        </p:nvSpPr>
        <p:spPr>
          <a:xfrm>
            <a:off x="5896759" y="3789239"/>
            <a:ext cx="225669" cy="5207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937988" y="4221088"/>
            <a:ext cx="2387112" cy="471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Rearranjando (2.5)</a:t>
            </a:r>
          </a:p>
        </p:txBody>
      </p:sp>
    </p:spTree>
    <p:extLst>
      <p:ext uri="{BB962C8B-B14F-4D97-AF65-F5344CB8AC3E}">
        <p14:creationId xmlns:p14="http://schemas.microsoft.com/office/powerpoint/2010/main" val="54085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4" grpId="0" animBg="1"/>
      <p:bldP spid="5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9" y="1147772"/>
            <a:ext cx="8790623" cy="156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91613" y="2422178"/>
            <a:ext cx="245914" cy="286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971600" y="3646314"/>
            <a:ext cx="2664295" cy="286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075409"/>
            <a:ext cx="87249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32040" y="4797152"/>
            <a:ext cx="4031325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048" y="5373216"/>
            <a:ext cx="1608992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35" y="5619503"/>
            <a:ext cx="1674934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868156" y="3625279"/>
            <a:ext cx="649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 err="1"/>
              <a:t>below</a:t>
            </a:r>
            <a:endParaRPr lang="pt-BR" sz="1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0993005-5CE9-445C-A85F-F73CBC3C19F4}"/>
              </a:ext>
            </a:extLst>
          </p:cNvPr>
          <p:cNvSpPr txBox="1">
            <a:spLocks/>
          </p:cNvSpPr>
          <p:nvPr/>
        </p:nvSpPr>
        <p:spPr>
          <a:xfrm>
            <a:off x="251520" y="188640"/>
            <a:ext cx="2046715" cy="515235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>
                <a:solidFill>
                  <a:schemeClr val="bg1"/>
                </a:solidFill>
              </a:rPr>
              <a:t>Osciladores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6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470933" y="6858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ight Arrow 5"/>
          <p:cNvSpPr/>
          <p:nvPr/>
        </p:nvSpPr>
        <p:spPr>
          <a:xfrm>
            <a:off x="3650137" y="4262942"/>
            <a:ext cx="576064" cy="43204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12895" y="155908"/>
            <a:ext cx="3059323" cy="425814"/>
          </a:xfrm>
          <a:prstGeom prst="rect">
            <a:avLst/>
          </a:prstGeom>
          <a:solidFill>
            <a:srgbClr val="C0000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solidFill>
                  <a:schemeClr val="bg1"/>
                </a:solidFill>
              </a:rPr>
              <a:t>Oscilador de Wien  </a:t>
            </a:r>
            <a:r>
              <a:rPr lang="pt-BR" sz="1800" b="1" dirty="0">
                <a:solidFill>
                  <a:srgbClr val="FFFF00"/>
                </a:solidFill>
              </a:rPr>
              <a:t>sem CAG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231371" y="5469031"/>
            <a:ext cx="4250578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implementação direta do </a:t>
            </a:r>
            <a:r>
              <a:rPr lang="pt-BR" b="1" dirty="0">
                <a:highlight>
                  <a:srgbClr val="FFFF00"/>
                </a:highlight>
              </a:rPr>
              <a:t>circuito sem CAG </a:t>
            </a:r>
            <a:r>
              <a:rPr lang="pt-BR" dirty="0"/>
              <a:t>não é possível devido à dificuldade de se manter um </a:t>
            </a:r>
            <a:r>
              <a:rPr lang="pt-BR" b="1" dirty="0">
                <a:solidFill>
                  <a:srgbClr val="FF0000"/>
                </a:solidFill>
              </a:rPr>
              <a:t>ganho constante igual a 3 no amplificador não inversor !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DCC12C6-90EB-482C-A1D7-CC8254632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895" y="2532487"/>
            <a:ext cx="2447925" cy="27717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EACF7F4-1ACA-4E03-9097-8EDE328A9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457" y="3082258"/>
            <a:ext cx="1381125" cy="62865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F88740E-F8F1-4E7F-A7B5-7FCD34945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838" y="3927314"/>
            <a:ext cx="1114425" cy="65722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954B9CD-3355-4CB4-989D-93D1E8BE8456}"/>
              </a:ext>
            </a:extLst>
          </p:cNvPr>
          <p:cNvSpPr txBox="1"/>
          <p:nvPr/>
        </p:nvSpPr>
        <p:spPr>
          <a:xfrm>
            <a:off x="5886023" y="4260679"/>
            <a:ext cx="476086" cy="519154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96121BA-F8BC-46CB-920D-6644D7BA20B9}"/>
              </a:ext>
            </a:extLst>
          </p:cNvPr>
          <p:cNvSpPr txBox="1"/>
          <p:nvPr/>
        </p:nvSpPr>
        <p:spPr>
          <a:xfrm>
            <a:off x="6356660" y="4332687"/>
            <a:ext cx="39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Z</a:t>
            </a:r>
            <a:r>
              <a:rPr lang="pt-BR" b="1" baseline="-25000" dirty="0">
                <a:solidFill>
                  <a:srgbClr val="FF0000"/>
                </a:solidFill>
              </a:rPr>
              <a:t>1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3A9FB15-1F69-48C1-BEBA-7E40360D3B85}"/>
              </a:ext>
            </a:extLst>
          </p:cNvPr>
          <p:cNvSpPr txBox="1"/>
          <p:nvPr/>
        </p:nvSpPr>
        <p:spPr>
          <a:xfrm>
            <a:off x="4857600" y="3911440"/>
            <a:ext cx="927759" cy="1346550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5D4740A-54CA-4034-B547-E5FFA3A1BC13}"/>
              </a:ext>
            </a:extLst>
          </p:cNvPr>
          <p:cNvSpPr txBox="1"/>
          <p:nvPr/>
        </p:nvSpPr>
        <p:spPr>
          <a:xfrm>
            <a:off x="4460436" y="4632662"/>
            <a:ext cx="39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B050"/>
                </a:solidFill>
              </a:rPr>
              <a:t>Z</a:t>
            </a:r>
            <a:r>
              <a:rPr lang="pt-BR" b="1" baseline="-25000" dirty="0">
                <a:solidFill>
                  <a:srgbClr val="00B050"/>
                </a:solidFill>
              </a:rPr>
              <a:t>4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FE52553-2978-4DC5-BB59-E61FB80F1D40}"/>
              </a:ext>
            </a:extLst>
          </p:cNvPr>
          <p:cNvSpPr txBox="1"/>
          <p:nvPr/>
        </p:nvSpPr>
        <p:spPr>
          <a:xfrm>
            <a:off x="4616708" y="2446077"/>
            <a:ext cx="927759" cy="1346550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13AFB06-52E0-4F0B-B116-503CB0067558}"/>
              </a:ext>
            </a:extLst>
          </p:cNvPr>
          <p:cNvSpPr txBox="1"/>
          <p:nvPr/>
        </p:nvSpPr>
        <p:spPr>
          <a:xfrm>
            <a:off x="4223249" y="2799782"/>
            <a:ext cx="39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Z</a:t>
            </a:r>
            <a:r>
              <a:rPr lang="pt-BR" b="1" baseline="-25000" dirty="0">
                <a:solidFill>
                  <a:srgbClr val="0070C0"/>
                </a:solidFill>
              </a:rPr>
              <a:t>3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B808A80-431F-462F-B71E-06E1E6B11EDA}"/>
              </a:ext>
            </a:extLst>
          </p:cNvPr>
          <p:cNvSpPr txBox="1"/>
          <p:nvPr/>
        </p:nvSpPr>
        <p:spPr>
          <a:xfrm>
            <a:off x="5742007" y="2620887"/>
            <a:ext cx="766743" cy="919712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C856921-71AA-4E93-B7A2-AF1A85E9C809}"/>
              </a:ext>
            </a:extLst>
          </p:cNvPr>
          <p:cNvSpPr txBox="1"/>
          <p:nvPr/>
        </p:nvSpPr>
        <p:spPr>
          <a:xfrm>
            <a:off x="6495207" y="2825881"/>
            <a:ext cx="39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Z</a:t>
            </a:r>
            <a:r>
              <a:rPr lang="pt-BR" b="1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pt-B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2C864429-7FA1-4498-A6AD-77F01129B5A0}"/>
              </a:ext>
            </a:extLst>
          </p:cNvPr>
          <p:cNvSpPr txBox="1"/>
          <p:nvPr/>
        </p:nvSpPr>
        <p:spPr>
          <a:xfrm>
            <a:off x="950656" y="2539769"/>
            <a:ext cx="1930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Exemplo de um oscilador com realimentação negativa e positiva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A4322F0-2BA2-4E0A-B1D9-DAE1E75F13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81" y="4360096"/>
            <a:ext cx="3143250" cy="1628775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5BB92616-4FE1-4E83-90E4-3B758EE6A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203" y="569604"/>
            <a:ext cx="3070692" cy="158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3">
            <a:extLst>
              <a:ext uri="{FF2B5EF4-FFF2-40B4-BE49-F238E27FC236}">
                <a16:creationId xmlns:a16="http://schemas.microsoft.com/office/drawing/2014/main" id="{99460B4E-03FC-4D3D-A868-596253FCE185}"/>
              </a:ext>
            </a:extLst>
          </p:cNvPr>
          <p:cNvSpPr txBox="1"/>
          <p:nvPr/>
        </p:nvSpPr>
        <p:spPr>
          <a:xfrm>
            <a:off x="4878286" y="712855"/>
            <a:ext cx="2187864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Diagrama em bloco </a:t>
            </a:r>
          </a:p>
          <a:p>
            <a:pPr algn="ctr"/>
            <a:r>
              <a:rPr lang="pt-BR" dirty="0"/>
              <a:t>de um oscilador com </a:t>
            </a:r>
          </a:p>
          <a:p>
            <a:pPr algn="ctr"/>
            <a:r>
              <a:rPr lang="pt-BR" dirty="0"/>
              <a:t>realimentação </a:t>
            </a:r>
          </a:p>
          <a:p>
            <a:pPr algn="ctr"/>
            <a:r>
              <a:rPr lang="pt-BR" dirty="0"/>
              <a:t>negativa e positiva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A37BC15-EDCF-4EE3-AF3C-B6B4C62CA3AB}"/>
              </a:ext>
            </a:extLst>
          </p:cNvPr>
          <p:cNvCxnSpPr/>
          <p:nvPr/>
        </p:nvCxnSpPr>
        <p:spPr>
          <a:xfrm>
            <a:off x="935596" y="2171330"/>
            <a:ext cx="7272808" cy="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99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/>
      <p:bldP spid="14" grpId="0" animBg="1"/>
      <p:bldP spid="15" grpId="0"/>
      <p:bldP spid="16" grpId="0" animBg="1"/>
      <p:bldP spid="17" grpId="0"/>
      <p:bldP spid="18" grpId="0" animBg="1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141661" y="3513916"/>
            <a:ext cx="113555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Oscilação 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Amortecida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535817" y="3441673"/>
            <a:ext cx="178200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Oscilação com 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Aumento de Amplitude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346184" y="3651950"/>
            <a:ext cx="853155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Oscilação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9" y="795834"/>
            <a:ext cx="9064609" cy="227312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-9149" y="5710789"/>
            <a:ext cx="1916853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84" y="4298015"/>
            <a:ext cx="8736140" cy="2443353"/>
          </a:xfrm>
          <a:prstGeom prst="rect">
            <a:avLst/>
          </a:prstGeom>
        </p:spPr>
      </p:pic>
      <p:sp>
        <p:nvSpPr>
          <p:cNvPr id="2" name="Seta: para Baixo 1"/>
          <p:cNvSpPr/>
          <p:nvPr/>
        </p:nvSpPr>
        <p:spPr>
          <a:xfrm>
            <a:off x="1498392" y="4019101"/>
            <a:ext cx="360040" cy="28803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solidFill>
                <a:schemeClr val="bg1"/>
              </a:solidFill>
            </a:endParaRPr>
          </a:p>
        </p:txBody>
      </p:sp>
      <p:sp>
        <p:nvSpPr>
          <p:cNvPr id="15" name="Seta: para Baixo 14"/>
          <p:cNvSpPr/>
          <p:nvPr/>
        </p:nvSpPr>
        <p:spPr>
          <a:xfrm>
            <a:off x="4572000" y="4021278"/>
            <a:ext cx="360040" cy="28803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solidFill>
                <a:schemeClr val="bg1"/>
              </a:solidFill>
            </a:endParaRPr>
          </a:p>
        </p:txBody>
      </p:sp>
      <p:sp>
        <p:nvSpPr>
          <p:cNvPr id="16" name="Seta: para Baixo 15"/>
          <p:cNvSpPr/>
          <p:nvPr/>
        </p:nvSpPr>
        <p:spPr>
          <a:xfrm>
            <a:off x="7344308" y="3966463"/>
            <a:ext cx="360040" cy="331552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042338" y="194874"/>
            <a:ext cx="3059323" cy="425814"/>
          </a:xfrm>
          <a:prstGeom prst="rect">
            <a:avLst/>
          </a:prstGeom>
          <a:solidFill>
            <a:srgbClr val="C0000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solidFill>
                  <a:schemeClr val="bg1"/>
                </a:solidFill>
              </a:rPr>
              <a:t>Oscilador de Wien  </a:t>
            </a:r>
            <a:r>
              <a:rPr lang="pt-BR" sz="1800" b="1" dirty="0">
                <a:solidFill>
                  <a:srgbClr val="FFFF00"/>
                </a:solidFill>
              </a:rPr>
              <a:t>sem CAG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716B66-08A4-48B1-B9A9-B9A76203E788}"/>
              </a:ext>
            </a:extLst>
          </p:cNvPr>
          <p:cNvSpPr txBox="1"/>
          <p:nvPr/>
        </p:nvSpPr>
        <p:spPr>
          <a:xfrm>
            <a:off x="1860461" y="2094360"/>
            <a:ext cx="1355952" cy="6542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5ED4E0C-2464-4046-A6CF-5AF474A202C8}"/>
              </a:ext>
            </a:extLst>
          </p:cNvPr>
          <p:cNvSpPr txBox="1"/>
          <p:nvPr/>
        </p:nvSpPr>
        <p:spPr>
          <a:xfrm>
            <a:off x="4461843" y="2093920"/>
            <a:ext cx="1355952" cy="71972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2094707-CEEF-4029-927C-7C1B2CB2998C}"/>
              </a:ext>
            </a:extLst>
          </p:cNvPr>
          <p:cNvSpPr txBox="1"/>
          <p:nvPr/>
        </p:nvSpPr>
        <p:spPr>
          <a:xfrm>
            <a:off x="7092280" y="1988840"/>
            <a:ext cx="1355952" cy="71972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2FE9181-E869-4364-BF09-65268ADD7575}"/>
              </a:ext>
            </a:extLst>
          </p:cNvPr>
          <p:cNvSpPr txBox="1"/>
          <p:nvPr/>
        </p:nvSpPr>
        <p:spPr>
          <a:xfrm>
            <a:off x="1691680" y="723826"/>
            <a:ext cx="432048" cy="3175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ABBA6DE-88C2-4403-BEA9-21346CBBC3AC}"/>
              </a:ext>
            </a:extLst>
          </p:cNvPr>
          <p:cNvSpPr txBox="1"/>
          <p:nvPr/>
        </p:nvSpPr>
        <p:spPr>
          <a:xfrm>
            <a:off x="4283968" y="692696"/>
            <a:ext cx="43204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A035412-6F5D-4D6D-8C9E-2D9B52925EF9}"/>
              </a:ext>
            </a:extLst>
          </p:cNvPr>
          <p:cNvSpPr txBox="1"/>
          <p:nvPr/>
        </p:nvSpPr>
        <p:spPr>
          <a:xfrm>
            <a:off x="6804247" y="703562"/>
            <a:ext cx="432048" cy="31754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endParaRPr lang="pt-BR" dirty="0"/>
          </a:p>
        </p:txBody>
      </p:sp>
      <p:sp>
        <p:nvSpPr>
          <p:cNvPr id="5" name="Chave Direita 4">
            <a:extLst>
              <a:ext uri="{FF2B5EF4-FFF2-40B4-BE49-F238E27FC236}">
                <a16:creationId xmlns:a16="http://schemas.microsoft.com/office/drawing/2014/main" id="{9DC795F5-B87B-4429-8121-13C08CBA00D0}"/>
              </a:ext>
            </a:extLst>
          </p:cNvPr>
          <p:cNvSpPr/>
          <p:nvPr/>
        </p:nvSpPr>
        <p:spPr>
          <a:xfrm rot="5400000">
            <a:off x="1163702" y="2650964"/>
            <a:ext cx="150444" cy="94102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7C60FFF-50B5-461E-B75E-2F5453E77E1B}"/>
              </a:ext>
            </a:extLst>
          </p:cNvPr>
          <p:cNvSpPr txBox="1"/>
          <p:nvPr/>
        </p:nvSpPr>
        <p:spPr>
          <a:xfrm>
            <a:off x="2192644" y="2971490"/>
            <a:ext cx="2523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(comandos para iniciar a oscilação, 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</a:rPr>
              <a:t>simulam a energização inicial de um circuito quando é LIGADO)</a:t>
            </a:r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BBAA7680-302F-4436-838C-658E791E973D}"/>
              </a:ext>
            </a:extLst>
          </p:cNvPr>
          <p:cNvCxnSpPr>
            <a:cxnSpLocks/>
          </p:cNvCxnSpPr>
          <p:nvPr/>
        </p:nvCxnSpPr>
        <p:spPr>
          <a:xfrm flipH="1" flipV="1">
            <a:off x="1579457" y="3242813"/>
            <a:ext cx="648072" cy="979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070DF4A0-8C6B-4077-B5DA-4A96921B3F91}"/>
              </a:ext>
            </a:extLst>
          </p:cNvPr>
          <p:cNvSpPr txBox="1"/>
          <p:nvPr/>
        </p:nvSpPr>
        <p:spPr>
          <a:xfrm>
            <a:off x="1557941" y="4372564"/>
            <a:ext cx="61318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6D3A3D8-5A1F-42F0-B861-07384A4ED5DE}"/>
              </a:ext>
            </a:extLst>
          </p:cNvPr>
          <p:cNvSpPr txBox="1"/>
          <p:nvPr/>
        </p:nvSpPr>
        <p:spPr>
          <a:xfrm>
            <a:off x="4409422" y="4372564"/>
            <a:ext cx="613187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1306640-EA4D-4783-8225-96327CBAFC98}"/>
              </a:ext>
            </a:extLst>
          </p:cNvPr>
          <p:cNvSpPr txBox="1"/>
          <p:nvPr/>
        </p:nvSpPr>
        <p:spPr>
          <a:xfrm>
            <a:off x="7157069" y="4346226"/>
            <a:ext cx="613187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5747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99" y="884330"/>
            <a:ext cx="1944216" cy="138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98579" y="1272744"/>
                <a:ext cx="894732" cy="6124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latin typeface="Cambria Math"/>
                        </a:rPr>
                        <m:t>&gt;3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579" y="1272744"/>
                <a:ext cx="894732" cy="6124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07" y="3093983"/>
            <a:ext cx="1969765" cy="146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98579" y="3512214"/>
                <a:ext cx="894732" cy="6124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latin typeface="Cambria Math"/>
                        </a:rPr>
                        <m:t>&lt;3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579" y="3512214"/>
                <a:ext cx="894732" cy="6124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07" y="5134442"/>
            <a:ext cx="1858175" cy="131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698579" y="5348825"/>
                <a:ext cx="894732" cy="6124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579" y="5348825"/>
                <a:ext cx="894732" cy="6124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4690467" y="2273634"/>
            <a:ext cx="1008112" cy="13582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90467" y="3908665"/>
            <a:ext cx="86409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90467" y="4124689"/>
            <a:ext cx="864096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949" y="2108421"/>
            <a:ext cx="3359611" cy="3600488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042338" y="178619"/>
            <a:ext cx="3059323" cy="425814"/>
          </a:xfrm>
          <a:prstGeom prst="rect">
            <a:avLst/>
          </a:prstGeom>
          <a:solidFill>
            <a:srgbClr val="C0000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solidFill>
                  <a:schemeClr val="bg1"/>
                </a:solidFill>
              </a:rPr>
              <a:t>Oscilador de Wien  </a:t>
            </a:r>
            <a:r>
              <a:rPr lang="pt-BR" sz="1800" b="1" dirty="0">
                <a:solidFill>
                  <a:srgbClr val="FFFF00"/>
                </a:solidFill>
              </a:rPr>
              <a:t>sem CAG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D94F3C9-FCF2-4E9D-8C16-110B502AE3F3}"/>
                  </a:ext>
                </a:extLst>
              </p:cNvPr>
              <p:cNvSpPr txBox="1"/>
              <p:nvPr/>
            </p:nvSpPr>
            <p:spPr>
              <a:xfrm>
                <a:off x="3981341" y="3522055"/>
                <a:ext cx="2980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D94F3C9-FCF2-4E9D-8C16-110B502AE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341" y="3522055"/>
                <a:ext cx="298094" cy="276999"/>
              </a:xfrm>
              <a:prstGeom prst="rect">
                <a:avLst/>
              </a:prstGeom>
              <a:blipFill>
                <a:blip r:embed="rId9"/>
                <a:stretch>
                  <a:fillRect l="-12245" r="-4082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1AB4A9D-1AA4-40B9-90F2-9A0C061E07DC}"/>
                  </a:ext>
                </a:extLst>
              </p:cNvPr>
              <p:cNvSpPr txBox="1"/>
              <p:nvPr/>
            </p:nvSpPr>
            <p:spPr>
              <a:xfrm>
                <a:off x="1086986" y="3908665"/>
                <a:ext cx="2628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pt-BR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1AB4A9D-1AA4-40B9-90F2-9A0C061E0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986" y="3908665"/>
                <a:ext cx="262828" cy="276999"/>
              </a:xfrm>
              <a:prstGeom prst="rect">
                <a:avLst/>
              </a:prstGeom>
              <a:blipFill>
                <a:blip r:embed="rId10"/>
                <a:stretch>
                  <a:fillRect l="-13953" r="-9302" b="-152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9C85F90D-4E5E-4F12-A3CD-81DDFEB8B99A}"/>
              </a:ext>
            </a:extLst>
          </p:cNvPr>
          <p:cNvSpPr txBox="1"/>
          <p:nvPr/>
        </p:nvSpPr>
        <p:spPr>
          <a:xfrm>
            <a:off x="3773590" y="3512214"/>
            <a:ext cx="582386" cy="5648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45AA3E4-E89A-4C5A-8A40-216D20BAE571}"/>
              </a:ext>
            </a:extLst>
          </p:cNvPr>
          <p:cNvSpPr txBox="1"/>
          <p:nvPr/>
        </p:nvSpPr>
        <p:spPr>
          <a:xfrm>
            <a:off x="927207" y="3892404"/>
            <a:ext cx="582386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B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5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9" y="2137921"/>
            <a:ext cx="3929445" cy="232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42338" y="188956"/>
            <a:ext cx="3059323" cy="425814"/>
          </a:xfrm>
          <a:prstGeom prst="rect">
            <a:avLst/>
          </a:prstGeom>
          <a:solidFill>
            <a:srgbClr val="C0000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solidFill>
                  <a:schemeClr val="bg1"/>
                </a:solidFill>
              </a:rPr>
              <a:t>Oscilador de Wien  </a:t>
            </a:r>
            <a:r>
              <a:rPr lang="pt-BR" sz="1800" b="1" dirty="0">
                <a:solidFill>
                  <a:srgbClr val="FFFF00"/>
                </a:solidFill>
              </a:rPr>
              <a:t>com CAG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69959B7-35EF-4B61-AAD4-AE9ACF3327A3}"/>
              </a:ext>
            </a:extLst>
          </p:cNvPr>
          <p:cNvSpPr txBox="1"/>
          <p:nvPr/>
        </p:nvSpPr>
        <p:spPr>
          <a:xfrm>
            <a:off x="5259458" y="890610"/>
            <a:ext cx="3108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introdução de um controle de ganho com diodos (</a:t>
            </a:r>
            <a:r>
              <a:rPr lang="pt-BR" b="1" dirty="0">
                <a:solidFill>
                  <a:srgbClr val="00B050"/>
                </a:solidFill>
              </a:rPr>
              <a:t>Z</a:t>
            </a:r>
            <a:r>
              <a:rPr lang="pt-BR" b="1" baseline="-25000" dirty="0">
                <a:solidFill>
                  <a:srgbClr val="00B050"/>
                </a:solidFill>
              </a:rPr>
              <a:t>2</a:t>
            </a:r>
            <a:r>
              <a:rPr lang="pt-BR" dirty="0"/>
              <a:t>) </a:t>
            </a:r>
          </a:p>
          <a:p>
            <a:pPr algn="ctr"/>
            <a:r>
              <a:rPr lang="pt-BR" dirty="0"/>
              <a:t>é uma das soluções ! </a:t>
            </a:r>
          </a:p>
        </p:txBody>
      </p:sp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D84D9C90-58EC-415A-9B6B-B1E3D601D5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261179"/>
              </p:ext>
            </p:extLst>
          </p:nvPr>
        </p:nvGraphicFramePr>
        <p:xfrm>
          <a:off x="5415887" y="4416630"/>
          <a:ext cx="2543298" cy="2218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Picture" r:id="rId4" imgW="2084832" imgH="1819656" progId="Word.Picture.8">
                  <p:embed/>
                </p:oleObj>
              </mc:Choice>
              <mc:Fallback>
                <p:oleObj name="Picture" r:id="rId4" imgW="2084832" imgH="1819656" progId="Word.Picture.8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5887" y="4416630"/>
                        <a:ext cx="2543298" cy="2218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5BF519ED-310C-4638-A81D-7DDF603227A2}"/>
              </a:ext>
            </a:extLst>
          </p:cNvPr>
          <p:cNvSpPr/>
          <p:nvPr/>
        </p:nvSpPr>
        <p:spPr>
          <a:xfrm rot="5400000">
            <a:off x="6429362" y="3817464"/>
            <a:ext cx="378705" cy="41657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54C0CC9-783A-4054-BCD5-78B517F6CD22}"/>
              </a:ext>
            </a:extLst>
          </p:cNvPr>
          <p:cNvSpPr txBox="1"/>
          <p:nvPr/>
        </p:nvSpPr>
        <p:spPr>
          <a:xfrm>
            <a:off x="5934341" y="4768667"/>
            <a:ext cx="476086" cy="519154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C71BCBE-75F9-48C8-8713-07C7BD1326DB}"/>
              </a:ext>
            </a:extLst>
          </p:cNvPr>
          <p:cNvSpPr txBox="1"/>
          <p:nvPr/>
        </p:nvSpPr>
        <p:spPr>
          <a:xfrm>
            <a:off x="5577378" y="4658912"/>
            <a:ext cx="39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Z</a:t>
            </a:r>
            <a:r>
              <a:rPr lang="pt-BR" b="1" baseline="-25000" dirty="0">
                <a:solidFill>
                  <a:srgbClr val="FF0000"/>
                </a:solidFill>
              </a:rPr>
              <a:t>1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32491DF-E71F-417C-B646-92BF19D80CD5}"/>
              </a:ext>
            </a:extLst>
          </p:cNvPr>
          <p:cNvSpPr txBox="1"/>
          <p:nvPr/>
        </p:nvSpPr>
        <p:spPr>
          <a:xfrm>
            <a:off x="6474893" y="4429877"/>
            <a:ext cx="1358333" cy="1011683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8303E31-2495-4B0C-8972-5CB99285638C}"/>
              </a:ext>
            </a:extLst>
          </p:cNvPr>
          <p:cNvSpPr txBox="1"/>
          <p:nvPr/>
        </p:nvSpPr>
        <p:spPr>
          <a:xfrm>
            <a:off x="7797671" y="4657751"/>
            <a:ext cx="39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Z</a:t>
            </a:r>
            <a:r>
              <a:rPr lang="pt-BR" b="1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pt-B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7C6A84D-0EB6-492A-9751-6AAF3ED15E05}"/>
              </a:ext>
            </a:extLst>
          </p:cNvPr>
          <p:cNvSpPr txBox="1"/>
          <p:nvPr/>
        </p:nvSpPr>
        <p:spPr>
          <a:xfrm>
            <a:off x="5352304" y="5593700"/>
            <a:ext cx="1122589" cy="919712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DBA677D-3F26-46E7-A44C-A9064B5A5ED2}"/>
              </a:ext>
            </a:extLst>
          </p:cNvPr>
          <p:cNvSpPr txBox="1"/>
          <p:nvPr/>
        </p:nvSpPr>
        <p:spPr>
          <a:xfrm>
            <a:off x="4876218" y="5750259"/>
            <a:ext cx="476086" cy="25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B050"/>
                </a:solidFill>
              </a:rPr>
              <a:t>Z</a:t>
            </a:r>
            <a:r>
              <a:rPr lang="pt-BR" b="1" baseline="-25000" dirty="0">
                <a:solidFill>
                  <a:srgbClr val="00B050"/>
                </a:solidFill>
              </a:rPr>
              <a:t>4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31B347C-8187-4BB2-B5B7-78789A24D354}"/>
              </a:ext>
            </a:extLst>
          </p:cNvPr>
          <p:cNvSpPr txBox="1"/>
          <p:nvPr/>
        </p:nvSpPr>
        <p:spPr>
          <a:xfrm>
            <a:off x="6720456" y="5995236"/>
            <a:ext cx="1122589" cy="471958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7D5C8EA-AA09-4A3B-B81C-DCA970F7B320}"/>
              </a:ext>
            </a:extLst>
          </p:cNvPr>
          <p:cNvSpPr txBox="1"/>
          <p:nvPr/>
        </p:nvSpPr>
        <p:spPr>
          <a:xfrm>
            <a:off x="7850949" y="6144080"/>
            <a:ext cx="39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Z</a:t>
            </a:r>
            <a:r>
              <a:rPr lang="pt-BR" b="1" baseline="-25000" dirty="0">
                <a:solidFill>
                  <a:srgbClr val="0070C0"/>
                </a:solidFill>
              </a:rPr>
              <a:t>3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47ED65B-0E86-48A3-A735-95E38CBA25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1204" y="2133476"/>
            <a:ext cx="3143250" cy="1628775"/>
          </a:xfrm>
          <a:prstGeom prst="rect">
            <a:avLst/>
          </a:prstGeom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47A3567B-6D93-4D7D-BC4B-B4E9EFBF1569}"/>
              </a:ext>
            </a:extLst>
          </p:cNvPr>
          <p:cNvCxnSpPr/>
          <p:nvPr/>
        </p:nvCxnSpPr>
        <p:spPr>
          <a:xfrm flipV="1">
            <a:off x="7380312" y="3914391"/>
            <a:ext cx="578873" cy="37870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96DBBFA-6319-495A-A012-85E7D52D4B3F}"/>
              </a:ext>
            </a:extLst>
          </p:cNvPr>
          <p:cNvSpPr txBox="1"/>
          <p:nvPr/>
        </p:nvSpPr>
        <p:spPr>
          <a:xfrm>
            <a:off x="8033925" y="3573016"/>
            <a:ext cx="71180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CAG</a:t>
            </a:r>
          </a:p>
        </p:txBody>
      </p:sp>
    </p:spTree>
    <p:extLst>
      <p:ext uri="{BB962C8B-B14F-4D97-AF65-F5344CB8AC3E}">
        <p14:creationId xmlns:p14="http://schemas.microsoft.com/office/powerpoint/2010/main" val="4151814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680265" y="3550334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resistência </a:t>
            </a:r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Z</a:t>
            </a:r>
            <a:r>
              <a:rPr lang="pt-BR" b="1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pt-BR" dirty="0"/>
              <a:t> do circuito consiste de  um par de diodos e duas resistências, R</a:t>
            </a:r>
            <a:r>
              <a:rPr lang="pt-BR" baseline="-25000" dirty="0"/>
              <a:t>b1 </a:t>
            </a:r>
            <a:r>
              <a:rPr lang="pt-BR" dirty="0"/>
              <a:t>e R</a:t>
            </a:r>
            <a:r>
              <a:rPr lang="pt-BR" baseline="-25000" dirty="0"/>
              <a:t>b2</a:t>
            </a:r>
            <a:r>
              <a:rPr lang="pt-BR" dirty="0"/>
              <a:t>. Supondo um dos diodos cortado, R</a:t>
            </a:r>
            <a:r>
              <a:rPr lang="pt-BR" baseline="-25000" dirty="0"/>
              <a:t>b</a:t>
            </a:r>
            <a:r>
              <a:rPr lang="pt-BR" dirty="0"/>
              <a:t> = R</a:t>
            </a:r>
            <a:r>
              <a:rPr lang="pt-BR" baseline="-25000" dirty="0"/>
              <a:t>b1</a:t>
            </a:r>
            <a:r>
              <a:rPr lang="pt-BR" dirty="0"/>
              <a:t>// R</a:t>
            </a:r>
            <a:r>
              <a:rPr lang="pt-BR" baseline="-25000" dirty="0"/>
              <a:t>b2</a:t>
            </a:r>
            <a:r>
              <a:rPr lang="pt-BR" dirty="0"/>
              <a:t> e o ganho do circuito é igual a </a:t>
            </a:r>
            <a:r>
              <a:rPr lang="pt-BR" dirty="0" err="1"/>
              <a:t>A</a:t>
            </a:r>
            <a:r>
              <a:rPr lang="pt-BR" dirty="0"/>
              <a:t> =1+ (R</a:t>
            </a:r>
            <a:r>
              <a:rPr lang="pt-BR" baseline="-25000" dirty="0"/>
              <a:t>b</a:t>
            </a:r>
            <a:r>
              <a:rPr lang="pt-BR" dirty="0"/>
              <a:t>/R</a:t>
            </a:r>
            <a:r>
              <a:rPr lang="pt-BR" baseline="-25000" dirty="0"/>
              <a:t>a</a:t>
            </a:r>
            <a:r>
              <a:rPr lang="pt-BR" dirty="0"/>
              <a:t>)= 1+ (21k/10k) = 3,1.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23255" y="3645024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583517"/>
            <a:ext cx="4526280" cy="272415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680265" y="4549154"/>
            <a:ext cx="799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Para este valor de ganho a amplitude do sinal em </a:t>
            </a:r>
            <a:r>
              <a:rPr lang="pt-BR" b="1" dirty="0" err="1">
                <a:solidFill>
                  <a:srgbClr val="FF0000"/>
                </a:solidFill>
              </a:rPr>
              <a:t>V</a:t>
            </a:r>
            <a:r>
              <a:rPr lang="pt-BR" b="1" baseline="-25000" dirty="0" err="1">
                <a:solidFill>
                  <a:srgbClr val="FF0000"/>
                </a:solidFill>
              </a:rPr>
              <a:t>s</a:t>
            </a:r>
            <a:r>
              <a:rPr lang="pt-BR" dirty="0"/>
              <a:t> tende a aumentar levando os diodos gradualmente, e alternadamente, para a condução.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Zoom de Slide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22317248"/>
                  </p:ext>
                </p:extLst>
              </p:nvPr>
            </p:nvGraphicFramePr>
            <p:xfrm>
              <a:off x="-3675185" y="2431217"/>
              <a:ext cx="2286000" cy="1714500"/>
            </p:xfrm>
            <a:graphic>
              <a:graphicData uri="http://schemas.microsoft.com/office/powerpoint/2016/slidezoom">
                <pslz:sldZm>
                  <pslz:sldZmObj sldId="276" cId="2707660639">
                    <pslz:zmPr id="{60D8D792-DD65-49DD-9F84-A39D12CE9997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Zoom de Slide 4">
                <a:hlinkClick r:id="rId4" action="ppaction://hlinksldjump"/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675185" y="2431217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9" name="Title 1"/>
          <p:cNvSpPr txBox="1">
            <a:spLocks/>
          </p:cNvSpPr>
          <p:nvPr/>
        </p:nvSpPr>
        <p:spPr>
          <a:xfrm>
            <a:off x="2968068" y="145341"/>
            <a:ext cx="3207863" cy="387104"/>
          </a:xfrm>
          <a:prstGeom prst="rect">
            <a:avLst/>
          </a:prstGeom>
          <a:solidFill>
            <a:srgbClr val="C0000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solidFill>
                  <a:schemeClr val="bg1"/>
                </a:solidFill>
              </a:rPr>
              <a:t>Oscilador de Wien </a:t>
            </a:r>
            <a:r>
              <a:rPr lang="pt-BR" sz="1800" b="1" dirty="0">
                <a:solidFill>
                  <a:srgbClr val="FFFF00"/>
                </a:solidFill>
              </a:rPr>
              <a:t>com CAG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5A0D628-C24D-4669-B219-1F0B85ECD9F5}"/>
              </a:ext>
            </a:extLst>
          </p:cNvPr>
          <p:cNvSpPr txBox="1"/>
          <p:nvPr/>
        </p:nvSpPr>
        <p:spPr>
          <a:xfrm>
            <a:off x="6751534" y="2272226"/>
            <a:ext cx="39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Z</a:t>
            </a:r>
            <a:r>
              <a:rPr lang="pt-BR" b="1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pt-B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234AF6E-961C-4A8C-80A3-8CC5120E1FA3}"/>
              </a:ext>
            </a:extLst>
          </p:cNvPr>
          <p:cNvSpPr txBox="1"/>
          <p:nvPr/>
        </p:nvSpPr>
        <p:spPr>
          <a:xfrm>
            <a:off x="680265" y="529095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Com a condução dos diodos, o valor de R</a:t>
            </a:r>
            <a:r>
              <a:rPr lang="pt-BR" baseline="-25000" dirty="0"/>
              <a:t>b</a:t>
            </a:r>
            <a:r>
              <a:rPr lang="pt-BR" dirty="0"/>
              <a:t> diminui devido a presença de Rb</a:t>
            </a:r>
            <a:r>
              <a:rPr lang="pt-BR" baseline="-25000" dirty="0"/>
              <a:t>2</a:t>
            </a:r>
            <a:r>
              <a:rPr lang="pt-BR" dirty="0"/>
              <a:t> em paralelo com Rb</a:t>
            </a:r>
            <a:r>
              <a:rPr lang="pt-BR" baseline="-25000" dirty="0"/>
              <a:t>1</a:t>
            </a:r>
            <a:r>
              <a:rPr lang="pt-BR" dirty="0"/>
              <a:t> e o circuito tende a se estabilizar em um nível de condução dos diodos tal que o ganho fique igual à 3.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2E4C94E-FE33-4EFD-84D9-D9D12942F438}"/>
              </a:ext>
            </a:extLst>
          </p:cNvPr>
          <p:cNvSpPr txBox="1"/>
          <p:nvPr/>
        </p:nvSpPr>
        <p:spPr>
          <a:xfrm>
            <a:off x="6298340" y="1124744"/>
            <a:ext cx="527514" cy="3693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5084C1B3-0D2C-4F77-9083-F07A388F1499}"/>
              </a:ext>
            </a:extLst>
          </p:cNvPr>
          <p:cNvCxnSpPr>
            <a:cxnSpLocks/>
          </p:cNvCxnSpPr>
          <p:nvPr/>
        </p:nvCxnSpPr>
        <p:spPr>
          <a:xfrm>
            <a:off x="4788024" y="1988840"/>
            <a:ext cx="1728192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A7DF29EB-E3A4-4756-AD8F-7076A6892D43}"/>
              </a:ext>
            </a:extLst>
          </p:cNvPr>
          <p:cNvCxnSpPr>
            <a:cxnSpLocks/>
          </p:cNvCxnSpPr>
          <p:nvPr/>
        </p:nvCxnSpPr>
        <p:spPr>
          <a:xfrm>
            <a:off x="4788024" y="1980335"/>
            <a:ext cx="0" cy="944609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05398420-DCD3-468D-8DB4-396DE2E05EAB}"/>
              </a:ext>
            </a:extLst>
          </p:cNvPr>
          <p:cNvCxnSpPr>
            <a:cxnSpLocks/>
          </p:cNvCxnSpPr>
          <p:nvPr/>
        </p:nvCxnSpPr>
        <p:spPr>
          <a:xfrm>
            <a:off x="4788024" y="2924944"/>
            <a:ext cx="1709341" cy="850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5A56638B-D42D-4CAC-8D4A-9E35E1FEE19D}"/>
              </a:ext>
            </a:extLst>
          </p:cNvPr>
          <p:cNvCxnSpPr>
            <a:cxnSpLocks/>
          </p:cNvCxnSpPr>
          <p:nvPr/>
        </p:nvCxnSpPr>
        <p:spPr>
          <a:xfrm>
            <a:off x="6497365" y="1999598"/>
            <a:ext cx="0" cy="944609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481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3390</TotalTime>
  <Words>654</Words>
  <Application>Microsoft Office PowerPoint</Application>
  <PresentationFormat>Apresentação na tela (4:3)</PresentationFormat>
  <Paragraphs>156</Paragraphs>
  <Slides>16</Slides>
  <Notes>8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Office Theme</vt:lpstr>
      <vt:lpstr>Picture</vt:lpstr>
      <vt:lpstr>Osciladores</vt:lpstr>
      <vt:lpstr>Realimentação Negativa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José Marcos Alves</dc:creator>
  <cp:lastModifiedBy>José Marcos Alves</cp:lastModifiedBy>
  <cp:revision>125</cp:revision>
  <dcterms:created xsi:type="dcterms:W3CDTF">2012-10-01T17:53:41Z</dcterms:created>
  <dcterms:modified xsi:type="dcterms:W3CDTF">2020-11-18T13:15:10Z</dcterms:modified>
</cp:coreProperties>
</file>