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5" r:id="rId10"/>
    <p:sldId id="264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fael Mafe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1252FA0-8CA5-4E85-9AAC-82AFC58915D1}">
  <a:tblStyle styleId="{F1252FA0-8CA5-4E85-9AAC-82AFC58915D1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06T16:18:02.793" idx="1">
    <p:pos x="3798" y="3780"/>
    <p:text>EP - 100% pub. Ex:  Caixa Econômica Federal, o Banco Nacional de Desenvolvimento Econômico e Social, o Serviço Federal de Processamento de Dados, a Empresa Brasileira de Correios e Telégrafos e a Empresa Brasileira de Serviços Hospitalares
SEM: 50%+1 votante é pub, resto pode ser privado. Ex: BB, Petrobrás, Sabesp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9E2A1-95B0-F541-8CFC-196EA669E8D3}" type="datetimeFigureOut">
              <a:rPr lang="en-US" smtClean="0"/>
              <a:t>8/12/14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A6463-56E5-0B47-8F42-D673DF0DBBE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718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10162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August 12,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August 12,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August 12,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August 12,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August 12,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August 12,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August 12, 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August 12, 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August 12, 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August 12,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August 12,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August 12,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 smtClean="0"/>
              <a:t>Instituições de Direito – Prof. Rafael Mafei (FD)</a:t>
            </a:r>
            <a:endParaRPr lang="en" dirty="0"/>
          </a:p>
        </p:txBody>
      </p:sp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 smtClean="0"/>
              <a:t>O Direito na ordem política brasileira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134802"/>
            <a:ext cx="7315499" cy="113533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000" dirty="0">
                <a:solidFill>
                  <a:srgbClr val="000000"/>
                </a:solidFill>
              </a:rPr>
              <a:t>Os </a:t>
            </a:r>
            <a:r>
              <a:rPr lang="en" sz="4000" dirty="0" smtClean="0">
                <a:solidFill>
                  <a:srgbClr val="000000"/>
                </a:solidFill>
              </a:rPr>
              <a:t>conflitos</a:t>
            </a:r>
            <a:endParaRPr lang="en" dirty="0">
              <a:solidFill>
                <a:srgbClr val="000000"/>
              </a:solidFill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Conflitos </a:t>
            </a:r>
            <a:r>
              <a:rPr lang="en" b="1" dirty="0" smtClean="0"/>
              <a:t>nacionais: s</a:t>
            </a:r>
            <a:r>
              <a:rPr lang="en" dirty="0" smtClean="0"/>
              <a:t>eparação </a:t>
            </a:r>
            <a:r>
              <a:rPr lang="en" dirty="0"/>
              <a:t>entre poderes </a:t>
            </a:r>
            <a:r>
              <a:rPr lang="en" dirty="0" smtClean="0"/>
              <a:t>(STF x Legislativo)</a:t>
            </a:r>
            <a:endParaRPr lang="en" dirty="0"/>
          </a:p>
          <a:p>
            <a:endParaRPr lang="en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Conflitos </a:t>
            </a:r>
            <a:r>
              <a:rPr lang="en" b="1" dirty="0" smtClean="0"/>
              <a:t>federativos: </a:t>
            </a:r>
            <a:r>
              <a:rPr lang="en" dirty="0" smtClean="0"/>
              <a:t>Determinação </a:t>
            </a:r>
            <a:r>
              <a:rPr lang="en" dirty="0"/>
              <a:t>de </a:t>
            </a:r>
            <a:r>
              <a:rPr lang="en" dirty="0" smtClean="0"/>
              <a:t>competências (Saneamento, CPIs);</a:t>
            </a:r>
            <a:r>
              <a:rPr lang="en" dirty="0"/>
              <a:t> </a:t>
            </a:r>
            <a:r>
              <a:rPr lang="en" dirty="0" smtClean="0"/>
              <a:t>Repartição </a:t>
            </a:r>
            <a:r>
              <a:rPr lang="en" dirty="0"/>
              <a:t>de </a:t>
            </a:r>
            <a:r>
              <a:rPr lang="en" dirty="0" smtClean="0"/>
              <a:t>receitas (Guerra Fiscal, royalties do petróleo)</a:t>
            </a:r>
            <a:endParaRPr lang="en" dirty="0"/>
          </a:p>
          <a:p>
            <a:endParaRPr lang="en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Conflitos </a:t>
            </a:r>
            <a:r>
              <a:rPr lang="en" b="1" dirty="0" smtClean="0"/>
              <a:t>republicanos: </a:t>
            </a:r>
            <a:r>
              <a:rPr lang="en" dirty="0" smtClean="0"/>
              <a:t>Falhas </a:t>
            </a:r>
            <a:r>
              <a:rPr lang="en" dirty="0"/>
              <a:t>de </a:t>
            </a:r>
            <a:r>
              <a:rPr lang="en" dirty="0" smtClean="0"/>
              <a:t>distribuição (</a:t>
            </a:r>
            <a:r>
              <a:rPr lang="en" i="1" dirty="0" smtClean="0"/>
              <a:t>repeat players</a:t>
            </a:r>
            <a:r>
              <a:rPr lang="en" dirty="0" smtClean="0"/>
              <a:t>),</a:t>
            </a:r>
            <a:r>
              <a:rPr lang="en" dirty="0"/>
              <a:t> </a:t>
            </a:r>
            <a:r>
              <a:rPr lang="en" dirty="0" smtClean="0"/>
              <a:t>captura (governo ou pelo mercado)</a:t>
            </a:r>
            <a:endParaRPr lang="en" dirty="0"/>
          </a:p>
          <a:p>
            <a:endParaRPr lang="en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b="1" dirty="0"/>
              <a:t>Conflitos democráticos: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Supressão de </a:t>
            </a:r>
            <a:r>
              <a:rPr lang="en" dirty="0" smtClean="0"/>
              <a:t>maiorias fracas por minorias fortes (injustiça distributiva)</a:t>
            </a:r>
            <a:endParaRPr lang="en" dirty="0"/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/>
              <a:t>Superepresentação de minorias </a:t>
            </a:r>
            <a:r>
              <a:rPr lang="en" dirty="0" smtClean="0"/>
              <a:t>no processo político formal (financiamento)</a:t>
            </a:r>
            <a:endParaRPr lang="en" dirty="0"/>
          </a:p>
          <a:p>
            <a:pPr marL="914400" lvl="1" indent="-34290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dirty="0" smtClean="0"/>
              <a:t>Barganha alocativa </a:t>
            </a:r>
            <a:r>
              <a:rPr lang="en" dirty="0"/>
              <a:t>de espaços de representação </a:t>
            </a:r>
            <a:r>
              <a:rPr lang="en" dirty="0" smtClean="0"/>
              <a:t>(comissão DDHH, relações internacionais)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18009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2"/>
                </a:solidFill>
              </a:rPr>
              <a:t>A quem obeceder?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Direito: </a:t>
            </a:r>
            <a:r>
              <a:rPr lang="en" sz="2400" dirty="0" smtClean="0"/>
              <a:t>normas institucionalizadas (aparato coativo).</a:t>
            </a:r>
            <a:endParaRPr lang="en" sz="2400" dirty="0"/>
          </a:p>
          <a:p>
            <a:endParaRPr lang="en" sz="2400" dirty="0"/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A quem obedecer? Àquele </a:t>
            </a:r>
            <a:r>
              <a:rPr lang="en" sz="2400" dirty="0" smtClean="0"/>
              <a:t>a quem </a:t>
            </a:r>
            <a:r>
              <a:rPr lang="en" sz="2400" dirty="0"/>
              <a:t>o direito dá </a:t>
            </a:r>
            <a:r>
              <a:rPr lang="en" sz="2400" b="1" dirty="0" smtClean="0"/>
              <a:t>autoridade</a:t>
            </a:r>
            <a:endParaRPr lang="en" sz="2400" b="1" dirty="0"/>
          </a:p>
          <a:p>
            <a:pPr marL="914400" lvl="1" indent="-3810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 dirty="0" smtClean="0"/>
              <a:t>Legislar, julgar, fiscalizar, coagir etc.</a:t>
            </a:r>
            <a:endParaRPr lang="en" sz="2400" dirty="0"/>
          </a:p>
          <a:p>
            <a:endParaRPr lang="en" sz="2400" dirty="0"/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 smtClean="0"/>
              <a:t>Complexidade </a:t>
            </a:r>
            <a:r>
              <a:rPr lang="en" sz="2400" dirty="0"/>
              <a:t>burocrática do Estado.</a:t>
            </a:r>
          </a:p>
          <a:p>
            <a:pPr marL="914400" lvl="1" indent="-3810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 b="1" dirty="0" smtClean="0"/>
              <a:t>Cidadão</a:t>
            </a:r>
            <a:r>
              <a:rPr lang="en" sz="2400" b="1" dirty="0"/>
              <a:t>:</a:t>
            </a:r>
            <a:r>
              <a:rPr lang="en" sz="2400" dirty="0"/>
              <a:t> </a:t>
            </a:r>
            <a:r>
              <a:rPr lang="en" sz="2400" dirty="0" smtClean="0"/>
              <a:t>“qual </a:t>
            </a:r>
            <a:r>
              <a:rPr lang="en" sz="2400" dirty="0"/>
              <a:t>autoridade obedecer</a:t>
            </a:r>
            <a:r>
              <a:rPr lang="en" sz="2400" dirty="0" smtClean="0"/>
              <a:t>?”</a:t>
            </a:r>
            <a:endParaRPr lang="en" sz="2400" dirty="0"/>
          </a:p>
          <a:p>
            <a:pPr marL="914400" lvl="1" indent="-38100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400" b="1" dirty="0" smtClean="0"/>
              <a:t>Estado</a:t>
            </a:r>
            <a:r>
              <a:rPr lang="en" sz="2400" b="1" dirty="0"/>
              <a:t>:</a:t>
            </a:r>
            <a:r>
              <a:rPr lang="en" sz="2400" dirty="0"/>
              <a:t> </a:t>
            </a:r>
            <a:r>
              <a:rPr lang="en" sz="2400" dirty="0" smtClean="0"/>
              <a:t>“qual </a:t>
            </a:r>
            <a:r>
              <a:rPr lang="en" sz="2400" dirty="0"/>
              <a:t>o limite de autoridade de cada ente, órgão, poder</a:t>
            </a:r>
            <a:r>
              <a:rPr lang="en" sz="2400" dirty="0" smtClean="0"/>
              <a:t>...?”</a:t>
            </a:r>
            <a:endParaRPr lang="en" sz="24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3410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Forma de Estado	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200" dirty="0"/>
              <a:t>Modo de exercício do poder </a:t>
            </a:r>
            <a:r>
              <a:rPr lang="en" sz="2200" dirty="0" smtClean="0"/>
              <a:t>político</a:t>
            </a:r>
            <a:endParaRPr lang="en" sz="2200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200" dirty="0" smtClean="0"/>
              <a:t>Federalismo: União </a:t>
            </a:r>
            <a:r>
              <a:rPr lang="en" sz="2200" dirty="0"/>
              <a:t>de coletividades políticas autônomas (Estados federados</a:t>
            </a:r>
            <a:r>
              <a:rPr lang="en" sz="2200" dirty="0" smtClean="0"/>
              <a:t>)</a:t>
            </a:r>
            <a:endParaRPr lang="en" sz="2200" dirty="0"/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 dirty="0" smtClean="0"/>
              <a:t>Equilíbrio de interesses nacionais x interesses regionais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 dirty="0" smtClean="0"/>
              <a:t>Elementos </a:t>
            </a:r>
            <a:r>
              <a:rPr lang="en" sz="2200" dirty="0"/>
              <a:t>básicos:</a:t>
            </a:r>
          </a:p>
          <a:p>
            <a:pPr marL="1371600" lvl="2" indent="-3429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2200" dirty="0"/>
              <a:t>Órgãos de governo </a:t>
            </a:r>
            <a:r>
              <a:rPr lang="en" sz="2200" dirty="0" smtClean="0"/>
              <a:t>próprios (Executivo, Legislativo, Judiciário*)</a:t>
            </a:r>
            <a:endParaRPr lang="en" sz="2200" dirty="0"/>
          </a:p>
          <a:p>
            <a:pPr marL="1371600" lvl="2" indent="-3429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2200" dirty="0"/>
              <a:t>Autonomia decisória em matérias pré-estabelecidas</a:t>
            </a:r>
          </a:p>
          <a:p>
            <a:pPr marL="1371600" lvl="2" indent="-3429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2200" dirty="0"/>
              <a:t>Busca pelo equilíbrio dos entes. Ex:</a:t>
            </a:r>
          </a:p>
          <a:p>
            <a:pPr marL="1828800" lvl="3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200" dirty="0"/>
              <a:t>Políticas de desenvolvimento regional</a:t>
            </a:r>
          </a:p>
          <a:p>
            <a:pPr marL="1828800" lvl="3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200" dirty="0"/>
              <a:t>Combate à guerra fiscal</a:t>
            </a:r>
          </a:p>
          <a:p>
            <a:pPr marL="1828800" lvl="3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200" dirty="0"/>
              <a:t>Equilíbrio de ônus e bonus </a:t>
            </a:r>
          </a:p>
          <a:p>
            <a:pPr marL="2286000" lvl="4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2200" dirty="0"/>
              <a:t>Petróleo, florestas</a:t>
            </a:r>
          </a:p>
          <a:p>
            <a:endParaRPr lang="en" sz="2200" dirty="0"/>
          </a:p>
          <a:p>
            <a:endParaRPr lang="en" sz="22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134802"/>
            <a:ext cx="7315499" cy="98934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Competências legislativas</a:t>
            </a:r>
          </a:p>
        </p:txBody>
      </p:sp>
      <p:graphicFrame>
        <p:nvGraphicFramePr>
          <p:cNvPr id="126" name="Shape 126"/>
          <p:cNvGraphicFramePr/>
          <p:nvPr>
            <p:extLst>
              <p:ext uri="{D42A27DB-BD31-4B8C-83A1-F6EECF244321}">
                <p14:modId xmlns:p14="http://schemas.microsoft.com/office/powerpoint/2010/main" val="3047186821"/>
              </p:ext>
            </p:extLst>
          </p:nvPr>
        </p:nvGraphicFramePr>
        <p:xfrm>
          <a:off x="343049" y="1711098"/>
          <a:ext cx="8169500" cy="4632899"/>
        </p:xfrm>
        <a:graphic>
          <a:graphicData uri="http://schemas.openxmlformats.org/drawingml/2006/table">
            <a:tbl>
              <a:tblPr>
                <a:noFill/>
                <a:tableStyleId>{F1252FA0-8CA5-4E85-9AAC-82AFC58915D1}</a:tableStyleId>
              </a:tblPr>
              <a:tblGrid>
                <a:gridCol w="1721825"/>
                <a:gridCol w="1545975"/>
                <a:gridCol w="1633900"/>
                <a:gridCol w="1633900"/>
                <a:gridCol w="1633900"/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400" b="1" dirty="0" smtClean="0"/>
                        <a:t>União</a:t>
                      </a:r>
                      <a:endParaRPr lang="en" sz="14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400" b="1"/>
                        <a:t>Estados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400" b="1"/>
                        <a:t>Municípios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1400" b="1" dirty="0"/>
                        <a:t>Comum (delimitada)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1400" b="1"/>
                        <a:t>Concorrente</a:t>
                      </a:r>
                    </a:p>
                    <a:p>
                      <a:pPr algn="ctr">
                        <a:buNone/>
                      </a:pPr>
                      <a:r>
                        <a:rPr lang="en" sz="1400" b="1"/>
                        <a:t>(não delimitada)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400" u="sng" dirty="0"/>
                        <a:t>Exclusiva (art. 21) - indelegável</a:t>
                      </a:r>
                    </a:p>
                    <a:p>
                      <a:pPr lvl="0" rtl="0">
                        <a:buNone/>
                      </a:pPr>
                      <a:r>
                        <a:rPr lang="en" sz="1400" dirty="0"/>
                        <a:t>- Guerra e Paz</a:t>
                      </a:r>
                    </a:p>
                    <a:p>
                      <a:pPr lvl="0" rtl="0">
                        <a:buNone/>
                      </a:pPr>
                      <a:r>
                        <a:rPr lang="en" sz="1400" dirty="0"/>
                        <a:t>- Moeda</a:t>
                      </a:r>
                    </a:p>
                    <a:p>
                      <a:pPr lvl="0" rtl="0">
                        <a:buNone/>
                      </a:pPr>
                      <a:r>
                        <a:rPr lang="en" sz="1400" dirty="0"/>
                        <a:t>- Defesa Nacional</a:t>
                      </a:r>
                    </a:p>
                    <a:p>
                      <a:pPr lvl="0" rtl="0">
                        <a:buNone/>
                      </a:pPr>
                      <a:r>
                        <a:rPr lang="en" sz="1400" dirty="0"/>
                        <a:t>- Reservas cambiais</a:t>
                      </a:r>
                    </a:p>
                    <a:p>
                      <a:pPr lvl="0" rtl="0">
                        <a:buNone/>
                      </a:pPr>
                      <a:r>
                        <a:rPr lang="en" sz="1400" dirty="0"/>
                        <a:t>etc.</a:t>
                      </a:r>
                    </a:p>
                    <a:p>
                      <a:endParaRPr lang="en" sz="1400" dirty="0"/>
                    </a:p>
                    <a:p>
                      <a:pPr lvl="0" rtl="0">
                        <a:buNone/>
                      </a:pPr>
                      <a:r>
                        <a:rPr lang="en" sz="1400" u="sng" dirty="0"/>
                        <a:t>Privativa (art. 22) - delegável</a:t>
                      </a:r>
                    </a:p>
                    <a:p>
                      <a:pPr lvl="0" rtl="0">
                        <a:buNone/>
                      </a:pPr>
                      <a:r>
                        <a:rPr lang="en" sz="1400" dirty="0"/>
                        <a:t>- Legislação civil, penal, comercial, trabalhista, energia, trânsito, etc.</a:t>
                      </a:r>
                    </a:p>
                    <a:p>
                      <a:endParaRPr lang="en"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400" u="sng" dirty="0"/>
                        <a:t>Art. 25, 1</a:t>
                      </a:r>
                      <a:r>
                        <a:rPr lang="en" sz="1400" u="sng" baseline="30000" dirty="0"/>
                        <a:t>o</a:t>
                      </a:r>
                      <a:r>
                        <a:rPr lang="en" sz="1400" dirty="0" smtClean="0"/>
                        <a:t>.</a:t>
                      </a:r>
                    </a:p>
                    <a:p>
                      <a:pPr>
                        <a:buNone/>
                      </a:pPr>
                      <a:r>
                        <a:rPr lang="en" sz="1400" dirty="0" smtClean="0"/>
                        <a:t>(residual)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400" dirty="0" smtClean="0"/>
                        <a:t>“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São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reservadas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Estados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competências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lhes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sejam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vedadas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Constituição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"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400" u="sng" dirty="0"/>
                        <a:t>Art. 30</a:t>
                      </a:r>
                    </a:p>
                    <a:p>
                      <a:pPr lvl="0" rtl="0">
                        <a:buNone/>
                      </a:pPr>
                      <a:r>
                        <a:rPr lang="en" sz="1400" dirty="0"/>
                        <a:t>- Serviços públicos de interesse local</a:t>
                      </a:r>
                    </a:p>
                    <a:p>
                      <a:pPr lvl="0" rtl="0">
                        <a:buNone/>
                      </a:pPr>
                      <a:r>
                        <a:rPr lang="en" sz="1400" dirty="0"/>
                        <a:t>- Impostos municipais (ex. IPTU, ISS)</a:t>
                      </a:r>
                    </a:p>
                    <a:p>
                      <a:pPr>
                        <a:buNone/>
                      </a:pPr>
                      <a:r>
                        <a:rPr lang="en" sz="1400" dirty="0"/>
                        <a:t>- Suplementar legislação estadual e federal em geral.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400" u="sng" dirty="0"/>
                        <a:t>Art. 23</a:t>
                      </a:r>
                    </a:p>
                    <a:p>
                      <a:pPr>
                        <a:buNone/>
                      </a:pPr>
                      <a:r>
                        <a:rPr lang="en" sz="1400" dirty="0"/>
                        <a:t>- Cuidar da saúde, educação, cultura, ciência, moradia, preservação de florestas, etc.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400" u="sng" dirty="0"/>
                        <a:t>Art. 24</a:t>
                      </a:r>
                    </a:p>
                    <a:p>
                      <a:pPr lvl="0" rtl="0">
                        <a:buNone/>
                      </a:pPr>
                      <a:r>
                        <a:rPr lang="en" sz="1400" dirty="0"/>
                        <a:t>Legislar sobre direito tributário, financeiro, penitenciário, econômico, urbanístico, proteção à infância e juventude.</a:t>
                      </a:r>
                    </a:p>
                    <a:p>
                      <a:endParaRPr lang="en" sz="1400" dirty="0"/>
                    </a:p>
                    <a:p>
                      <a:pPr lvl="0" rt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400" dirty="0"/>
                        <a:t>União - normas gerais (art. 24, par. 1</a:t>
                      </a:r>
                      <a:r>
                        <a:rPr lang="en" sz="1400" baseline="30000" dirty="0"/>
                        <a:t>o</a:t>
                      </a:r>
                      <a:r>
                        <a:rPr lang="en" sz="1400" dirty="0" smtClean="0"/>
                        <a:t>).</a:t>
                      </a:r>
                    </a:p>
                    <a:p>
                      <a:pPr lvl="0" rt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 sz="1400" dirty="0" smtClean="0"/>
                        <a:t>-Ex: previdência, tributos, execução penal</a:t>
                      </a:r>
                      <a:endParaRPr lang="en" sz="1400" dirty="0"/>
                    </a:p>
                    <a:p>
                      <a:endParaRPr lang="en" sz="1400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134802"/>
            <a:ext cx="7315499" cy="113533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Competência judicial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85800" y="1670222"/>
            <a:ext cx="7275647" cy="494462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-54986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Forma de governo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200" dirty="0"/>
              <a:t>Maneira como se dá a relação entre governo e </a:t>
            </a:r>
            <a:r>
              <a:rPr lang="en" sz="2200" dirty="0" smtClean="0"/>
              <a:t>cidadãos</a:t>
            </a:r>
          </a:p>
          <a:p>
            <a:pPr marL="857250" lvl="1" indent="-342900"/>
            <a:r>
              <a:rPr lang="en" sz="2200" dirty="0" smtClean="0"/>
              <a:t>Brasil</a:t>
            </a:r>
            <a:r>
              <a:rPr lang="en" sz="2200" dirty="0"/>
              <a:t>: </a:t>
            </a:r>
            <a:r>
              <a:rPr lang="en" sz="2200" dirty="0" smtClean="0"/>
              <a:t>república</a:t>
            </a:r>
          </a:p>
          <a:p>
            <a:pPr marL="457200"/>
            <a:r>
              <a:rPr lang="en" sz="2200" b="1" dirty="0" smtClean="0"/>
              <a:t>Acepção </a:t>
            </a:r>
            <a:r>
              <a:rPr lang="en" sz="2200" b="1" dirty="0"/>
              <a:t>formal:</a:t>
            </a:r>
            <a:r>
              <a:rPr lang="en" sz="2200" dirty="0"/>
              <a:t> forma de atribuição do </a:t>
            </a:r>
            <a:r>
              <a:rPr lang="en" sz="2200" dirty="0" smtClean="0"/>
              <a:t>poder</a:t>
            </a:r>
            <a:endParaRPr lang="en" sz="2200" dirty="0"/>
          </a:p>
          <a:p>
            <a:pPr marL="1371600" lvl="2" indent="-3429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2200" dirty="0"/>
              <a:t>Monarquia: hereditariedade e vitaliciedade</a:t>
            </a:r>
          </a:p>
          <a:p>
            <a:pPr marL="1371600" lvl="2" indent="-3429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2200" dirty="0"/>
              <a:t>República: eleição </a:t>
            </a:r>
            <a:r>
              <a:rPr lang="en" sz="2200" dirty="0" smtClean="0"/>
              <a:t>periódica</a:t>
            </a:r>
          </a:p>
          <a:p>
            <a:pPr marL="571500"/>
            <a:r>
              <a:rPr lang="en" sz="2200" b="1" dirty="0" smtClean="0"/>
              <a:t>Acepção </a:t>
            </a:r>
            <a:r>
              <a:rPr lang="en" sz="2200" b="1" dirty="0"/>
              <a:t>substantiva:</a:t>
            </a:r>
            <a:r>
              <a:rPr lang="en" sz="2200" dirty="0"/>
              <a:t> instrituições aptas da garantir que o sentido predominante de governo seja o atendimento das necessidades do povo (comunidade).</a:t>
            </a:r>
          </a:p>
          <a:p>
            <a:pPr marL="1371600" lvl="2" indent="-3429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2200" dirty="0"/>
              <a:t>"Accountability"</a:t>
            </a:r>
          </a:p>
          <a:p>
            <a:pPr marL="1371600" lvl="2" indent="-34290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2200" dirty="0"/>
              <a:t>Ausência de </a:t>
            </a:r>
            <a:r>
              <a:rPr lang="en" sz="2200" dirty="0" smtClean="0"/>
              <a:t>privilégios (bem comum)</a:t>
            </a:r>
            <a:endParaRPr lang="en" sz="22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18009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Estado de Direito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220" y="1529500"/>
            <a:ext cx="5584739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600" b="1" dirty="0" smtClean="0"/>
              <a:t>Governança pública</a:t>
            </a:r>
            <a:r>
              <a:rPr lang="en" sz="1600" dirty="0" smtClean="0"/>
              <a:t> através de estruturas jurídicas</a:t>
            </a:r>
            <a:endParaRPr lang="en" sz="1600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600" b="1" dirty="0" smtClean="0"/>
              <a:t>Brasil</a:t>
            </a:r>
            <a:r>
              <a:rPr lang="en" sz="1600" dirty="0" smtClean="0"/>
              <a:t>: tripartição </a:t>
            </a:r>
            <a:r>
              <a:rPr lang="en" sz="1600" dirty="0"/>
              <a:t>de poderes</a:t>
            </a:r>
          </a:p>
          <a:p>
            <a:pPr marL="971550" lvl="1" indent="-342900">
              <a:buFont typeface="Wingdings"/>
              <a:buChar char="§"/>
            </a:pPr>
            <a:r>
              <a:rPr lang="en" sz="1600" b="1" dirty="0"/>
              <a:t>Judiciário</a:t>
            </a:r>
            <a:r>
              <a:rPr lang="en" sz="1600" dirty="0"/>
              <a:t>: decisões </a:t>
            </a:r>
            <a:r>
              <a:rPr lang="en" sz="1600" dirty="0" smtClean="0"/>
              <a:t>tecnicamente fundamentadas</a:t>
            </a:r>
          </a:p>
          <a:p>
            <a:pPr marL="1371600" lvl="2" indent="-342900"/>
            <a:r>
              <a:rPr lang="en" sz="1600" dirty="0" smtClean="0"/>
              <a:t>Publicidade das decisões, opinião pública, nomeação de ministros</a:t>
            </a:r>
            <a:endParaRPr lang="en" sz="1600" dirty="0"/>
          </a:p>
          <a:p>
            <a:pPr marL="971550" lvl="1"/>
            <a:r>
              <a:rPr lang="en" sz="1600" b="1" dirty="0" smtClean="0"/>
              <a:t>Executivo</a:t>
            </a:r>
            <a:r>
              <a:rPr lang="en" sz="1600" dirty="0"/>
              <a:t>: cumprimento do programa </a:t>
            </a:r>
            <a:r>
              <a:rPr lang="en" sz="1600" dirty="0" smtClean="0"/>
              <a:t>constitucional</a:t>
            </a:r>
          </a:p>
          <a:p>
            <a:pPr marL="1371600" lvl="2" indent="-342900"/>
            <a:r>
              <a:rPr lang="en" sz="1600" dirty="0" smtClean="0"/>
              <a:t>sujeição ao voto, controle judicial das políticas públicas, controle político (líderes), controladorias</a:t>
            </a:r>
            <a:endParaRPr lang="en" sz="1600" dirty="0"/>
          </a:p>
          <a:p>
            <a:pPr marL="971550" lvl="1" indent="-342900">
              <a:buFont typeface="Wingdings"/>
              <a:buChar char="§"/>
            </a:pPr>
            <a:r>
              <a:rPr lang="en" sz="1600" b="1" dirty="0"/>
              <a:t>Legislativo</a:t>
            </a:r>
            <a:r>
              <a:rPr lang="en" sz="1600" dirty="0"/>
              <a:t>: aprovação de leis no </a:t>
            </a:r>
            <a:r>
              <a:rPr lang="en" sz="1600" dirty="0" smtClean="0"/>
              <a:t>parlamento</a:t>
            </a:r>
          </a:p>
          <a:p>
            <a:pPr marL="1371600" lvl="2" indent="-342900"/>
            <a:r>
              <a:rPr lang="en" sz="1600" dirty="0" smtClean="0"/>
              <a:t>Sujeição ao voto, controle judicial, controle político (direto)</a:t>
            </a:r>
          </a:p>
          <a:p>
            <a:pPr marL="571500"/>
            <a:r>
              <a:rPr lang="en" sz="1600" b="1" dirty="0" smtClean="0"/>
              <a:t>“Accountability difuso”:</a:t>
            </a:r>
            <a:r>
              <a:rPr lang="en" sz="1600" dirty="0" smtClean="0"/>
              <a:t> </a:t>
            </a:r>
            <a:r>
              <a:rPr lang="en" sz="1600" dirty="0" smtClean="0"/>
              <a:t>manifestações, desobediência</a:t>
            </a:r>
            <a:endParaRPr lang="en" sz="1600" b="1" dirty="0"/>
          </a:p>
          <a:p>
            <a:endParaRPr lang="en" sz="1600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endParaRPr lang="en" sz="1600" i="1" dirty="0"/>
          </a:p>
          <a:p>
            <a:endParaRPr lang="en" sz="1600" i="1" dirty="0"/>
          </a:p>
          <a:p>
            <a:endParaRPr lang="en" sz="1600" i="1" dirty="0"/>
          </a:p>
          <a:p>
            <a:endParaRPr lang="en" sz="16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959" y="1369818"/>
            <a:ext cx="3248041" cy="48746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-142580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rgbClr val="000000"/>
                </a:solidFill>
              </a:rPr>
              <a:t>O pacto: a Constituição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600" b="1" dirty="0" smtClean="0"/>
              <a:t>O </a:t>
            </a:r>
            <a:r>
              <a:rPr lang="en" sz="1600" b="1" dirty="0"/>
              <a:t>Brasil é uma república.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Eleições periódicas para </a:t>
            </a:r>
            <a:r>
              <a:rPr lang="en" sz="1600" dirty="0" smtClean="0"/>
              <a:t>cargos do Executivo e Legislativo.</a:t>
            </a:r>
            <a:endParaRPr lang="en" sz="1600" dirty="0"/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Exercício do governo de forma imparcial e visando ao bem comum.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O Estado e seus serviços devem ser acessíveis a todos.</a:t>
            </a:r>
          </a:p>
          <a:p>
            <a:endParaRPr lang="en" sz="1600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600" b="1" dirty="0"/>
              <a:t>O Brasil é uma federação.</a:t>
            </a:r>
          </a:p>
          <a:p>
            <a:pPr marL="914400" lvl="1" indent="-342900" rtl="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/>
              <a:t>Os entes políticos (U, E, M, DF) têm autonomia</a:t>
            </a:r>
          </a:p>
          <a:p>
            <a:pPr marL="1371600" lvl="2" indent="-342900" rtl="0"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 sz="1600" dirty="0" smtClean="0"/>
              <a:t>Financeira, Administrativa, Legislativa, Judiciária</a:t>
            </a:r>
          </a:p>
          <a:p>
            <a:pPr marL="1371600" lvl="2" indent="-342900" rtl="0">
              <a:buClr>
                <a:schemeClr val="dk2"/>
              </a:buClr>
              <a:buSzPct val="100000"/>
              <a:buFont typeface="Wingdings"/>
              <a:buChar char="§"/>
            </a:pPr>
            <a:endParaRPr lang="en" sz="1600" dirty="0"/>
          </a:p>
          <a:p>
            <a:pPr marL="457200" lvl="0" indent="-3429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1600" b="1" dirty="0"/>
              <a:t>O Brasil é uma democracia.</a:t>
            </a:r>
          </a:p>
          <a:p>
            <a:pPr marL="914400" lvl="1" indent="-34290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 smtClean="0"/>
              <a:t>Transparência </a:t>
            </a:r>
            <a:r>
              <a:rPr lang="en" sz="1600" dirty="0"/>
              <a:t>no exercício do </a:t>
            </a:r>
            <a:r>
              <a:rPr lang="en" sz="1600" dirty="0" smtClean="0"/>
              <a:t>poder: publicidade, motivação, controle</a:t>
            </a:r>
          </a:p>
          <a:p>
            <a:pPr marL="914400" lvl="1" indent="-342900"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600" dirty="0" smtClean="0"/>
              <a:t>Equilíbrio: vontades das maiorias e direitos mínimos de todos (“direitos fundamentais”)</a:t>
            </a:r>
            <a:endParaRPr lang="en" sz="16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07"/>
            <a:ext cx="7315499" cy="1351799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Direito público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“Disciplinas </a:t>
            </a:r>
            <a:r>
              <a:rPr lang="pt-BR" dirty="0"/>
              <a:t>que institucionalizam o uso do poder político </a:t>
            </a:r>
            <a:r>
              <a:rPr lang="pt-BR" dirty="0" smtClean="0"/>
              <a:t>estatal”</a:t>
            </a:r>
            <a:endParaRPr lang="pt-BR" dirty="0"/>
          </a:p>
          <a:p>
            <a:pPr lvl="1"/>
            <a:r>
              <a:rPr lang="pt-BR" dirty="0" smtClean="0"/>
              <a:t>Direito </a:t>
            </a:r>
            <a:r>
              <a:rPr lang="pt-BR" dirty="0"/>
              <a:t>Constitucional, Regulação, Direito Processual, Direito Internacional </a:t>
            </a:r>
            <a:r>
              <a:rPr lang="pt-BR" dirty="0" smtClean="0"/>
              <a:t>Público</a:t>
            </a:r>
          </a:p>
          <a:p>
            <a:pPr lvl="1"/>
            <a:endParaRPr lang="pt-BR" b="1" dirty="0" smtClean="0"/>
          </a:p>
          <a:p>
            <a:r>
              <a:rPr lang="pt-BR" b="1" dirty="0" smtClean="0"/>
              <a:t>Os poderes jurídicos do Direito Público são:</a:t>
            </a:r>
          </a:p>
          <a:p>
            <a:pPr lvl="1"/>
            <a:r>
              <a:rPr lang="pt-BR" u="sng" dirty="0" smtClean="0"/>
              <a:t>Relacionais</a:t>
            </a:r>
            <a:r>
              <a:rPr lang="pt-BR" dirty="0" smtClean="0"/>
              <a:t>: capacidade de alterar o </a:t>
            </a:r>
            <a:r>
              <a:rPr lang="pt-BR" i="1" dirty="0" smtClean="0"/>
              <a:t>status</a:t>
            </a:r>
            <a:r>
              <a:rPr lang="pt-BR" dirty="0" smtClean="0"/>
              <a:t> jurídico de outrem.</a:t>
            </a:r>
          </a:p>
          <a:p>
            <a:pPr lvl="1"/>
            <a:r>
              <a:rPr lang="pt-BR" u="sng" dirty="0" smtClean="0"/>
              <a:t>Relativos</a:t>
            </a:r>
            <a:r>
              <a:rPr lang="pt-BR" dirty="0" smtClean="0"/>
              <a:t>: instituições jurídicas prévias (≠ força)</a:t>
            </a:r>
          </a:p>
          <a:p>
            <a:pPr lvl="1"/>
            <a:endParaRPr lang="pt-BR" dirty="0" smtClean="0"/>
          </a:p>
          <a:p>
            <a:r>
              <a:rPr lang="pt-BR" b="1" dirty="0" smtClean="0"/>
              <a:t>Poder político em um Estado Democrático e Constitucional:</a:t>
            </a:r>
          </a:p>
          <a:p>
            <a:pPr lvl="1"/>
            <a:r>
              <a:rPr lang="pt-BR" dirty="0" smtClean="0"/>
              <a:t>Unilateral e voltado ao bem público</a:t>
            </a:r>
          </a:p>
          <a:p>
            <a:pPr lvl="1"/>
            <a:endParaRPr lang="pt-BR" dirty="0" smtClean="0"/>
          </a:p>
          <a:p>
            <a:r>
              <a:rPr lang="pt-BR" b="1" dirty="0" smtClean="0"/>
              <a:t>O Estado como “particular”</a:t>
            </a:r>
          </a:p>
          <a:p>
            <a:pPr lvl="1"/>
            <a:r>
              <a:rPr lang="pt-BR" dirty="0" smtClean="0"/>
              <a:t>Poder Público submetendo-se, em termos, a regimes de Direito Privado (Empresas Públicas, Sociedades de Economia Mista)</a:t>
            </a:r>
          </a:p>
        </p:txBody>
      </p:sp>
    </p:spTree>
    <p:extLst>
      <p:ext uri="{BB962C8B-B14F-4D97-AF65-F5344CB8AC3E}">
        <p14:creationId xmlns:p14="http://schemas.microsoft.com/office/powerpoint/2010/main" val="265905324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322</TotalTime>
  <Words>757</Words>
  <Application>Microsoft Macintosh PowerPoint</Application>
  <PresentationFormat>On-screen Show (4:3)</PresentationFormat>
  <Paragraphs>113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O Direito na ordem política brasileira</vt:lpstr>
      <vt:lpstr>A quem obeceder?</vt:lpstr>
      <vt:lpstr>Forma de Estado </vt:lpstr>
      <vt:lpstr>Competências legislativas</vt:lpstr>
      <vt:lpstr>Competência judicial</vt:lpstr>
      <vt:lpstr>Forma de governo</vt:lpstr>
      <vt:lpstr>Estado de Direito</vt:lpstr>
      <vt:lpstr>O pacto: a Constituição</vt:lpstr>
      <vt:lpstr>Direito público</vt:lpstr>
      <vt:lpstr>Os conflitos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Direito, Estado e Jurisdição;  Federação; competência.</dc:title>
  <cp:lastModifiedBy>Rafael Mafei</cp:lastModifiedBy>
  <cp:revision>23</cp:revision>
  <cp:lastPrinted>2014-03-07T11:52:19Z</cp:lastPrinted>
  <dcterms:modified xsi:type="dcterms:W3CDTF">2014-08-12T13:15:43Z</dcterms:modified>
</cp:coreProperties>
</file>