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1" r:id="rId5"/>
    <p:sldId id="262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44" autoAdjust="0"/>
    <p:restoredTop sz="94660"/>
  </p:normalViewPr>
  <p:slideViewPr>
    <p:cSldViewPr snapToGrid="0">
      <p:cViewPr>
        <p:scale>
          <a:sx n="100" d="100"/>
          <a:sy n="100" d="100"/>
        </p:scale>
        <p:origin x="-54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07793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13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24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81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08222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50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58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83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90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92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298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AD7CE8C-B969-4F77-BF7F-9C68141B3017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4930DFD-A134-4F25-99FC-DFF2C8ED9FC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387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74AB8-0633-4F6F-883A-40866FD1B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126" y="1167063"/>
            <a:ext cx="9781674" cy="2719617"/>
          </a:xfrm>
        </p:spPr>
        <p:txBody>
          <a:bodyPr/>
          <a:lstStyle/>
          <a:p>
            <a:pPr algn="just"/>
            <a:r>
              <a:rPr lang="pt-BR" sz="4800" dirty="0"/>
              <a:t>Participação Pública nas </a:t>
            </a:r>
            <a:r>
              <a:rPr lang="pt-BR" sz="4800" dirty="0" err="1"/>
              <a:t>AAEs</a:t>
            </a:r>
            <a:r>
              <a:rPr lang="pt-BR" sz="4800" dirty="0"/>
              <a:t>: A VISÃO Dos </a:t>
            </a:r>
            <a:r>
              <a:rPr lang="pt-BR" sz="4800" dirty="0" err="1"/>
              <a:t>PRATICANTEs</a:t>
            </a:r>
            <a:br>
              <a:rPr lang="pt-BR" sz="4800" dirty="0"/>
            </a:br>
            <a:r>
              <a:rPr lang="pt-BR" sz="1600" i="1" dirty="0" err="1"/>
              <a:t>Public</a:t>
            </a:r>
            <a:r>
              <a:rPr lang="pt-BR" sz="1600" i="1" dirty="0"/>
              <a:t> </a:t>
            </a:r>
            <a:r>
              <a:rPr lang="pt-BR" sz="1600" i="1" dirty="0" err="1"/>
              <a:t>participation</a:t>
            </a:r>
            <a:r>
              <a:rPr lang="pt-BR" sz="1600" i="1" dirty="0"/>
              <a:t> in </a:t>
            </a:r>
            <a:r>
              <a:rPr lang="pt-BR" sz="1600" i="1" dirty="0" err="1"/>
              <a:t>Strategic</a:t>
            </a:r>
            <a:r>
              <a:rPr lang="pt-BR" sz="1600" i="1" dirty="0"/>
              <a:t> Environmental Assessment: A</a:t>
            </a:r>
            <a:br>
              <a:rPr lang="pt-BR" sz="1600" i="1" dirty="0"/>
            </a:br>
            <a:r>
              <a:rPr lang="pt-BR" sz="1600" i="1" dirty="0" err="1"/>
              <a:t>practitioners</a:t>
            </a:r>
            <a:r>
              <a:rPr lang="pt-BR" sz="1600" i="1" dirty="0"/>
              <a:t>' perspective (2014)</a:t>
            </a:r>
            <a:endParaRPr lang="pt-BR" sz="4800" i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42D5AF-3101-4122-A8F3-EDEFFB000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1127" y="4604700"/>
            <a:ext cx="6831673" cy="1086237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pt-BR" sz="2000" dirty="0"/>
              <a:t>PHA 3520 – Avaliação Ambiental Estratégica</a:t>
            </a:r>
          </a:p>
          <a:p>
            <a:pPr algn="r"/>
            <a:r>
              <a:rPr lang="pt-BR" sz="2000" dirty="0"/>
              <a:t>Felipe de Souza – </a:t>
            </a:r>
            <a:r>
              <a:rPr lang="pt-BR" sz="2000" dirty="0" err="1"/>
              <a:t>nºUSP</a:t>
            </a:r>
            <a:r>
              <a:rPr lang="pt-BR" sz="2000" dirty="0"/>
              <a:t> 9838394</a:t>
            </a:r>
          </a:p>
          <a:p>
            <a:pPr algn="r"/>
            <a:endParaRPr lang="pt-BR" sz="2000" dirty="0"/>
          </a:p>
          <a:p>
            <a:pPr algn="r"/>
            <a:r>
              <a:rPr lang="pt-BR" sz="2000" dirty="0"/>
              <a:t>Profa. </a:t>
            </a:r>
            <a:r>
              <a:rPr lang="pt-BR" sz="2000" dirty="0" err="1"/>
              <a:t>Amarilis</a:t>
            </a:r>
            <a:r>
              <a:rPr lang="pt-BR" sz="2000" dirty="0"/>
              <a:t> Lucia </a:t>
            </a:r>
            <a:r>
              <a:rPr lang="pt-BR" sz="2000" dirty="0" err="1"/>
              <a:t>Casteli</a:t>
            </a:r>
            <a:r>
              <a:rPr lang="pt-BR" sz="2000" dirty="0"/>
              <a:t> Figueiredo Gallardo</a:t>
            </a:r>
          </a:p>
          <a:p>
            <a:pPr algn="r"/>
            <a:endParaRPr lang="pt-BR" sz="2000" dirty="0"/>
          </a:p>
          <a:p>
            <a:pPr algn="r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36481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D6947-8294-4DDA-A321-AB0D7AA4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F42F73-02E1-4B76-9D17-84BC4EBE98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/>
              <a:t>A pergunta 5) nos mostra como os especialistas acham que a participação pública está sendo reportada nos relatórios</a:t>
            </a:r>
          </a:p>
          <a:p>
            <a:pPr algn="just"/>
            <a:r>
              <a:rPr lang="pt-BR" sz="1800" dirty="0"/>
              <a:t>A média das respostas ficou próxima de 2 (ocasionalmente satisfatória)</a:t>
            </a:r>
          </a:p>
          <a:p>
            <a:pPr algn="just"/>
            <a:r>
              <a:rPr lang="pt-BR" sz="1800" dirty="0"/>
              <a:t>Como a Variância é menor que 0,5, temos que os respondentes no geral concordam com esta resposta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6F91C5DB-2568-4761-A698-9C1FE479AFA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3711" y="2943067"/>
            <a:ext cx="4143953" cy="2267266"/>
          </a:xfrm>
        </p:spPr>
      </p:pic>
    </p:spTree>
    <p:extLst>
      <p:ext uri="{BB962C8B-B14F-4D97-AF65-F5344CB8AC3E}">
        <p14:creationId xmlns:p14="http://schemas.microsoft.com/office/powerpoint/2010/main" val="3561045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D6947-8294-4DDA-A321-AB0D7AA4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F42F73-02E1-4B76-9D17-84BC4EBE98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/>
              <a:t>A pergunta 6) busca ilustrar qual o nível de influência do público no processo de criação dos P/</a:t>
            </a:r>
            <a:r>
              <a:rPr lang="pt-BR" sz="1800" dirty="0" err="1"/>
              <a:t>Ps</a:t>
            </a:r>
            <a:endParaRPr lang="pt-BR" sz="1800" dirty="0"/>
          </a:p>
          <a:p>
            <a:pPr algn="just"/>
            <a:r>
              <a:rPr lang="pt-BR" sz="1800" dirty="0"/>
              <a:t>A média das respostas ficou próxima de 2 (influência limitada)</a:t>
            </a:r>
          </a:p>
          <a:p>
            <a:pPr algn="just"/>
            <a:r>
              <a:rPr lang="pt-BR" sz="1800" dirty="0"/>
              <a:t>Como a Variância é menor que 0,5, temos que os respondentes no geral concordam com esta resposta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598940AE-88AA-48C0-B3AF-51AA6898E9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33210" y="2938303"/>
            <a:ext cx="4324954" cy="2276793"/>
          </a:xfrm>
        </p:spPr>
      </p:pic>
    </p:spTree>
    <p:extLst>
      <p:ext uri="{BB962C8B-B14F-4D97-AF65-F5344CB8AC3E}">
        <p14:creationId xmlns:p14="http://schemas.microsoft.com/office/powerpoint/2010/main" val="2926865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D6947-8294-4DDA-A321-AB0D7AA4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F42F73-02E1-4B76-9D17-84BC4EBE9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2" y="2285999"/>
            <a:ext cx="5202771" cy="358140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1800" dirty="0"/>
              <a:t>Na 7) busca-se entender quais os principais fatores que atrapalham uma participação pública efetiva (escala de 1 a 4, sendo: 1 = baixíssima relevância e 4 = altíssima relevância)</a:t>
            </a:r>
          </a:p>
          <a:p>
            <a:pPr algn="just"/>
            <a:r>
              <a:rPr lang="pt-BR" sz="1800" dirty="0"/>
              <a:t>Os fatores analisados foram:</a:t>
            </a:r>
          </a:p>
          <a:p>
            <a:pPr lvl="1" algn="just"/>
            <a:r>
              <a:rPr lang="pt-BR" sz="1800" dirty="0"/>
              <a:t>Falta de interesse político pelos proponentes dos P/</a:t>
            </a:r>
            <a:r>
              <a:rPr lang="pt-BR" sz="1800" dirty="0" err="1"/>
              <a:t>Ps</a:t>
            </a:r>
            <a:endParaRPr lang="pt-BR" sz="1800" dirty="0"/>
          </a:p>
          <a:p>
            <a:pPr lvl="1" algn="just"/>
            <a:r>
              <a:rPr lang="pt-BR" sz="1800" dirty="0"/>
              <a:t>Falta de informação sobre a AAE</a:t>
            </a:r>
          </a:p>
          <a:p>
            <a:pPr lvl="1" algn="just"/>
            <a:r>
              <a:rPr lang="pt-BR" sz="1800" dirty="0"/>
              <a:t>Falha nas estruturas legais (pouca obrigatoriedade de envolvimento público)</a:t>
            </a:r>
          </a:p>
          <a:p>
            <a:pPr lvl="1" algn="just"/>
            <a:r>
              <a:rPr lang="pt-BR" sz="1800" dirty="0"/>
              <a:t>Falta de recursos econômicos pelo poder público</a:t>
            </a:r>
          </a:p>
          <a:p>
            <a:pPr lvl="1" algn="just"/>
            <a:r>
              <a:rPr lang="pt-BR" sz="1800" dirty="0"/>
              <a:t>Dificuldade de entender os documentos técnicos por parte do público</a:t>
            </a:r>
          </a:p>
          <a:p>
            <a:pPr lvl="1" algn="just"/>
            <a:r>
              <a:rPr lang="pt-BR" sz="1800" dirty="0"/>
              <a:t>Alcance do processo de aprovação do P/P</a:t>
            </a:r>
          </a:p>
          <a:p>
            <a:pPr lvl="1" algn="just"/>
            <a:r>
              <a:rPr lang="pt-BR" sz="1800" dirty="0"/>
              <a:t>Falta de expertise no processo por parte dos consultores</a:t>
            </a:r>
          </a:p>
          <a:p>
            <a:pPr lvl="1" algn="just"/>
            <a:r>
              <a:rPr lang="pt-BR" sz="1800" dirty="0"/>
              <a:t>Falta de interesse do próprio público</a:t>
            </a:r>
          </a:p>
          <a:p>
            <a:pPr lvl="1" algn="just"/>
            <a:endParaRPr lang="pt-BR" sz="1800" dirty="0"/>
          </a:p>
          <a:p>
            <a:pPr algn="just"/>
            <a:endParaRPr lang="pt-BR" sz="1800" dirty="0"/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2645AC44-E3B0-4B0B-89AF-60DC4F38D1B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04631" y="3066909"/>
            <a:ext cx="4382112" cy="2019582"/>
          </a:xfrm>
        </p:spPr>
      </p:pic>
    </p:spTree>
    <p:extLst>
      <p:ext uri="{BB962C8B-B14F-4D97-AF65-F5344CB8AC3E}">
        <p14:creationId xmlns:p14="http://schemas.microsoft.com/office/powerpoint/2010/main" val="2660149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D6947-8294-4DDA-A321-AB0D7AA4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F42F73-02E1-4B76-9D17-84BC4EBE98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/>
              <a:t>A pergunta 8) demonstra qual a impressão dos especialistas sobre a correlação entre a participação pública e o desempenho do P/P a ser implementado</a:t>
            </a:r>
          </a:p>
          <a:p>
            <a:pPr algn="just"/>
            <a:r>
              <a:rPr lang="pt-BR" sz="1800" dirty="0"/>
              <a:t>A média das respostas ficou próxima de 3 (pequena correlação positiva)</a:t>
            </a:r>
          </a:p>
          <a:p>
            <a:pPr algn="just"/>
            <a:r>
              <a:rPr lang="pt-BR" sz="1800" dirty="0"/>
              <a:t>Como a Variância é menor que 0,5, temos que os respondentes no geral concordam com esta resposta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082F4748-EDF8-4EAA-B6C5-CAF8A41017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90368" y="3009751"/>
            <a:ext cx="4210638" cy="2133898"/>
          </a:xfrm>
        </p:spPr>
      </p:pic>
    </p:spTree>
    <p:extLst>
      <p:ext uri="{BB962C8B-B14F-4D97-AF65-F5344CB8AC3E}">
        <p14:creationId xmlns:p14="http://schemas.microsoft.com/office/powerpoint/2010/main" val="1983940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D6947-8294-4DDA-A321-AB0D7AA4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F42F73-02E1-4B76-9D17-84BC4EBE98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/>
              <a:t>A pergunta 9) busca entender qual a relação entre uma maior participação pública e o incremento de custo para a AAE</a:t>
            </a:r>
          </a:p>
          <a:p>
            <a:pPr algn="just"/>
            <a:r>
              <a:rPr lang="pt-BR" sz="1800" dirty="0"/>
              <a:t>A média das respostas ficou próxima de 2 (pequeno incremento)</a:t>
            </a:r>
          </a:p>
          <a:p>
            <a:pPr algn="just"/>
            <a:r>
              <a:rPr lang="pt-BR" sz="1800" dirty="0"/>
              <a:t>Como a Variância é menor que 0,5, temos que os respondentes no geral concordam com esta resposta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EB6FB77E-4A6C-4AE3-945B-AB5DBD5BDE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66579" y="2938303"/>
            <a:ext cx="4058216" cy="2276793"/>
          </a:xfrm>
        </p:spPr>
      </p:pic>
    </p:spTree>
    <p:extLst>
      <p:ext uri="{BB962C8B-B14F-4D97-AF65-F5344CB8AC3E}">
        <p14:creationId xmlns:p14="http://schemas.microsoft.com/office/powerpoint/2010/main" val="85949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DAB14-9E99-49D5-A57A-095C25BE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E461BA-4370-4777-A4AF-13430A71F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 pergunta 10) era aberta e opcional e versava sobre quais os principais benefícios gerados por uma participação pública mais intensa, nas experiências vividas</a:t>
            </a:r>
          </a:p>
          <a:p>
            <a:pPr algn="just"/>
            <a:r>
              <a:rPr lang="pt-BR" dirty="0"/>
              <a:t>As principais respostas foram:</a:t>
            </a:r>
          </a:p>
          <a:p>
            <a:pPr lvl="1" algn="just"/>
            <a:r>
              <a:rPr lang="pt-BR" dirty="0"/>
              <a:t>Conhecimento adicional sobre a localização e suas características foram compartilhados entre os consultores e o público (7 respostas)</a:t>
            </a:r>
          </a:p>
          <a:p>
            <a:pPr lvl="1" algn="just"/>
            <a:r>
              <a:rPr lang="pt-BR" dirty="0"/>
              <a:t>Maior consciência do público sobre as questões ambientais e sobre o processo de criação dos P/</a:t>
            </a:r>
            <a:r>
              <a:rPr lang="pt-BR" dirty="0" err="1"/>
              <a:t>Ps</a:t>
            </a:r>
            <a:r>
              <a:rPr lang="pt-BR" dirty="0"/>
              <a:t> (7 respostas)</a:t>
            </a:r>
          </a:p>
          <a:p>
            <a:pPr lvl="1" algn="just"/>
            <a:r>
              <a:rPr lang="pt-BR" dirty="0"/>
              <a:t>Aumento da transparência e  da responsabilização sobre o processo decisório (6 respostas)</a:t>
            </a:r>
          </a:p>
          <a:p>
            <a:pPr lvl="1" algn="just"/>
            <a:r>
              <a:rPr lang="pt-BR" dirty="0"/>
              <a:t>Melhor manejo dos conflitos entre as partes e maior aceitação dos P/</a:t>
            </a:r>
            <a:r>
              <a:rPr lang="pt-BR" dirty="0" err="1"/>
              <a:t>Ps</a:t>
            </a:r>
            <a:r>
              <a:rPr lang="pt-BR" dirty="0"/>
              <a:t> (6 respostas)</a:t>
            </a:r>
          </a:p>
        </p:txBody>
      </p:sp>
    </p:spTree>
    <p:extLst>
      <p:ext uri="{BB962C8B-B14F-4D97-AF65-F5344CB8AC3E}">
        <p14:creationId xmlns:p14="http://schemas.microsoft.com/office/powerpoint/2010/main" val="3757404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DAB14-9E99-49D5-A57A-095C25BE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E461BA-4370-4777-A4AF-13430A71F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 pergunta 11) também era aberta e opcional e versava sobre o que deveria ser feito para aumentar a participação pública nas </a:t>
            </a:r>
            <a:r>
              <a:rPr lang="pt-BR" dirty="0" err="1"/>
              <a:t>AAEs</a:t>
            </a:r>
            <a:endParaRPr lang="pt-BR" dirty="0"/>
          </a:p>
          <a:p>
            <a:pPr algn="just"/>
            <a:r>
              <a:rPr lang="pt-BR" dirty="0"/>
              <a:t>As principais respostas foram:</a:t>
            </a:r>
          </a:p>
          <a:p>
            <a:pPr lvl="1" algn="just"/>
            <a:r>
              <a:rPr lang="pt-BR" dirty="0"/>
              <a:t>Timing: inclusão das pessoas no processo numa fase mais inicial da AAE (4 respostas)</a:t>
            </a:r>
          </a:p>
          <a:p>
            <a:pPr lvl="1" algn="just"/>
            <a:r>
              <a:rPr lang="pt-BR" dirty="0"/>
              <a:t>Melhora do panorama legal referente a consulta pública, aumentando a obrigatoriedade deste processo nas </a:t>
            </a:r>
            <a:r>
              <a:rPr lang="pt-BR" dirty="0" err="1"/>
              <a:t>AAEs</a:t>
            </a:r>
            <a:r>
              <a:rPr lang="pt-BR" dirty="0"/>
              <a:t> (4 respostas)</a:t>
            </a:r>
          </a:p>
          <a:p>
            <a:pPr lvl="1" algn="just"/>
            <a:r>
              <a:rPr lang="pt-BR" dirty="0"/>
              <a:t>Aumento das disciplinas envolvidas na AAE, não só com técnicos especializados, mas com cientistas sociais, comunicadores, etc. (4 respostas)</a:t>
            </a:r>
          </a:p>
        </p:txBody>
      </p:sp>
    </p:spTree>
    <p:extLst>
      <p:ext uri="{BB962C8B-B14F-4D97-AF65-F5344CB8AC3E}">
        <p14:creationId xmlns:p14="http://schemas.microsoft.com/office/powerpoint/2010/main" val="124887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DAB14-9E99-49D5-A57A-095C25BE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E461BA-4370-4777-A4AF-13430A71F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A participação pública pode causar um impacto muito positivo no processo e enriquece de maneira global a experiência da AAE, tanto durante o processo, como depois, com os P/</a:t>
            </a:r>
            <a:r>
              <a:rPr lang="pt-BR" dirty="0" err="1"/>
              <a:t>Ps</a:t>
            </a:r>
            <a:r>
              <a:rPr lang="pt-BR" dirty="0"/>
              <a:t> já implementados</a:t>
            </a:r>
          </a:p>
          <a:p>
            <a:pPr algn="just"/>
            <a:r>
              <a:rPr lang="pt-BR" dirty="0"/>
              <a:t>Segundo os respondentes, há um grande benefício ambiental derivado da participação pública, isso deve se intensificar caso esse aspecto da AAE aumente e venha a atender às expectativas</a:t>
            </a:r>
          </a:p>
          <a:p>
            <a:pPr algn="just"/>
            <a:r>
              <a:rPr lang="pt-BR" dirty="0"/>
              <a:t>Os principais fatores que atrapalham uma participação pública extensa são:</a:t>
            </a:r>
          </a:p>
          <a:p>
            <a:pPr lvl="1" algn="just"/>
            <a:r>
              <a:rPr lang="pt-BR" dirty="0"/>
              <a:t>Falta de interesse político nessa inclusão social</a:t>
            </a:r>
          </a:p>
          <a:p>
            <a:pPr lvl="1" algn="just"/>
            <a:r>
              <a:rPr lang="pt-BR" dirty="0"/>
              <a:t>Falta de informação e conhecimento sobre o que é uma AAE, quais seus objetivos e impactos na vida das pessoas</a:t>
            </a:r>
          </a:p>
          <a:p>
            <a:pPr lvl="1" algn="just"/>
            <a:r>
              <a:rPr lang="pt-BR" dirty="0"/>
              <a:t>Fragilidade da estrutura legal que obriga os consultores a envolverem o público de maneira intensa</a:t>
            </a:r>
          </a:p>
        </p:txBody>
      </p:sp>
    </p:spTree>
    <p:extLst>
      <p:ext uri="{BB962C8B-B14F-4D97-AF65-F5344CB8AC3E}">
        <p14:creationId xmlns:p14="http://schemas.microsoft.com/office/powerpoint/2010/main" val="233168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DAB14-9E99-49D5-A57A-095C25BE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PERGUNTAS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E461BA-4370-4777-A4AF-13430A71F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Quais tipos de políticas públicas e leis podem ser criadas para fortalecer a estrutura legal, com vistas a aumentar a participação pública nas </a:t>
            </a:r>
            <a:r>
              <a:rPr lang="pt-BR" dirty="0" err="1"/>
              <a:t>AAEs</a:t>
            </a:r>
            <a:r>
              <a:rPr lang="pt-BR" dirty="0"/>
              <a:t>?</a:t>
            </a:r>
          </a:p>
          <a:p>
            <a:pPr algn="just"/>
            <a:r>
              <a:rPr lang="pt-BR" dirty="0"/>
              <a:t>Como podemos aumentar o conhecimento sobre as </a:t>
            </a:r>
            <a:r>
              <a:rPr lang="pt-BR" dirty="0" err="1"/>
              <a:t>AAEs</a:t>
            </a:r>
            <a:r>
              <a:rPr lang="pt-BR" dirty="0"/>
              <a:t>, sobretudo nas comunidades mais carentes de uma forma a não aumentar muito o custo do estudo?</a:t>
            </a:r>
          </a:p>
          <a:p>
            <a:pPr algn="just"/>
            <a:r>
              <a:rPr lang="pt-BR" dirty="0"/>
              <a:t>De que maneira podemos evitar, ou diminuir o desinteresse político na inclusão do público no processo decisório das </a:t>
            </a:r>
            <a:r>
              <a:rPr lang="pt-BR" dirty="0" err="1"/>
              <a:t>AAEs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0464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E60F9-63F0-4C85-A3D7-8402B9147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686050"/>
            <a:ext cx="9601200" cy="1485900"/>
          </a:xfrm>
        </p:spPr>
        <p:txBody>
          <a:bodyPr/>
          <a:lstStyle/>
          <a:p>
            <a:pPr algn="ctr"/>
            <a:r>
              <a:rPr lang="pt-BR" dirty="0"/>
              <a:t>FIM</a:t>
            </a:r>
          </a:p>
        </p:txBody>
      </p:sp>
    </p:spTree>
    <p:extLst>
      <p:ext uri="{BB962C8B-B14F-4D97-AF65-F5344CB8AC3E}">
        <p14:creationId xmlns:p14="http://schemas.microsoft.com/office/powerpoint/2010/main" val="391320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DAB14-9E99-49D5-A57A-095C25BE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E461BA-4370-4777-A4AF-13430A71F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participação pública é um diferencial das </a:t>
            </a:r>
            <a:r>
              <a:rPr lang="pt-BR" dirty="0" err="1"/>
              <a:t>AAEs</a:t>
            </a:r>
            <a:r>
              <a:rPr lang="pt-BR" dirty="0"/>
              <a:t>, diferente dos outros tipos de análise ambiental realizadas comumente.</a:t>
            </a:r>
          </a:p>
          <a:p>
            <a:pPr algn="just"/>
            <a:r>
              <a:rPr lang="pt-BR" dirty="0"/>
              <a:t>Benefícios:</a:t>
            </a:r>
          </a:p>
          <a:p>
            <a:pPr lvl="1" algn="just"/>
            <a:r>
              <a:rPr lang="pt-BR" dirty="0"/>
              <a:t>Tomadas de decisão mais abertas e transparentes</a:t>
            </a:r>
          </a:p>
          <a:p>
            <a:pPr lvl="1" algn="just"/>
            <a:r>
              <a:rPr lang="pt-BR" dirty="0"/>
              <a:t>Melhor aceitação dos planos/programas (P/</a:t>
            </a:r>
            <a:r>
              <a:rPr lang="pt-BR" dirty="0" err="1"/>
              <a:t>Ps</a:t>
            </a:r>
            <a:r>
              <a:rPr lang="pt-BR" dirty="0"/>
              <a:t>) propostos pela população afetada</a:t>
            </a:r>
          </a:p>
          <a:p>
            <a:pPr lvl="1" algn="just"/>
            <a:r>
              <a:rPr lang="pt-BR" dirty="0"/>
              <a:t>Menor judicialização do processo de implantação e menores entraves e conflitos associados ao aos P/</a:t>
            </a:r>
            <a:r>
              <a:rPr lang="pt-BR" dirty="0" err="1"/>
              <a:t>Ps</a:t>
            </a:r>
            <a:r>
              <a:rPr lang="pt-BR" dirty="0"/>
              <a:t> definidos no fim do processo</a:t>
            </a:r>
          </a:p>
        </p:txBody>
      </p:sp>
    </p:spTree>
    <p:extLst>
      <p:ext uri="{BB962C8B-B14F-4D97-AF65-F5344CB8AC3E}">
        <p14:creationId xmlns:p14="http://schemas.microsoft.com/office/powerpoint/2010/main" val="325093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DAB14-9E99-49D5-A57A-095C25BE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VISÃO GERAL SOBRE O ENVOLVIMENTO PÚBLICO DE DAS PARTES INTERESSADAS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E461BA-4370-4777-A4AF-13430A71F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	Um dos critérios de performance para as </a:t>
            </a:r>
            <a:r>
              <a:rPr lang="pt-BR" dirty="0" err="1"/>
              <a:t>AAEs</a:t>
            </a:r>
            <a:r>
              <a:rPr lang="pt-BR" dirty="0"/>
              <a:t> é a participação de todas as partes interessadas e afetadas pelo P/P e sua influência no processo decisório</a:t>
            </a:r>
          </a:p>
          <a:p>
            <a:pPr algn="just"/>
            <a:r>
              <a:rPr lang="pt-BR" dirty="0"/>
              <a:t>	A participação pública tem como objetivo final empoderar as partes afetadas que são mais marginalizadas; aumentar a aceitação dos P/</a:t>
            </a:r>
            <a:r>
              <a:rPr lang="pt-BR" dirty="0" err="1"/>
              <a:t>Ps</a:t>
            </a:r>
            <a:r>
              <a:rPr lang="pt-BR" dirty="0"/>
              <a:t> e diminuir o tempo de implantação; democratizar a participação ambiental e desafiar as estruturas de poder vigentes neste campo</a:t>
            </a:r>
          </a:p>
          <a:p>
            <a:pPr algn="just"/>
            <a:r>
              <a:rPr lang="pt-BR" dirty="0"/>
              <a:t>	No geral, as partes interessadas tem pouco conhecimento técnico e são céticas quanto ao seu poder de influência no processo decisório, o que desmotiva a participação nas </a:t>
            </a:r>
            <a:r>
              <a:rPr lang="pt-BR" dirty="0" err="1"/>
              <a:t>AAEs</a:t>
            </a:r>
            <a:endParaRPr lang="pt-BR" dirty="0"/>
          </a:p>
          <a:p>
            <a:pPr algn="just"/>
            <a:r>
              <a:rPr lang="pt-BR" dirty="0"/>
              <a:t>	Há muito potencial benéfico na participação pública, mas atualmente ele é pouco explorado e muitas vezes a consulta pública é feita depois que os principais pontos estratégicos já estão definidos, limitando, assim a influência das pessoas</a:t>
            </a:r>
          </a:p>
        </p:txBody>
      </p:sp>
    </p:spTree>
    <p:extLst>
      <p:ext uri="{BB962C8B-B14F-4D97-AF65-F5344CB8AC3E}">
        <p14:creationId xmlns:p14="http://schemas.microsoft.com/office/powerpoint/2010/main" val="129255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DAB14-9E99-49D5-A57A-095C25BE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CARACTERÍSTICAS DO ESTUDO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E461BA-4370-4777-A4AF-13430A71F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Realizado com 47 especialistas em </a:t>
            </a:r>
            <a:r>
              <a:rPr lang="pt-BR" dirty="0" err="1"/>
              <a:t>AAEs</a:t>
            </a:r>
            <a:r>
              <a:rPr lang="pt-BR" dirty="0"/>
              <a:t> e acadêmicos de vários países</a:t>
            </a:r>
          </a:p>
          <a:p>
            <a:pPr algn="just"/>
            <a:r>
              <a:rPr lang="pt-BR" dirty="0"/>
              <a:t>Em linhas gerais as perguntas buscavam entender os seguintes pontos:</a:t>
            </a:r>
          </a:p>
          <a:p>
            <a:pPr lvl="1" algn="just"/>
            <a:r>
              <a:rPr lang="pt-BR" dirty="0"/>
              <a:t>Frequência de participação pública profunda nos estudos</a:t>
            </a:r>
          </a:p>
          <a:p>
            <a:pPr lvl="1" algn="just"/>
            <a:r>
              <a:rPr lang="pt-BR" dirty="0"/>
              <a:t>A influência que essa participação tem na criação dos planos/programas (P/P)</a:t>
            </a:r>
          </a:p>
          <a:p>
            <a:pPr lvl="1" algn="just"/>
            <a:r>
              <a:rPr lang="pt-BR" dirty="0"/>
              <a:t>A identificação dos principais fatores que impedem essa participação</a:t>
            </a:r>
          </a:p>
          <a:p>
            <a:pPr lvl="1" algn="just"/>
            <a:r>
              <a:rPr lang="pt-BR" dirty="0"/>
              <a:t>A correlação entre a participação pública e os resultados das </a:t>
            </a:r>
            <a:r>
              <a:rPr lang="pt-BR" dirty="0" err="1"/>
              <a:t>AAEs</a:t>
            </a:r>
            <a:endParaRPr lang="pt-BR" dirty="0"/>
          </a:p>
          <a:p>
            <a:pPr lvl="1" algn="just"/>
            <a:r>
              <a:rPr lang="pt-BR" dirty="0"/>
              <a:t>E o incremento nos custos causados pela participação pública intensa</a:t>
            </a:r>
          </a:p>
        </p:txBody>
      </p:sp>
    </p:spTree>
    <p:extLst>
      <p:ext uri="{BB962C8B-B14F-4D97-AF65-F5344CB8AC3E}">
        <p14:creationId xmlns:p14="http://schemas.microsoft.com/office/powerpoint/2010/main" val="15030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DAB14-9E99-49D5-A57A-095C25BE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E461BA-4370-4777-A4AF-13430A71F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 maior parte dos estudos realizados e usados como base para o artigo refletem a visão oficial das </a:t>
            </a:r>
            <a:r>
              <a:rPr lang="pt-BR" dirty="0" err="1"/>
              <a:t>AAEs</a:t>
            </a:r>
            <a:r>
              <a:rPr lang="pt-BR" dirty="0"/>
              <a:t> e da participação pública, com isso, devem ser analisados com cautela</a:t>
            </a:r>
          </a:p>
          <a:p>
            <a:pPr algn="just"/>
            <a:r>
              <a:rPr lang="pt-BR" dirty="0"/>
              <a:t>O estudo foi realizado da seguinte forma:</a:t>
            </a:r>
          </a:p>
          <a:p>
            <a:pPr lvl="1" algn="just"/>
            <a:r>
              <a:rPr lang="pt-BR" dirty="0"/>
              <a:t>Um questionário foi enviado para diversos profissionais atuantes na área, de diversos países, principalmente europeus (≈ 90% dos respondentes)</a:t>
            </a:r>
          </a:p>
          <a:p>
            <a:pPr lvl="1" algn="just"/>
            <a:r>
              <a:rPr lang="pt-BR" dirty="0"/>
              <a:t>Ao todo foram enviados 60 questionários e um total de 47 foram devolvidos preenchidos, tendo inclusive um respondente brasileiro</a:t>
            </a:r>
          </a:p>
          <a:p>
            <a:pPr lvl="1" algn="just"/>
            <a:r>
              <a:rPr lang="pt-BR" dirty="0"/>
              <a:t>O objetivo disso é fornecer uma visão mais crítica, fornecida por especialistas, minimizando os vieses políticos e os conflitos de interesse, além de aumentar o alcance internacional</a:t>
            </a:r>
          </a:p>
        </p:txBody>
      </p:sp>
    </p:spTree>
    <p:extLst>
      <p:ext uri="{BB962C8B-B14F-4D97-AF65-F5344CB8AC3E}">
        <p14:creationId xmlns:p14="http://schemas.microsoft.com/office/powerpoint/2010/main" val="268531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D6947-8294-4DDA-A321-AB0D7AA4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B99C54A9-2525-4F2B-ABE8-272F8F3C78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95132" y="2623935"/>
            <a:ext cx="4201111" cy="2905530"/>
          </a:xfr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F42F73-02E1-4B76-9D17-84BC4EBE98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/>
              <a:t>Ao lado podemos analisar a experiência dos respondentes</a:t>
            </a:r>
          </a:p>
          <a:p>
            <a:pPr algn="just"/>
            <a:r>
              <a:rPr lang="pt-BR" sz="1800" dirty="0"/>
              <a:t>Somando os valores, temos que para a amostra inteira foram realizados 825 </a:t>
            </a:r>
            <a:r>
              <a:rPr lang="pt-BR" sz="1800" dirty="0" err="1"/>
              <a:t>AAEs</a:t>
            </a:r>
            <a:endParaRPr lang="pt-BR" sz="1800" dirty="0"/>
          </a:p>
          <a:p>
            <a:pPr algn="just"/>
            <a:r>
              <a:rPr lang="pt-BR" sz="1800" dirty="0"/>
              <a:t>A pergunta 2) versava sobre a quantidade de relatórios de </a:t>
            </a:r>
            <a:r>
              <a:rPr lang="pt-BR" sz="1800" dirty="0" err="1"/>
              <a:t>AAEs</a:t>
            </a:r>
            <a:r>
              <a:rPr lang="pt-BR" sz="1800" dirty="0"/>
              <a:t> lidos por cada respondente</a:t>
            </a:r>
          </a:p>
          <a:p>
            <a:pPr algn="just"/>
            <a:r>
              <a:rPr lang="pt-BR" sz="1800" dirty="0"/>
              <a:t>O número total de relatórios lidos para a amostra inteira chega a 1.215</a:t>
            </a:r>
          </a:p>
        </p:txBody>
      </p:sp>
    </p:spTree>
    <p:extLst>
      <p:ext uri="{BB962C8B-B14F-4D97-AF65-F5344CB8AC3E}">
        <p14:creationId xmlns:p14="http://schemas.microsoft.com/office/powerpoint/2010/main" val="395574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D6947-8294-4DDA-A321-AB0D7AA4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F42F73-02E1-4B76-9D17-84BC4EBE98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800" dirty="0"/>
              <a:t>A pergunta 3) busca entender quão frequentemente a consulta pública é realizada além dos limites estabelecidos pelas leis</a:t>
            </a:r>
          </a:p>
          <a:p>
            <a:pPr algn="just"/>
            <a:r>
              <a:rPr lang="pt-BR" sz="1800" dirty="0"/>
              <a:t>A média das respostas ficou próxima de 2 (raramente)</a:t>
            </a:r>
          </a:p>
          <a:p>
            <a:pPr algn="just"/>
            <a:r>
              <a:rPr lang="pt-BR" sz="1800" dirty="0"/>
              <a:t>Como a Variância é menor que 0,5, temos que os respondentes no geral concordam com esta resposta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A5422D7D-A9D3-4773-A642-F04ED8C3313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1600" y="2853669"/>
            <a:ext cx="4448175" cy="2446061"/>
          </a:xfrm>
        </p:spPr>
      </p:pic>
    </p:spTree>
    <p:extLst>
      <p:ext uri="{BB962C8B-B14F-4D97-AF65-F5344CB8AC3E}">
        <p14:creationId xmlns:p14="http://schemas.microsoft.com/office/powerpoint/2010/main" val="106687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D6947-8294-4DDA-A321-AB0D7AA4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F42F73-02E1-4B76-9D17-84BC4EBE9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2" y="2285999"/>
            <a:ext cx="5202771" cy="358140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800" dirty="0"/>
              <a:t>Na 4) temos a mesma escala da 3) para cada tipo de participação pública (1 = nunca, 2 = raramente, 3 = ocasionalmente e 4 = sempre)</a:t>
            </a:r>
          </a:p>
          <a:p>
            <a:pPr algn="just"/>
            <a:r>
              <a:rPr lang="pt-BR" sz="1800" dirty="0"/>
              <a:t>Consulta: consulta pública mínima obrigatória por lei. Realizada depois de finalizados os P/</a:t>
            </a:r>
            <a:r>
              <a:rPr lang="pt-BR" sz="1800" dirty="0" err="1"/>
              <a:t>Ps</a:t>
            </a:r>
            <a:r>
              <a:rPr lang="pt-BR" sz="1800" dirty="0"/>
              <a:t> e com o relatório da AAE já publicado</a:t>
            </a:r>
          </a:p>
          <a:p>
            <a:pPr algn="just"/>
            <a:r>
              <a:rPr lang="pt-BR" sz="1800" dirty="0"/>
              <a:t>Informação: apresentação pública dos P/</a:t>
            </a:r>
            <a:r>
              <a:rPr lang="pt-BR" sz="1800" dirty="0" err="1"/>
              <a:t>Ps</a:t>
            </a:r>
            <a:r>
              <a:rPr lang="pt-BR" sz="1800" dirty="0"/>
              <a:t>, com o público não tendo papel ativo</a:t>
            </a:r>
          </a:p>
          <a:p>
            <a:pPr algn="just"/>
            <a:r>
              <a:rPr lang="pt-BR" sz="1800" dirty="0"/>
              <a:t>Participação na criação dos P/Os envolvendo especialistas</a:t>
            </a:r>
          </a:p>
          <a:p>
            <a:pPr algn="just"/>
            <a:r>
              <a:rPr lang="pt-BR" sz="1800" dirty="0"/>
              <a:t>Participação na criação dos P/Os envolvendo o público geral</a:t>
            </a:r>
          </a:p>
          <a:p>
            <a:pPr algn="just"/>
            <a:endParaRPr lang="pt-BR" sz="1800" dirty="0"/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75FA6542-0150-43AF-97E3-AAE67F20083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3711" y="2881145"/>
            <a:ext cx="4143953" cy="2391109"/>
          </a:xfrm>
        </p:spPr>
      </p:pic>
    </p:spTree>
    <p:extLst>
      <p:ext uri="{BB962C8B-B14F-4D97-AF65-F5344CB8AC3E}">
        <p14:creationId xmlns:p14="http://schemas.microsoft.com/office/powerpoint/2010/main" val="302661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D6947-8294-4DDA-A321-AB0D7AA4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F42F73-02E1-4B76-9D17-84BC4EBE9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2" y="2285999"/>
            <a:ext cx="5202771" cy="358140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800" dirty="0"/>
              <a:t>Caminhada pela vizinhança: processo em que os moradores são convidados pelos especialistas para caminhar para conversar sobre o local e apresentar </a:t>
            </a:r>
            <a:r>
              <a:rPr lang="pt-BR" sz="1800" i="1" dirty="0" err="1"/>
              <a:t>insigths</a:t>
            </a:r>
            <a:r>
              <a:rPr lang="pt-BR" sz="1800" dirty="0"/>
              <a:t> sobre os problemas enfrentados</a:t>
            </a:r>
          </a:p>
          <a:p>
            <a:pPr algn="just"/>
            <a:r>
              <a:rPr lang="pt-BR" sz="1800" i="1" dirty="0"/>
              <a:t>Open Space Technology</a:t>
            </a:r>
            <a:r>
              <a:rPr lang="pt-BR" sz="1800" dirty="0"/>
              <a:t> (OST): convites para o público participar de eventos e reuniões para tratar de assuntos relacionados à AAE e aos P/</a:t>
            </a:r>
            <a:r>
              <a:rPr lang="pt-BR" sz="1800" dirty="0" err="1"/>
              <a:t>Ps</a:t>
            </a:r>
            <a:r>
              <a:rPr lang="pt-BR" sz="1800" dirty="0"/>
              <a:t> (“espaço aberto” de conversa e discussão)</a:t>
            </a:r>
            <a:endParaRPr lang="pt-BR" sz="1800" i="1" dirty="0"/>
          </a:p>
          <a:p>
            <a:pPr algn="just"/>
            <a:r>
              <a:rPr lang="pt-BR" sz="1800" i="1" dirty="0" err="1"/>
              <a:t>Goal</a:t>
            </a:r>
            <a:r>
              <a:rPr lang="pt-BR" sz="1800" i="1" dirty="0"/>
              <a:t> </a:t>
            </a:r>
            <a:r>
              <a:rPr lang="pt-BR" sz="1800" i="1" dirty="0" err="1"/>
              <a:t>Oriented</a:t>
            </a:r>
            <a:r>
              <a:rPr lang="pt-BR" sz="1800" i="1" dirty="0"/>
              <a:t> Project Planning</a:t>
            </a:r>
            <a:r>
              <a:rPr lang="pt-BR" sz="1800" dirty="0"/>
              <a:t> (GOPP): ferramenta de design que busca envolver melhor as pessoas no processo de planejamento dos P/</a:t>
            </a:r>
            <a:r>
              <a:rPr lang="pt-BR" sz="1800" dirty="0" err="1"/>
              <a:t>Ps</a:t>
            </a:r>
            <a:r>
              <a:rPr lang="pt-BR" sz="1800" dirty="0"/>
              <a:t> (geralmente envolve um moderador imparcial para ajudar nas discussões e guiar o grupo)</a:t>
            </a:r>
          </a:p>
          <a:p>
            <a:pPr algn="just"/>
            <a:endParaRPr lang="pt-BR" sz="1800" dirty="0"/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75FA6542-0150-43AF-97E3-AAE67F20083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3711" y="2881145"/>
            <a:ext cx="4143953" cy="2391109"/>
          </a:xfrm>
        </p:spPr>
      </p:pic>
    </p:spTree>
    <p:extLst>
      <p:ext uri="{BB962C8B-B14F-4D97-AF65-F5344CB8AC3E}">
        <p14:creationId xmlns:p14="http://schemas.microsoft.com/office/powerpoint/2010/main" val="2929766551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TM10001105[[fn=Corte]]</Template>
  <TotalTime>237</TotalTime>
  <Words>1474</Words>
  <Application>Microsoft Office PowerPoint</Application>
  <PresentationFormat>Widescreen</PresentationFormat>
  <Paragraphs>101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Franklin Gothic Book</vt:lpstr>
      <vt:lpstr>Cortar</vt:lpstr>
      <vt:lpstr>Participação Pública nas AAEs: A VISÃO Dos PRATICANTEs Public participation in Strategic Environmental Assessment: A practitioners' perspective (2014)</vt:lpstr>
      <vt:lpstr>INTRODUÇÃO</vt:lpstr>
      <vt:lpstr>VISÃO GERAL SOBRE O ENVOLVIMENTO PÚBLICO DE DAS PARTES INTERESSADAS</vt:lpstr>
      <vt:lpstr>CARACTERÍSTICAS DO ESTUDO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CONCLUSÕES</vt:lpstr>
      <vt:lpstr>PERGUNTAS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Participação Pública nas AAEs: A VISÃO Dos PRATICANTEs Public participation in Strategic Environmental Assessment: A practitioners' perspective (2014)</dc:title>
  <dc:creator>Felipe Souza</dc:creator>
  <cp:lastModifiedBy>Felipe Souza</cp:lastModifiedBy>
  <cp:revision>1</cp:revision>
  <dcterms:created xsi:type="dcterms:W3CDTF">2020-11-05T08:25:15Z</dcterms:created>
  <dcterms:modified xsi:type="dcterms:W3CDTF">2020-11-05T12:22:25Z</dcterms:modified>
</cp:coreProperties>
</file>