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5"/>
  </p:notesMasterIdLst>
  <p:sldIdLst>
    <p:sldId id="256" r:id="rId2"/>
    <p:sldId id="257" r:id="rId3"/>
    <p:sldId id="258" r:id="rId4"/>
    <p:sldId id="315" r:id="rId5"/>
    <p:sldId id="261" r:id="rId6"/>
    <p:sldId id="298" r:id="rId7"/>
    <p:sldId id="297" r:id="rId8"/>
    <p:sldId id="259" r:id="rId9"/>
    <p:sldId id="304" r:id="rId10"/>
    <p:sldId id="305" r:id="rId11"/>
    <p:sldId id="301" r:id="rId12"/>
    <p:sldId id="312" r:id="rId13"/>
    <p:sldId id="260" r:id="rId14"/>
    <p:sldId id="307" r:id="rId15"/>
    <p:sldId id="306" r:id="rId16"/>
    <p:sldId id="313" r:id="rId17"/>
    <p:sldId id="271" r:id="rId18"/>
    <p:sldId id="262" r:id="rId19"/>
    <p:sldId id="286" r:id="rId20"/>
    <p:sldId id="316" r:id="rId21"/>
    <p:sldId id="287" r:id="rId22"/>
    <p:sldId id="317" r:id="rId23"/>
    <p:sldId id="285" r:id="rId24"/>
    <p:sldId id="283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302" r:id="rId33"/>
    <p:sldId id="303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>
        <p:scale>
          <a:sx n="100" d="100"/>
          <a:sy n="100" d="100"/>
        </p:scale>
        <p:origin x="-125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9C67C-FFFD-45AC-8C91-815E293859B1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5DDAE-7011-40AD-BF55-60842994B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6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4B56-F7C5-4982-98D5-0E5A1684DA39}" type="datetime7">
              <a:rPr lang="pt-BR" smtClean="0"/>
              <a:t>nov-18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D3F8-8800-4395-9753-B57470D59DF9}" type="datetime7">
              <a:rPr lang="pt-BR" smtClean="0"/>
              <a:t>nov-18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E496-D6B4-4611-9EA1-599B1EE79136}" type="datetime7">
              <a:rPr lang="pt-BR" smtClean="0"/>
              <a:t>nov-18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6CE9-BA93-47D7-B245-A6FA62102511}" type="datetime7">
              <a:rPr lang="pt-BR" smtClean="0"/>
              <a:t>nov-18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B092-83EF-4C4C-BB6A-731BFB9F39C8}" type="datetime7">
              <a:rPr lang="pt-BR" smtClean="0"/>
              <a:t>nov-18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8CA4-A99B-4CB2-84C7-1F3997959CF3}" type="datetime7">
              <a:rPr lang="pt-BR" smtClean="0"/>
              <a:t>nov-18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2AB7-95B7-472E-AF9A-2482DAC330F0}" type="datetime7">
              <a:rPr lang="pt-BR" smtClean="0"/>
              <a:t>nov-18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8A76-1AEF-42E1-B050-E850B9EC33D0}" type="datetime7">
              <a:rPr lang="pt-BR" smtClean="0"/>
              <a:t>nov-18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D528-94C8-4D8C-B092-9A8EF4EBAB96}" type="datetime7">
              <a:rPr lang="pt-BR" smtClean="0"/>
              <a:t>nov-18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A593-25E7-44A4-81B9-462F072155EC}" type="datetime7">
              <a:rPr lang="pt-BR" smtClean="0"/>
              <a:t>nov-18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08FB-9C19-474B-9EEC-C2DC772C0517}" type="datetime7">
              <a:rPr lang="pt-BR" smtClean="0"/>
              <a:t>nov-18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FFA95A-0346-435C-AFB3-C7C04E36DFC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497567-5FE6-4B7A-AF3A-ADD9F11AF03B}" type="datetime7">
              <a:rPr lang="pt-BR" smtClean="0"/>
              <a:t>nov-18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543800" cy="2726159"/>
          </a:xfrm>
        </p:spPr>
        <p:txBody>
          <a:bodyPr>
            <a:normAutofit/>
          </a:bodyPr>
          <a:lstStyle/>
          <a:p>
            <a:pPr algn="ctr"/>
            <a:r>
              <a:rPr lang="pt-BR" sz="5400" spc="-25" dirty="0">
                <a:cs typeface="Arial"/>
              </a:rPr>
              <a:t>Indexação</a:t>
            </a:r>
            <a:r>
              <a:rPr lang="pt-BR" sz="5400" spc="10" dirty="0">
                <a:cs typeface="Arial"/>
              </a:rPr>
              <a:t> </a:t>
            </a:r>
            <a:r>
              <a:rPr lang="pt-BR" sz="5400" spc="-25" dirty="0">
                <a:cs typeface="Arial"/>
              </a:rPr>
              <a:t>automática: processos, modelos e </a:t>
            </a:r>
            <a:r>
              <a:rPr lang="pt-BR" sz="5400" spc="-25" dirty="0" smtClean="0">
                <a:cs typeface="Arial"/>
              </a:rPr>
              <a:t>ferramentas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270576" cy="1066800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/>
              <a:t>Profa. Dra. </a:t>
            </a:r>
            <a:r>
              <a:rPr lang="pt-BR" sz="2400" dirty="0" smtClean="0"/>
              <a:t>Giovana </a:t>
            </a:r>
            <a:r>
              <a:rPr lang="pt-BR" sz="2400" dirty="0" err="1" smtClean="0"/>
              <a:t>Deliberali</a:t>
            </a:r>
            <a:r>
              <a:rPr lang="pt-BR" sz="2400" dirty="0" smtClean="0"/>
              <a:t> </a:t>
            </a:r>
            <a:r>
              <a:rPr lang="pt-BR" sz="2400" dirty="0" err="1" smtClean="0"/>
              <a:t>Maimone</a:t>
            </a:r>
            <a:endParaRPr lang="pt-BR" sz="2400" dirty="0" smtClean="0"/>
          </a:p>
          <a:p>
            <a:pPr algn="ctr"/>
            <a:r>
              <a:rPr lang="pt-BR" sz="2400" dirty="0" smtClean="0"/>
              <a:t>Departamento de Informação e Cultura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56"/>
            <a:ext cx="2993153" cy="2063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8" y="5697266"/>
            <a:ext cx="1913033" cy="53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3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/>
          <a:lstStyle/>
          <a:p>
            <a:r>
              <a:rPr lang="pt-BR" dirty="0" smtClean="0"/>
              <a:t>Indexação assistida por computador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10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39536"/>
            <a:ext cx="6238095" cy="436190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331640" y="63813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5576" y="6165304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Fonte:  SIBI/USP. Vocabulário Controlado USP: Base de dados em Língua Portuguesa para Indexação e Recuperação da Informação, 2001.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3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/>
          <a:lstStyle/>
          <a:p>
            <a:r>
              <a:rPr lang="pt-BR" dirty="0" smtClean="0"/>
              <a:t>Indexação Automática: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conjunto </a:t>
            </a:r>
            <a:r>
              <a:rPr lang="pt-BR" dirty="0"/>
              <a:t>de </a:t>
            </a:r>
            <a:r>
              <a:rPr lang="pt-BR" dirty="0" smtClean="0"/>
              <a:t>operações  </a:t>
            </a:r>
            <a:r>
              <a:rPr lang="pt-BR" dirty="0"/>
              <a:t>matemáticas, linguísticas, </a:t>
            </a:r>
            <a:r>
              <a:rPr lang="pt-BR" dirty="0" smtClean="0"/>
              <a:t>de programação</a:t>
            </a:r>
            <a:r>
              <a:rPr lang="pt-BR" dirty="0"/>
              <a:t>, </a:t>
            </a:r>
            <a:r>
              <a:rPr lang="pt-BR" dirty="0" smtClean="0"/>
              <a:t>usadas na seleção de “termos” para representação de conteúdo de documentos  (Lapa e Correa, 2014).</a:t>
            </a:r>
          </a:p>
          <a:p>
            <a:pPr algn="just"/>
            <a:r>
              <a:rPr lang="pt-BR" dirty="0" smtClean="0"/>
              <a:t>Indexação </a:t>
            </a:r>
            <a:r>
              <a:rPr lang="pt-BR" dirty="0"/>
              <a:t>automática </a:t>
            </a:r>
            <a:r>
              <a:rPr lang="pt-BR" dirty="0" smtClean="0"/>
              <a:t>por extração</a:t>
            </a:r>
          </a:p>
          <a:p>
            <a:pPr lvl="1" algn="just"/>
            <a:r>
              <a:rPr lang="pt-BR" dirty="0" smtClean="0"/>
              <a:t>processamento </a:t>
            </a:r>
            <a:r>
              <a:rPr lang="pt-BR" dirty="0"/>
              <a:t>do conteúdo não </a:t>
            </a:r>
            <a:r>
              <a:rPr lang="pt-BR" dirty="0" smtClean="0"/>
              <a:t>é permeado </a:t>
            </a:r>
            <a:r>
              <a:rPr lang="pt-BR" dirty="0"/>
              <a:t>pela interpretação de terceiros</a:t>
            </a:r>
            <a:r>
              <a:rPr lang="pt-BR" dirty="0" smtClean="0"/>
              <a:t>, os “termos significativos” </a:t>
            </a:r>
            <a:r>
              <a:rPr lang="pt-BR" dirty="0"/>
              <a:t>são </a:t>
            </a:r>
            <a:r>
              <a:rPr lang="pt-BR" dirty="0" smtClean="0"/>
              <a:t>extraídos do </a:t>
            </a:r>
            <a:r>
              <a:rPr lang="pt-BR" dirty="0"/>
              <a:t>texto e ordenados pela sua frequência </a:t>
            </a:r>
            <a:r>
              <a:rPr lang="pt-BR" dirty="0" smtClean="0"/>
              <a:t>de ocorrência.</a:t>
            </a:r>
          </a:p>
          <a:p>
            <a:pPr lvl="2" algn="just"/>
            <a:r>
              <a:rPr lang="pt-BR" dirty="0"/>
              <a:t>(1) </a:t>
            </a:r>
            <a:r>
              <a:rPr lang="pt-BR" dirty="0" smtClean="0"/>
              <a:t>contar palavras </a:t>
            </a:r>
            <a:r>
              <a:rPr lang="pt-BR" dirty="0"/>
              <a:t>num texto; </a:t>
            </a:r>
            <a:endParaRPr lang="pt-BR" dirty="0" smtClean="0"/>
          </a:p>
          <a:p>
            <a:pPr lvl="2" algn="just"/>
            <a:r>
              <a:rPr lang="pt-BR" dirty="0" smtClean="0"/>
              <a:t>(</a:t>
            </a:r>
            <a:r>
              <a:rPr lang="pt-BR" dirty="0"/>
              <a:t>2) cotejá-las com uma </a:t>
            </a:r>
            <a:r>
              <a:rPr lang="pt-BR" dirty="0" smtClean="0"/>
              <a:t>lista de </a:t>
            </a:r>
            <a:r>
              <a:rPr lang="pt-BR" dirty="0"/>
              <a:t>palavras proibidas; </a:t>
            </a:r>
            <a:endParaRPr lang="pt-BR" dirty="0" smtClean="0"/>
          </a:p>
          <a:p>
            <a:pPr lvl="2" algn="just"/>
            <a:r>
              <a:rPr lang="pt-BR" dirty="0" smtClean="0"/>
              <a:t>(</a:t>
            </a:r>
            <a:r>
              <a:rPr lang="pt-BR" dirty="0"/>
              <a:t>3) eliminar palavras </a:t>
            </a:r>
            <a:r>
              <a:rPr lang="pt-BR" dirty="0" smtClean="0"/>
              <a:t>não significativas </a:t>
            </a:r>
            <a:r>
              <a:rPr lang="pt-BR" dirty="0"/>
              <a:t>(artigos, preposições, conjunções</a:t>
            </a:r>
            <a:r>
              <a:rPr lang="pt-BR" dirty="0" smtClean="0"/>
              <a:t>, etc</a:t>
            </a:r>
            <a:r>
              <a:rPr lang="pt-BR" dirty="0"/>
              <a:t>.); </a:t>
            </a:r>
            <a:endParaRPr lang="pt-BR" dirty="0" smtClean="0"/>
          </a:p>
          <a:p>
            <a:pPr lvl="2" algn="just"/>
            <a:r>
              <a:rPr lang="pt-BR" dirty="0" smtClean="0"/>
              <a:t>(</a:t>
            </a:r>
            <a:r>
              <a:rPr lang="pt-BR" dirty="0"/>
              <a:t>4) ordenar as palavras de acordo com </a:t>
            </a:r>
            <a:r>
              <a:rPr lang="pt-BR" dirty="0" smtClean="0"/>
              <a:t>sua frequência</a:t>
            </a:r>
            <a:r>
              <a:rPr lang="pt-BR" dirty="0"/>
              <a:t> </a:t>
            </a:r>
            <a:r>
              <a:rPr lang="pt-BR" dirty="0" smtClean="0"/>
              <a:t>(Borges, 2008)</a:t>
            </a:r>
          </a:p>
          <a:p>
            <a:pPr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4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/>
          <a:lstStyle/>
          <a:p>
            <a:r>
              <a:rPr lang="pt-BR" dirty="0" smtClean="0"/>
              <a:t>Indexação Automática: 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Indexação automática por atribuição</a:t>
            </a:r>
          </a:p>
          <a:p>
            <a:pPr lvl="1" algn="just"/>
            <a:r>
              <a:rPr lang="pt-BR" dirty="0" smtClean="0"/>
              <a:t>representação temática </a:t>
            </a:r>
            <a:r>
              <a:rPr lang="pt-BR" dirty="0"/>
              <a:t>por </a:t>
            </a:r>
            <a:r>
              <a:rPr lang="pt-BR" dirty="0" smtClean="0"/>
              <a:t>termos </a:t>
            </a:r>
            <a:r>
              <a:rPr lang="pt-BR" dirty="0"/>
              <a:t>selecionados </a:t>
            </a:r>
            <a:r>
              <a:rPr lang="pt-BR" dirty="0" smtClean="0"/>
              <a:t>de uma </a:t>
            </a:r>
            <a:r>
              <a:rPr lang="pt-BR" b="1" dirty="0" smtClean="0"/>
              <a:t>linguagem documentária </a:t>
            </a:r>
            <a:r>
              <a:rPr lang="pt-BR" dirty="0" smtClean="0"/>
              <a:t>( </a:t>
            </a:r>
            <a:r>
              <a:rPr lang="pt-BR" dirty="0"/>
              <a:t>vocabulário </a:t>
            </a:r>
            <a:r>
              <a:rPr lang="pt-BR" dirty="0" smtClean="0"/>
              <a:t>controlado, tesauro, lista alfabética ou hierárquica ), </a:t>
            </a:r>
            <a:r>
              <a:rPr lang="pt-BR" dirty="0"/>
              <a:t>onde um programa </a:t>
            </a:r>
            <a:r>
              <a:rPr lang="pt-BR" dirty="0" smtClean="0"/>
              <a:t>de computador </a:t>
            </a:r>
            <a:r>
              <a:rPr lang="pt-BR" dirty="0"/>
              <a:t>desenvolve para cada termo </a:t>
            </a:r>
            <a:r>
              <a:rPr lang="pt-BR" dirty="0" smtClean="0"/>
              <a:t>a ser </a:t>
            </a:r>
            <a:r>
              <a:rPr lang="pt-BR" dirty="0"/>
              <a:t>indexado um “perfil” de palavras </a:t>
            </a:r>
            <a:r>
              <a:rPr lang="pt-BR" dirty="0" smtClean="0"/>
              <a:t>ou expressões (</a:t>
            </a:r>
            <a:r>
              <a:rPr lang="pt-BR" sz="1800" dirty="0" smtClean="0"/>
              <a:t>Lancaster, 2004).</a:t>
            </a:r>
          </a:p>
          <a:p>
            <a:pPr algn="just"/>
            <a:r>
              <a:rPr lang="pt-BR" dirty="0" smtClean="0"/>
              <a:t>complexo </a:t>
            </a:r>
            <a:r>
              <a:rPr lang="pt-BR" dirty="0"/>
              <a:t>de ser </a:t>
            </a:r>
            <a:r>
              <a:rPr lang="pt-BR" dirty="0" smtClean="0"/>
              <a:t>realizado com eficiência, para </a:t>
            </a:r>
            <a:r>
              <a:rPr lang="pt-BR" dirty="0"/>
              <a:t>a representação do conteúdo temático, </a:t>
            </a:r>
            <a:r>
              <a:rPr lang="pt-BR" dirty="0" smtClean="0"/>
              <a:t>necessita </a:t>
            </a:r>
            <a:r>
              <a:rPr lang="pt-BR" b="1" dirty="0" smtClean="0"/>
              <a:t>controle </a:t>
            </a:r>
            <a:r>
              <a:rPr lang="pt-BR" b="1" dirty="0"/>
              <a:t>terminológico. </a:t>
            </a:r>
            <a:endParaRPr lang="pt-BR" b="1" dirty="0" smtClean="0"/>
          </a:p>
          <a:p>
            <a:pPr algn="just"/>
            <a:r>
              <a:rPr lang="pt-BR" sz="2400" dirty="0" smtClean="0"/>
              <a:t>Exemplo: </a:t>
            </a:r>
            <a:r>
              <a:rPr lang="pt-BR" sz="2400" dirty="0"/>
              <a:t>para </a:t>
            </a:r>
            <a:r>
              <a:rPr lang="pt-BR" sz="2400" dirty="0" smtClean="0"/>
              <a:t>o termo </a:t>
            </a:r>
            <a:r>
              <a:rPr lang="pt-BR" sz="2400" dirty="0"/>
              <a:t>‘chuva ácida’ </a:t>
            </a:r>
            <a:endParaRPr lang="pt-BR" sz="2400" dirty="0" smtClean="0"/>
          </a:p>
          <a:p>
            <a:pPr lvl="1" algn="just"/>
            <a:r>
              <a:rPr lang="pt-BR" dirty="0" smtClean="0"/>
              <a:t>Sinônimo: ‘</a:t>
            </a:r>
            <a:r>
              <a:rPr lang="pt-BR" dirty="0"/>
              <a:t>precipitação ácida</a:t>
            </a:r>
            <a:r>
              <a:rPr lang="pt-BR" dirty="0" smtClean="0"/>
              <a:t>’,</a:t>
            </a:r>
          </a:p>
          <a:p>
            <a:pPr lvl="1" algn="just"/>
            <a:r>
              <a:rPr lang="pt-BR" dirty="0" smtClean="0"/>
              <a:t>Termos relacionados:  </a:t>
            </a:r>
            <a:r>
              <a:rPr lang="pt-BR" dirty="0"/>
              <a:t>‘poluição atmosférica</a:t>
            </a:r>
            <a:r>
              <a:rPr lang="pt-BR" dirty="0" smtClean="0"/>
              <a:t>’, ‘</a:t>
            </a:r>
            <a:r>
              <a:rPr lang="pt-BR" dirty="0"/>
              <a:t>dióxido de enxofre’ etc</a:t>
            </a:r>
            <a:r>
              <a:rPr lang="pt-BR" dirty="0" smtClean="0"/>
              <a:t>. (Borges, 2008)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9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Automática: 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Anos 1950-60: métodos </a:t>
            </a:r>
            <a:r>
              <a:rPr lang="pt-BR" dirty="0"/>
              <a:t>estatísticos de </a:t>
            </a:r>
            <a:r>
              <a:rPr lang="pt-BR" dirty="0" smtClean="0"/>
              <a:t>ocorrência/frequência de palavras.</a:t>
            </a:r>
          </a:p>
          <a:p>
            <a:pPr lvl="1" algn="just"/>
            <a:r>
              <a:rPr lang="pt-BR" dirty="0" smtClean="0"/>
              <a:t>construção </a:t>
            </a:r>
            <a:r>
              <a:rPr lang="pt-BR" dirty="0"/>
              <a:t>de índices a partir de </a:t>
            </a:r>
            <a:r>
              <a:rPr lang="pt-BR" dirty="0" smtClean="0"/>
              <a:t>palavras dos documentos e dos títulos: </a:t>
            </a:r>
          </a:p>
          <a:p>
            <a:pPr lvl="2" algn="just"/>
            <a:r>
              <a:rPr lang="pt-BR" dirty="0" err="1" smtClean="0"/>
              <a:t>Keyword</a:t>
            </a:r>
            <a:r>
              <a:rPr lang="pt-BR" dirty="0" smtClean="0"/>
              <a:t> </a:t>
            </a:r>
            <a:r>
              <a:rPr lang="pt-BR" dirty="0"/>
              <a:t>in </a:t>
            </a:r>
            <a:r>
              <a:rPr lang="pt-BR" dirty="0" err="1"/>
              <a:t>Context</a:t>
            </a:r>
            <a:r>
              <a:rPr lang="pt-BR" dirty="0"/>
              <a:t> – KWIC (Palavra-chave no Contexto) </a:t>
            </a:r>
            <a:endParaRPr lang="pt-BR" dirty="0" smtClean="0"/>
          </a:p>
          <a:p>
            <a:pPr lvl="2" algn="just"/>
            <a:r>
              <a:rPr lang="pt-BR" dirty="0" err="1" smtClean="0"/>
              <a:t>Keyword</a:t>
            </a:r>
            <a:r>
              <a:rPr lang="pt-BR" dirty="0" smtClean="0"/>
              <a:t> </a:t>
            </a:r>
            <a:r>
              <a:rPr lang="pt-BR" dirty="0"/>
              <a:t>out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Context</a:t>
            </a:r>
            <a:r>
              <a:rPr lang="pt-BR" dirty="0"/>
              <a:t> – KWOC (Palavra-chave fora do Contexto</a:t>
            </a:r>
            <a:r>
              <a:rPr lang="pt-BR" dirty="0" smtClean="0"/>
              <a:t>).</a:t>
            </a:r>
          </a:p>
          <a:p>
            <a:pPr algn="just"/>
            <a:r>
              <a:rPr lang="pt-BR" dirty="0" err="1"/>
              <a:t>Luhn</a:t>
            </a:r>
            <a:r>
              <a:rPr lang="pt-BR" dirty="0"/>
              <a:t> (1958 e 1959)-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/>
              <a:t>Business </a:t>
            </a:r>
            <a:r>
              <a:rPr lang="pt-BR" dirty="0" err="1"/>
              <a:t>Machines</a:t>
            </a:r>
            <a:r>
              <a:rPr lang="pt-BR" dirty="0"/>
              <a:t> (IBM) </a:t>
            </a:r>
          </a:p>
          <a:p>
            <a:pPr lvl="1" algn="just"/>
            <a:r>
              <a:rPr lang="pt-BR" dirty="0"/>
              <a:t>pioneiro na aplicação da análise estatística de vocabulário para indexação automática,</a:t>
            </a:r>
          </a:p>
          <a:p>
            <a:pPr lvl="1" algn="just"/>
            <a:r>
              <a:rPr lang="pt-BR" dirty="0" smtClean="0"/>
              <a:t>soluções </a:t>
            </a:r>
            <a:r>
              <a:rPr lang="pt-BR" dirty="0"/>
              <a:t>práticas e de baixo </a:t>
            </a:r>
            <a:r>
              <a:rPr lang="pt-BR" dirty="0" smtClean="0"/>
              <a:t>custo, </a:t>
            </a:r>
            <a:endParaRPr lang="pt-BR" dirty="0"/>
          </a:p>
          <a:p>
            <a:pPr lvl="1" algn="just"/>
            <a:r>
              <a:rPr lang="pt-BR" dirty="0" smtClean="0"/>
              <a:t>índice KWIC: </a:t>
            </a:r>
            <a:r>
              <a:rPr lang="pt-BR" b="1" dirty="0" smtClean="0"/>
              <a:t>palavras </a:t>
            </a:r>
            <a:r>
              <a:rPr lang="pt-BR" b="1" dirty="0"/>
              <a:t>do título </a:t>
            </a:r>
            <a:r>
              <a:rPr lang="pt-BR" dirty="0" smtClean="0"/>
              <a:t>como </a:t>
            </a:r>
            <a:r>
              <a:rPr lang="pt-BR" b="1" dirty="0" smtClean="0"/>
              <a:t>entradas </a:t>
            </a:r>
            <a:r>
              <a:rPr lang="pt-BR" b="1" dirty="0"/>
              <a:t>no índice </a:t>
            </a:r>
            <a:r>
              <a:rPr lang="pt-BR" b="1" dirty="0" smtClean="0"/>
              <a:t>identificadas </a:t>
            </a:r>
            <a:r>
              <a:rPr lang="pt-BR" b="1" dirty="0"/>
              <a:t>automaticamente </a:t>
            </a:r>
            <a:r>
              <a:rPr lang="pt-BR" dirty="0"/>
              <a:t>a partir da eliminação das </a:t>
            </a:r>
            <a:r>
              <a:rPr lang="pt-BR" b="1" dirty="0"/>
              <a:t>palavras não significativas, </a:t>
            </a:r>
            <a:r>
              <a:rPr lang="pt-BR" dirty="0"/>
              <a:t>por comparação com uma lista de </a:t>
            </a:r>
            <a:r>
              <a:rPr lang="pt-BR" b="1" dirty="0"/>
              <a:t>palavras vazias </a:t>
            </a:r>
            <a:r>
              <a:rPr lang="pt-BR" dirty="0"/>
              <a:t>de significado, estabelecida previamente</a:t>
            </a:r>
            <a:r>
              <a:rPr lang="pt-BR" dirty="0" smtClean="0"/>
              <a:t>.</a:t>
            </a:r>
          </a:p>
          <a:p>
            <a:pPr marL="411480" lvl="1" indent="0" algn="just">
              <a:buNone/>
            </a:pPr>
            <a:r>
              <a:rPr lang="pt-BR" dirty="0" smtClean="0"/>
              <a:t>				(Lancaster, 2004; Borges, 2009)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r>
              <a:rPr lang="pt-BR" sz="1600" dirty="0" smtClean="0"/>
              <a:t> 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1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Automática: 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pt-BR" dirty="0" smtClean="0"/>
              <a:t>índice KWIC</a:t>
            </a:r>
          </a:p>
          <a:p>
            <a:pPr lvl="1" algn="just"/>
            <a:endParaRPr lang="pt-BR" b="1" dirty="0" smtClean="0"/>
          </a:p>
          <a:p>
            <a:pPr lvl="2" algn="just"/>
            <a:r>
              <a:rPr lang="pt-BR" b="1" dirty="0" smtClean="0"/>
              <a:t>índice </a:t>
            </a:r>
            <a:r>
              <a:rPr lang="pt-BR" b="1" dirty="0"/>
              <a:t>rotativo </a:t>
            </a:r>
            <a:r>
              <a:rPr lang="pt-BR" dirty="0"/>
              <a:t>em que cada palavra-chave que aparece nos títulos dos documentos torna-se uma </a:t>
            </a:r>
            <a:r>
              <a:rPr lang="pt-BR" b="1" dirty="0"/>
              <a:t>entrada do índice</a:t>
            </a:r>
            <a:r>
              <a:rPr lang="pt-BR" dirty="0"/>
              <a:t>. </a:t>
            </a:r>
            <a:endParaRPr lang="pt-BR" dirty="0" smtClean="0"/>
          </a:p>
          <a:p>
            <a:pPr lvl="2" algn="just"/>
            <a:r>
              <a:rPr lang="pt-BR" dirty="0" smtClean="0"/>
              <a:t>a </a:t>
            </a:r>
            <a:r>
              <a:rPr lang="pt-BR" b="1" dirty="0"/>
              <a:t>palavra-chave</a:t>
            </a:r>
            <a:r>
              <a:rPr lang="pt-BR" dirty="0"/>
              <a:t> é </a:t>
            </a:r>
            <a:r>
              <a:rPr lang="pt-BR" b="1" dirty="0"/>
              <a:t>destacada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dirty="0"/>
              <a:t>as palavras restantes do título aparecem “envolvendo-a</a:t>
            </a:r>
            <a:r>
              <a:rPr lang="pt-BR" dirty="0" smtClean="0"/>
              <a:t>”, </a:t>
            </a:r>
          </a:p>
          <a:p>
            <a:pPr lvl="2" algn="just"/>
            <a:r>
              <a:rPr lang="pt-BR" dirty="0" smtClean="0"/>
              <a:t>o </a:t>
            </a:r>
            <a:r>
              <a:rPr lang="pt-BR" dirty="0"/>
              <a:t>critério usado para selecionar as palavras </a:t>
            </a:r>
            <a:r>
              <a:rPr lang="pt-BR" dirty="0" smtClean="0"/>
              <a:t>é o processo </a:t>
            </a:r>
            <a:r>
              <a:rPr lang="pt-BR" dirty="0"/>
              <a:t>“</a:t>
            </a:r>
            <a:r>
              <a:rPr lang="pt-BR" b="1" dirty="0"/>
              <a:t>reverso</a:t>
            </a:r>
            <a:r>
              <a:rPr lang="pt-BR" dirty="0"/>
              <a:t>”, </a:t>
            </a:r>
            <a:endParaRPr lang="pt-BR" dirty="0" smtClean="0"/>
          </a:p>
          <a:p>
            <a:pPr lvl="2" algn="just"/>
            <a:r>
              <a:rPr lang="pt-BR" dirty="0" smtClean="0"/>
              <a:t>o </a:t>
            </a:r>
            <a:r>
              <a:rPr lang="pt-BR" dirty="0"/>
              <a:t>programa reconhece as palavras que não são palavras-chave, </a:t>
            </a:r>
            <a:r>
              <a:rPr lang="pt-BR" dirty="0" smtClean="0"/>
              <a:t>por uma </a:t>
            </a:r>
            <a:r>
              <a:rPr lang="pt-BR" dirty="0"/>
              <a:t>lista de </a:t>
            </a:r>
            <a:r>
              <a:rPr lang="pt-BR" b="1" dirty="0"/>
              <a:t>palavras </a:t>
            </a:r>
            <a:r>
              <a:rPr lang="pt-BR" b="1" dirty="0" smtClean="0"/>
              <a:t>proibidas</a:t>
            </a:r>
            <a:r>
              <a:rPr lang="pt-BR" dirty="0" smtClean="0"/>
              <a:t>,</a:t>
            </a:r>
          </a:p>
          <a:p>
            <a:pPr lvl="2" algn="just"/>
            <a:r>
              <a:rPr lang="pt-BR" dirty="0" smtClean="0"/>
              <a:t>as </a:t>
            </a:r>
            <a:r>
              <a:rPr lang="pt-BR" dirty="0"/>
              <a:t>palavras proibidas têm </a:t>
            </a:r>
            <a:r>
              <a:rPr lang="pt-BR" b="1" dirty="0"/>
              <a:t>função sintática </a:t>
            </a:r>
            <a:r>
              <a:rPr lang="pt-BR" dirty="0"/>
              <a:t>(artigos, preposições, conjunções, etc.), </a:t>
            </a:r>
            <a:r>
              <a:rPr lang="pt-BR" dirty="0" smtClean="0"/>
              <a:t>mas não </a:t>
            </a:r>
            <a:r>
              <a:rPr lang="pt-BR" dirty="0"/>
              <a:t>representam conteúdo </a:t>
            </a:r>
            <a:r>
              <a:rPr lang="pt-BR" dirty="0" smtClean="0"/>
              <a:t>temático, </a:t>
            </a:r>
          </a:p>
          <a:p>
            <a:pPr lvl="2" algn="just"/>
            <a:r>
              <a:rPr lang="pt-BR" dirty="0" smtClean="0"/>
              <a:t>qualidade relacionada </a:t>
            </a:r>
            <a:r>
              <a:rPr lang="pt-BR" dirty="0"/>
              <a:t>à </a:t>
            </a:r>
            <a:r>
              <a:rPr lang="pt-BR" b="1" dirty="0"/>
              <a:t>qualidade dos títulos</a:t>
            </a:r>
            <a:r>
              <a:rPr lang="pt-BR" dirty="0"/>
              <a:t>, </a:t>
            </a:r>
            <a:r>
              <a:rPr lang="pt-BR" dirty="0" smtClean="0"/>
              <a:t> como indicadores </a:t>
            </a:r>
            <a:r>
              <a:rPr lang="pt-BR" dirty="0"/>
              <a:t>do conteúdo dos </a:t>
            </a:r>
            <a:r>
              <a:rPr lang="pt-BR" dirty="0" smtClean="0"/>
              <a:t>textos.</a:t>
            </a:r>
          </a:p>
          <a:p>
            <a:pPr marL="777240" lvl="2" indent="0" algn="just">
              <a:buNone/>
            </a:pPr>
            <a:r>
              <a:rPr lang="pt-BR" dirty="0" smtClean="0"/>
              <a:t>				(</a:t>
            </a:r>
            <a:r>
              <a:rPr lang="pt-BR" dirty="0"/>
              <a:t>Lancaster, 2004; Borges, 2009)</a:t>
            </a:r>
          </a:p>
          <a:p>
            <a:pPr lvl="2"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r>
              <a:rPr lang="pt-BR" sz="1600" dirty="0" smtClean="0"/>
              <a:t> 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80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Automática: 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algn="just">
              <a:buClr>
                <a:schemeClr val="accent1"/>
              </a:buClr>
            </a:pPr>
            <a:r>
              <a:rPr lang="pt-BR" sz="2400" dirty="0" smtClean="0"/>
              <a:t>o KWIC  aplicado para elaborar </a:t>
            </a:r>
            <a:r>
              <a:rPr lang="pt-BR" sz="2400" dirty="0"/>
              <a:t>índices de bibliografias especializadas do Instituto Brasileiro de Bibliografia e Documentação (IBBD), atual Instituto Brasileiro de Informação em Ciência e Tecnologia (IBICT) (Vieira, 1988</a:t>
            </a:r>
            <a:r>
              <a:rPr lang="pt-BR" sz="2400" dirty="0" smtClean="0"/>
              <a:t>).</a:t>
            </a:r>
          </a:p>
          <a:p>
            <a:pPr algn="just"/>
            <a:r>
              <a:rPr lang="pt-BR" sz="2400" dirty="0"/>
              <a:t>O </a:t>
            </a:r>
            <a:r>
              <a:rPr lang="pt-BR" sz="2400" dirty="0" smtClean="0"/>
              <a:t>KWOC </a:t>
            </a:r>
            <a:r>
              <a:rPr lang="pt-BR" sz="2400" dirty="0"/>
              <a:t>é semelhante </a:t>
            </a:r>
            <a:r>
              <a:rPr lang="pt-BR" sz="2400" dirty="0" smtClean="0"/>
              <a:t>ao KWIC</a:t>
            </a:r>
            <a:r>
              <a:rPr lang="pt-BR" sz="2400" dirty="0"/>
              <a:t>, porém as palavras-chave </a:t>
            </a:r>
            <a:r>
              <a:rPr lang="pt-BR" sz="2400" dirty="0" smtClean="0"/>
              <a:t>/ pontos </a:t>
            </a:r>
            <a:r>
              <a:rPr lang="pt-BR" sz="2400" dirty="0"/>
              <a:t>de acesso são repetidas fora do contexto</a:t>
            </a:r>
            <a:r>
              <a:rPr lang="pt-BR" sz="2400" dirty="0" smtClean="0"/>
              <a:t>, destacadas </a:t>
            </a:r>
            <a:r>
              <a:rPr lang="pt-BR" sz="2400" dirty="0"/>
              <a:t>no canto esquerdo </a:t>
            </a:r>
            <a:r>
              <a:rPr lang="pt-BR" sz="2400" dirty="0" smtClean="0"/>
              <a:t>da página </a:t>
            </a:r>
            <a:r>
              <a:rPr lang="pt-BR" sz="2400" dirty="0"/>
              <a:t>ou usadas com cabeçalhos de assunto.</a:t>
            </a:r>
            <a:endParaRPr lang="pt-BR" sz="6000" dirty="0" smtClean="0"/>
          </a:p>
          <a:p>
            <a:pPr algn="just"/>
            <a:r>
              <a:rPr lang="en-US" sz="2400" i="1" dirty="0" smtClean="0"/>
              <a:t>Selective </a:t>
            </a:r>
            <a:r>
              <a:rPr lang="en-US" sz="2400" i="1" dirty="0"/>
              <a:t>Listing in Combination </a:t>
            </a:r>
            <a:r>
              <a:rPr lang="en-US" sz="2400" i="1" dirty="0" smtClean="0"/>
              <a:t>– </a:t>
            </a:r>
            <a:r>
              <a:rPr lang="en-US" sz="2400" dirty="0" smtClean="0"/>
              <a:t>SLIC </a:t>
            </a:r>
            <a:r>
              <a:rPr lang="pt-BR" sz="2400" dirty="0" smtClean="0"/>
              <a:t>(</a:t>
            </a:r>
            <a:r>
              <a:rPr lang="pt-BR" sz="2400" dirty="0"/>
              <a:t>Listagem Seletiva em Combinação) </a:t>
            </a:r>
            <a:r>
              <a:rPr lang="pt-BR" sz="2400" dirty="0" smtClean="0"/>
              <a:t>: criado por Sharp </a:t>
            </a:r>
            <a:r>
              <a:rPr lang="pt-BR" sz="2400" dirty="0"/>
              <a:t>em 1966. </a:t>
            </a:r>
            <a:r>
              <a:rPr lang="pt-BR" sz="2400" dirty="0" smtClean="0"/>
              <a:t>Organiza a sequência </a:t>
            </a:r>
            <a:r>
              <a:rPr lang="pt-BR" sz="2400" dirty="0"/>
              <a:t>de termos de um documento em </a:t>
            </a:r>
            <a:r>
              <a:rPr lang="pt-BR" sz="2400" dirty="0" smtClean="0"/>
              <a:t>ordem alfabética </a:t>
            </a:r>
            <a:r>
              <a:rPr lang="pt-BR" sz="2400" dirty="0"/>
              <a:t>e elimina as </a:t>
            </a:r>
            <a:r>
              <a:rPr lang="pt-BR" sz="2400" dirty="0" smtClean="0"/>
              <a:t>sequências </a:t>
            </a:r>
            <a:r>
              <a:rPr lang="pt-BR" sz="2400" dirty="0"/>
              <a:t>redundantes</a:t>
            </a:r>
            <a:r>
              <a:rPr lang="pt-BR" sz="2400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r>
              <a:rPr lang="pt-BR" sz="1600" dirty="0" smtClean="0"/>
              <a:t> 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6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Automática: 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err="1"/>
              <a:t>Preserved</a:t>
            </a:r>
            <a:r>
              <a:rPr lang="pt-BR" sz="2400" dirty="0"/>
              <a:t> </a:t>
            </a:r>
            <a:r>
              <a:rPr lang="pt-BR" sz="2400" dirty="0" err="1"/>
              <a:t>Context</a:t>
            </a:r>
            <a:r>
              <a:rPr lang="pt-BR" sz="2400" dirty="0"/>
              <a:t> </a:t>
            </a:r>
            <a:r>
              <a:rPr lang="pt-BR" sz="2400" dirty="0" err="1"/>
              <a:t>Indexing</a:t>
            </a:r>
            <a:r>
              <a:rPr lang="pt-BR" sz="2400" dirty="0"/>
              <a:t> System </a:t>
            </a:r>
            <a:r>
              <a:rPr lang="pt-BR" sz="2000" dirty="0" smtClean="0"/>
              <a:t>– </a:t>
            </a:r>
            <a:r>
              <a:rPr lang="pt-BR" sz="2400" dirty="0" smtClean="0"/>
              <a:t>PRECIS</a:t>
            </a:r>
          </a:p>
          <a:p>
            <a:pPr lvl="1" algn="just"/>
            <a:r>
              <a:rPr lang="pt-BR" dirty="0" smtClean="0"/>
              <a:t>índice impresso baseado </a:t>
            </a:r>
            <a:r>
              <a:rPr lang="pt-BR" dirty="0"/>
              <a:t>na ordem alfabética e na ‘alteração</a:t>
            </a:r>
            <a:r>
              <a:rPr lang="pt-BR" dirty="0" smtClean="0"/>
              <a:t>’ sistemática </a:t>
            </a:r>
            <a:r>
              <a:rPr lang="pt-BR" dirty="0"/>
              <a:t>de termos para que ocupem a </a:t>
            </a:r>
            <a:r>
              <a:rPr lang="pt-BR" dirty="0" smtClean="0"/>
              <a:t>posição de </a:t>
            </a:r>
            <a:r>
              <a:rPr lang="pt-BR" dirty="0"/>
              <a:t>entrada. </a:t>
            </a:r>
            <a:endParaRPr lang="pt-BR" dirty="0" smtClean="0"/>
          </a:p>
          <a:p>
            <a:pPr lvl="1" algn="just"/>
            <a:r>
              <a:rPr lang="pt-BR" dirty="0" smtClean="0"/>
              <a:t>Criado por Derek </a:t>
            </a:r>
            <a:r>
              <a:rPr lang="pt-BR" dirty="0"/>
              <a:t>Austin </a:t>
            </a:r>
            <a:r>
              <a:rPr lang="pt-BR" dirty="0" smtClean="0"/>
              <a:t>(1968).</a:t>
            </a:r>
          </a:p>
          <a:p>
            <a:pPr lvl="1" algn="just"/>
            <a:r>
              <a:rPr lang="pt-BR" dirty="0" smtClean="0"/>
              <a:t>Metodologia </a:t>
            </a:r>
            <a:r>
              <a:rPr lang="pt-BR" dirty="0"/>
              <a:t>de indexação </a:t>
            </a:r>
            <a:r>
              <a:rPr lang="pt-BR" dirty="0" smtClean="0"/>
              <a:t>utilizada pela </a:t>
            </a:r>
            <a:r>
              <a:rPr lang="pt-BR" dirty="0"/>
              <a:t>British </a:t>
            </a: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Bibliography</a:t>
            </a:r>
            <a:r>
              <a:rPr lang="pt-BR" dirty="0"/>
              <a:t> – BNB na produção automática de </a:t>
            </a:r>
            <a:r>
              <a:rPr lang="pt-BR" dirty="0" smtClean="0"/>
              <a:t>índices </a:t>
            </a:r>
            <a:r>
              <a:rPr lang="pt-BR" dirty="0"/>
              <a:t>de assunto. </a:t>
            </a:r>
            <a:endParaRPr lang="pt-BR" dirty="0" smtClean="0"/>
          </a:p>
          <a:p>
            <a:pPr lvl="1" algn="just"/>
            <a:r>
              <a:rPr lang="pt-BR" dirty="0" smtClean="0"/>
              <a:t>Foi usado por instituições de diferentes </a:t>
            </a:r>
            <a:r>
              <a:rPr lang="pt-BR" dirty="0"/>
              <a:t>países, </a:t>
            </a:r>
            <a:r>
              <a:rPr lang="pt-BR" dirty="0" smtClean="0"/>
              <a:t>línguas </a:t>
            </a:r>
            <a:r>
              <a:rPr lang="pt-BR" dirty="0"/>
              <a:t>e documentos. </a:t>
            </a:r>
            <a:endParaRPr lang="pt-BR" dirty="0" smtClean="0"/>
          </a:p>
          <a:p>
            <a:pPr lvl="1" algn="just"/>
            <a:r>
              <a:rPr lang="pt-BR" dirty="0" smtClean="0"/>
              <a:t>No </a:t>
            </a:r>
            <a:r>
              <a:rPr lang="pt-BR" dirty="0"/>
              <a:t>Brasil, </a:t>
            </a:r>
            <a:r>
              <a:rPr lang="pt-BR" dirty="0" smtClean="0"/>
              <a:t>usado pela professora Jandira </a:t>
            </a:r>
            <a:r>
              <a:rPr lang="pt-BR" dirty="0"/>
              <a:t>Baptista Assumpção, </a:t>
            </a:r>
            <a:r>
              <a:rPr lang="pt-BR" dirty="0" smtClean="0"/>
              <a:t>na tese </a:t>
            </a:r>
            <a:r>
              <a:rPr lang="pt-BR" dirty="0"/>
              <a:t>de </a:t>
            </a:r>
            <a:r>
              <a:rPr lang="pt-BR" dirty="0" smtClean="0"/>
              <a:t>doutorado e no índice </a:t>
            </a:r>
            <a:r>
              <a:rPr lang="pt-BR" dirty="0"/>
              <a:t>de </a:t>
            </a:r>
            <a:r>
              <a:rPr lang="pt-BR" dirty="0" smtClean="0"/>
              <a:t>assunto da Revista </a:t>
            </a:r>
            <a:r>
              <a:rPr lang="pt-BR" dirty="0"/>
              <a:t>da Escola de Biblioteconomia da </a:t>
            </a:r>
            <a:r>
              <a:rPr lang="pt-BR" dirty="0" smtClean="0"/>
              <a:t>UFMG até 1983. (Belluzzo </a:t>
            </a:r>
            <a:r>
              <a:rPr lang="pt-BR" dirty="0"/>
              <a:t>et al. (1990</a:t>
            </a:r>
            <a:r>
              <a:rPr lang="pt-BR" dirty="0" smtClean="0"/>
              <a:t>) apud Borges, 2009).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r>
              <a:rPr lang="pt-BR" sz="1600" dirty="0" smtClean="0"/>
              <a:t> 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9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/>
          <a:lstStyle/>
          <a:p>
            <a:r>
              <a:rPr lang="pt-BR" dirty="0" smtClean="0"/>
              <a:t>Indexação automática: 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SYNTOL (</a:t>
            </a:r>
            <a:r>
              <a:rPr lang="pt-BR" dirty="0" err="1" smtClean="0"/>
              <a:t>Syntagmatic</a:t>
            </a:r>
            <a:r>
              <a:rPr lang="pt-BR" dirty="0" smtClean="0"/>
              <a:t> </a:t>
            </a:r>
            <a:r>
              <a:rPr lang="pt-BR" dirty="0" err="1"/>
              <a:t>Organization</a:t>
            </a:r>
            <a:r>
              <a:rPr lang="pt-BR" dirty="0"/>
              <a:t> </a:t>
            </a:r>
            <a:r>
              <a:rPr lang="pt-BR" dirty="0" err="1"/>
              <a:t>Language</a:t>
            </a:r>
            <a:r>
              <a:rPr lang="pt-BR" dirty="0" smtClean="0"/>
              <a:t>) </a:t>
            </a:r>
          </a:p>
          <a:p>
            <a:pPr lvl="1" algn="just"/>
            <a:r>
              <a:rPr lang="pt-BR" dirty="0" smtClean="0"/>
              <a:t>França, década de 60, desenvolvido  por </a:t>
            </a:r>
            <a:r>
              <a:rPr lang="pt-BR" dirty="0" err="1" smtClean="0"/>
              <a:t>Gardin</a:t>
            </a:r>
            <a:r>
              <a:rPr lang="pt-BR" dirty="0" smtClean="0"/>
              <a:t> “uma </a:t>
            </a:r>
            <a:r>
              <a:rPr lang="pt-BR" dirty="0"/>
              <a:t>nova e original linguagem </a:t>
            </a:r>
            <a:r>
              <a:rPr lang="pt-BR" dirty="0" smtClean="0"/>
              <a:t>com </a:t>
            </a:r>
            <a:r>
              <a:rPr lang="pt-BR" dirty="0"/>
              <a:t>aplicação à identificação de descritores e à recuperação da </a:t>
            </a:r>
            <a:r>
              <a:rPr lang="pt-BR" dirty="0" smtClean="0"/>
              <a:t>informação” (Robredo, 1991).</a:t>
            </a:r>
          </a:p>
          <a:p>
            <a:pPr lvl="1" algn="just"/>
            <a:r>
              <a:rPr lang="pt-BR" dirty="0" smtClean="0"/>
              <a:t>Não é uma linguagem documentária, </a:t>
            </a:r>
          </a:p>
          <a:p>
            <a:pPr lvl="1" algn="just"/>
            <a:r>
              <a:rPr lang="pt-BR" dirty="0" smtClean="0"/>
              <a:t>é um sistema geral de documentação automática com léxico organizado (termos controlados e organizados paradigmaticamente) </a:t>
            </a:r>
          </a:p>
          <a:p>
            <a:pPr lvl="1" algn="just"/>
            <a:r>
              <a:rPr lang="pt-BR" dirty="0" smtClean="0"/>
              <a:t>com sistema elaborado de relações sintagmáticas estabelecendo a interconexão entre os termos (mesmos quando complexos). </a:t>
            </a:r>
          </a:p>
          <a:p>
            <a:pPr lvl="1" algn="just"/>
            <a:r>
              <a:rPr lang="pt-BR" dirty="0" smtClean="0"/>
              <a:t>Conjunto de regras lógico-linguísticas para exploração pelo computador, relacionadas aos princípios de inteligência artificial, uma proposta de ontologia antes da hora (</a:t>
            </a:r>
            <a:r>
              <a:rPr lang="pt-BR" dirty="0" err="1" smtClean="0"/>
              <a:t>Smit</a:t>
            </a:r>
            <a:r>
              <a:rPr lang="pt-BR" dirty="0" smtClean="0"/>
              <a:t>, 2015).</a:t>
            </a:r>
          </a:p>
          <a:p>
            <a:pPr lvl="1"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4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5976664" cy="1143000"/>
          </a:xfrm>
        </p:spPr>
        <p:txBody>
          <a:bodyPr/>
          <a:lstStyle/>
          <a:p>
            <a:r>
              <a:rPr lang="pt-BR" dirty="0" smtClean="0"/>
              <a:t>Indexação automática: 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1970: estudos </a:t>
            </a:r>
            <a:r>
              <a:rPr lang="pt-BR" dirty="0"/>
              <a:t>individuais</a:t>
            </a:r>
            <a:r>
              <a:rPr lang="pt-BR" dirty="0" smtClean="0"/>
              <a:t>, em </a:t>
            </a:r>
            <a:r>
              <a:rPr lang="pt-BR" dirty="0"/>
              <a:t>cursos de pós-graduação</a:t>
            </a:r>
            <a:r>
              <a:rPr lang="pt-BR" dirty="0" smtClean="0"/>
              <a:t>, concentrando-se </a:t>
            </a:r>
            <a:r>
              <a:rPr lang="pt-BR" dirty="0"/>
              <a:t>na análise de </a:t>
            </a:r>
            <a:r>
              <a:rPr lang="pt-BR" dirty="0" smtClean="0"/>
              <a:t>frequência (</a:t>
            </a:r>
            <a:r>
              <a:rPr lang="pt-BR" dirty="0"/>
              <a:t>VIEIRA, </a:t>
            </a:r>
            <a:r>
              <a:rPr lang="pt-BR" dirty="0" smtClean="0"/>
              <a:t>1988).</a:t>
            </a:r>
          </a:p>
          <a:p>
            <a:pPr algn="just"/>
            <a:r>
              <a:rPr lang="pt-BR" dirty="0" smtClean="0"/>
              <a:t>1980: estudos baseados </a:t>
            </a:r>
            <a:r>
              <a:rPr lang="pt-BR" dirty="0"/>
              <a:t>em referenciais linguísticos</a:t>
            </a:r>
            <a:r>
              <a:rPr lang="pt-BR" dirty="0" smtClean="0"/>
              <a:t>, com </a:t>
            </a:r>
            <a:r>
              <a:rPr lang="pt-BR" dirty="0"/>
              <a:t>uma </a:t>
            </a:r>
            <a:r>
              <a:rPr lang="pt-BR" dirty="0" smtClean="0"/>
              <a:t>abordagem estatística</a:t>
            </a:r>
            <a:r>
              <a:rPr lang="pt-BR" dirty="0"/>
              <a:t>, </a:t>
            </a:r>
            <a:r>
              <a:rPr lang="pt-BR" dirty="0" smtClean="0"/>
              <a:t>adaptação </a:t>
            </a:r>
            <a:r>
              <a:rPr lang="pt-BR" dirty="0"/>
              <a:t>do sistema francês </a:t>
            </a:r>
            <a:r>
              <a:rPr lang="pt-BR" i="1" dirty="0" err="1" smtClean="0"/>
              <a:t>Systéme</a:t>
            </a:r>
            <a:r>
              <a:rPr lang="pt-BR" i="1" dirty="0" smtClean="0"/>
              <a:t> </a:t>
            </a:r>
            <a:r>
              <a:rPr lang="fr-FR" i="1" dirty="0" smtClean="0"/>
              <a:t>Syntaxique </a:t>
            </a:r>
            <a:r>
              <a:rPr lang="fr-FR" i="1" dirty="0"/>
              <a:t>et Probabiliste d´Indexation </a:t>
            </a:r>
            <a:r>
              <a:rPr lang="fr-FR" i="1" dirty="0" smtClean="0"/>
              <a:t>et </a:t>
            </a:r>
            <a:r>
              <a:rPr lang="pt-BR" i="1" dirty="0" smtClean="0"/>
              <a:t>de </a:t>
            </a:r>
            <a:r>
              <a:rPr lang="pt-BR" i="1" dirty="0" err="1"/>
              <a:t>Recherche</a:t>
            </a:r>
            <a:r>
              <a:rPr lang="pt-BR" i="1" dirty="0"/>
              <a:t> d´</a:t>
            </a:r>
            <a:r>
              <a:rPr lang="pt-BR" i="1" dirty="0" err="1"/>
              <a:t>Informaticos</a:t>
            </a:r>
            <a:r>
              <a:rPr lang="pt-BR" i="1" dirty="0"/>
              <a:t> </a:t>
            </a:r>
            <a:r>
              <a:rPr lang="pt-BR" i="1" dirty="0" err="1" smtClean="0"/>
              <a:t>Textuelles</a:t>
            </a:r>
            <a:r>
              <a:rPr lang="pt-BR" i="1" dirty="0" smtClean="0"/>
              <a:t> </a:t>
            </a:r>
            <a:r>
              <a:rPr lang="pt-BR" dirty="0" smtClean="0"/>
              <a:t>(</a:t>
            </a:r>
            <a:r>
              <a:rPr lang="pt-BR" dirty="0"/>
              <a:t>SPIRIT) para documentos em </a:t>
            </a:r>
            <a:r>
              <a:rPr lang="pt-BR" dirty="0" smtClean="0"/>
              <a:t>língua Portuguesa (</a:t>
            </a:r>
            <a:r>
              <a:rPr lang="pt-BR" dirty="0" err="1" smtClean="0"/>
              <a:t>Andreewski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smtClean="0"/>
              <a:t>Ruas, 1983).</a:t>
            </a:r>
          </a:p>
          <a:p>
            <a:pPr algn="just"/>
            <a:r>
              <a:rPr lang="pt-BR" dirty="0"/>
              <a:t>1990: critérios </a:t>
            </a:r>
            <a:r>
              <a:rPr lang="pt-BR" dirty="0" smtClean="0"/>
              <a:t>sintático-semânticos</a:t>
            </a:r>
            <a:endParaRPr lang="pt-BR" dirty="0"/>
          </a:p>
          <a:p>
            <a:pPr algn="just"/>
            <a:r>
              <a:rPr lang="pt-BR" dirty="0" smtClean="0"/>
              <a:t> Sistema </a:t>
            </a:r>
            <a:r>
              <a:rPr lang="pt-BR" dirty="0"/>
              <a:t>para gerar termos indexadores a partir da análise automática de títulos e resumos de textos (AUTOINDEX</a:t>
            </a:r>
            <a:r>
              <a:rPr lang="pt-BR" dirty="0" smtClean="0"/>
              <a:t>)</a:t>
            </a:r>
          </a:p>
          <a:p>
            <a:pPr lvl="2" algn="just"/>
            <a:r>
              <a:rPr lang="pt-BR" b="1" dirty="0" smtClean="0"/>
              <a:t>termos </a:t>
            </a:r>
            <a:r>
              <a:rPr lang="pt-BR" b="1" dirty="0"/>
              <a:t>candidatos</a:t>
            </a:r>
            <a:r>
              <a:rPr lang="pt-BR" dirty="0"/>
              <a:t> </a:t>
            </a:r>
            <a:r>
              <a:rPr lang="pt-BR" dirty="0" smtClean="0"/>
              <a:t>descritores </a:t>
            </a:r>
            <a:r>
              <a:rPr lang="pt-BR" dirty="0"/>
              <a:t>são selecionados pela comparação do texto com 2 dicionários:</a:t>
            </a:r>
          </a:p>
          <a:p>
            <a:pPr lvl="2" algn="just"/>
            <a:r>
              <a:rPr lang="pt-BR" b="1" dirty="0" smtClean="0"/>
              <a:t>palavras </a:t>
            </a:r>
            <a:r>
              <a:rPr lang="pt-BR" b="1" dirty="0"/>
              <a:t>vazias </a:t>
            </a:r>
            <a:r>
              <a:rPr lang="pt-BR" b="1" dirty="0" smtClean="0"/>
              <a:t>invariáveis</a:t>
            </a:r>
            <a:r>
              <a:rPr lang="pt-BR" dirty="0" smtClean="0"/>
              <a:t> </a:t>
            </a:r>
            <a:r>
              <a:rPr lang="pt-BR" dirty="0"/>
              <a:t>(preposições, conjunções, advérbios, etc.)</a:t>
            </a:r>
          </a:p>
          <a:p>
            <a:pPr lvl="2" algn="just"/>
            <a:r>
              <a:rPr lang="pt-BR" b="1" dirty="0"/>
              <a:t>raízes de palavras </a:t>
            </a:r>
            <a:r>
              <a:rPr lang="pt-BR" b="1" dirty="0" smtClean="0"/>
              <a:t>não </a:t>
            </a:r>
            <a:r>
              <a:rPr lang="pt-BR" b="1" dirty="0"/>
              <a:t>significativas </a:t>
            </a:r>
            <a:r>
              <a:rPr lang="pt-BR" dirty="0"/>
              <a:t>na área de conhecimento </a:t>
            </a:r>
            <a:r>
              <a:rPr lang="pt-BR" dirty="0" smtClean="0"/>
              <a:t>analisada.</a:t>
            </a:r>
            <a:endParaRPr lang="pt-BR" dirty="0"/>
          </a:p>
          <a:p>
            <a:pPr lvl="2" algn="just"/>
            <a:r>
              <a:rPr lang="pt-BR" dirty="0" smtClean="0"/>
              <a:t>conjunto </a:t>
            </a:r>
            <a:r>
              <a:rPr lang="pt-BR" dirty="0"/>
              <a:t>extraído </a:t>
            </a:r>
            <a:r>
              <a:rPr lang="pt-BR" dirty="0" smtClean="0"/>
              <a:t>é </a:t>
            </a:r>
            <a:r>
              <a:rPr lang="pt-BR" dirty="0"/>
              <a:t>submetido a </a:t>
            </a:r>
            <a:r>
              <a:rPr lang="pt-BR" b="1" dirty="0"/>
              <a:t>tratamentos estatísticos </a:t>
            </a:r>
            <a:r>
              <a:rPr lang="pt-BR" dirty="0" smtClean="0"/>
              <a:t>(frequência) </a:t>
            </a:r>
            <a:r>
              <a:rPr lang="pt-BR" dirty="0"/>
              <a:t>para </a:t>
            </a:r>
            <a:r>
              <a:rPr lang="pt-BR" dirty="0" smtClean="0"/>
              <a:t> </a:t>
            </a:r>
            <a:r>
              <a:rPr lang="pt-BR" dirty="0"/>
              <a:t>determinação da </a:t>
            </a:r>
            <a:r>
              <a:rPr lang="pt-BR" b="1" dirty="0"/>
              <a:t>relevância </a:t>
            </a:r>
            <a:r>
              <a:rPr lang="pt-BR" dirty="0"/>
              <a:t>de cada unidade do </a:t>
            </a:r>
            <a:r>
              <a:rPr lang="pt-BR" dirty="0" smtClean="0"/>
              <a:t>texto (Robredo, 1991).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4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Final da Década de 1990 em diante:</a:t>
            </a:r>
          </a:p>
          <a:p>
            <a:pPr algn="just"/>
            <a:r>
              <a:rPr lang="pt-BR" b="1" dirty="0" smtClean="0"/>
              <a:t>Argumentos a favor da indexação automática</a:t>
            </a:r>
          </a:p>
          <a:p>
            <a:pPr lvl="1" algn="just"/>
            <a:r>
              <a:rPr lang="pt-BR" dirty="0"/>
              <a:t>indexação humana é lenta, subjetiva e de alto custo;</a:t>
            </a:r>
          </a:p>
          <a:p>
            <a:pPr lvl="1" algn="just"/>
            <a:r>
              <a:rPr lang="pt-BR" dirty="0"/>
              <a:t>diminuição de erros que repercute positivamente na recuperação das informações em bases de dados</a:t>
            </a:r>
            <a:r>
              <a:rPr lang="pt-BR" dirty="0" smtClean="0"/>
              <a:t>;</a:t>
            </a:r>
          </a:p>
          <a:p>
            <a:pPr lvl="1" algn="just"/>
            <a:r>
              <a:rPr lang="pt-BR" dirty="0" smtClean="0"/>
              <a:t>mais </a:t>
            </a:r>
            <a:r>
              <a:rPr lang="pt-BR" dirty="0"/>
              <a:t>precisa</a:t>
            </a:r>
            <a:r>
              <a:rPr lang="pt-BR" dirty="0" smtClean="0"/>
              <a:t>, para a recuperação dos documentos.</a:t>
            </a:r>
            <a:endParaRPr lang="pt-BR" dirty="0"/>
          </a:p>
          <a:p>
            <a:pPr algn="just"/>
            <a:r>
              <a:rPr lang="pt-BR" b="1" dirty="0" smtClean="0"/>
              <a:t>Argumentos contra  </a:t>
            </a:r>
            <a:r>
              <a:rPr lang="pt-BR" b="1" dirty="0"/>
              <a:t>indexação </a:t>
            </a:r>
            <a:r>
              <a:rPr lang="pt-BR" b="1" dirty="0" smtClean="0"/>
              <a:t>automática </a:t>
            </a:r>
          </a:p>
          <a:p>
            <a:pPr lvl="1" algn="just"/>
            <a:r>
              <a:rPr lang="pt-BR" dirty="0" smtClean="0"/>
              <a:t>incapacidade </a:t>
            </a:r>
            <a:r>
              <a:rPr lang="pt-BR" dirty="0"/>
              <a:t>dos </a:t>
            </a:r>
            <a:r>
              <a:rPr lang="pt-BR" dirty="0" smtClean="0"/>
              <a:t>sistemas reconhecerem diferentes significados </a:t>
            </a:r>
            <a:r>
              <a:rPr lang="pt-BR" dirty="0"/>
              <a:t>em </a:t>
            </a:r>
            <a:r>
              <a:rPr lang="pt-BR" dirty="0" smtClean="0"/>
              <a:t>diferentes contextos</a:t>
            </a:r>
            <a:r>
              <a:rPr lang="pt-BR" dirty="0"/>
              <a:t>, relacionar e selecionar </a:t>
            </a:r>
            <a:r>
              <a:rPr lang="pt-BR" dirty="0" smtClean="0"/>
              <a:t>conceitos implícitos </a:t>
            </a:r>
            <a:r>
              <a:rPr lang="pt-BR" dirty="0"/>
              <a:t>dos documentos;</a:t>
            </a:r>
          </a:p>
          <a:p>
            <a:pPr lvl="1" algn="just"/>
            <a:r>
              <a:rPr lang="pt-BR" dirty="0" smtClean="0"/>
              <a:t>reconhece </a:t>
            </a:r>
            <a:r>
              <a:rPr lang="pt-BR" dirty="0"/>
              <a:t>palavras e não conceitos</a:t>
            </a:r>
            <a:r>
              <a:rPr lang="pt-BR" dirty="0" smtClean="0"/>
              <a:t>, deve-se busca  </a:t>
            </a:r>
            <a:r>
              <a:rPr lang="pt-BR" dirty="0"/>
              <a:t>a </a:t>
            </a:r>
            <a:r>
              <a:rPr lang="pt-BR" dirty="0" smtClean="0"/>
              <a:t>captação de </a:t>
            </a:r>
            <a:r>
              <a:rPr lang="pt-BR" dirty="0"/>
              <a:t>terminologias dos textos, </a:t>
            </a:r>
            <a:r>
              <a:rPr lang="pt-BR" dirty="0" smtClean="0"/>
              <a:t>que cumpre </a:t>
            </a:r>
            <a:r>
              <a:rPr lang="pt-BR" dirty="0"/>
              <a:t>a função representativa, cognitiva </a:t>
            </a:r>
            <a:r>
              <a:rPr lang="pt-BR" dirty="0" smtClean="0"/>
              <a:t>e comunicativa dos conceitos.</a:t>
            </a:r>
            <a:endParaRPr lang="pt-BR" dirty="0"/>
          </a:p>
          <a:p>
            <a:pPr lvl="1" algn="just"/>
            <a:r>
              <a:rPr lang="pt-BR" dirty="0" smtClean="0"/>
              <a:t>automatização </a:t>
            </a:r>
            <a:r>
              <a:rPr lang="pt-BR" dirty="0"/>
              <a:t>da </a:t>
            </a:r>
            <a:r>
              <a:rPr lang="pt-BR" dirty="0" smtClean="0"/>
              <a:t>indexação está restrita a áreas específicas </a:t>
            </a:r>
            <a:r>
              <a:rPr lang="pt-BR" dirty="0"/>
              <a:t>do conhecimento;</a:t>
            </a:r>
          </a:p>
          <a:p>
            <a:pPr lvl="1" algn="just"/>
            <a:r>
              <a:rPr lang="pt-BR" dirty="0" smtClean="0"/>
              <a:t>impossibilidade</a:t>
            </a:r>
            <a:r>
              <a:rPr lang="pt-BR" dirty="0"/>
              <a:t>, no estado </a:t>
            </a:r>
            <a:r>
              <a:rPr lang="pt-BR" dirty="0" smtClean="0"/>
              <a:t>atual da </a:t>
            </a:r>
            <a:r>
              <a:rPr lang="pt-BR" dirty="0"/>
              <a:t>investigação, conseguir </a:t>
            </a:r>
            <a:r>
              <a:rPr lang="pt-BR" dirty="0" smtClean="0"/>
              <a:t>indexação totalmente </a:t>
            </a:r>
            <a:r>
              <a:rPr lang="pt-BR" dirty="0"/>
              <a:t>automática</a:t>
            </a:r>
            <a:r>
              <a:rPr lang="pt-BR" dirty="0" smtClean="0"/>
              <a:t>.</a:t>
            </a:r>
          </a:p>
          <a:p>
            <a:pPr marL="411480" lvl="1" indent="0" algn="just">
              <a:buNone/>
            </a:pPr>
            <a:r>
              <a:rPr lang="pt-BR" dirty="0" smtClean="0"/>
              <a:t>				(</a:t>
            </a:r>
            <a:r>
              <a:rPr lang="pt-BR" dirty="0" err="1" smtClean="0"/>
              <a:t>Narakawa</a:t>
            </a:r>
            <a:r>
              <a:rPr lang="pt-BR" dirty="0" smtClean="0"/>
              <a:t>, Gil Leiva e Fujita, 2009)</a:t>
            </a:r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endParaRPr lang="pt-BR" b="1" dirty="0" smtClean="0"/>
          </a:p>
          <a:p>
            <a:pPr algn="just"/>
            <a:endParaRPr lang="pt-BR" b="1" dirty="0" smtClean="0"/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0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1143000"/>
          </a:xfrm>
        </p:spPr>
        <p:txBody>
          <a:bodyPr/>
          <a:lstStyle/>
          <a:p>
            <a:r>
              <a:rPr lang="pt-BR" dirty="0" smtClean="0"/>
              <a:t>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/>
          <a:lstStyle/>
          <a:p>
            <a:pPr algn="just"/>
            <a:r>
              <a:rPr lang="pt-BR" dirty="0" smtClean="0"/>
              <a:t>No contexto da Análise documentária para representação do conteúdo dos documentos.</a:t>
            </a:r>
          </a:p>
          <a:p>
            <a:pPr algn="just"/>
            <a:r>
              <a:rPr lang="pt-BR" dirty="0" smtClean="0"/>
              <a:t>Processo:</a:t>
            </a:r>
          </a:p>
          <a:p>
            <a:pPr lvl="1" algn="just"/>
            <a:r>
              <a:rPr lang="pt-BR" dirty="0" smtClean="0"/>
              <a:t>Leitura documentária;</a:t>
            </a:r>
          </a:p>
          <a:p>
            <a:pPr lvl="1" algn="just"/>
            <a:r>
              <a:rPr lang="pt-BR" dirty="0" smtClean="0"/>
              <a:t>Identificação/seleção dos assuntos dos documentos;</a:t>
            </a:r>
          </a:p>
          <a:p>
            <a:pPr lvl="1" algn="just"/>
            <a:r>
              <a:rPr lang="pt-BR" dirty="0" smtClean="0"/>
              <a:t>Extração dos </a:t>
            </a:r>
            <a:r>
              <a:rPr lang="pt-BR" dirty="0"/>
              <a:t>conceitos que indicam o </a:t>
            </a:r>
            <a:r>
              <a:rPr lang="pt-BR" dirty="0" smtClean="0"/>
              <a:t>conteúdo do documento;</a:t>
            </a:r>
          </a:p>
          <a:p>
            <a:pPr lvl="1" algn="just"/>
            <a:r>
              <a:rPr lang="pt-BR" dirty="0" smtClean="0"/>
              <a:t>Tradução dos </a:t>
            </a:r>
            <a:r>
              <a:rPr lang="pt-BR" dirty="0"/>
              <a:t>conceitos </a:t>
            </a:r>
            <a:r>
              <a:rPr lang="pt-BR" dirty="0" smtClean="0"/>
              <a:t>nos descritores de uma linguagem documentária, para fins de recuperação.</a:t>
            </a:r>
            <a:endParaRPr lang="pt-BR" dirty="0"/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4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indexação inteligente</a:t>
            </a:r>
          </a:p>
          <a:p>
            <a:pPr lvl="1" algn="just"/>
            <a:r>
              <a:rPr lang="pt-BR" dirty="0" smtClean="0"/>
              <a:t>acesso </a:t>
            </a:r>
            <a:r>
              <a:rPr lang="pt-BR" dirty="0"/>
              <a:t>direto de documentos </a:t>
            </a:r>
            <a:r>
              <a:rPr lang="pt-BR" dirty="0" smtClean="0"/>
              <a:t>por processamento linguístico automático e </a:t>
            </a:r>
            <a:r>
              <a:rPr lang="pt-BR" dirty="0"/>
              <a:t>uso de linguagem natural </a:t>
            </a:r>
            <a:r>
              <a:rPr lang="pt-BR" dirty="0" smtClean="0"/>
              <a:t>combinando com análise </a:t>
            </a:r>
            <a:r>
              <a:rPr lang="pt-BR" dirty="0"/>
              <a:t>estatística ou </a:t>
            </a:r>
            <a:r>
              <a:rPr lang="pt-BR" dirty="0" smtClean="0"/>
              <a:t>a ponderação </a:t>
            </a:r>
            <a:r>
              <a:rPr lang="pt-BR" dirty="0"/>
              <a:t>dos termos. </a:t>
            </a:r>
            <a:endParaRPr lang="pt-BR" dirty="0" smtClean="0"/>
          </a:p>
          <a:p>
            <a:pPr lvl="1" algn="just"/>
            <a:r>
              <a:rPr lang="pt-BR" dirty="0" smtClean="0"/>
              <a:t>com interfaces </a:t>
            </a:r>
            <a:r>
              <a:rPr lang="pt-BR" dirty="0"/>
              <a:t>inteligentes para que o usuário </a:t>
            </a:r>
            <a:r>
              <a:rPr lang="pt-BR" dirty="0" smtClean="0"/>
              <a:t>possa utilizar </a:t>
            </a:r>
            <a:r>
              <a:rPr lang="pt-BR" dirty="0"/>
              <a:t>a linguagem natural como </a:t>
            </a:r>
            <a:r>
              <a:rPr lang="pt-BR" dirty="0" smtClean="0"/>
              <a:t>linguagem de </a:t>
            </a:r>
            <a:r>
              <a:rPr lang="pt-BR" dirty="0"/>
              <a:t>intercâmbio de </a:t>
            </a:r>
            <a:r>
              <a:rPr lang="pt-BR" dirty="0" smtClean="0"/>
              <a:t>conhecimento,</a:t>
            </a:r>
          </a:p>
          <a:p>
            <a:pPr lvl="1" algn="just"/>
            <a:r>
              <a:rPr lang="pt-BR" dirty="0" smtClean="0"/>
              <a:t>é atribuída ao </a:t>
            </a:r>
            <a:r>
              <a:rPr lang="pt-BR" dirty="0"/>
              <a:t>computador a competência </a:t>
            </a:r>
            <a:r>
              <a:rPr lang="pt-BR" dirty="0" smtClean="0"/>
              <a:t>linguística e/ou cognitiva</a:t>
            </a:r>
            <a:r>
              <a:rPr lang="pt-BR" dirty="0"/>
              <a:t>, tendo não só bases </a:t>
            </a:r>
            <a:r>
              <a:rPr lang="pt-BR" dirty="0" smtClean="0"/>
              <a:t>linguísticas, mas também </a:t>
            </a:r>
            <a:r>
              <a:rPr lang="pt-BR" dirty="0"/>
              <a:t>bases de </a:t>
            </a:r>
            <a:r>
              <a:rPr lang="pt-BR" dirty="0" smtClean="0"/>
              <a:t>conhecimento.</a:t>
            </a:r>
          </a:p>
          <a:p>
            <a:pPr marL="114300" indent="0" algn="just">
              <a:buNone/>
            </a:pPr>
            <a:r>
              <a:rPr lang="pt-BR" sz="2400" dirty="0" smtClean="0"/>
              <a:t>		</a:t>
            </a:r>
            <a:r>
              <a:rPr lang="pt-BR" sz="2000" dirty="0" smtClean="0"/>
              <a:t>(</a:t>
            </a:r>
            <a:r>
              <a:rPr lang="pt-BR" sz="2000" dirty="0" err="1"/>
              <a:t>Mendez</a:t>
            </a:r>
            <a:r>
              <a:rPr lang="pt-BR" sz="2000" dirty="0"/>
              <a:t> Rodríguez e </a:t>
            </a:r>
            <a:r>
              <a:rPr lang="pt-BR" sz="2000" dirty="0" err="1"/>
              <a:t>Moreiro</a:t>
            </a:r>
            <a:r>
              <a:rPr lang="pt-BR" sz="2000" dirty="0"/>
              <a:t> González, </a:t>
            </a:r>
            <a:r>
              <a:rPr lang="pt-BR" sz="2000" dirty="0" smtClean="0"/>
              <a:t>1999)</a:t>
            </a:r>
          </a:p>
          <a:p>
            <a:pPr algn="just"/>
            <a:endParaRPr lang="pt-BR" sz="2400" dirty="0"/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9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err="1" smtClean="0"/>
              <a:t>Essa</a:t>
            </a:r>
            <a:r>
              <a:rPr lang="es-ES" dirty="0" smtClean="0"/>
              <a:t> </a:t>
            </a:r>
            <a:r>
              <a:rPr lang="es-ES" dirty="0" err="1" smtClean="0"/>
              <a:t>indexação</a:t>
            </a:r>
            <a:r>
              <a:rPr lang="es-ES" dirty="0" smtClean="0"/>
              <a:t> inteligente, automatizada de motores de busca </a:t>
            </a:r>
            <a:r>
              <a:rPr lang="es-ES" dirty="0" err="1" smtClean="0"/>
              <a:t>serão</a:t>
            </a:r>
            <a:r>
              <a:rPr lang="es-ES" dirty="0" smtClean="0"/>
              <a:t> </a:t>
            </a:r>
            <a:r>
              <a:rPr lang="es-ES" dirty="0" err="1" smtClean="0"/>
              <a:t>um</a:t>
            </a:r>
            <a:r>
              <a:rPr lang="es-ES" dirty="0" smtClean="0"/>
              <a:t> elemento  fundamental para a </a:t>
            </a:r>
            <a:r>
              <a:rPr lang="es-ES" dirty="0" err="1" smtClean="0"/>
              <a:t>recuperação</a:t>
            </a:r>
            <a:r>
              <a:rPr lang="es-ES" dirty="0" smtClean="0"/>
              <a:t> da </a:t>
            </a:r>
            <a:r>
              <a:rPr lang="es-ES" dirty="0" err="1" smtClean="0"/>
              <a:t>informação</a:t>
            </a:r>
            <a:r>
              <a:rPr lang="es-ES" dirty="0" smtClean="0"/>
              <a:t> </a:t>
            </a:r>
            <a:r>
              <a:rPr lang="es-ES" dirty="0" err="1" smtClean="0"/>
              <a:t>em</a:t>
            </a:r>
            <a:r>
              <a:rPr lang="es-ES" dirty="0" smtClean="0"/>
              <a:t> </a:t>
            </a:r>
            <a:r>
              <a:rPr lang="es-ES" dirty="0" err="1" smtClean="0"/>
              <a:t>novos</a:t>
            </a:r>
            <a:r>
              <a:rPr lang="es-ES" dirty="0" smtClean="0"/>
              <a:t> sistemas de </a:t>
            </a:r>
            <a:r>
              <a:rPr lang="es-ES" dirty="0" err="1" smtClean="0"/>
              <a:t>gestão</a:t>
            </a:r>
            <a:r>
              <a:rPr lang="es-ES" dirty="0" smtClean="0"/>
              <a:t> de </a:t>
            </a:r>
            <a:r>
              <a:rPr lang="es-ES" dirty="0" err="1" smtClean="0"/>
              <a:t>conhecimento</a:t>
            </a:r>
            <a:r>
              <a:rPr lang="es-ES" dirty="0" smtClean="0"/>
              <a:t>, sistemas de </a:t>
            </a:r>
            <a:r>
              <a:rPr lang="es-ES" dirty="0" err="1" smtClean="0"/>
              <a:t>extração</a:t>
            </a:r>
            <a:r>
              <a:rPr lang="es-ES" dirty="0" smtClean="0"/>
              <a:t> de </a:t>
            </a:r>
            <a:r>
              <a:rPr lang="es-ES" dirty="0" err="1" smtClean="0"/>
              <a:t>conceitos</a:t>
            </a:r>
            <a:r>
              <a:rPr lang="es-ES" dirty="0" smtClean="0"/>
              <a:t>, </a:t>
            </a:r>
            <a:r>
              <a:rPr lang="es-ES" dirty="0" err="1" smtClean="0"/>
              <a:t>construindo</a:t>
            </a:r>
            <a:r>
              <a:rPr lang="es-ES" dirty="0" smtClean="0"/>
              <a:t> redes </a:t>
            </a:r>
            <a:r>
              <a:rPr lang="es-ES" dirty="0" err="1" smtClean="0"/>
              <a:t>semânticas</a:t>
            </a:r>
            <a:r>
              <a:rPr lang="es-ES" dirty="0" smtClean="0"/>
              <a:t>  </a:t>
            </a:r>
            <a:r>
              <a:rPr lang="es-ES" dirty="0" err="1" smtClean="0"/>
              <a:t>baseadas</a:t>
            </a:r>
            <a:r>
              <a:rPr lang="es-ES" dirty="0" smtClean="0"/>
              <a:t> </a:t>
            </a:r>
            <a:r>
              <a:rPr lang="es-ES" dirty="0" err="1" smtClean="0"/>
              <a:t>em</a:t>
            </a:r>
            <a:r>
              <a:rPr lang="es-ES" dirty="0" smtClean="0"/>
              <a:t> </a:t>
            </a:r>
            <a:r>
              <a:rPr lang="es-ES" dirty="0" err="1" smtClean="0"/>
              <a:t>conhecimento</a:t>
            </a:r>
            <a:r>
              <a:rPr lang="es-ES" dirty="0" smtClean="0"/>
              <a:t>.</a:t>
            </a:r>
            <a:endParaRPr lang="pt-BR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marL="114300" indent="0" algn="just">
              <a:buNone/>
            </a:pPr>
            <a:r>
              <a:rPr lang="pt-BR" sz="1800" dirty="0" smtClean="0"/>
              <a:t>	Fonte: </a:t>
            </a:r>
            <a:r>
              <a:rPr lang="pt-BR" sz="1800" dirty="0" err="1" smtClean="0"/>
              <a:t>Mendez</a:t>
            </a:r>
            <a:r>
              <a:rPr lang="pt-BR" sz="1800" dirty="0" smtClean="0"/>
              <a:t> </a:t>
            </a:r>
            <a:r>
              <a:rPr lang="pt-BR" sz="1800" dirty="0"/>
              <a:t>Rodríguez e </a:t>
            </a:r>
            <a:r>
              <a:rPr lang="pt-BR" sz="1800" dirty="0" err="1"/>
              <a:t>Moreiro</a:t>
            </a:r>
            <a:r>
              <a:rPr lang="pt-BR" sz="1800" dirty="0"/>
              <a:t> González, </a:t>
            </a:r>
            <a:r>
              <a:rPr lang="pt-BR" sz="1800" dirty="0" smtClean="0"/>
              <a:t>1999.</a:t>
            </a:r>
            <a:endParaRPr lang="pt-BR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21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3284984"/>
            <a:ext cx="59531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16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algn="just">
              <a:buClr>
                <a:schemeClr val="accent1"/>
              </a:buClr>
            </a:pPr>
            <a:r>
              <a:rPr lang="pt-BR" b="1" dirty="0" smtClean="0"/>
              <a:t>Sistema </a:t>
            </a:r>
            <a:r>
              <a:rPr lang="pt-BR" b="1" dirty="0"/>
              <a:t>de </a:t>
            </a:r>
            <a:r>
              <a:rPr lang="pt-BR" b="1" dirty="0" err="1"/>
              <a:t>Indización</a:t>
            </a:r>
            <a:r>
              <a:rPr lang="pt-BR" b="1" dirty="0"/>
              <a:t> </a:t>
            </a:r>
            <a:r>
              <a:rPr lang="pt-BR" b="1" dirty="0" err="1"/>
              <a:t>Semi-Automático</a:t>
            </a:r>
            <a:r>
              <a:rPr lang="pt-BR" b="1" dirty="0"/>
              <a:t> (SISA) </a:t>
            </a:r>
            <a:r>
              <a:rPr lang="pt-BR" dirty="0"/>
              <a:t>proposto pelo Prof. Dr. Isidoro Gil Leiva da Universidade de Murcia na Espanha. </a:t>
            </a:r>
            <a:endParaRPr lang="pt-BR" b="1" dirty="0" smtClean="0"/>
          </a:p>
          <a:p>
            <a:pPr lvl="1" algn="just"/>
            <a:r>
              <a:rPr lang="pt-BR" dirty="0" smtClean="0"/>
              <a:t>software de análise efetuada </a:t>
            </a:r>
            <a:r>
              <a:rPr lang="pt-BR" dirty="0"/>
              <a:t>pela comparação </a:t>
            </a:r>
            <a:r>
              <a:rPr lang="pt-BR" dirty="0" smtClean="0"/>
              <a:t>entre </a:t>
            </a:r>
            <a:r>
              <a:rPr lang="pt-BR" b="1" dirty="0" smtClean="0"/>
              <a:t>título</a:t>
            </a:r>
            <a:r>
              <a:rPr lang="pt-BR" dirty="0"/>
              <a:t>, </a:t>
            </a:r>
            <a:r>
              <a:rPr lang="pt-BR" b="1" dirty="0"/>
              <a:t>resumo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b="1" dirty="0" smtClean="0"/>
              <a:t>texto </a:t>
            </a:r>
            <a:r>
              <a:rPr lang="pt-BR" dirty="0" smtClean="0"/>
              <a:t>e </a:t>
            </a:r>
            <a:r>
              <a:rPr lang="pt-BR" dirty="0"/>
              <a:t>uma </a:t>
            </a:r>
            <a:r>
              <a:rPr lang="pt-BR" b="1" dirty="0"/>
              <a:t>linguagem documentária</a:t>
            </a:r>
            <a:r>
              <a:rPr lang="pt-BR" dirty="0"/>
              <a:t>, a </a:t>
            </a:r>
            <a:r>
              <a:rPr lang="pt-BR" dirty="0" smtClean="0"/>
              <a:t>partir de </a:t>
            </a:r>
            <a:r>
              <a:rPr lang="pt-BR" dirty="0"/>
              <a:t>critérios de </a:t>
            </a:r>
            <a:r>
              <a:rPr lang="pt-BR" dirty="0" smtClean="0"/>
              <a:t>frequência </a:t>
            </a:r>
            <a:r>
              <a:rPr lang="pt-BR" dirty="0"/>
              <a:t>preestabelecidos </a:t>
            </a:r>
            <a:r>
              <a:rPr lang="pt-BR" dirty="0" smtClean="0"/>
              <a:t>para </a:t>
            </a:r>
            <a:r>
              <a:rPr lang="pt-BR" dirty="0"/>
              <a:t>propor os termos de </a:t>
            </a:r>
            <a:r>
              <a:rPr lang="pt-BR" dirty="0" smtClean="0"/>
              <a:t>indexação</a:t>
            </a:r>
            <a:r>
              <a:rPr lang="pt-BR" dirty="0"/>
              <a:t> </a:t>
            </a:r>
            <a:endParaRPr lang="pt-BR" dirty="0" smtClean="0"/>
          </a:p>
          <a:p>
            <a:pPr lvl="1" algn="just"/>
            <a:r>
              <a:rPr lang="pt-BR" dirty="0" smtClean="0"/>
              <a:t>importância </a:t>
            </a:r>
            <a:r>
              <a:rPr lang="pt-BR" dirty="0"/>
              <a:t>da </a:t>
            </a:r>
            <a:r>
              <a:rPr lang="pt-BR" b="1" dirty="0"/>
              <a:t>estruturação </a:t>
            </a:r>
            <a:r>
              <a:rPr lang="pt-BR" b="1" dirty="0" smtClean="0"/>
              <a:t>das fontes </a:t>
            </a:r>
            <a:r>
              <a:rPr lang="pt-BR" dirty="0"/>
              <a:t>(artigo </a:t>
            </a:r>
            <a:r>
              <a:rPr lang="pt-BR" dirty="0" smtClean="0"/>
              <a:t>científico</a:t>
            </a:r>
            <a:r>
              <a:rPr lang="pt-BR" dirty="0"/>
              <a:t>, lista de </a:t>
            </a:r>
            <a:r>
              <a:rPr lang="pt-BR" dirty="0" smtClean="0"/>
              <a:t>descritores e </a:t>
            </a:r>
            <a:r>
              <a:rPr lang="pt-BR" dirty="0"/>
              <a:t>lista de palavras vazias) </a:t>
            </a:r>
            <a:r>
              <a:rPr lang="pt-BR" dirty="0" smtClean="0"/>
              <a:t>para funcionamento.</a:t>
            </a:r>
            <a:endParaRPr lang="pt-BR" dirty="0"/>
          </a:p>
          <a:p>
            <a:pPr lvl="1" algn="just"/>
            <a:r>
              <a:rPr lang="pt-BR" dirty="0" smtClean="0"/>
              <a:t>diferença dos termos identificados e dos </a:t>
            </a:r>
            <a:r>
              <a:rPr lang="pt-BR" dirty="0"/>
              <a:t>termos da linguagem </a:t>
            </a:r>
            <a:r>
              <a:rPr lang="pt-BR" dirty="0" smtClean="0"/>
              <a:t>documentária (o sistema como outros de indexação automática </a:t>
            </a:r>
            <a:r>
              <a:rPr lang="pt-BR" b="1" dirty="0" smtClean="0"/>
              <a:t>não faz inferência</a:t>
            </a:r>
            <a:r>
              <a:rPr lang="pt-BR" dirty="0" smtClean="0"/>
              <a:t>).</a:t>
            </a:r>
            <a:endParaRPr lang="pt-BR" dirty="0"/>
          </a:p>
          <a:p>
            <a:pPr lvl="1" algn="just"/>
            <a:r>
              <a:rPr lang="pt-BR" dirty="0" smtClean="0"/>
              <a:t>atribuição de muitos </a:t>
            </a:r>
            <a:r>
              <a:rPr lang="pt-BR" b="1" dirty="0" smtClean="0"/>
              <a:t>termos simples </a:t>
            </a:r>
            <a:r>
              <a:rPr lang="pt-BR" dirty="0" smtClean="0"/>
              <a:t>pela dificuldade em atribuir </a:t>
            </a:r>
            <a:r>
              <a:rPr lang="pt-BR" b="1" dirty="0" smtClean="0"/>
              <a:t>termos compostos</a:t>
            </a:r>
            <a:r>
              <a:rPr lang="pt-BR" dirty="0" smtClean="0"/>
              <a:t>.</a:t>
            </a:r>
          </a:p>
          <a:p>
            <a:pPr lvl="1" algn="just"/>
            <a:r>
              <a:rPr lang="pt-BR" dirty="0"/>
              <a:t>necessidade de </a:t>
            </a:r>
            <a:r>
              <a:rPr lang="pt-BR" b="1" dirty="0" smtClean="0"/>
              <a:t>adequação </a:t>
            </a:r>
            <a:r>
              <a:rPr lang="pt-BR" b="1" dirty="0"/>
              <a:t>da linguagem </a:t>
            </a:r>
            <a:r>
              <a:rPr lang="pt-BR" b="1" dirty="0" smtClean="0"/>
              <a:t>documentária </a:t>
            </a:r>
            <a:r>
              <a:rPr lang="pt-BR" dirty="0" smtClean="0"/>
              <a:t>ao </a:t>
            </a:r>
            <a:r>
              <a:rPr lang="pt-BR" dirty="0"/>
              <a:t>uso do software </a:t>
            </a:r>
            <a:r>
              <a:rPr lang="pt-BR" dirty="0" smtClean="0"/>
              <a:t>a </a:t>
            </a:r>
            <a:r>
              <a:rPr lang="pt-BR" dirty="0"/>
              <a:t>partir </a:t>
            </a:r>
            <a:r>
              <a:rPr lang="pt-BR" dirty="0" smtClean="0"/>
              <a:t>da incorporação </a:t>
            </a:r>
            <a:r>
              <a:rPr lang="pt-BR" dirty="0"/>
              <a:t>e avaliação de </a:t>
            </a:r>
            <a:r>
              <a:rPr lang="pt-BR" dirty="0" smtClean="0"/>
              <a:t>métodos linguísticos </a:t>
            </a:r>
            <a:r>
              <a:rPr lang="pt-BR" dirty="0"/>
              <a:t>em nível de análise </a:t>
            </a:r>
            <a:r>
              <a:rPr lang="pt-BR" dirty="0" smtClean="0"/>
              <a:t>morfológica e </a:t>
            </a:r>
            <a:r>
              <a:rPr lang="pt-BR" dirty="0"/>
              <a:t>sintática</a:t>
            </a:r>
            <a:r>
              <a:rPr lang="pt-BR" dirty="0" smtClean="0"/>
              <a:t>.</a:t>
            </a:r>
          </a:p>
          <a:p>
            <a:pPr marL="114300" indent="0" algn="just">
              <a:buNone/>
            </a:pPr>
            <a:r>
              <a:rPr lang="pt-BR" dirty="0" smtClean="0"/>
              <a:t>				(</a:t>
            </a:r>
            <a:r>
              <a:rPr lang="pt-BR" dirty="0" err="1"/>
              <a:t>Narakawa</a:t>
            </a:r>
            <a:r>
              <a:rPr lang="pt-BR" dirty="0"/>
              <a:t>, Gil Leiva e Fujita, 2009</a:t>
            </a:r>
            <a:r>
              <a:rPr lang="pt-BR" dirty="0" smtClean="0"/>
              <a:t>)</a:t>
            </a:r>
            <a:endParaRPr lang="pt-BR" dirty="0"/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6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Situação atual:</a:t>
            </a:r>
          </a:p>
          <a:p>
            <a:pPr lvl="1" algn="just"/>
            <a:r>
              <a:rPr lang="pt-BR" b="1" dirty="0" smtClean="0"/>
              <a:t>Mineração </a:t>
            </a:r>
            <a:r>
              <a:rPr lang="pt-BR" b="1" dirty="0"/>
              <a:t>de texto </a:t>
            </a:r>
            <a:r>
              <a:rPr lang="pt-BR" dirty="0" smtClean="0"/>
              <a:t>(</a:t>
            </a:r>
            <a:r>
              <a:rPr lang="pt-BR" i="1" dirty="0" err="1" smtClean="0"/>
              <a:t>Text</a:t>
            </a:r>
            <a:r>
              <a:rPr lang="pt-BR" i="1" dirty="0" smtClean="0"/>
              <a:t> mining</a:t>
            </a:r>
            <a:r>
              <a:rPr lang="pt-BR" dirty="0" smtClean="0"/>
              <a:t>)</a:t>
            </a:r>
          </a:p>
          <a:p>
            <a:pPr lvl="2" algn="just"/>
            <a:r>
              <a:rPr lang="pt-BR" dirty="0" smtClean="0"/>
              <a:t>processo </a:t>
            </a:r>
            <a:r>
              <a:rPr lang="pt-BR" dirty="0"/>
              <a:t>de extração de informação útil em documentos de textos não estruturados. </a:t>
            </a:r>
            <a:r>
              <a:rPr lang="pt-BR" dirty="0" smtClean="0"/>
              <a:t>A partir de objetivos específicos e no </a:t>
            </a:r>
            <a:r>
              <a:rPr lang="pt-BR" dirty="0"/>
              <a:t>conhecimento a ser </a:t>
            </a:r>
            <a:r>
              <a:rPr lang="pt-BR" dirty="0" smtClean="0"/>
              <a:t>extraído define </a:t>
            </a:r>
            <a:r>
              <a:rPr lang="pt-BR" dirty="0"/>
              <a:t>técnicas de extração de padrões ou tendências de grandes volumes de textos em linguagem </a:t>
            </a:r>
            <a:r>
              <a:rPr lang="pt-BR" dirty="0" smtClean="0"/>
              <a:t>natural.</a:t>
            </a:r>
            <a:endParaRPr lang="pt-BR" dirty="0"/>
          </a:p>
          <a:p>
            <a:pPr lvl="1" algn="just"/>
            <a:r>
              <a:rPr lang="pt-BR" dirty="0"/>
              <a:t>Processamento de linguagem natural (PLN) </a:t>
            </a:r>
            <a:endParaRPr lang="pt-BR" dirty="0" smtClean="0"/>
          </a:p>
          <a:p>
            <a:pPr lvl="2" algn="just"/>
            <a:r>
              <a:rPr lang="pt-BR" dirty="0" smtClean="0"/>
              <a:t>subárea </a:t>
            </a:r>
            <a:r>
              <a:rPr lang="pt-BR" dirty="0"/>
              <a:t>da inteligência artificial e da linguística que estuda os problemas da geração e tratamento automático de línguas naturais.</a:t>
            </a:r>
          </a:p>
          <a:p>
            <a:pPr lvl="1" algn="just"/>
            <a:r>
              <a:rPr lang="pt-BR" dirty="0" smtClean="0"/>
              <a:t>Uso </a:t>
            </a:r>
            <a:r>
              <a:rPr lang="pt-BR" dirty="0"/>
              <a:t>dos sintagmas nominais no processo indexação automática </a:t>
            </a:r>
            <a:r>
              <a:rPr lang="pt-BR" dirty="0" smtClean="0"/>
              <a:t>pois representam melhor o conhecimento a </a:t>
            </a:r>
            <a:r>
              <a:rPr lang="pt-BR" dirty="0"/>
              <a:t>indexação e recuperação de informação que as palavras </a:t>
            </a:r>
            <a:r>
              <a:rPr lang="pt-BR" dirty="0" smtClean="0"/>
              <a:t>isoladas, através de mineração de texto</a:t>
            </a:r>
          </a:p>
          <a:p>
            <a:pPr lvl="1" algn="just"/>
            <a:r>
              <a:rPr lang="pt-BR" dirty="0" smtClean="0"/>
              <a:t>Extração de sintagmas nominais pelo OGMA (ferramenta de análise de texto:</a:t>
            </a:r>
          </a:p>
          <a:p>
            <a:pPr lvl="2" algn="just"/>
            <a:r>
              <a:rPr lang="pt-BR" dirty="0"/>
              <a:t>etiquetar os termos do </a:t>
            </a:r>
            <a:r>
              <a:rPr lang="pt-BR" dirty="0" smtClean="0"/>
              <a:t>texto aberto</a:t>
            </a:r>
            <a:r>
              <a:rPr lang="pt-BR" dirty="0"/>
              <a:t>;</a:t>
            </a:r>
          </a:p>
          <a:p>
            <a:pPr lvl="2" algn="just"/>
            <a:r>
              <a:rPr lang="pt-BR" dirty="0"/>
              <a:t>extrair os Sintagmas Nominais pontuados do </a:t>
            </a:r>
            <a:r>
              <a:rPr lang="pt-BR" dirty="0" smtClean="0"/>
              <a:t>texto </a:t>
            </a:r>
            <a:r>
              <a:rPr lang="pt-BR" dirty="0"/>
              <a:t>etiquetado.</a:t>
            </a:r>
          </a:p>
          <a:p>
            <a:pPr marL="114300" indent="0" algn="just">
              <a:buNone/>
            </a:pPr>
            <a:r>
              <a:rPr lang="pt-BR" dirty="0" smtClean="0"/>
              <a:t>		</a:t>
            </a:r>
            <a:r>
              <a:rPr lang="pt-BR" dirty="0" smtClean="0"/>
              <a:t>(</a:t>
            </a:r>
            <a:r>
              <a:rPr lang="pt-BR" dirty="0" err="1" smtClean="0"/>
              <a:t>Ex</a:t>
            </a:r>
            <a:r>
              <a:rPr lang="pt-BR" dirty="0" smtClean="0"/>
              <a:t>: risco de extinção)</a:t>
            </a:r>
            <a:r>
              <a:rPr lang="pt-BR" dirty="0" smtClean="0"/>
              <a:t>	</a:t>
            </a:r>
            <a:r>
              <a:rPr lang="pt-BR" dirty="0" smtClean="0"/>
              <a:t>(</a:t>
            </a:r>
            <a:r>
              <a:rPr lang="pt-BR" dirty="0"/>
              <a:t>Corrêa et al, 2011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3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OGMA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24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6657059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109234" y="602128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http://www.luizmaia.com.br/ogma/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7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/>
          <a:lstStyle/>
          <a:p>
            <a:r>
              <a:rPr lang="pt-BR" dirty="0" smtClean="0"/>
              <a:t>Programas de Indexação Automática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00786"/>
            <a:ext cx="7620000" cy="2399427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25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55576" y="5661248"/>
            <a:ext cx="7200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</a:t>
            </a:r>
            <a:r>
              <a:rPr lang="pt-BR" sz="1600" dirty="0"/>
              <a:t>LAPA, R. C.; CORRÊA, R. F. Indexação Automática no Âmbito da Ciência da Informação no Brasil. Informação &amp; Tecnologia (ITEC), v. 1, n. 2, p. </a:t>
            </a:r>
            <a:r>
              <a:rPr lang="pt-BR" sz="1600" dirty="0" smtClean="0"/>
              <a:t>64, </a:t>
            </a:r>
            <a:r>
              <a:rPr lang="pt-BR" sz="1600" dirty="0"/>
              <a:t>2014.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6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/>
          <a:lstStyle/>
          <a:p>
            <a:r>
              <a:rPr lang="pt-BR" dirty="0" smtClean="0"/>
              <a:t>Métodos de Indexação Automática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11385"/>
            <a:ext cx="7620000" cy="3178229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26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55576" y="5805264"/>
            <a:ext cx="74168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</a:t>
            </a:r>
            <a:r>
              <a:rPr lang="pt-BR" sz="1600" dirty="0"/>
              <a:t>LAPA, R. C.; CORRÊA, R. F. Indexação Automática no Âmbito da Ciência da Informação no Brasil. Informação &amp; Tecnologia (ITEC), v. 1, n. 2, p. </a:t>
            </a:r>
            <a:r>
              <a:rPr lang="pt-BR" sz="1600" dirty="0" smtClean="0"/>
              <a:t>65, </a:t>
            </a:r>
            <a:r>
              <a:rPr lang="pt-BR" sz="1600" dirty="0"/>
              <a:t>2014.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76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7620000" cy="4074211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27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971600" y="5949280"/>
            <a:ext cx="6768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LAPA, R. C.; CORRÊA, R. F. Indexação Automática no Âmbito da Ciência da Informação no Brasil. Informação &amp; Tecnologia (ITEC), v. 1, n. 2, p. </a:t>
            </a:r>
            <a:r>
              <a:rPr lang="pt-BR" sz="1600" dirty="0" smtClean="0"/>
              <a:t>69, </a:t>
            </a:r>
            <a:r>
              <a:rPr lang="pt-BR" sz="1600" dirty="0"/>
              <a:t>2014.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10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Entrada de Dados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66840"/>
            <a:ext cx="7620000" cy="2867319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28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827584" y="5949280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</a:t>
            </a:r>
            <a:r>
              <a:rPr lang="pt-BR" sz="1600" dirty="0"/>
              <a:t>LAPA, R. C.; CORRÊA, R. F. Indexação Automática no Âmbito da Ciência da Informação no Brasil. Informação &amp; Tecnologia (ITEC), v. 1, n. 2, p. </a:t>
            </a:r>
            <a:r>
              <a:rPr lang="pt-BR" sz="1600" dirty="0" smtClean="0"/>
              <a:t>71, </a:t>
            </a:r>
            <a:r>
              <a:rPr lang="pt-BR" sz="1600" dirty="0"/>
              <a:t>2014.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7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/>
          <a:lstStyle/>
          <a:p>
            <a:r>
              <a:rPr lang="pt-BR" dirty="0" smtClean="0"/>
              <a:t>Seleção de termos de Indexação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7620000" cy="2733523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29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55576" y="5733256"/>
            <a:ext cx="72728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</a:t>
            </a:r>
            <a:r>
              <a:rPr lang="pt-BR" sz="1600" dirty="0"/>
              <a:t>LAPA, R. C.; CORRÊA, R. F. Indexação Automática no Âmbito da Ciência da Informação no Brasil. Informação &amp; Tecnologia (ITEC), v. 1, n. 2, </a:t>
            </a:r>
            <a:r>
              <a:rPr lang="pt-BR" sz="1600" dirty="0" smtClean="0"/>
              <a:t>p. 73, </a:t>
            </a:r>
            <a:r>
              <a:rPr lang="pt-BR" sz="1600" dirty="0"/>
              <a:t>2014.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32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1143000"/>
          </a:xfrm>
        </p:spPr>
        <p:txBody>
          <a:bodyPr/>
          <a:lstStyle/>
          <a:p>
            <a:r>
              <a:rPr lang="pt-BR" dirty="0" smtClean="0"/>
              <a:t>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Aportes teóricos</a:t>
            </a:r>
          </a:p>
          <a:p>
            <a:pPr lvl="1" algn="just"/>
            <a:r>
              <a:rPr lang="pt-BR" dirty="0" smtClean="0"/>
              <a:t>[...] </a:t>
            </a:r>
            <a:r>
              <a:rPr lang="pt-BR" dirty="0"/>
              <a:t>um conjunto de atividades </a:t>
            </a:r>
            <a:r>
              <a:rPr lang="pt-BR" dirty="0" smtClean="0"/>
              <a:t>que consiste </a:t>
            </a:r>
            <a:r>
              <a:rPr lang="pt-BR" dirty="0"/>
              <a:t>em identificar, nos documentos</a:t>
            </a:r>
            <a:r>
              <a:rPr lang="pt-BR" dirty="0" smtClean="0"/>
              <a:t>, os </a:t>
            </a:r>
            <a:r>
              <a:rPr lang="pt-BR" dirty="0"/>
              <a:t>seus </a:t>
            </a:r>
            <a:r>
              <a:rPr lang="pt-BR" b="1" dirty="0"/>
              <a:t>traços descritivos </a:t>
            </a:r>
            <a:r>
              <a:rPr lang="pt-BR" dirty="0"/>
              <a:t>(</a:t>
            </a:r>
            <a:r>
              <a:rPr lang="pt-BR" dirty="0" err="1"/>
              <a:t>TD’s</a:t>
            </a:r>
            <a:r>
              <a:rPr lang="pt-BR" dirty="0"/>
              <a:t>) </a:t>
            </a:r>
            <a:r>
              <a:rPr lang="pt-BR" dirty="0" smtClean="0"/>
              <a:t>ou </a:t>
            </a:r>
            <a:r>
              <a:rPr lang="pt-BR" b="1" dirty="0" err="1" smtClean="0"/>
              <a:t>macroproposições</a:t>
            </a:r>
            <a:r>
              <a:rPr lang="pt-BR" dirty="0" smtClean="0"/>
              <a:t> </a:t>
            </a:r>
            <a:r>
              <a:rPr lang="pt-BR" dirty="0"/>
              <a:t>e, em seguida, </a:t>
            </a:r>
            <a:r>
              <a:rPr lang="pt-BR" dirty="0" smtClean="0"/>
              <a:t>extrair os elementos / descritores </a:t>
            </a:r>
            <a:r>
              <a:rPr lang="pt-BR" dirty="0"/>
              <a:t>(</a:t>
            </a:r>
            <a:r>
              <a:rPr lang="pt-BR" b="1" dirty="0"/>
              <a:t>sintagmas</a:t>
            </a:r>
            <a:r>
              <a:rPr lang="pt-BR" dirty="0" smtClean="0"/>
              <a:t>) indicadores </a:t>
            </a:r>
            <a:r>
              <a:rPr lang="pt-BR" dirty="0"/>
              <a:t>do seu conteúdo, </a:t>
            </a:r>
            <a:r>
              <a:rPr lang="pt-BR" dirty="0" smtClean="0"/>
              <a:t>visando à </a:t>
            </a:r>
            <a:r>
              <a:rPr lang="pt-BR" dirty="0"/>
              <a:t>sua </a:t>
            </a:r>
            <a:r>
              <a:rPr lang="pt-BR" b="1" dirty="0"/>
              <a:t>recuperação posterior</a:t>
            </a:r>
            <a:r>
              <a:rPr lang="pt-BR" dirty="0"/>
              <a:t>. </a:t>
            </a:r>
            <a:r>
              <a:rPr lang="pt-BR" dirty="0" smtClean="0"/>
              <a:t>Esses descritores </a:t>
            </a:r>
            <a:r>
              <a:rPr lang="pt-BR" dirty="0"/>
              <a:t>vão se constituir </a:t>
            </a:r>
            <a:r>
              <a:rPr lang="pt-BR" dirty="0" smtClean="0"/>
              <a:t>na </a:t>
            </a:r>
            <a:r>
              <a:rPr lang="pt-BR" b="1" dirty="0" smtClean="0"/>
              <a:t>representação </a:t>
            </a:r>
            <a:r>
              <a:rPr lang="pt-BR" b="1" dirty="0"/>
              <a:t>dos elementos </a:t>
            </a:r>
            <a:r>
              <a:rPr lang="pt-BR" b="1" dirty="0" smtClean="0"/>
              <a:t>indicadores do </a:t>
            </a:r>
            <a:r>
              <a:rPr lang="pt-BR" b="1" dirty="0"/>
              <a:t>conteúdo</a:t>
            </a:r>
            <a:r>
              <a:rPr lang="pt-BR" dirty="0"/>
              <a:t> do documento e não a </a:t>
            </a:r>
            <a:r>
              <a:rPr lang="pt-BR" dirty="0" smtClean="0"/>
              <a:t>sua representação</a:t>
            </a:r>
            <a:r>
              <a:rPr lang="pt-BR" dirty="0"/>
              <a:t>, pois esta só pode </a:t>
            </a:r>
            <a:r>
              <a:rPr lang="pt-BR" dirty="0" smtClean="0"/>
              <a:t>ser pelo </a:t>
            </a:r>
            <a:r>
              <a:rPr lang="pt-BR" dirty="0"/>
              <a:t>próprio documento.</a:t>
            </a: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	(</a:t>
            </a:r>
            <a:r>
              <a:rPr lang="pt-BR" dirty="0" err="1" smtClean="0"/>
              <a:t>Gardin</a:t>
            </a:r>
            <a:r>
              <a:rPr lang="pt-BR" dirty="0" smtClean="0"/>
              <a:t> (1974) apud </a:t>
            </a:r>
            <a:r>
              <a:rPr lang="pt-BR" dirty="0" err="1" smtClean="0"/>
              <a:t>Narukawa</a:t>
            </a:r>
            <a:r>
              <a:rPr lang="pt-BR" dirty="0" smtClean="0"/>
              <a:t>, Gil Leiva, Fujita, 2009)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3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pt-BR" dirty="0" smtClean="0"/>
              <a:t>Indexação Automática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Estudos nos Brasil:</a:t>
            </a:r>
          </a:p>
          <a:p>
            <a:pPr lvl="1" algn="just"/>
            <a:r>
              <a:rPr lang="pt-BR" dirty="0" smtClean="0"/>
              <a:t>Sintagmas nominais </a:t>
            </a:r>
            <a:r>
              <a:rPr lang="pt-BR" dirty="0"/>
              <a:t> </a:t>
            </a:r>
            <a:r>
              <a:rPr lang="pt-BR" dirty="0" smtClean="0"/>
              <a:t>- métodos mais investigados</a:t>
            </a:r>
            <a:r>
              <a:rPr lang="pt-BR" dirty="0"/>
              <a:t>. </a:t>
            </a:r>
            <a:endParaRPr lang="pt-BR" dirty="0" smtClean="0"/>
          </a:p>
          <a:p>
            <a:pPr lvl="1" algn="just"/>
            <a:r>
              <a:rPr lang="pt-BR" dirty="0" smtClean="0"/>
              <a:t>Sistemas de indexação automática- destaque para BIB/DIALOGO </a:t>
            </a:r>
            <a:r>
              <a:rPr lang="pt-BR" dirty="0"/>
              <a:t>(incluindo </a:t>
            </a:r>
            <a:r>
              <a:rPr lang="pt-BR" dirty="0" smtClean="0"/>
              <a:t>o AUTOMINDEX</a:t>
            </a:r>
            <a:r>
              <a:rPr lang="pt-BR" dirty="0"/>
              <a:t>), o SISA, o PRECIS e </a:t>
            </a:r>
            <a:r>
              <a:rPr lang="pt-BR" dirty="0" smtClean="0"/>
              <a:t>o OGMA</a:t>
            </a:r>
            <a:r>
              <a:rPr lang="pt-BR" dirty="0"/>
              <a:t>.</a:t>
            </a:r>
          </a:p>
          <a:p>
            <a:pPr lvl="1" algn="just"/>
            <a:r>
              <a:rPr lang="pt-BR" dirty="0" smtClean="0"/>
              <a:t>Método </a:t>
            </a:r>
            <a:r>
              <a:rPr lang="pt-BR" dirty="0"/>
              <a:t>de avaliação </a:t>
            </a:r>
            <a:r>
              <a:rPr lang="pt-BR" dirty="0" smtClean="0"/>
              <a:t>- </a:t>
            </a:r>
            <a:r>
              <a:rPr lang="pt-BR" dirty="0"/>
              <a:t>comparação com </a:t>
            </a:r>
            <a:r>
              <a:rPr lang="pt-BR" dirty="0" smtClean="0"/>
              <a:t>a indexação manual para avaliar </a:t>
            </a:r>
            <a:r>
              <a:rPr lang="pt-BR" dirty="0"/>
              <a:t>se a implantação </a:t>
            </a:r>
            <a:r>
              <a:rPr lang="pt-BR" dirty="0" smtClean="0"/>
              <a:t>do sistema </a:t>
            </a:r>
            <a:r>
              <a:rPr lang="pt-BR" dirty="0"/>
              <a:t>automático trará benefícios, </a:t>
            </a:r>
            <a:r>
              <a:rPr lang="pt-BR" dirty="0" smtClean="0"/>
              <a:t>obtendo resultados </a:t>
            </a:r>
            <a:r>
              <a:rPr lang="pt-BR" dirty="0"/>
              <a:t>equivalentes em menos tempo.</a:t>
            </a:r>
          </a:p>
          <a:p>
            <a:pPr lvl="1" algn="just"/>
            <a:r>
              <a:rPr lang="pt-BR" dirty="0" smtClean="0"/>
              <a:t>Natureza </a:t>
            </a:r>
            <a:r>
              <a:rPr lang="pt-BR" dirty="0"/>
              <a:t>e a tipologia </a:t>
            </a:r>
            <a:r>
              <a:rPr lang="pt-BR" dirty="0" smtClean="0"/>
              <a:t>do </a:t>
            </a:r>
            <a:r>
              <a:rPr lang="pt-BR" i="1" dirty="0" smtClean="0"/>
              <a:t>corpus- </a:t>
            </a:r>
            <a:r>
              <a:rPr lang="pt-BR" dirty="0" smtClean="0"/>
              <a:t> </a:t>
            </a:r>
            <a:r>
              <a:rPr lang="pt-BR" dirty="0"/>
              <a:t>texto completo de </a:t>
            </a:r>
            <a:r>
              <a:rPr lang="pt-BR" b="1" dirty="0" smtClean="0"/>
              <a:t>trabalhos científicos</a:t>
            </a:r>
            <a:r>
              <a:rPr lang="pt-BR" b="1" dirty="0"/>
              <a:t>.</a:t>
            </a:r>
          </a:p>
          <a:p>
            <a:pPr lvl="1" algn="just"/>
            <a:r>
              <a:rPr lang="pt-BR" dirty="0" smtClean="0"/>
              <a:t>validação dos termos - preferência pela aplicação </a:t>
            </a:r>
            <a:r>
              <a:rPr lang="pt-BR" dirty="0"/>
              <a:t>da indexação </a:t>
            </a:r>
            <a:r>
              <a:rPr lang="pt-BR" dirty="0" smtClean="0"/>
              <a:t>semiautomática. </a:t>
            </a:r>
          </a:p>
          <a:p>
            <a:pPr lvl="1" algn="just"/>
            <a:r>
              <a:rPr lang="pt-BR" dirty="0" smtClean="0"/>
              <a:t>processos </a:t>
            </a:r>
            <a:r>
              <a:rPr lang="pt-BR" dirty="0"/>
              <a:t>totalmente automáticos </a:t>
            </a:r>
            <a:r>
              <a:rPr lang="pt-BR" dirty="0" smtClean="0"/>
              <a:t>ainda falhos </a:t>
            </a:r>
            <a:r>
              <a:rPr lang="pt-BR" dirty="0"/>
              <a:t>e </a:t>
            </a:r>
            <a:r>
              <a:rPr lang="pt-BR" dirty="0" smtClean="0"/>
              <a:t>com limitações tecnológicas</a:t>
            </a:r>
            <a:r>
              <a:rPr lang="pt-BR" dirty="0"/>
              <a:t>. </a:t>
            </a:r>
            <a:endParaRPr lang="pt-BR" dirty="0" smtClean="0"/>
          </a:p>
          <a:p>
            <a:pPr lvl="1" algn="just"/>
            <a:r>
              <a:rPr lang="pt-BR" dirty="0" smtClean="0"/>
              <a:t>Esforço no desenvolvimento </a:t>
            </a:r>
            <a:r>
              <a:rPr lang="pt-BR" dirty="0"/>
              <a:t>de uma </a:t>
            </a:r>
            <a:r>
              <a:rPr lang="pt-BR" dirty="0" smtClean="0"/>
              <a:t>indexação automática </a:t>
            </a:r>
            <a:r>
              <a:rPr lang="pt-BR" dirty="0"/>
              <a:t>de </a:t>
            </a:r>
            <a:r>
              <a:rPr lang="pt-BR" dirty="0" smtClean="0"/>
              <a:t>qualidade (Lapa e Corrêa, 2014</a:t>
            </a:r>
            <a:r>
              <a:rPr lang="pt-BR" dirty="0" smtClean="0"/>
              <a:t>).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93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684723" cy="1143000"/>
          </a:xfrm>
        </p:spPr>
        <p:txBody>
          <a:bodyPr/>
          <a:lstStyle/>
          <a:p>
            <a:r>
              <a:rPr lang="pt-BR" dirty="0" smtClean="0"/>
              <a:t>Indexação Automática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Novas tecnologias </a:t>
            </a:r>
            <a:r>
              <a:rPr lang="pt-BR" dirty="0"/>
              <a:t>e </a:t>
            </a:r>
            <a:r>
              <a:rPr lang="pt-BR" dirty="0" smtClean="0"/>
              <a:t>pesquisas </a:t>
            </a:r>
            <a:r>
              <a:rPr lang="pt-BR" dirty="0"/>
              <a:t>sobre </a:t>
            </a:r>
            <a:r>
              <a:rPr lang="pt-BR" dirty="0" smtClean="0"/>
              <a:t>aplicação de </a:t>
            </a:r>
            <a:r>
              <a:rPr lang="pt-BR" dirty="0"/>
              <a:t>tesauros e vocabulários </a:t>
            </a:r>
            <a:r>
              <a:rPr lang="pt-BR" dirty="0" smtClean="0"/>
              <a:t>controlados motivaram </a:t>
            </a:r>
            <a:r>
              <a:rPr lang="pt-BR" dirty="0"/>
              <a:t>pesquisas sobre a atribuição, </a:t>
            </a:r>
            <a:r>
              <a:rPr lang="pt-BR" dirty="0" smtClean="0"/>
              <a:t>apesar da </a:t>
            </a:r>
            <a:r>
              <a:rPr lang="pt-BR" dirty="0"/>
              <a:t>dificuldade em fazer com que </a:t>
            </a:r>
            <a:r>
              <a:rPr lang="pt-BR" dirty="0" smtClean="0"/>
              <a:t>o computador </a:t>
            </a:r>
            <a:r>
              <a:rPr lang="pt-BR" dirty="0"/>
              <a:t>execute o processo de obter </a:t>
            </a:r>
            <a:r>
              <a:rPr lang="pt-BR" dirty="0" smtClean="0"/>
              <a:t>um termo </a:t>
            </a:r>
            <a:r>
              <a:rPr lang="pt-BR" dirty="0"/>
              <a:t>através da atribuição.</a:t>
            </a:r>
          </a:p>
          <a:p>
            <a:pPr algn="just"/>
            <a:r>
              <a:rPr lang="pt-BR" dirty="0" smtClean="0"/>
              <a:t>Preferência dos </a:t>
            </a:r>
            <a:r>
              <a:rPr lang="pt-BR" dirty="0"/>
              <a:t>trabalhos </a:t>
            </a:r>
            <a:r>
              <a:rPr lang="pt-BR" dirty="0" smtClean="0"/>
              <a:t>analisado pela </a:t>
            </a:r>
            <a:r>
              <a:rPr lang="pt-BR" dirty="0"/>
              <a:t>pesquisa com </a:t>
            </a:r>
            <a:r>
              <a:rPr lang="pt-BR" dirty="0" smtClean="0"/>
              <a:t>a </a:t>
            </a:r>
            <a:r>
              <a:rPr lang="pt-BR" b="1" dirty="0" smtClean="0">
                <a:solidFill>
                  <a:schemeClr val="tx2"/>
                </a:solidFill>
              </a:rPr>
              <a:t>linguagem controlada</a:t>
            </a:r>
            <a:r>
              <a:rPr lang="pt-BR" b="1" dirty="0" smtClean="0"/>
              <a:t> </a:t>
            </a:r>
            <a:r>
              <a:rPr lang="pt-BR" dirty="0" smtClean="0"/>
              <a:t>e estudo </a:t>
            </a:r>
            <a:r>
              <a:rPr lang="pt-BR" dirty="0"/>
              <a:t>com </a:t>
            </a:r>
            <a:r>
              <a:rPr lang="pt-BR" b="1" dirty="0">
                <a:solidFill>
                  <a:schemeClr val="tx2"/>
                </a:solidFill>
              </a:rPr>
              <a:t>termos </a:t>
            </a:r>
            <a:r>
              <a:rPr lang="pt-BR" b="1" dirty="0" smtClean="0">
                <a:solidFill>
                  <a:schemeClr val="tx2"/>
                </a:solidFill>
              </a:rPr>
              <a:t>compostos </a:t>
            </a:r>
            <a:r>
              <a:rPr lang="pt-BR" dirty="0" smtClean="0"/>
              <a:t>(Lapa e Corrêa, 2014</a:t>
            </a:r>
            <a:r>
              <a:rPr lang="pt-BR" dirty="0" smtClean="0"/>
              <a:t>).</a:t>
            </a:r>
            <a:endParaRPr lang="pt-B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6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1143000"/>
          </a:xfrm>
        </p:spPr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5060032"/>
          </a:xfrm>
        </p:spPr>
        <p:txBody>
          <a:bodyPr>
            <a:noAutofit/>
          </a:bodyPr>
          <a:lstStyle/>
          <a:p>
            <a:r>
              <a:rPr lang="pt-BR" sz="1200" dirty="0"/>
              <a:t>ANDREEWSKI, A.; RUAS, V. Indexação automática baseada em métodos linguísticos e estatísticos e sua aplicabilidade a língua portuguesa. Ciência da Informação, v. 12, n. 1, 1983. </a:t>
            </a:r>
          </a:p>
          <a:p>
            <a:r>
              <a:rPr lang="pt-BR" sz="1200" dirty="0"/>
              <a:t>ANTONIO, P. J. E.; FERNEDA, E. Ontologias no processo de indexação automática de documentos textuais. XVII Encontro Nacional de Pesquisa em Ciência da Informação (XVII ENANCIB). Salvador: 20 p. 2016.</a:t>
            </a:r>
          </a:p>
          <a:p>
            <a:r>
              <a:rPr lang="pt-BR" sz="1200" dirty="0"/>
              <a:t>BORGES, G. B.; LIMA, G. Â. Desenvolvimento de softwares de indexação automática: breve avaliação dos principais critérios. XVI Encontro Nacional de Pesquisa em Ciência da Informação (XVI ENANCIB). João Pessoa 2015.</a:t>
            </a:r>
          </a:p>
          <a:p>
            <a:r>
              <a:rPr lang="pt-BR" sz="1200" dirty="0"/>
              <a:t>BORGES, G. S. B.; MACULAN, B. C. M. D. S.; LIMA, G. Â. B. D. O. Indexação automática e semântica: estudo da análise do conteúdo de teses e dissertações. Inf. &amp; </a:t>
            </a:r>
            <a:r>
              <a:rPr lang="pt-BR" sz="1200" dirty="0" err="1"/>
              <a:t>Soc</a:t>
            </a:r>
            <a:r>
              <a:rPr lang="pt-BR" sz="1200" dirty="0"/>
              <a:t>.:Est, v. 18, n. 2, p. 181-193, 2008.</a:t>
            </a:r>
          </a:p>
          <a:p>
            <a:r>
              <a:rPr lang="pt-BR" sz="1200" dirty="0"/>
              <a:t>BRITO, M. D. Sistemas de informação em linguagem natural: em busca de uma indexação automática. </a:t>
            </a:r>
            <a:r>
              <a:rPr lang="en-US" sz="1200" dirty="0"/>
              <a:t>Information systems in natural languages: the search for an automatic indexing system. </a:t>
            </a:r>
            <a:r>
              <a:rPr lang="pt-BR" sz="1200" dirty="0"/>
              <a:t>Ciência da Informação, v. 21, n. 3, p. 223-232, 1992.</a:t>
            </a:r>
          </a:p>
          <a:p>
            <a:r>
              <a:rPr lang="fr-FR" sz="1200" dirty="0"/>
              <a:t>COMMUNAUTÉ EUROPÉENNE DE L'ÉNERGIE ATOMIQUE. Le </a:t>
            </a:r>
            <a:r>
              <a:rPr lang="fr-FR" sz="1200" dirty="0" smtClean="0"/>
              <a:t>SYNTOL (</a:t>
            </a:r>
            <a:r>
              <a:rPr lang="fr-FR" sz="1200" dirty="0"/>
              <a:t>Syntagmatic Organization Language) étude d´un système général de documentation automatique. Paris, EURATOM, </a:t>
            </a:r>
            <a:r>
              <a:rPr lang="fr-FR" sz="1200" dirty="0" smtClean="0"/>
              <a:t>1964.</a:t>
            </a:r>
            <a:endParaRPr lang="pt-BR" sz="1200" dirty="0" smtClean="0"/>
          </a:p>
          <a:p>
            <a:r>
              <a:rPr lang="pt-BR" sz="1200" dirty="0" smtClean="0"/>
              <a:t>CORRÊA</a:t>
            </a:r>
            <a:r>
              <a:rPr lang="pt-BR" sz="1200" dirty="0"/>
              <a:t>, R. F. et al. Indexação e recuperação de teses e dissertações por meio de sintagmas nominais. A </a:t>
            </a:r>
            <a:r>
              <a:rPr lang="pt-BR" sz="1200" dirty="0" err="1"/>
              <a:t>to</a:t>
            </a:r>
            <a:r>
              <a:rPr lang="pt-BR" sz="1200" dirty="0"/>
              <a:t> Z: Novas Práticas em Informação e Conhecimento, v. 1, n. 1, p. 11-22, 2011.</a:t>
            </a:r>
          </a:p>
          <a:p>
            <a:r>
              <a:rPr lang="pt-BR" sz="1200" dirty="0"/>
              <a:t>GUEDES, V. L. D. S. Estudo de um critério para indexação automática derivativa de textos científicos e tecnológicos. Ciência da Informação, v. 23, n. 3, p. 318-326, 1995</a:t>
            </a:r>
          </a:p>
          <a:p>
            <a:r>
              <a:rPr lang="pt-BR" sz="1200" dirty="0"/>
              <a:t>KURAMOTO, H. Uma abordagem alternativa para o tratamento e a recuperação de informação textual: os sintagmas nominais. Ciência da Informação, v. 25, n. 2, 1996.</a:t>
            </a:r>
          </a:p>
          <a:p>
            <a:r>
              <a:rPr lang="pt-BR" sz="1200" dirty="0"/>
              <a:t>LANCASTER, F. W. Indexação e resumos: teoria e prática. Brasília: </a:t>
            </a:r>
            <a:r>
              <a:rPr lang="pt-BR" sz="1200" dirty="0" err="1"/>
              <a:t>Briquet</a:t>
            </a:r>
            <a:r>
              <a:rPr lang="pt-BR" sz="1200" dirty="0"/>
              <a:t> de Lemos/Livros, 2004.</a:t>
            </a:r>
          </a:p>
          <a:p>
            <a:r>
              <a:rPr lang="pt-BR" sz="1200" dirty="0"/>
              <a:t>LAPA, R. C. Indexação automática no Brasil no âmbito da ciência da informação (1973-2012). 2014. 287 (Mestrado). Programa de Pós-Graduação em Ciência da Informação, Universidade Federal de </a:t>
            </a:r>
            <a:r>
              <a:rPr lang="pt-BR" sz="1200" dirty="0" err="1"/>
              <a:t>Pernanbuco</a:t>
            </a:r>
            <a:r>
              <a:rPr lang="pt-BR" sz="1200" dirty="0"/>
              <a:t>, Recife.</a:t>
            </a:r>
          </a:p>
          <a:p>
            <a:r>
              <a:rPr lang="pt-BR" sz="1200" dirty="0"/>
              <a:t>LAPA, R. C.; CORRÊA, R. F. Indexação Automática no Âmbito da Ciência da Informação no Brasil. Informação &amp; Tecnologia (ITEC), v. 1, n. 2, p. 59-76, 2014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3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1143000"/>
          </a:xfrm>
        </p:spPr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sz="2500" dirty="0" smtClean="0"/>
              <a:t>LIMA</a:t>
            </a:r>
            <a:r>
              <a:rPr lang="pt-BR" sz="2500" dirty="0"/>
              <a:t>, V. M. A.; BOCATTO, V. R. C. O desempenho terminológico dos descritores em Ciência da Informação do Vocabulário Controlado SIBI/USP nos processos de indexação manual, automática e semiautomática. Perspectivas em Ciência da Informação, v. 14, n. 1, p. 131-151, 2009.</a:t>
            </a:r>
          </a:p>
          <a:p>
            <a:r>
              <a:rPr lang="es-ES" sz="2500" dirty="0"/>
              <a:t>MENDEZ RODRÍGUEZ, E. M., </a:t>
            </a:r>
            <a:r>
              <a:rPr lang="es-ES" sz="2500" dirty="0" smtClean="0"/>
              <a:t>MOREIRO GONZÁLEZ</a:t>
            </a:r>
            <a:r>
              <a:rPr lang="es-ES" sz="2500" dirty="0"/>
              <a:t>, J. A. Lenguaje natural e </a:t>
            </a:r>
            <a:r>
              <a:rPr lang="es-ES" sz="2500" dirty="0" smtClean="0"/>
              <a:t>indización automatizada</a:t>
            </a:r>
            <a:r>
              <a:rPr lang="es-ES" sz="2500" dirty="0"/>
              <a:t>. Ciencias de la Información, v. 30</a:t>
            </a:r>
            <a:r>
              <a:rPr lang="es-ES" sz="2500" dirty="0" smtClean="0"/>
              <a:t>, n.3</a:t>
            </a:r>
            <a:r>
              <a:rPr lang="es-ES" sz="2500" dirty="0"/>
              <a:t>, p.11-24, set., </a:t>
            </a:r>
            <a:r>
              <a:rPr lang="es-ES" sz="2500" dirty="0" smtClean="0"/>
              <a:t>1999.</a:t>
            </a:r>
            <a:endParaRPr lang="pt-BR" sz="2500" dirty="0" smtClean="0"/>
          </a:p>
          <a:p>
            <a:r>
              <a:rPr lang="pt-BR" sz="2500" dirty="0" smtClean="0"/>
              <a:t>NARUKAWA</a:t>
            </a:r>
            <a:r>
              <a:rPr lang="pt-BR" sz="2500" dirty="0"/>
              <a:t>, C. M.; GIL LEIVA, I.; FUJITA, M. S. L. Indexação automatizada de artigos de periódicos científicos: análise da aplicação do software SISA com uso da terminologia </a:t>
            </a:r>
            <a:r>
              <a:rPr lang="pt-BR" sz="2500" dirty="0" err="1"/>
              <a:t>DeCS</a:t>
            </a:r>
            <a:r>
              <a:rPr lang="pt-BR" sz="2500" dirty="0"/>
              <a:t> na área de Odontologia. Inf. &amp; </a:t>
            </a:r>
            <a:r>
              <a:rPr lang="pt-BR" sz="2500" dirty="0" err="1"/>
              <a:t>Soc</a:t>
            </a:r>
            <a:r>
              <a:rPr lang="pt-BR" sz="2500" dirty="0"/>
              <a:t>.:Est., v. 19, n. 2, p. 99-118, 2009.</a:t>
            </a:r>
          </a:p>
          <a:p>
            <a:r>
              <a:rPr lang="pt-BR" sz="2500" dirty="0"/>
              <a:t>NICOLINO, M. E. V. P.; FERNEDA, E. Um método para a utilização de ontologias na indexação automática. Informação &amp; Tecnologia (ITEC), v. 1, n. 2, p. 13-33, 2014.</a:t>
            </a:r>
          </a:p>
          <a:p>
            <a:r>
              <a:rPr lang="pt-BR" sz="2500" dirty="0"/>
              <a:t>OLIVEIRA, E. et al. Um modelo algébrico para representação, indexação e classificação automática de documentos digitais. Revista Brasileira de Biblioteconomia e Documentação, Nova Série, v. 3, n. 1, p. 73-98, 2007.</a:t>
            </a:r>
          </a:p>
          <a:p>
            <a:r>
              <a:rPr lang="pt-BR" sz="2500" dirty="0"/>
              <a:t>PEREIRA BRAGA MAMFRIM, F.; PEREIRA BRAGA MAMFRIM, F. Representação de conteúdo via indexação automática </a:t>
            </a:r>
            <a:r>
              <a:rPr lang="pt-BR" sz="2500" dirty="0" err="1"/>
              <a:t>en</a:t>
            </a:r>
            <a:r>
              <a:rPr lang="pt-BR" sz="2500" dirty="0"/>
              <a:t> textos integrais em língua portuguesa. Ciência da Informação, v. 20, n. 2, 1991. </a:t>
            </a:r>
          </a:p>
          <a:p>
            <a:r>
              <a:rPr lang="pt-BR" sz="2500" dirty="0"/>
              <a:t>ROBREDO, J. Indexação automática de textos: uma abordagem otimizada e simples. </a:t>
            </a:r>
            <a:r>
              <a:rPr lang="en-US" sz="2500" dirty="0" err="1"/>
              <a:t>Ciência</a:t>
            </a:r>
            <a:r>
              <a:rPr lang="en-US" sz="2500" dirty="0"/>
              <a:t> da </a:t>
            </a:r>
            <a:r>
              <a:rPr lang="en-US" sz="2500" dirty="0" err="1"/>
              <a:t>Informação</a:t>
            </a:r>
            <a:r>
              <a:rPr lang="en-US" sz="2500" dirty="0"/>
              <a:t>, v. 20, n. 2, 1991.</a:t>
            </a:r>
            <a:endParaRPr lang="pt-BR" sz="2500" dirty="0"/>
          </a:p>
          <a:p>
            <a:r>
              <a:rPr lang="pt-BR" sz="2500" dirty="0"/>
              <a:t>SANTOS, V. N. D. Indexação automática de documentos textuais: iniciativas dos grupos de pesquisa de universidades públicas brasileiras. p.72. 2009</a:t>
            </a:r>
          </a:p>
          <a:p>
            <a:r>
              <a:rPr lang="pt-BR" sz="2500" dirty="0"/>
              <a:t>SILVA, T. J. D. S.; CORRÊA, R. F. Ferramentas para indexação automática: uma análise comparativa entre o </a:t>
            </a:r>
            <a:r>
              <a:rPr lang="pt-BR" sz="2500" dirty="0" err="1"/>
              <a:t>Ogma</a:t>
            </a:r>
            <a:r>
              <a:rPr lang="pt-BR" sz="2500" dirty="0"/>
              <a:t>, </a:t>
            </a:r>
            <a:r>
              <a:rPr lang="pt-BR" sz="2500" dirty="0" err="1"/>
              <a:t>Parser</a:t>
            </a:r>
            <a:r>
              <a:rPr lang="pt-BR" sz="2500" dirty="0"/>
              <a:t> palavras, LX-</a:t>
            </a:r>
            <a:r>
              <a:rPr lang="pt-BR" sz="2500" dirty="0" err="1"/>
              <a:t>Parser</a:t>
            </a:r>
            <a:r>
              <a:rPr lang="pt-BR" sz="2500" dirty="0"/>
              <a:t> e a extração manual de sintagmas nominais. XVI Encontro Nacional de Pesquisa em Ciência da Informação (XVI ENANCIB). João Pessoa 2015.</a:t>
            </a:r>
          </a:p>
          <a:p>
            <a:r>
              <a:rPr lang="pt-BR" sz="2500" dirty="0"/>
              <a:t>SOUZA, R. R. Uma proposta de metodologia para indexação automática utilizando sintagmas nominais. Enc. Bibli: R. Eletr. Bibliotecon. </a:t>
            </a:r>
            <a:r>
              <a:rPr lang="pt-BR" sz="2500" dirty="0" err="1"/>
              <a:t>Ci</a:t>
            </a:r>
            <a:r>
              <a:rPr lang="pt-BR" sz="2500" dirty="0"/>
              <a:t>. Inf., n. n. </a:t>
            </a:r>
            <a:r>
              <a:rPr lang="pt-BR" sz="2500" dirty="0" err="1"/>
              <a:t>esp</a:t>
            </a:r>
            <a:r>
              <a:rPr lang="pt-BR" sz="2500" dirty="0"/>
              <a:t>, p. 42-59, 2006 2006.</a:t>
            </a:r>
          </a:p>
          <a:p>
            <a:r>
              <a:rPr lang="pt-BR" sz="2500" dirty="0" err="1"/>
              <a:t>Smit</a:t>
            </a:r>
            <a:r>
              <a:rPr lang="pt-BR" sz="2500" dirty="0"/>
              <a:t>, J. W. A busca pela eficiência na representação da informação e do conhecimento – desdobramentos posteriores no pensamento de </a:t>
            </a:r>
            <a:r>
              <a:rPr lang="pt-BR" sz="2500" dirty="0" err="1"/>
              <a:t>Gardin</a:t>
            </a:r>
            <a:r>
              <a:rPr lang="pt-BR" sz="2500" dirty="0"/>
              <a:t>. In: GUIMARÃES, J. A. C.; DODEBEI, V. (Org.). Organização do conhecimento e diversidade cultural. 1ed.Marília: ISKO-Brasil, 2015, v. 3, p. 726-735.</a:t>
            </a:r>
          </a:p>
          <a:p>
            <a:r>
              <a:rPr lang="pt-BR" sz="2500" dirty="0" smtClean="0"/>
              <a:t>VIEIRA</a:t>
            </a:r>
            <a:r>
              <a:rPr lang="pt-BR" sz="2500" dirty="0"/>
              <a:t>, S. B. Indexação automática e manual: revisão de literatura. Ciência da Informação, v. 17, n. 1, 1988.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5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1143000"/>
          </a:xfrm>
        </p:spPr>
        <p:txBody>
          <a:bodyPr/>
          <a:lstStyle/>
          <a:p>
            <a:r>
              <a:rPr lang="pt-BR" dirty="0" smtClean="0"/>
              <a:t>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Procedimentos de indexação</a:t>
            </a:r>
          </a:p>
          <a:p>
            <a:pPr algn="just"/>
            <a:r>
              <a:rPr lang="pt-BR" dirty="0" smtClean="0"/>
              <a:t>Acesso </a:t>
            </a:r>
            <a:r>
              <a:rPr lang="pt-BR" dirty="0"/>
              <a:t>e recuperação de grande volume de </a:t>
            </a:r>
            <a:r>
              <a:rPr lang="pt-BR" dirty="0" smtClean="0"/>
              <a:t>informação</a:t>
            </a:r>
          </a:p>
          <a:p>
            <a:pPr algn="just"/>
            <a:r>
              <a:rPr lang="pt-BR" dirty="0" smtClean="0"/>
              <a:t>Foco inicial na literatura técnico-científica</a:t>
            </a:r>
          </a:p>
          <a:p>
            <a:pPr algn="just"/>
            <a:r>
              <a:rPr lang="pt-BR" dirty="0"/>
              <a:t>Produto </a:t>
            </a:r>
          </a:p>
          <a:p>
            <a:pPr lvl="1" algn="just"/>
            <a:r>
              <a:rPr lang="pt-BR" dirty="0"/>
              <a:t>Índices </a:t>
            </a:r>
          </a:p>
          <a:p>
            <a:pPr lvl="2" algn="just"/>
            <a:r>
              <a:rPr lang="pt-BR" dirty="0"/>
              <a:t>Descritores do sistema</a:t>
            </a:r>
          </a:p>
          <a:p>
            <a:pPr lvl="2" algn="just"/>
            <a:r>
              <a:rPr lang="pt-BR" dirty="0"/>
              <a:t>Índices de assunto</a:t>
            </a:r>
          </a:p>
          <a:p>
            <a:pPr algn="just"/>
            <a:r>
              <a:rPr lang="pt-BR" dirty="0" smtClean="0"/>
              <a:t>Questões quanto a </a:t>
            </a:r>
            <a:r>
              <a:rPr lang="pt-BR" b="1" dirty="0" smtClean="0"/>
              <a:t>viabilidade</a:t>
            </a:r>
            <a:r>
              <a:rPr lang="pt-BR" dirty="0" smtClean="0"/>
              <a:t> da indexação </a:t>
            </a:r>
            <a:r>
              <a:rPr lang="pt-BR" dirty="0"/>
              <a:t>manual (</a:t>
            </a:r>
            <a:r>
              <a:rPr lang="pt-BR" dirty="0" smtClean="0"/>
              <a:t>humana/intelectual) para analisar o conteúdo de todos os documentos.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7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1143000"/>
          </a:xfrm>
        </p:spPr>
        <p:txBody>
          <a:bodyPr/>
          <a:lstStyle/>
          <a:p>
            <a:r>
              <a:rPr lang="pt-BR" dirty="0" smtClean="0"/>
              <a:t>Indexação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6" y="1844824"/>
            <a:ext cx="7664546" cy="3528392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3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/>
          <a:lstStyle/>
          <a:p>
            <a:r>
              <a:rPr lang="pt-BR" dirty="0" smtClean="0"/>
              <a:t>Indexação: produtos 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60968"/>
            <a:ext cx="7620000" cy="3479064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6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259632" y="616530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Base LISA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35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1" y="274638"/>
            <a:ext cx="6408712" cy="1143000"/>
          </a:xfrm>
        </p:spPr>
        <p:txBody>
          <a:bodyPr/>
          <a:lstStyle/>
          <a:p>
            <a:r>
              <a:rPr lang="pt-BR" dirty="0" smtClean="0"/>
              <a:t>Indexação: recuperação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7</a:t>
            </a:fld>
            <a:endParaRPr lang="pt-BR"/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54" y="1600200"/>
            <a:ext cx="5380892" cy="4800600"/>
          </a:xfr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64287"/>
            <a:ext cx="42306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7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/>
          <a:lstStyle/>
          <a:p>
            <a:r>
              <a:rPr lang="pt-BR" dirty="0" smtClean="0"/>
              <a:t>Indexação: tipos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Indexação manual (intelectual, humana) </a:t>
            </a:r>
          </a:p>
          <a:p>
            <a:pPr lvl="1" algn="just"/>
            <a:r>
              <a:rPr lang="pt-BR" dirty="0" smtClean="0"/>
              <a:t>realizada por bibliotecários, profissionais da informação e comunicação, indexadores e especialistas,</a:t>
            </a:r>
          </a:p>
          <a:p>
            <a:pPr lvl="1" algn="just"/>
            <a:r>
              <a:rPr lang="pt-BR" dirty="0"/>
              <a:t>programa de indexação (</a:t>
            </a:r>
            <a:r>
              <a:rPr lang="pt-BR" dirty="0" err="1"/>
              <a:t>indexing</a:t>
            </a:r>
            <a:r>
              <a:rPr lang="pt-BR" dirty="0"/>
              <a:t> </a:t>
            </a:r>
            <a:r>
              <a:rPr lang="pt-BR" dirty="0" err="1"/>
              <a:t>program</a:t>
            </a:r>
            <a:r>
              <a:rPr lang="pt-BR" dirty="0" smtClean="0"/>
              <a:t>)</a:t>
            </a:r>
          </a:p>
          <a:p>
            <a:pPr lvl="2" algn="just"/>
            <a:r>
              <a:rPr lang="pt-BR" dirty="0" smtClean="0"/>
              <a:t>indexação assistida por computador </a:t>
            </a:r>
            <a:r>
              <a:rPr lang="pt-BR" dirty="0"/>
              <a:t>programas que auxiliam o processo de armazenamento de termos de indexação, obtidos de modo </a:t>
            </a:r>
            <a:r>
              <a:rPr lang="pt-BR" dirty="0" smtClean="0"/>
              <a:t>intelectual.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Indexação automática (</a:t>
            </a:r>
            <a:r>
              <a:rPr lang="pt-BR" dirty="0" err="1"/>
              <a:t>automatic</a:t>
            </a:r>
            <a:r>
              <a:rPr lang="pt-BR" dirty="0"/>
              <a:t> </a:t>
            </a:r>
            <a:r>
              <a:rPr lang="pt-BR" dirty="0" err="1"/>
              <a:t>indexing</a:t>
            </a:r>
            <a:r>
              <a:rPr lang="pt-BR" dirty="0" smtClean="0"/>
              <a:t>)</a:t>
            </a:r>
          </a:p>
          <a:p>
            <a:pPr lvl="1" algn="just"/>
            <a:r>
              <a:rPr lang="pt-BR" dirty="0" smtClean="0"/>
              <a:t>termos </a:t>
            </a:r>
            <a:r>
              <a:rPr lang="pt-BR" dirty="0"/>
              <a:t>propostos são armazenados diretamente como </a:t>
            </a:r>
            <a:r>
              <a:rPr lang="pt-BR" dirty="0" smtClean="0"/>
              <a:t>descritores.</a:t>
            </a:r>
            <a:endParaRPr lang="pt-BR" dirty="0"/>
          </a:p>
          <a:p>
            <a:pPr lvl="1" algn="just"/>
            <a:r>
              <a:rPr lang="pt-BR" dirty="0"/>
              <a:t>indexação por computador (</a:t>
            </a:r>
            <a:r>
              <a:rPr lang="pt-BR" dirty="0" err="1"/>
              <a:t>computer</a:t>
            </a:r>
            <a:r>
              <a:rPr lang="pt-BR" dirty="0"/>
              <a:t> </a:t>
            </a:r>
            <a:r>
              <a:rPr lang="pt-BR" dirty="0" err="1"/>
              <a:t>indexing</a:t>
            </a:r>
            <a:r>
              <a:rPr lang="pt-BR" dirty="0"/>
              <a:t>),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/>
              <a:t>Indexação semiautomática </a:t>
            </a:r>
            <a:endParaRPr lang="pt-BR" dirty="0" smtClean="0"/>
          </a:p>
          <a:p>
            <a:pPr lvl="1" algn="just"/>
            <a:r>
              <a:rPr lang="pt-BR" dirty="0" smtClean="0"/>
              <a:t>análise de </a:t>
            </a:r>
            <a:r>
              <a:rPr lang="pt-BR" dirty="0"/>
              <a:t>documentos de modo automático, mas os termos de indexação propostos são validados e editados por um </a:t>
            </a:r>
            <a:r>
              <a:rPr lang="pt-BR" dirty="0" smtClean="0"/>
              <a:t>profissional.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/>
          <a:lstStyle/>
          <a:p>
            <a:r>
              <a:rPr lang="pt-BR" dirty="0" smtClean="0"/>
              <a:t>Indexação assistida por computador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923" y="0"/>
            <a:ext cx="2257622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6BF9-6768-4FBE-9998-8915CC754380}" type="datetime7">
              <a:rPr lang="pt-BR" sz="1600" smtClean="0"/>
              <a:t>nov-18</a:t>
            </a:fld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A95A-0346-435C-AFB3-C7C04E36DFCB}" type="slidenum">
              <a:rPr lang="pt-BR" smtClean="0"/>
              <a:t>9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59" y="1772816"/>
            <a:ext cx="6333453" cy="419464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-468560" y="566124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3568" y="6049021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 SIBI/USP. Vocabulário Controlado USP: Base de dados em Língua Portuguesa para Indexação e Recuperação da Informação, 2001.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070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3301</Words>
  <Application>Microsoft Office PowerPoint</Application>
  <PresentationFormat>Apresentação na tela (4:3)</PresentationFormat>
  <Paragraphs>276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Adjacência</vt:lpstr>
      <vt:lpstr>Indexação automática: processos, modelos e ferramentas</vt:lpstr>
      <vt:lpstr>Indexação</vt:lpstr>
      <vt:lpstr>Indexação</vt:lpstr>
      <vt:lpstr>Indexação</vt:lpstr>
      <vt:lpstr>Indexação</vt:lpstr>
      <vt:lpstr>Indexação: produtos </vt:lpstr>
      <vt:lpstr>Indexação: recuperação</vt:lpstr>
      <vt:lpstr>Indexação: tipos</vt:lpstr>
      <vt:lpstr>Indexação assistida por computador</vt:lpstr>
      <vt:lpstr>Indexação assistida por computador</vt:lpstr>
      <vt:lpstr>Indexação Automática: processos</vt:lpstr>
      <vt:lpstr>Indexação Automática: processos</vt:lpstr>
      <vt:lpstr>Indexação Automática: modelos</vt:lpstr>
      <vt:lpstr>Indexação Automática: modelos</vt:lpstr>
      <vt:lpstr>Indexação Automática: modelos</vt:lpstr>
      <vt:lpstr>Indexação Automática: modelos</vt:lpstr>
      <vt:lpstr>Indexação automática: modelos</vt:lpstr>
      <vt:lpstr>Indexação automática: modelos</vt:lpstr>
      <vt:lpstr>Indexação automática</vt:lpstr>
      <vt:lpstr>Indexação automática</vt:lpstr>
      <vt:lpstr>Indexação automática</vt:lpstr>
      <vt:lpstr>Indexação automática</vt:lpstr>
      <vt:lpstr>Indexação automática</vt:lpstr>
      <vt:lpstr>OGMA</vt:lpstr>
      <vt:lpstr>Programas de Indexação Automática</vt:lpstr>
      <vt:lpstr>Métodos de Indexação Automática</vt:lpstr>
      <vt:lpstr>Indexação Automática</vt:lpstr>
      <vt:lpstr>Entrada de Dados</vt:lpstr>
      <vt:lpstr>Seleção de termos de Indexação</vt:lpstr>
      <vt:lpstr>Indexação Automática</vt:lpstr>
      <vt:lpstr>Indexação Automática</vt:lpstr>
      <vt:lpstr>Bibliografia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Indexação automática: processos, modelos e ferramentas</dc:title>
  <dc:creator>Cibele A. C. Marques dos Santos</dc:creator>
  <cp:lastModifiedBy>giovanadeliberalimaimone</cp:lastModifiedBy>
  <cp:revision>71</cp:revision>
  <dcterms:created xsi:type="dcterms:W3CDTF">2017-04-20T13:31:42Z</dcterms:created>
  <dcterms:modified xsi:type="dcterms:W3CDTF">2018-11-05T17:45:00Z</dcterms:modified>
</cp:coreProperties>
</file>