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474" r:id="rId3"/>
    <p:sldId id="281" r:id="rId4"/>
    <p:sldId id="468" r:id="rId5"/>
    <p:sldId id="470" r:id="rId6"/>
    <p:sldId id="471" r:id="rId7"/>
    <p:sldId id="472" r:id="rId8"/>
    <p:sldId id="475" r:id="rId9"/>
    <p:sldId id="476" r:id="rId10"/>
    <p:sldId id="473" r:id="rId11"/>
    <p:sldId id="477" r:id="rId12"/>
    <p:sldId id="478" r:id="rId13"/>
    <p:sldId id="479" r:id="rId14"/>
    <p:sldId id="480" r:id="rId15"/>
    <p:sldId id="469" r:id="rId16"/>
    <p:sldId id="481" r:id="rId17"/>
    <p:sldId id="482" r:id="rId18"/>
    <p:sldId id="484" r:id="rId19"/>
    <p:sldId id="485" r:id="rId20"/>
    <p:sldId id="486" r:id="rId21"/>
    <p:sldId id="487" r:id="rId22"/>
    <p:sldId id="488" r:id="rId23"/>
    <p:sldId id="489" r:id="rId24"/>
    <p:sldId id="490" r:id="rId25"/>
    <p:sldId id="491" r:id="rId26"/>
    <p:sldId id="492" r:id="rId27"/>
    <p:sldId id="493" r:id="rId28"/>
    <p:sldId id="494" r:id="rId29"/>
    <p:sldId id="467" r:id="rId30"/>
  </p:sldIdLst>
  <p:sldSz cx="9144000" cy="6858000" type="screen4x3"/>
  <p:notesSz cx="6877050" cy="100028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89146" autoAdjust="0"/>
  </p:normalViewPr>
  <p:slideViewPr>
    <p:cSldViewPr>
      <p:cViewPr varScale="1">
        <p:scale>
          <a:sx n="65" d="100"/>
          <a:sy n="65" d="100"/>
        </p:scale>
        <p:origin x="15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0AA7-44C5-B217-EB8E0F28E940}"/>
              </c:ext>
            </c:extLst>
          </c:dPt>
          <c:cat>
            <c:strRef>
              <c:f>Plan1!$E$6:$G$6</c:f>
              <c:strCache>
                <c:ptCount val="3"/>
                <c:pt idx="0">
                  <c:v>Valor Contábil</c:v>
                </c:pt>
                <c:pt idx="1">
                  <c:v>Valor Líquido de Venda</c:v>
                </c:pt>
                <c:pt idx="2">
                  <c:v>Valor em Uso</c:v>
                </c:pt>
              </c:strCache>
            </c:strRef>
          </c:cat>
          <c:val>
            <c:numRef>
              <c:f>Plan1!$E$7:$G$7</c:f>
              <c:numCache>
                <c:formatCode>#,##0</c:formatCode>
                <c:ptCount val="3"/>
                <c:pt idx="0">
                  <c:v>10000000</c:v>
                </c:pt>
                <c:pt idx="1">
                  <c:v>8500000</c:v>
                </c:pt>
                <c:pt idx="2">
                  <c:v>8000000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A7-44C5-B217-EB8E0F28E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808128"/>
        <c:axId val="413809664"/>
      </c:barChart>
      <c:catAx>
        <c:axId val="413808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13809664"/>
        <c:crosses val="autoZero"/>
        <c:auto val="1"/>
        <c:lblAlgn val="ctr"/>
        <c:lblOffset val="100"/>
        <c:noMultiLvlLbl val="0"/>
      </c:catAx>
      <c:valAx>
        <c:axId val="413809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413808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E440-420F-ABB2-6AD4F9909B4C}"/>
              </c:ext>
            </c:extLst>
          </c:dPt>
          <c:cat>
            <c:strRef>
              <c:f>Plan1!$E$6:$G$6</c:f>
              <c:strCache>
                <c:ptCount val="3"/>
                <c:pt idx="0">
                  <c:v>Valor Contábil</c:v>
                </c:pt>
                <c:pt idx="1">
                  <c:v>Valor Líquido de Venda</c:v>
                </c:pt>
                <c:pt idx="2">
                  <c:v>Valor em Uso</c:v>
                </c:pt>
              </c:strCache>
            </c:strRef>
          </c:cat>
          <c:val>
            <c:numRef>
              <c:f>Plan1!$E$7:$G$7</c:f>
              <c:numCache>
                <c:formatCode>#,##0</c:formatCode>
                <c:ptCount val="3"/>
                <c:pt idx="0">
                  <c:v>10000000</c:v>
                </c:pt>
                <c:pt idx="1">
                  <c:v>12000000</c:v>
                </c:pt>
                <c:pt idx="2">
                  <c:v>13000000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40-420F-ABB2-6AD4F9909B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352512"/>
        <c:axId val="222354048"/>
      </c:barChart>
      <c:catAx>
        <c:axId val="222352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22354048"/>
        <c:crosses val="autoZero"/>
        <c:auto val="1"/>
        <c:lblAlgn val="ctr"/>
        <c:lblOffset val="100"/>
        <c:noMultiLvlLbl val="0"/>
      </c:catAx>
      <c:valAx>
        <c:axId val="22235404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22352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1E9442-D018-4DB9-8C0C-473A9D2023B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E891C56-872E-4DE7-89D6-09EFBE280C18}">
      <dgm:prSet phldrT="[Texto]"/>
      <dgm:spPr/>
      <dgm:t>
        <a:bodyPr/>
        <a:lstStyle/>
        <a:p>
          <a:r>
            <a:rPr lang="pt-BR" dirty="0">
              <a:latin typeface="Times New Roman" panose="02020603050405020304" pitchFamily="18" charset="0"/>
              <a:cs typeface="Times New Roman" panose="02020603050405020304" pitchFamily="18" charset="0"/>
            </a:rPr>
            <a:t>Ativo Imobilizado</a:t>
          </a:r>
        </a:p>
      </dgm:t>
    </dgm:pt>
    <dgm:pt modelId="{C831E8ED-C62A-4243-B571-7368A311C3A6}" type="parTrans" cxnId="{CC392D20-08E3-40FC-AB50-988A0EAC9065}">
      <dgm:prSet/>
      <dgm:spPr/>
      <dgm:t>
        <a:bodyPr/>
        <a:lstStyle/>
        <a:p>
          <a:endParaRPr lang="pt-BR"/>
        </a:p>
      </dgm:t>
    </dgm:pt>
    <dgm:pt modelId="{8AD8741B-40CC-4331-B42B-93747D7B9028}" type="sibTrans" cxnId="{CC392D20-08E3-40FC-AB50-988A0EAC9065}">
      <dgm:prSet/>
      <dgm:spPr/>
      <dgm:t>
        <a:bodyPr/>
        <a:lstStyle/>
        <a:p>
          <a:endParaRPr lang="pt-BR"/>
        </a:p>
      </dgm:t>
    </dgm:pt>
    <dgm:pt modelId="{6ADE7099-6507-4822-BF24-23B81AE6A51B}">
      <dgm:prSet phldrT="[Texto]"/>
      <dgm:spPr/>
      <dgm:t>
        <a:bodyPr/>
        <a:lstStyle/>
        <a:p>
          <a:r>
            <a:rPr lang="pt-BR" dirty="0"/>
            <a:t>Destinados à manutenção das atividades da empresa </a:t>
          </a:r>
        </a:p>
      </dgm:t>
    </dgm:pt>
    <dgm:pt modelId="{774C8E47-47B3-4050-BF45-8008705D6B9C}" type="parTrans" cxnId="{BF19210C-AE6C-4CBE-916B-C505DA31A9E4}">
      <dgm:prSet/>
      <dgm:spPr/>
      <dgm:t>
        <a:bodyPr/>
        <a:lstStyle/>
        <a:p>
          <a:endParaRPr lang="pt-BR"/>
        </a:p>
      </dgm:t>
    </dgm:pt>
    <dgm:pt modelId="{EB30D060-33AE-4F4A-BBD3-9B334ADABF14}" type="sibTrans" cxnId="{BF19210C-AE6C-4CBE-916B-C505DA31A9E4}">
      <dgm:prSet/>
      <dgm:spPr/>
      <dgm:t>
        <a:bodyPr/>
        <a:lstStyle/>
        <a:p>
          <a:endParaRPr lang="pt-BR"/>
        </a:p>
      </dgm:t>
    </dgm:pt>
    <dgm:pt modelId="{F545FFF8-7C1E-4B6C-B6C5-8811E3B7096E}">
      <dgm:prSet phldrT="[Texto]"/>
      <dgm:spPr/>
      <dgm:t>
        <a:bodyPr/>
        <a:lstStyle/>
        <a:p>
          <a:r>
            <a:rPr lang="pt-BR" dirty="0"/>
            <a:t>Se espera utilizar por mais de um período</a:t>
          </a:r>
        </a:p>
      </dgm:t>
    </dgm:pt>
    <dgm:pt modelId="{4377DA1B-614F-4ADE-893B-C95BB1C422BC}" type="parTrans" cxnId="{398594A9-DC20-46CD-9C0D-E0946D8E7DE6}">
      <dgm:prSet/>
      <dgm:spPr/>
      <dgm:t>
        <a:bodyPr/>
        <a:lstStyle/>
        <a:p>
          <a:endParaRPr lang="pt-BR"/>
        </a:p>
      </dgm:t>
    </dgm:pt>
    <dgm:pt modelId="{CDBBB42C-A4D0-4387-BE50-2390E44700ED}" type="sibTrans" cxnId="{398594A9-DC20-46CD-9C0D-E0946D8E7DE6}">
      <dgm:prSet/>
      <dgm:spPr/>
      <dgm:t>
        <a:bodyPr/>
        <a:lstStyle/>
        <a:p>
          <a:endParaRPr lang="pt-BR"/>
        </a:p>
      </dgm:t>
    </dgm:pt>
    <dgm:pt modelId="{F43FA883-B9A2-4A7F-B1BD-CB0B2011F5BA}">
      <dgm:prSet phldrT="[Texto]"/>
      <dgm:spPr/>
      <dgm:t>
        <a:bodyPr/>
        <a:lstStyle/>
        <a:p>
          <a:r>
            <a:rPr lang="pt-BR" dirty="0"/>
            <a:t>A empresa detém os benefícios, riscos e controle</a:t>
          </a:r>
        </a:p>
      </dgm:t>
    </dgm:pt>
    <dgm:pt modelId="{32CD28FB-7B08-49AA-B54F-164580D890CD}" type="parTrans" cxnId="{AD4E6917-D891-4A5C-A09E-58C6AD718D5B}">
      <dgm:prSet/>
      <dgm:spPr/>
      <dgm:t>
        <a:bodyPr/>
        <a:lstStyle/>
        <a:p>
          <a:endParaRPr lang="pt-BR"/>
        </a:p>
      </dgm:t>
    </dgm:pt>
    <dgm:pt modelId="{F2D86F73-96C9-4A5A-97AE-02A75E634ADB}" type="sibTrans" cxnId="{AD4E6917-D891-4A5C-A09E-58C6AD718D5B}">
      <dgm:prSet/>
      <dgm:spPr/>
      <dgm:t>
        <a:bodyPr/>
        <a:lstStyle/>
        <a:p>
          <a:endParaRPr lang="pt-BR"/>
        </a:p>
      </dgm:t>
    </dgm:pt>
    <dgm:pt modelId="{5A63DE19-284E-4072-AA2B-0B934195A951}" type="pres">
      <dgm:prSet presAssocID="{B61E9442-D018-4DB9-8C0C-473A9D2023B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F03F5F0-464B-4016-BC57-D6FA740C7189}" type="pres">
      <dgm:prSet presAssocID="{CE891C56-872E-4DE7-89D6-09EFBE280C18}" presName="root1" presStyleCnt="0"/>
      <dgm:spPr/>
    </dgm:pt>
    <dgm:pt modelId="{73726F71-E627-4FC2-B0C7-F5D237CE72FD}" type="pres">
      <dgm:prSet presAssocID="{CE891C56-872E-4DE7-89D6-09EFBE280C18}" presName="LevelOneTextNode" presStyleLbl="node0" presStyleIdx="0" presStyleCnt="1" custLinFactNeighborX="-72782" custLinFactNeighborY="-2141">
        <dgm:presLayoutVars>
          <dgm:chPref val="3"/>
        </dgm:presLayoutVars>
      </dgm:prSet>
      <dgm:spPr/>
    </dgm:pt>
    <dgm:pt modelId="{A085AEC4-8A58-494F-83DE-20CA9B33403E}" type="pres">
      <dgm:prSet presAssocID="{CE891C56-872E-4DE7-89D6-09EFBE280C18}" presName="level2hierChild" presStyleCnt="0"/>
      <dgm:spPr/>
    </dgm:pt>
    <dgm:pt modelId="{60E1055F-AFA2-49B2-9A7A-48D5CA623BDF}" type="pres">
      <dgm:prSet presAssocID="{774C8E47-47B3-4050-BF45-8008705D6B9C}" presName="conn2-1" presStyleLbl="parChTrans1D2" presStyleIdx="0" presStyleCnt="3"/>
      <dgm:spPr/>
    </dgm:pt>
    <dgm:pt modelId="{38447B4A-406A-4DB5-88A4-F55825477F05}" type="pres">
      <dgm:prSet presAssocID="{774C8E47-47B3-4050-BF45-8008705D6B9C}" presName="connTx" presStyleLbl="parChTrans1D2" presStyleIdx="0" presStyleCnt="3"/>
      <dgm:spPr/>
    </dgm:pt>
    <dgm:pt modelId="{7B47107C-C05D-4FA9-9DD8-CA510C6EBD73}" type="pres">
      <dgm:prSet presAssocID="{6ADE7099-6507-4822-BF24-23B81AE6A51B}" presName="root2" presStyleCnt="0"/>
      <dgm:spPr/>
    </dgm:pt>
    <dgm:pt modelId="{96038E4C-2DF8-4510-9E95-658CC48E874F}" type="pres">
      <dgm:prSet presAssocID="{6ADE7099-6507-4822-BF24-23B81AE6A51B}" presName="LevelTwoTextNode" presStyleLbl="node2" presStyleIdx="0" presStyleCnt="3" custScaleX="189124">
        <dgm:presLayoutVars>
          <dgm:chPref val="3"/>
        </dgm:presLayoutVars>
      </dgm:prSet>
      <dgm:spPr/>
    </dgm:pt>
    <dgm:pt modelId="{B5BB5CE1-C77B-4882-8194-C73A8F4B120E}" type="pres">
      <dgm:prSet presAssocID="{6ADE7099-6507-4822-BF24-23B81AE6A51B}" presName="level3hierChild" presStyleCnt="0"/>
      <dgm:spPr/>
    </dgm:pt>
    <dgm:pt modelId="{1ECFB66E-4DE5-4D5F-B0AC-58EF4447C256}" type="pres">
      <dgm:prSet presAssocID="{4377DA1B-614F-4ADE-893B-C95BB1C422BC}" presName="conn2-1" presStyleLbl="parChTrans1D2" presStyleIdx="1" presStyleCnt="3"/>
      <dgm:spPr/>
    </dgm:pt>
    <dgm:pt modelId="{AE891F5A-FFCE-4D6A-A662-6BEEE4825D23}" type="pres">
      <dgm:prSet presAssocID="{4377DA1B-614F-4ADE-893B-C95BB1C422BC}" presName="connTx" presStyleLbl="parChTrans1D2" presStyleIdx="1" presStyleCnt="3"/>
      <dgm:spPr/>
    </dgm:pt>
    <dgm:pt modelId="{C2148867-89EB-4E9C-BBB4-E7E4C119A347}" type="pres">
      <dgm:prSet presAssocID="{F545FFF8-7C1E-4B6C-B6C5-8811E3B7096E}" presName="root2" presStyleCnt="0"/>
      <dgm:spPr/>
    </dgm:pt>
    <dgm:pt modelId="{C64DE543-7545-4502-87FE-004261561A48}" type="pres">
      <dgm:prSet presAssocID="{F545FFF8-7C1E-4B6C-B6C5-8811E3B7096E}" presName="LevelTwoTextNode" presStyleLbl="node2" presStyleIdx="1" presStyleCnt="3" custScaleX="183773" custLinFactNeighborX="1605">
        <dgm:presLayoutVars>
          <dgm:chPref val="3"/>
        </dgm:presLayoutVars>
      </dgm:prSet>
      <dgm:spPr/>
    </dgm:pt>
    <dgm:pt modelId="{2819EE59-D396-40E8-A02C-720D8CF1BAEE}" type="pres">
      <dgm:prSet presAssocID="{F545FFF8-7C1E-4B6C-B6C5-8811E3B7096E}" presName="level3hierChild" presStyleCnt="0"/>
      <dgm:spPr/>
    </dgm:pt>
    <dgm:pt modelId="{9CD3C7E0-388A-40B8-9AC7-8219DDD657FE}" type="pres">
      <dgm:prSet presAssocID="{32CD28FB-7B08-49AA-B54F-164580D890CD}" presName="conn2-1" presStyleLbl="parChTrans1D2" presStyleIdx="2" presStyleCnt="3"/>
      <dgm:spPr/>
    </dgm:pt>
    <dgm:pt modelId="{BA0AAF1E-66F9-4DD5-B44E-51B7F5DB867B}" type="pres">
      <dgm:prSet presAssocID="{32CD28FB-7B08-49AA-B54F-164580D890CD}" presName="connTx" presStyleLbl="parChTrans1D2" presStyleIdx="2" presStyleCnt="3"/>
      <dgm:spPr/>
    </dgm:pt>
    <dgm:pt modelId="{9314087D-F0C6-4F86-9993-62DB5711E018}" type="pres">
      <dgm:prSet presAssocID="{F43FA883-B9A2-4A7F-B1BD-CB0B2011F5BA}" presName="root2" presStyleCnt="0"/>
      <dgm:spPr/>
    </dgm:pt>
    <dgm:pt modelId="{D299C69D-BCD3-449F-A4CF-2A9CB568DBC5}" type="pres">
      <dgm:prSet presAssocID="{F43FA883-B9A2-4A7F-B1BD-CB0B2011F5BA}" presName="LevelTwoTextNode" presStyleLbl="node2" presStyleIdx="2" presStyleCnt="3" custScaleX="183772">
        <dgm:presLayoutVars>
          <dgm:chPref val="3"/>
        </dgm:presLayoutVars>
      </dgm:prSet>
      <dgm:spPr/>
    </dgm:pt>
    <dgm:pt modelId="{FDACE99B-FF0A-452D-BE94-080C4C44DE0D}" type="pres">
      <dgm:prSet presAssocID="{F43FA883-B9A2-4A7F-B1BD-CB0B2011F5BA}" presName="level3hierChild" presStyleCnt="0"/>
      <dgm:spPr/>
    </dgm:pt>
  </dgm:ptLst>
  <dgm:cxnLst>
    <dgm:cxn modelId="{62440704-4B3D-4B7F-A3F7-5FEAA31BD5E3}" type="presOf" srcId="{774C8E47-47B3-4050-BF45-8008705D6B9C}" destId="{38447B4A-406A-4DB5-88A4-F55825477F05}" srcOrd="1" destOrd="0" presId="urn:microsoft.com/office/officeart/2005/8/layout/hierarchy2"/>
    <dgm:cxn modelId="{8131F908-C4AD-4392-8307-C59F2A598E3D}" type="presOf" srcId="{F43FA883-B9A2-4A7F-B1BD-CB0B2011F5BA}" destId="{D299C69D-BCD3-449F-A4CF-2A9CB568DBC5}" srcOrd="0" destOrd="0" presId="urn:microsoft.com/office/officeart/2005/8/layout/hierarchy2"/>
    <dgm:cxn modelId="{BF19210C-AE6C-4CBE-916B-C505DA31A9E4}" srcId="{CE891C56-872E-4DE7-89D6-09EFBE280C18}" destId="{6ADE7099-6507-4822-BF24-23B81AE6A51B}" srcOrd="0" destOrd="0" parTransId="{774C8E47-47B3-4050-BF45-8008705D6B9C}" sibTransId="{EB30D060-33AE-4F4A-BBD3-9B334ADABF14}"/>
    <dgm:cxn modelId="{AD4E6917-D891-4A5C-A09E-58C6AD718D5B}" srcId="{CE891C56-872E-4DE7-89D6-09EFBE280C18}" destId="{F43FA883-B9A2-4A7F-B1BD-CB0B2011F5BA}" srcOrd="2" destOrd="0" parTransId="{32CD28FB-7B08-49AA-B54F-164580D890CD}" sibTransId="{F2D86F73-96C9-4A5A-97AE-02A75E634ADB}"/>
    <dgm:cxn modelId="{63219417-FB34-4900-83A8-12E2D37FBAE7}" type="presOf" srcId="{4377DA1B-614F-4ADE-893B-C95BB1C422BC}" destId="{1ECFB66E-4DE5-4D5F-B0AC-58EF4447C256}" srcOrd="0" destOrd="0" presId="urn:microsoft.com/office/officeart/2005/8/layout/hierarchy2"/>
    <dgm:cxn modelId="{CC392D20-08E3-40FC-AB50-988A0EAC9065}" srcId="{B61E9442-D018-4DB9-8C0C-473A9D2023BB}" destId="{CE891C56-872E-4DE7-89D6-09EFBE280C18}" srcOrd="0" destOrd="0" parTransId="{C831E8ED-C62A-4243-B571-7368A311C3A6}" sibTransId="{8AD8741B-40CC-4331-B42B-93747D7B9028}"/>
    <dgm:cxn modelId="{A183E863-9BCE-4F67-A7B5-6BB921AE5697}" type="presOf" srcId="{CE891C56-872E-4DE7-89D6-09EFBE280C18}" destId="{73726F71-E627-4FC2-B0C7-F5D237CE72FD}" srcOrd="0" destOrd="0" presId="urn:microsoft.com/office/officeart/2005/8/layout/hierarchy2"/>
    <dgm:cxn modelId="{54992B7E-5B98-4DE4-A1BA-D5EAAE0B0C9D}" type="presOf" srcId="{32CD28FB-7B08-49AA-B54F-164580D890CD}" destId="{BA0AAF1E-66F9-4DD5-B44E-51B7F5DB867B}" srcOrd="1" destOrd="0" presId="urn:microsoft.com/office/officeart/2005/8/layout/hierarchy2"/>
    <dgm:cxn modelId="{6C88028E-4730-4D92-B8A6-00E19B87958F}" type="presOf" srcId="{4377DA1B-614F-4ADE-893B-C95BB1C422BC}" destId="{AE891F5A-FFCE-4D6A-A662-6BEEE4825D23}" srcOrd="1" destOrd="0" presId="urn:microsoft.com/office/officeart/2005/8/layout/hierarchy2"/>
    <dgm:cxn modelId="{6EC119A7-CFD2-4ECE-82B7-2518D465322E}" type="presOf" srcId="{F545FFF8-7C1E-4B6C-B6C5-8811E3B7096E}" destId="{C64DE543-7545-4502-87FE-004261561A48}" srcOrd="0" destOrd="0" presId="urn:microsoft.com/office/officeart/2005/8/layout/hierarchy2"/>
    <dgm:cxn modelId="{398594A9-DC20-46CD-9C0D-E0946D8E7DE6}" srcId="{CE891C56-872E-4DE7-89D6-09EFBE280C18}" destId="{F545FFF8-7C1E-4B6C-B6C5-8811E3B7096E}" srcOrd="1" destOrd="0" parTransId="{4377DA1B-614F-4ADE-893B-C95BB1C422BC}" sibTransId="{CDBBB42C-A4D0-4387-BE50-2390E44700ED}"/>
    <dgm:cxn modelId="{926F50C8-6B1B-4769-8A4F-F913859FCAEC}" type="presOf" srcId="{6ADE7099-6507-4822-BF24-23B81AE6A51B}" destId="{96038E4C-2DF8-4510-9E95-658CC48E874F}" srcOrd="0" destOrd="0" presId="urn:microsoft.com/office/officeart/2005/8/layout/hierarchy2"/>
    <dgm:cxn modelId="{2C984ED6-E83B-45B3-B022-17BDA216183D}" type="presOf" srcId="{774C8E47-47B3-4050-BF45-8008705D6B9C}" destId="{60E1055F-AFA2-49B2-9A7A-48D5CA623BDF}" srcOrd="0" destOrd="0" presId="urn:microsoft.com/office/officeart/2005/8/layout/hierarchy2"/>
    <dgm:cxn modelId="{A2CDFFE4-6FEB-4B14-A59E-270B17E70C59}" type="presOf" srcId="{32CD28FB-7B08-49AA-B54F-164580D890CD}" destId="{9CD3C7E0-388A-40B8-9AC7-8219DDD657FE}" srcOrd="0" destOrd="0" presId="urn:microsoft.com/office/officeart/2005/8/layout/hierarchy2"/>
    <dgm:cxn modelId="{F263B9EC-CB47-40A2-B767-EF33E8FCF365}" type="presOf" srcId="{B61E9442-D018-4DB9-8C0C-473A9D2023BB}" destId="{5A63DE19-284E-4072-AA2B-0B934195A951}" srcOrd="0" destOrd="0" presId="urn:microsoft.com/office/officeart/2005/8/layout/hierarchy2"/>
    <dgm:cxn modelId="{BBDBB2B5-8112-4ACF-9B02-1F4648958418}" type="presParOf" srcId="{5A63DE19-284E-4072-AA2B-0B934195A951}" destId="{6F03F5F0-464B-4016-BC57-D6FA740C7189}" srcOrd="0" destOrd="0" presId="urn:microsoft.com/office/officeart/2005/8/layout/hierarchy2"/>
    <dgm:cxn modelId="{6C6E89BC-0B5D-4DF6-83FF-901F02860BB7}" type="presParOf" srcId="{6F03F5F0-464B-4016-BC57-D6FA740C7189}" destId="{73726F71-E627-4FC2-B0C7-F5D237CE72FD}" srcOrd="0" destOrd="0" presId="urn:microsoft.com/office/officeart/2005/8/layout/hierarchy2"/>
    <dgm:cxn modelId="{4DB00845-8B9A-42C4-83D7-071A0D73CEF4}" type="presParOf" srcId="{6F03F5F0-464B-4016-BC57-D6FA740C7189}" destId="{A085AEC4-8A58-494F-83DE-20CA9B33403E}" srcOrd="1" destOrd="0" presId="urn:microsoft.com/office/officeart/2005/8/layout/hierarchy2"/>
    <dgm:cxn modelId="{1B2FE41A-BA06-4F4B-BC49-5E0E2BEC13EC}" type="presParOf" srcId="{A085AEC4-8A58-494F-83DE-20CA9B33403E}" destId="{60E1055F-AFA2-49B2-9A7A-48D5CA623BDF}" srcOrd="0" destOrd="0" presId="urn:microsoft.com/office/officeart/2005/8/layout/hierarchy2"/>
    <dgm:cxn modelId="{54DA20F2-21E6-4F07-8E76-EF52EFB53391}" type="presParOf" srcId="{60E1055F-AFA2-49B2-9A7A-48D5CA623BDF}" destId="{38447B4A-406A-4DB5-88A4-F55825477F05}" srcOrd="0" destOrd="0" presId="urn:microsoft.com/office/officeart/2005/8/layout/hierarchy2"/>
    <dgm:cxn modelId="{0759FD46-C630-4510-819F-81214BE9FF29}" type="presParOf" srcId="{A085AEC4-8A58-494F-83DE-20CA9B33403E}" destId="{7B47107C-C05D-4FA9-9DD8-CA510C6EBD73}" srcOrd="1" destOrd="0" presId="urn:microsoft.com/office/officeart/2005/8/layout/hierarchy2"/>
    <dgm:cxn modelId="{D4372203-C5C2-480E-AE55-9719BF3A9464}" type="presParOf" srcId="{7B47107C-C05D-4FA9-9DD8-CA510C6EBD73}" destId="{96038E4C-2DF8-4510-9E95-658CC48E874F}" srcOrd="0" destOrd="0" presId="urn:microsoft.com/office/officeart/2005/8/layout/hierarchy2"/>
    <dgm:cxn modelId="{E666EFDB-0C99-4BAA-9830-E151F43D4CB6}" type="presParOf" srcId="{7B47107C-C05D-4FA9-9DD8-CA510C6EBD73}" destId="{B5BB5CE1-C77B-4882-8194-C73A8F4B120E}" srcOrd="1" destOrd="0" presId="urn:microsoft.com/office/officeart/2005/8/layout/hierarchy2"/>
    <dgm:cxn modelId="{E9512D4D-BA83-46D0-986E-73FFB90EB79B}" type="presParOf" srcId="{A085AEC4-8A58-494F-83DE-20CA9B33403E}" destId="{1ECFB66E-4DE5-4D5F-B0AC-58EF4447C256}" srcOrd="2" destOrd="0" presId="urn:microsoft.com/office/officeart/2005/8/layout/hierarchy2"/>
    <dgm:cxn modelId="{826C6852-B9E6-4A84-8556-034DE2FB4089}" type="presParOf" srcId="{1ECFB66E-4DE5-4D5F-B0AC-58EF4447C256}" destId="{AE891F5A-FFCE-4D6A-A662-6BEEE4825D23}" srcOrd="0" destOrd="0" presId="urn:microsoft.com/office/officeart/2005/8/layout/hierarchy2"/>
    <dgm:cxn modelId="{75CC9866-6C59-4EBF-A6D0-4065FE1BFD9E}" type="presParOf" srcId="{A085AEC4-8A58-494F-83DE-20CA9B33403E}" destId="{C2148867-89EB-4E9C-BBB4-E7E4C119A347}" srcOrd="3" destOrd="0" presId="urn:microsoft.com/office/officeart/2005/8/layout/hierarchy2"/>
    <dgm:cxn modelId="{AEBEEBBD-68AC-42E5-86DE-0B2DDD487FA3}" type="presParOf" srcId="{C2148867-89EB-4E9C-BBB4-E7E4C119A347}" destId="{C64DE543-7545-4502-87FE-004261561A48}" srcOrd="0" destOrd="0" presId="urn:microsoft.com/office/officeart/2005/8/layout/hierarchy2"/>
    <dgm:cxn modelId="{68C2624E-B8C7-4C71-B225-5090379BFE22}" type="presParOf" srcId="{C2148867-89EB-4E9C-BBB4-E7E4C119A347}" destId="{2819EE59-D396-40E8-A02C-720D8CF1BAEE}" srcOrd="1" destOrd="0" presId="urn:microsoft.com/office/officeart/2005/8/layout/hierarchy2"/>
    <dgm:cxn modelId="{3AD1502B-0423-4D1A-8ACE-622CF3EBA8A2}" type="presParOf" srcId="{A085AEC4-8A58-494F-83DE-20CA9B33403E}" destId="{9CD3C7E0-388A-40B8-9AC7-8219DDD657FE}" srcOrd="4" destOrd="0" presId="urn:microsoft.com/office/officeart/2005/8/layout/hierarchy2"/>
    <dgm:cxn modelId="{9D1B9282-F95C-4B55-A4DC-4CBCCB09272B}" type="presParOf" srcId="{9CD3C7E0-388A-40B8-9AC7-8219DDD657FE}" destId="{BA0AAF1E-66F9-4DD5-B44E-51B7F5DB867B}" srcOrd="0" destOrd="0" presId="urn:microsoft.com/office/officeart/2005/8/layout/hierarchy2"/>
    <dgm:cxn modelId="{CB99D67F-5DA6-4C89-B4F3-F6AAA7B2D612}" type="presParOf" srcId="{A085AEC4-8A58-494F-83DE-20CA9B33403E}" destId="{9314087D-F0C6-4F86-9993-62DB5711E018}" srcOrd="5" destOrd="0" presId="urn:microsoft.com/office/officeart/2005/8/layout/hierarchy2"/>
    <dgm:cxn modelId="{2F722CD3-D904-43E5-952A-7E0A4011AD37}" type="presParOf" srcId="{9314087D-F0C6-4F86-9993-62DB5711E018}" destId="{D299C69D-BCD3-449F-A4CF-2A9CB568DBC5}" srcOrd="0" destOrd="0" presId="urn:microsoft.com/office/officeart/2005/8/layout/hierarchy2"/>
    <dgm:cxn modelId="{123E1351-8611-4686-BDA5-D7A9D91A26FC}" type="presParOf" srcId="{9314087D-F0C6-4F86-9993-62DB5711E018}" destId="{FDACE99B-FF0A-452D-BE94-080C4C44DE0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43ABF2-C7D9-4C7E-BF58-7D68B09743D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7F24E07-45D6-4D60-B3F3-6696E08042CB}">
      <dgm:prSet phldrT="[Texto]"/>
      <dgm:spPr/>
      <dgm:t>
        <a:bodyPr/>
        <a:lstStyle/>
        <a:p>
          <a:r>
            <a:rPr lang="pt-BR" dirty="0"/>
            <a:t>No Reconhecimento</a:t>
          </a:r>
        </a:p>
      </dgm:t>
    </dgm:pt>
    <dgm:pt modelId="{797D816C-E7ED-4BC4-BAE7-E49DEA69C7CA}" type="parTrans" cxnId="{5F34E6FA-EB53-4925-B5F4-FA5E8E514D04}">
      <dgm:prSet/>
      <dgm:spPr/>
      <dgm:t>
        <a:bodyPr/>
        <a:lstStyle/>
        <a:p>
          <a:endParaRPr lang="pt-BR"/>
        </a:p>
      </dgm:t>
    </dgm:pt>
    <dgm:pt modelId="{87D6F4A7-4FFD-4353-9C5B-1F252A6267B6}" type="sibTrans" cxnId="{5F34E6FA-EB53-4925-B5F4-FA5E8E514D04}">
      <dgm:prSet/>
      <dgm:spPr/>
      <dgm:t>
        <a:bodyPr/>
        <a:lstStyle/>
        <a:p>
          <a:endParaRPr lang="pt-BR"/>
        </a:p>
      </dgm:t>
    </dgm:pt>
    <dgm:pt modelId="{D7CB7E72-131D-42EF-911D-935A2F7B46E1}">
      <dgm:prSet phldrT="[Texto]"/>
      <dgm:spPr/>
      <dgm:t>
        <a:bodyPr/>
        <a:lstStyle/>
        <a:p>
          <a:r>
            <a:rPr lang="pt-BR" dirty="0"/>
            <a:t>Após o reconhecimento</a:t>
          </a:r>
        </a:p>
      </dgm:t>
    </dgm:pt>
    <dgm:pt modelId="{2D712BFA-8C62-45AF-8FA3-9197AF48BF14}" type="parTrans" cxnId="{6B560254-454A-4E1E-BC21-D2F29AA4FD35}">
      <dgm:prSet/>
      <dgm:spPr/>
      <dgm:t>
        <a:bodyPr/>
        <a:lstStyle/>
        <a:p>
          <a:endParaRPr lang="pt-BR"/>
        </a:p>
      </dgm:t>
    </dgm:pt>
    <dgm:pt modelId="{4AD9C67A-DDC9-405D-838B-6F43BECEAE1C}" type="sibTrans" cxnId="{6B560254-454A-4E1E-BC21-D2F29AA4FD35}">
      <dgm:prSet/>
      <dgm:spPr/>
      <dgm:t>
        <a:bodyPr/>
        <a:lstStyle/>
        <a:p>
          <a:endParaRPr lang="pt-BR"/>
        </a:p>
      </dgm:t>
    </dgm:pt>
    <dgm:pt modelId="{4C3333ED-F0C6-454C-B0D6-7EDD67BAB638}">
      <dgm:prSet phldrT="[Texto]"/>
      <dgm:spPr/>
      <dgm:t>
        <a:bodyPr/>
        <a:lstStyle/>
        <a:p>
          <a:r>
            <a:rPr lang="pt-BR" dirty="0"/>
            <a:t>Depreciação ou Exaustão</a:t>
          </a:r>
        </a:p>
      </dgm:t>
    </dgm:pt>
    <dgm:pt modelId="{4B911718-E7AA-47E6-8BDC-28699F27E0F1}" type="parTrans" cxnId="{0391EC8C-513C-4BCA-BCC7-4C61FE2A5530}">
      <dgm:prSet/>
      <dgm:spPr/>
      <dgm:t>
        <a:bodyPr/>
        <a:lstStyle/>
        <a:p>
          <a:endParaRPr lang="pt-BR"/>
        </a:p>
      </dgm:t>
    </dgm:pt>
    <dgm:pt modelId="{44204EE8-394C-4841-B8A4-6C8A2D8BEAF9}" type="sibTrans" cxnId="{0391EC8C-513C-4BCA-BCC7-4C61FE2A5530}">
      <dgm:prSet/>
      <dgm:spPr/>
      <dgm:t>
        <a:bodyPr/>
        <a:lstStyle/>
        <a:p>
          <a:endParaRPr lang="pt-BR"/>
        </a:p>
      </dgm:t>
    </dgm:pt>
    <dgm:pt modelId="{7224422D-2D0F-44B4-809B-46A851745FAC}">
      <dgm:prSet phldrT="[Texto]"/>
      <dgm:spPr/>
      <dgm:t>
        <a:bodyPr/>
        <a:lstStyle/>
        <a:p>
          <a:r>
            <a:rPr lang="pt-BR" dirty="0"/>
            <a:t>Redução ao Valor Recuperável</a:t>
          </a:r>
        </a:p>
      </dgm:t>
    </dgm:pt>
    <dgm:pt modelId="{2535743A-6318-45E8-A231-F81475D5D422}" type="parTrans" cxnId="{CE245B6D-48E6-4333-8CF8-CA29F0B481B2}">
      <dgm:prSet/>
      <dgm:spPr/>
      <dgm:t>
        <a:bodyPr/>
        <a:lstStyle/>
        <a:p>
          <a:endParaRPr lang="pt-BR"/>
        </a:p>
      </dgm:t>
    </dgm:pt>
    <dgm:pt modelId="{4A671DB4-0392-4CA0-AC7E-07B0D7A73D9D}" type="sibTrans" cxnId="{CE245B6D-48E6-4333-8CF8-CA29F0B481B2}">
      <dgm:prSet/>
      <dgm:spPr/>
      <dgm:t>
        <a:bodyPr/>
        <a:lstStyle/>
        <a:p>
          <a:endParaRPr lang="pt-BR"/>
        </a:p>
      </dgm:t>
    </dgm:pt>
    <dgm:pt modelId="{E3EBEC00-3E29-4ADC-95BD-2B8CB1B20774}">
      <dgm:prSet phldrT="[Texto]"/>
      <dgm:spPr/>
      <dgm:t>
        <a:bodyPr/>
        <a:lstStyle/>
        <a:p>
          <a:r>
            <a:rPr lang="pt-BR" dirty="0"/>
            <a:t>Valor à vista</a:t>
          </a:r>
        </a:p>
      </dgm:t>
    </dgm:pt>
    <dgm:pt modelId="{F7BD5D43-2464-4E30-AAB8-8D1E90CFD121}" type="parTrans" cxnId="{180F542C-CFB4-42FB-B704-F0EEC478160D}">
      <dgm:prSet/>
      <dgm:spPr/>
      <dgm:t>
        <a:bodyPr/>
        <a:lstStyle/>
        <a:p>
          <a:endParaRPr lang="pt-BR"/>
        </a:p>
      </dgm:t>
    </dgm:pt>
    <dgm:pt modelId="{1D3AB9DA-2174-4833-B23B-00BAE4B20EA5}" type="sibTrans" cxnId="{180F542C-CFB4-42FB-B704-F0EEC478160D}">
      <dgm:prSet/>
      <dgm:spPr/>
      <dgm:t>
        <a:bodyPr/>
        <a:lstStyle/>
        <a:p>
          <a:endParaRPr lang="pt-BR"/>
        </a:p>
      </dgm:t>
    </dgm:pt>
    <dgm:pt modelId="{F6FBCEE8-E949-45C5-9403-E035018C2054}" type="pres">
      <dgm:prSet presAssocID="{1743ABF2-C7D9-4C7E-BF58-7D68B09743D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C8A5D90-B815-481F-A402-B927BA23BF23}" type="pres">
      <dgm:prSet presAssocID="{37F24E07-45D6-4D60-B3F3-6696E08042CB}" presName="root1" presStyleCnt="0"/>
      <dgm:spPr/>
    </dgm:pt>
    <dgm:pt modelId="{62751F51-EF55-428F-8697-C89393C79446}" type="pres">
      <dgm:prSet presAssocID="{37F24E07-45D6-4D60-B3F3-6696E08042CB}" presName="LevelOneTextNode" presStyleLbl="node0" presStyleIdx="0" presStyleCnt="2">
        <dgm:presLayoutVars>
          <dgm:chPref val="3"/>
        </dgm:presLayoutVars>
      </dgm:prSet>
      <dgm:spPr/>
    </dgm:pt>
    <dgm:pt modelId="{349D8715-A4B5-4F67-A847-45EEB0D4C0E1}" type="pres">
      <dgm:prSet presAssocID="{37F24E07-45D6-4D60-B3F3-6696E08042CB}" presName="level2hierChild" presStyleCnt="0"/>
      <dgm:spPr/>
    </dgm:pt>
    <dgm:pt modelId="{463AD3A7-59F0-4ED9-80EA-E171805011BE}" type="pres">
      <dgm:prSet presAssocID="{F7BD5D43-2464-4E30-AAB8-8D1E90CFD121}" presName="conn2-1" presStyleLbl="parChTrans1D2" presStyleIdx="0" presStyleCnt="3"/>
      <dgm:spPr/>
    </dgm:pt>
    <dgm:pt modelId="{B875C2FE-7E9F-4D31-8D70-BBE64162CFBA}" type="pres">
      <dgm:prSet presAssocID="{F7BD5D43-2464-4E30-AAB8-8D1E90CFD121}" presName="connTx" presStyleLbl="parChTrans1D2" presStyleIdx="0" presStyleCnt="3"/>
      <dgm:spPr/>
    </dgm:pt>
    <dgm:pt modelId="{3B63BBD9-2864-4871-ADC6-1C3A6D41284A}" type="pres">
      <dgm:prSet presAssocID="{E3EBEC00-3E29-4ADC-95BD-2B8CB1B20774}" presName="root2" presStyleCnt="0"/>
      <dgm:spPr/>
    </dgm:pt>
    <dgm:pt modelId="{60722D90-831B-4FD2-8E97-1173250CE84D}" type="pres">
      <dgm:prSet presAssocID="{E3EBEC00-3E29-4ADC-95BD-2B8CB1B20774}" presName="LevelTwoTextNode" presStyleLbl="node2" presStyleIdx="0" presStyleCnt="3">
        <dgm:presLayoutVars>
          <dgm:chPref val="3"/>
        </dgm:presLayoutVars>
      </dgm:prSet>
      <dgm:spPr/>
    </dgm:pt>
    <dgm:pt modelId="{90FC602E-64BC-4904-8B6E-35AAA5BD32A5}" type="pres">
      <dgm:prSet presAssocID="{E3EBEC00-3E29-4ADC-95BD-2B8CB1B20774}" presName="level3hierChild" presStyleCnt="0"/>
      <dgm:spPr/>
    </dgm:pt>
    <dgm:pt modelId="{6741C4DE-D28E-4BF3-BC4D-4BDFF1CB2EFB}" type="pres">
      <dgm:prSet presAssocID="{D7CB7E72-131D-42EF-911D-935A2F7B46E1}" presName="root1" presStyleCnt="0"/>
      <dgm:spPr/>
    </dgm:pt>
    <dgm:pt modelId="{DBC5A6F6-F0BE-488D-B0A4-A90375EC0ABA}" type="pres">
      <dgm:prSet presAssocID="{D7CB7E72-131D-42EF-911D-935A2F7B46E1}" presName="LevelOneTextNode" presStyleLbl="node0" presStyleIdx="1" presStyleCnt="2">
        <dgm:presLayoutVars>
          <dgm:chPref val="3"/>
        </dgm:presLayoutVars>
      </dgm:prSet>
      <dgm:spPr/>
    </dgm:pt>
    <dgm:pt modelId="{A4BF845F-F70E-45BD-881C-F0A0D58B99FC}" type="pres">
      <dgm:prSet presAssocID="{D7CB7E72-131D-42EF-911D-935A2F7B46E1}" presName="level2hierChild" presStyleCnt="0"/>
      <dgm:spPr/>
    </dgm:pt>
    <dgm:pt modelId="{B2F18700-1113-453A-B43A-1F01BF9735C3}" type="pres">
      <dgm:prSet presAssocID="{4B911718-E7AA-47E6-8BDC-28699F27E0F1}" presName="conn2-1" presStyleLbl="parChTrans1D2" presStyleIdx="1" presStyleCnt="3"/>
      <dgm:spPr/>
    </dgm:pt>
    <dgm:pt modelId="{83543268-D4CF-4650-9EA2-A2FB5B2B64A4}" type="pres">
      <dgm:prSet presAssocID="{4B911718-E7AA-47E6-8BDC-28699F27E0F1}" presName="connTx" presStyleLbl="parChTrans1D2" presStyleIdx="1" presStyleCnt="3"/>
      <dgm:spPr/>
    </dgm:pt>
    <dgm:pt modelId="{6C60D6B4-FEE5-4EF0-9E18-8F000B033C8E}" type="pres">
      <dgm:prSet presAssocID="{4C3333ED-F0C6-454C-B0D6-7EDD67BAB638}" presName="root2" presStyleCnt="0"/>
      <dgm:spPr/>
    </dgm:pt>
    <dgm:pt modelId="{A9D71600-F8B0-4225-8AA9-32198125E121}" type="pres">
      <dgm:prSet presAssocID="{4C3333ED-F0C6-454C-B0D6-7EDD67BAB638}" presName="LevelTwoTextNode" presStyleLbl="node2" presStyleIdx="1" presStyleCnt="3">
        <dgm:presLayoutVars>
          <dgm:chPref val="3"/>
        </dgm:presLayoutVars>
      </dgm:prSet>
      <dgm:spPr/>
    </dgm:pt>
    <dgm:pt modelId="{C0A9C97A-CDAC-4F64-BAEA-07E14D0FCFB6}" type="pres">
      <dgm:prSet presAssocID="{4C3333ED-F0C6-454C-B0D6-7EDD67BAB638}" presName="level3hierChild" presStyleCnt="0"/>
      <dgm:spPr/>
    </dgm:pt>
    <dgm:pt modelId="{E31B81F5-C698-4994-B1C5-51669A5866E6}" type="pres">
      <dgm:prSet presAssocID="{2535743A-6318-45E8-A231-F81475D5D422}" presName="conn2-1" presStyleLbl="parChTrans1D2" presStyleIdx="2" presStyleCnt="3"/>
      <dgm:spPr/>
    </dgm:pt>
    <dgm:pt modelId="{6A2C2D2A-B31F-4B72-B8B9-8BEA230FAFA8}" type="pres">
      <dgm:prSet presAssocID="{2535743A-6318-45E8-A231-F81475D5D422}" presName="connTx" presStyleLbl="parChTrans1D2" presStyleIdx="2" presStyleCnt="3"/>
      <dgm:spPr/>
    </dgm:pt>
    <dgm:pt modelId="{C525DD69-F571-4C14-BC85-49291EBA6EBE}" type="pres">
      <dgm:prSet presAssocID="{7224422D-2D0F-44B4-809B-46A851745FAC}" presName="root2" presStyleCnt="0"/>
      <dgm:spPr/>
    </dgm:pt>
    <dgm:pt modelId="{2603FD14-79D2-46EA-928A-1354C49365A4}" type="pres">
      <dgm:prSet presAssocID="{7224422D-2D0F-44B4-809B-46A851745FAC}" presName="LevelTwoTextNode" presStyleLbl="node2" presStyleIdx="2" presStyleCnt="3">
        <dgm:presLayoutVars>
          <dgm:chPref val="3"/>
        </dgm:presLayoutVars>
      </dgm:prSet>
      <dgm:spPr/>
    </dgm:pt>
    <dgm:pt modelId="{615F9D8F-7994-481B-BE27-5F9808E133C2}" type="pres">
      <dgm:prSet presAssocID="{7224422D-2D0F-44B4-809B-46A851745FAC}" presName="level3hierChild" presStyleCnt="0"/>
      <dgm:spPr/>
    </dgm:pt>
  </dgm:ptLst>
  <dgm:cxnLst>
    <dgm:cxn modelId="{BC33DA02-79C5-4E62-A5AB-939E7E1A12AD}" type="presOf" srcId="{D7CB7E72-131D-42EF-911D-935A2F7B46E1}" destId="{DBC5A6F6-F0BE-488D-B0A4-A90375EC0ABA}" srcOrd="0" destOrd="0" presId="urn:microsoft.com/office/officeart/2005/8/layout/hierarchy2"/>
    <dgm:cxn modelId="{C5E9F707-139A-4BC3-A36C-C15D3537DB7D}" type="presOf" srcId="{7224422D-2D0F-44B4-809B-46A851745FAC}" destId="{2603FD14-79D2-46EA-928A-1354C49365A4}" srcOrd="0" destOrd="0" presId="urn:microsoft.com/office/officeart/2005/8/layout/hierarchy2"/>
    <dgm:cxn modelId="{5959181D-6E78-4D27-B31A-13590363E0A5}" type="presOf" srcId="{F7BD5D43-2464-4E30-AAB8-8D1E90CFD121}" destId="{B875C2FE-7E9F-4D31-8D70-BBE64162CFBA}" srcOrd="1" destOrd="0" presId="urn:microsoft.com/office/officeart/2005/8/layout/hierarchy2"/>
    <dgm:cxn modelId="{180F542C-CFB4-42FB-B704-F0EEC478160D}" srcId="{37F24E07-45D6-4D60-B3F3-6696E08042CB}" destId="{E3EBEC00-3E29-4ADC-95BD-2B8CB1B20774}" srcOrd="0" destOrd="0" parTransId="{F7BD5D43-2464-4E30-AAB8-8D1E90CFD121}" sibTransId="{1D3AB9DA-2174-4833-B23B-00BAE4B20EA5}"/>
    <dgm:cxn modelId="{C38A4E66-638C-4633-86D2-1FD94193F50C}" type="presOf" srcId="{E3EBEC00-3E29-4ADC-95BD-2B8CB1B20774}" destId="{60722D90-831B-4FD2-8E97-1173250CE84D}" srcOrd="0" destOrd="0" presId="urn:microsoft.com/office/officeart/2005/8/layout/hierarchy2"/>
    <dgm:cxn modelId="{96750247-A70C-4C85-94F1-4CE9B49FF749}" type="presOf" srcId="{4B911718-E7AA-47E6-8BDC-28699F27E0F1}" destId="{B2F18700-1113-453A-B43A-1F01BF9735C3}" srcOrd="0" destOrd="0" presId="urn:microsoft.com/office/officeart/2005/8/layout/hierarchy2"/>
    <dgm:cxn modelId="{CE245B6D-48E6-4333-8CF8-CA29F0B481B2}" srcId="{D7CB7E72-131D-42EF-911D-935A2F7B46E1}" destId="{7224422D-2D0F-44B4-809B-46A851745FAC}" srcOrd="1" destOrd="0" parTransId="{2535743A-6318-45E8-A231-F81475D5D422}" sibTransId="{4A671DB4-0392-4CA0-AC7E-07B0D7A73D9D}"/>
    <dgm:cxn modelId="{6B560254-454A-4E1E-BC21-D2F29AA4FD35}" srcId="{1743ABF2-C7D9-4C7E-BF58-7D68B09743DC}" destId="{D7CB7E72-131D-42EF-911D-935A2F7B46E1}" srcOrd="1" destOrd="0" parTransId="{2D712BFA-8C62-45AF-8FA3-9197AF48BF14}" sibTransId="{4AD9C67A-DDC9-405D-838B-6F43BECEAE1C}"/>
    <dgm:cxn modelId="{0391EC8C-513C-4BCA-BCC7-4C61FE2A5530}" srcId="{D7CB7E72-131D-42EF-911D-935A2F7B46E1}" destId="{4C3333ED-F0C6-454C-B0D6-7EDD67BAB638}" srcOrd="0" destOrd="0" parTransId="{4B911718-E7AA-47E6-8BDC-28699F27E0F1}" sibTransId="{44204EE8-394C-4841-B8A4-6C8A2D8BEAF9}"/>
    <dgm:cxn modelId="{62B83A9A-0EEF-4525-81FA-428FF7E72BFE}" type="presOf" srcId="{4B911718-E7AA-47E6-8BDC-28699F27E0F1}" destId="{83543268-D4CF-4650-9EA2-A2FB5B2B64A4}" srcOrd="1" destOrd="0" presId="urn:microsoft.com/office/officeart/2005/8/layout/hierarchy2"/>
    <dgm:cxn modelId="{BE344DC0-C21C-4EC2-84D3-3BD6F4BDB1E5}" type="presOf" srcId="{2535743A-6318-45E8-A231-F81475D5D422}" destId="{E31B81F5-C698-4994-B1C5-51669A5866E6}" srcOrd="0" destOrd="0" presId="urn:microsoft.com/office/officeart/2005/8/layout/hierarchy2"/>
    <dgm:cxn modelId="{0CD186CE-19AB-4065-B1C8-2DFFA65188A3}" type="presOf" srcId="{37F24E07-45D6-4D60-B3F3-6696E08042CB}" destId="{62751F51-EF55-428F-8697-C89393C79446}" srcOrd="0" destOrd="0" presId="urn:microsoft.com/office/officeart/2005/8/layout/hierarchy2"/>
    <dgm:cxn modelId="{C5A9F4D0-B3D8-4921-B205-4A3920EB2624}" type="presOf" srcId="{4C3333ED-F0C6-454C-B0D6-7EDD67BAB638}" destId="{A9D71600-F8B0-4225-8AA9-32198125E121}" srcOrd="0" destOrd="0" presId="urn:microsoft.com/office/officeart/2005/8/layout/hierarchy2"/>
    <dgm:cxn modelId="{06285CD1-C3B7-4A3A-A2EC-4AD406855AC9}" type="presOf" srcId="{1743ABF2-C7D9-4C7E-BF58-7D68B09743DC}" destId="{F6FBCEE8-E949-45C5-9403-E035018C2054}" srcOrd="0" destOrd="0" presId="urn:microsoft.com/office/officeart/2005/8/layout/hierarchy2"/>
    <dgm:cxn modelId="{EDF7B9D5-0B77-45F9-9100-1A50C711B895}" type="presOf" srcId="{2535743A-6318-45E8-A231-F81475D5D422}" destId="{6A2C2D2A-B31F-4B72-B8B9-8BEA230FAFA8}" srcOrd="1" destOrd="0" presId="urn:microsoft.com/office/officeart/2005/8/layout/hierarchy2"/>
    <dgm:cxn modelId="{9F82AFE8-D400-4D5B-A971-BFE8C03D99B2}" type="presOf" srcId="{F7BD5D43-2464-4E30-AAB8-8D1E90CFD121}" destId="{463AD3A7-59F0-4ED9-80EA-E171805011BE}" srcOrd="0" destOrd="0" presId="urn:microsoft.com/office/officeart/2005/8/layout/hierarchy2"/>
    <dgm:cxn modelId="{5F34E6FA-EB53-4925-B5F4-FA5E8E514D04}" srcId="{1743ABF2-C7D9-4C7E-BF58-7D68B09743DC}" destId="{37F24E07-45D6-4D60-B3F3-6696E08042CB}" srcOrd="0" destOrd="0" parTransId="{797D816C-E7ED-4BC4-BAE7-E49DEA69C7CA}" sibTransId="{87D6F4A7-4FFD-4353-9C5B-1F252A6267B6}"/>
    <dgm:cxn modelId="{E9FCC321-D4E6-48AD-83AE-7206634A1806}" type="presParOf" srcId="{F6FBCEE8-E949-45C5-9403-E035018C2054}" destId="{4C8A5D90-B815-481F-A402-B927BA23BF23}" srcOrd="0" destOrd="0" presId="urn:microsoft.com/office/officeart/2005/8/layout/hierarchy2"/>
    <dgm:cxn modelId="{537CFC37-439B-4A47-AFBB-C4C6E50E8C0D}" type="presParOf" srcId="{4C8A5D90-B815-481F-A402-B927BA23BF23}" destId="{62751F51-EF55-428F-8697-C89393C79446}" srcOrd="0" destOrd="0" presId="urn:microsoft.com/office/officeart/2005/8/layout/hierarchy2"/>
    <dgm:cxn modelId="{478434B1-CF58-4287-B75B-E3CD4DC0256C}" type="presParOf" srcId="{4C8A5D90-B815-481F-A402-B927BA23BF23}" destId="{349D8715-A4B5-4F67-A847-45EEB0D4C0E1}" srcOrd="1" destOrd="0" presId="urn:microsoft.com/office/officeart/2005/8/layout/hierarchy2"/>
    <dgm:cxn modelId="{7D8F5D6F-E57B-4BFB-BCE7-0C604B27744D}" type="presParOf" srcId="{349D8715-A4B5-4F67-A847-45EEB0D4C0E1}" destId="{463AD3A7-59F0-4ED9-80EA-E171805011BE}" srcOrd="0" destOrd="0" presId="urn:microsoft.com/office/officeart/2005/8/layout/hierarchy2"/>
    <dgm:cxn modelId="{3D1B4AF2-0E60-48FA-A617-476BD4758218}" type="presParOf" srcId="{463AD3A7-59F0-4ED9-80EA-E171805011BE}" destId="{B875C2FE-7E9F-4D31-8D70-BBE64162CFBA}" srcOrd="0" destOrd="0" presId="urn:microsoft.com/office/officeart/2005/8/layout/hierarchy2"/>
    <dgm:cxn modelId="{1C2C24F9-D08F-4379-978F-8ACF34F98EA3}" type="presParOf" srcId="{349D8715-A4B5-4F67-A847-45EEB0D4C0E1}" destId="{3B63BBD9-2864-4871-ADC6-1C3A6D41284A}" srcOrd="1" destOrd="0" presId="urn:microsoft.com/office/officeart/2005/8/layout/hierarchy2"/>
    <dgm:cxn modelId="{443255D4-15FD-4FF7-8D79-A69E0538DEFD}" type="presParOf" srcId="{3B63BBD9-2864-4871-ADC6-1C3A6D41284A}" destId="{60722D90-831B-4FD2-8E97-1173250CE84D}" srcOrd="0" destOrd="0" presId="urn:microsoft.com/office/officeart/2005/8/layout/hierarchy2"/>
    <dgm:cxn modelId="{924854E7-73B2-4DA7-8C43-74A8DC5625EC}" type="presParOf" srcId="{3B63BBD9-2864-4871-ADC6-1C3A6D41284A}" destId="{90FC602E-64BC-4904-8B6E-35AAA5BD32A5}" srcOrd="1" destOrd="0" presId="urn:microsoft.com/office/officeart/2005/8/layout/hierarchy2"/>
    <dgm:cxn modelId="{A26675AE-83C1-49D9-8712-D98BF7209144}" type="presParOf" srcId="{F6FBCEE8-E949-45C5-9403-E035018C2054}" destId="{6741C4DE-D28E-4BF3-BC4D-4BDFF1CB2EFB}" srcOrd="1" destOrd="0" presId="urn:microsoft.com/office/officeart/2005/8/layout/hierarchy2"/>
    <dgm:cxn modelId="{4037852E-CD25-45A2-9323-864D38EC4F65}" type="presParOf" srcId="{6741C4DE-D28E-4BF3-BC4D-4BDFF1CB2EFB}" destId="{DBC5A6F6-F0BE-488D-B0A4-A90375EC0ABA}" srcOrd="0" destOrd="0" presId="urn:microsoft.com/office/officeart/2005/8/layout/hierarchy2"/>
    <dgm:cxn modelId="{8DDC4664-332C-4241-AF4C-263994C4BFAD}" type="presParOf" srcId="{6741C4DE-D28E-4BF3-BC4D-4BDFF1CB2EFB}" destId="{A4BF845F-F70E-45BD-881C-F0A0D58B99FC}" srcOrd="1" destOrd="0" presId="urn:microsoft.com/office/officeart/2005/8/layout/hierarchy2"/>
    <dgm:cxn modelId="{35BBCFCA-A3A9-4AEF-A1FD-87CBCBE8D9E4}" type="presParOf" srcId="{A4BF845F-F70E-45BD-881C-F0A0D58B99FC}" destId="{B2F18700-1113-453A-B43A-1F01BF9735C3}" srcOrd="0" destOrd="0" presId="urn:microsoft.com/office/officeart/2005/8/layout/hierarchy2"/>
    <dgm:cxn modelId="{C7697814-7A38-4903-8485-B54F5D6396B2}" type="presParOf" srcId="{B2F18700-1113-453A-B43A-1F01BF9735C3}" destId="{83543268-D4CF-4650-9EA2-A2FB5B2B64A4}" srcOrd="0" destOrd="0" presId="urn:microsoft.com/office/officeart/2005/8/layout/hierarchy2"/>
    <dgm:cxn modelId="{AE2F2FDE-D653-4686-A93B-DB0BFD18C8C9}" type="presParOf" srcId="{A4BF845F-F70E-45BD-881C-F0A0D58B99FC}" destId="{6C60D6B4-FEE5-4EF0-9E18-8F000B033C8E}" srcOrd="1" destOrd="0" presId="urn:microsoft.com/office/officeart/2005/8/layout/hierarchy2"/>
    <dgm:cxn modelId="{9B3016EB-1A19-494B-974B-2FC52B2F2D37}" type="presParOf" srcId="{6C60D6B4-FEE5-4EF0-9E18-8F000B033C8E}" destId="{A9D71600-F8B0-4225-8AA9-32198125E121}" srcOrd="0" destOrd="0" presId="urn:microsoft.com/office/officeart/2005/8/layout/hierarchy2"/>
    <dgm:cxn modelId="{E2ABAE0A-47C1-4CCF-A89F-EC1AD993A6D2}" type="presParOf" srcId="{6C60D6B4-FEE5-4EF0-9E18-8F000B033C8E}" destId="{C0A9C97A-CDAC-4F64-BAEA-07E14D0FCFB6}" srcOrd="1" destOrd="0" presId="urn:microsoft.com/office/officeart/2005/8/layout/hierarchy2"/>
    <dgm:cxn modelId="{49F4B718-4F4B-4D51-B392-BE4EFE83C146}" type="presParOf" srcId="{A4BF845F-F70E-45BD-881C-F0A0D58B99FC}" destId="{E31B81F5-C698-4994-B1C5-51669A5866E6}" srcOrd="2" destOrd="0" presId="urn:microsoft.com/office/officeart/2005/8/layout/hierarchy2"/>
    <dgm:cxn modelId="{15B51AA2-251C-4AB2-A60E-BE36C05523BE}" type="presParOf" srcId="{E31B81F5-C698-4994-B1C5-51669A5866E6}" destId="{6A2C2D2A-B31F-4B72-B8B9-8BEA230FAFA8}" srcOrd="0" destOrd="0" presId="urn:microsoft.com/office/officeart/2005/8/layout/hierarchy2"/>
    <dgm:cxn modelId="{C2192F02-A378-42D2-BBBA-DC80ED301968}" type="presParOf" srcId="{A4BF845F-F70E-45BD-881C-F0A0D58B99FC}" destId="{C525DD69-F571-4C14-BC85-49291EBA6EBE}" srcOrd="3" destOrd="0" presId="urn:microsoft.com/office/officeart/2005/8/layout/hierarchy2"/>
    <dgm:cxn modelId="{2A475BED-7911-48F4-9C11-F5E8E4FBB169}" type="presParOf" srcId="{C525DD69-F571-4C14-BC85-49291EBA6EBE}" destId="{2603FD14-79D2-46EA-928A-1354C49365A4}" srcOrd="0" destOrd="0" presId="urn:microsoft.com/office/officeart/2005/8/layout/hierarchy2"/>
    <dgm:cxn modelId="{6E54F5FE-543D-4692-9665-B68A1A85853D}" type="presParOf" srcId="{C525DD69-F571-4C14-BC85-49291EBA6EBE}" destId="{615F9D8F-7994-481B-BE27-5F9808E133C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20E5BF-2918-4AFB-AA6C-F7583955F4F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0354351-C7B0-4A55-9A77-5BAB507001C0}">
      <dgm:prSet phldrT="[Texto]"/>
      <dgm:spPr/>
      <dgm:t>
        <a:bodyPr/>
        <a:lstStyle/>
        <a:p>
          <a:r>
            <a:rPr lang="pt-BR" dirty="0"/>
            <a:t>Valor Recuperável</a:t>
          </a:r>
        </a:p>
      </dgm:t>
    </dgm:pt>
    <dgm:pt modelId="{B925A9DA-5752-47DE-9A38-8F93DF34953B}" type="parTrans" cxnId="{495FB3F7-5A41-49BF-97CA-F7FA0DAC56CC}">
      <dgm:prSet/>
      <dgm:spPr/>
      <dgm:t>
        <a:bodyPr/>
        <a:lstStyle/>
        <a:p>
          <a:endParaRPr lang="pt-BR"/>
        </a:p>
      </dgm:t>
    </dgm:pt>
    <dgm:pt modelId="{F8B5B8F8-D633-4D7E-9F0F-FFA7DEEEEE6F}" type="sibTrans" cxnId="{495FB3F7-5A41-49BF-97CA-F7FA0DAC56CC}">
      <dgm:prSet/>
      <dgm:spPr/>
      <dgm:t>
        <a:bodyPr/>
        <a:lstStyle/>
        <a:p>
          <a:endParaRPr lang="pt-BR"/>
        </a:p>
      </dgm:t>
    </dgm:pt>
    <dgm:pt modelId="{C77CA9B0-1DAC-4809-9DFE-FE6152B17301}">
      <dgm:prSet phldrT="[Texto]"/>
      <dgm:spPr/>
      <dgm:t>
        <a:bodyPr/>
        <a:lstStyle/>
        <a:p>
          <a:r>
            <a:rPr lang="pt-BR" dirty="0"/>
            <a:t>Valor líquido de venda</a:t>
          </a:r>
        </a:p>
      </dgm:t>
    </dgm:pt>
    <dgm:pt modelId="{EA7A8B92-808D-442D-BBEF-58145CE5A0B7}" type="parTrans" cxnId="{6265C0D5-E5A7-4AE3-A060-6B1C08664825}">
      <dgm:prSet/>
      <dgm:spPr/>
      <dgm:t>
        <a:bodyPr/>
        <a:lstStyle/>
        <a:p>
          <a:endParaRPr lang="pt-BR"/>
        </a:p>
      </dgm:t>
    </dgm:pt>
    <dgm:pt modelId="{57455CE9-F27A-46D3-8238-7E0D37DDFCA9}" type="sibTrans" cxnId="{6265C0D5-E5A7-4AE3-A060-6B1C08664825}">
      <dgm:prSet/>
      <dgm:spPr/>
      <dgm:t>
        <a:bodyPr/>
        <a:lstStyle/>
        <a:p>
          <a:endParaRPr lang="pt-BR"/>
        </a:p>
      </dgm:t>
    </dgm:pt>
    <dgm:pt modelId="{96805962-3099-4D4C-85B3-7238D4529DDC}">
      <dgm:prSet phldrT="[Texto]"/>
      <dgm:spPr/>
      <dgm:t>
        <a:bodyPr/>
        <a:lstStyle/>
        <a:p>
          <a:r>
            <a:rPr lang="pt-BR" dirty="0"/>
            <a:t>Valor em uso</a:t>
          </a:r>
        </a:p>
      </dgm:t>
    </dgm:pt>
    <dgm:pt modelId="{AC2977D5-CE4D-4011-A33E-0B3F3C150F61}" type="parTrans" cxnId="{88AAC998-50EF-4C90-8212-32757D4B73A4}">
      <dgm:prSet/>
      <dgm:spPr/>
      <dgm:t>
        <a:bodyPr/>
        <a:lstStyle/>
        <a:p>
          <a:endParaRPr lang="pt-BR"/>
        </a:p>
      </dgm:t>
    </dgm:pt>
    <dgm:pt modelId="{41988073-1E8C-4F2C-863E-B9C8EE136CD6}" type="sibTrans" cxnId="{88AAC998-50EF-4C90-8212-32757D4B73A4}">
      <dgm:prSet/>
      <dgm:spPr/>
      <dgm:t>
        <a:bodyPr/>
        <a:lstStyle/>
        <a:p>
          <a:endParaRPr lang="pt-BR"/>
        </a:p>
      </dgm:t>
    </dgm:pt>
    <dgm:pt modelId="{58D40664-5BCF-49F6-8C7A-24E3A0EFAF3F}" type="pres">
      <dgm:prSet presAssocID="{0620E5BF-2918-4AFB-AA6C-F7583955F4F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9BB1DC5-99B8-49C1-B763-AED713AF99B8}" type="pres">
      <dgm:prSet presAssocID="{C0354351-C7B0-4A55-9A77-5BAB507001C0}" presName="root1" presStyleCnt="0"/>
      <dgm:spPr/>
    </dgm:pt>
    <dgm:pt modelId="{DD8A9124-76BF-4B4E-878B-723EF518D365}" type="pres">
      <dgm:prSet presAssocID="{C0354351-C7B0-4A55-9A77-5BAB507001C0}" presName="LevelOneTextNode" presStyleLbl="node0" presStyleIdx="0" presStyleCnt="1">
        <dgm:presLayoutVars>
          <dgm:chPref val="3"/>
        </dgm:presLayoutVars>
      </dgm:prSet>
      <dgm:spPr/>
    </dgm:pt>
    <dgm:pt modelId="{BDE06727-03CD-4231-B09C-99AC27AB5B04}" type="pres">
      <dgm:prSet presAssocID="{C0354351-C7B0-4A55-9A77-5BAB507001C0}" presName="level2hierChild" presStyleCnt="0"/>
      <dgm:spPr/>
    </dgm:pt>
    <dgm:pt modelId="{077828D4-66B6-431B-85D8-DFE9861F13AD}" type="pres">
      <dgm:prSet presAssocID="{EA7A8B92-808D-442D-BBEF-58145CE5A0B7}" presName="conn2-1" presStyleLbl="parChTrans1D2" presStyleIdx="0" presStyleCnt="2"/>
      <dgm:spPr/>
    </dgm:pt>
    <dgm:pt modelId="{F7F01052-BD5D-4A81-A3F1-A046AD8DC128}" type="pres">
      <dgm:prSet presAssocID="{EA7A8B92-808D-442D-BBEF-58145CE5A0B7}" presName="connTx" presStyleLbl="parChTrans1D2" presStyleIdx="0" presStyleCnt="2"/>
      <dgm:spPr/>
    </dgm:pt>
    <dgm:pt modelId="{2B80F967-28B5-4B50-84CB-51C5F233832E}" type="pres">
      <dgm:prSet presAssocID="{C77CA9B0-1DAC-4809-9DFE-FE6152B17301}" presName="root2" presStyleCnt="0"/>
      <dgm:spPr/>
    </dgm:pt>
    <dgm:pt modelId="{F7D5EB45-123D-44C7-B540-CF8E6080408F}" type="pres">
      <dgm:prSet presAssocID="{C77CA9B0-1DAC-4809-9DFE-FE6152B17301}" presName="LevelTwoTextNode" presStyleLbl="node2" presStyleIdx="0" presStyleCnt="2">
        <dgm:presLayoutVars>
          <dgm:chPref val="3"/>
        </dgm:presLayoutVars>
      </dgm:prSet>
      <dgm:spPr/>
    </dgm:pt>
    <dgm:pt modelId="{A3478BD5-0EAA-4C1D-ACF7-33484BB727EC}" type="pres">
      <dgm:prSet presAssocID="{C77CA9B0-1DAC-4809-9DFE-FE6152B17301}" presName="level3hierChild" presStyleCnt="0"/>
      <dgm:spPr/>
    </dgm:pt>
    <dgm:pt modelId="{A1027822-B2A6-4150-9176-37289DFAE739}" type="pres">
      <dgm:prSet presAssocID="{AC2977D5-CE4D-4011-A33E-0B3F3C150F61}" presName="conn2-1" presStyleLbl="parChTrans1D2" presStyleIdx="1" presStyleCnt="2"/>
      <dgm:spPr/>
    </dgm:pt>
    <dgm:pt modelId="{099C0C9F-4511-43A7-9EF0-F70E893F9F66}" type="pres">
      <dgm:prSet presAssocID="{AC2977D5-CE4D-4011-A33E-0B3F3C150F61}" presName="connTx" presStyleLbl="parChTrans1D2" presStyleIdx="1" presStyleCnt="2"/>
      <dgm:spPr/>
    </dgm:pt>
    <dgm:pt modelId="{ABD23AAE-8D22-475B-9599-893F93200E51}" type="pres">
      <dgm:prSet presAssocID="{96805962-3099-4D4C-85B3-7238D4529DDC}" presName="root2" presStyleCnt="0"/>
      <dgm:spPr/>
    </dgm:pt>
    <dgm:pt modelId="{6769EEA8-9BD6-4E23-A1AD-008F39A2A27E}" type="pres">
      <dgm:prSet presAssocID="{96805962-3099-4D4C-85B3-7238D4529DDC}" presName="LevelTwoTextNode" presStyleLbl="node2" presStyleIdx="1" presStyleCnt="2">
        <dgm:presLayoutVars>
          <dgm:chPref val="3"/>
        </dgm:presLayoutVars>
      </dgm:prSet>
      <dgm:spPr/>
    </dgm:pt>
    <dgm:pt modelId="{A2E61160-6390-441F-AC2D-9BE8CADE4D22}" type="pres">
      <dgm:prSet presAssocID="{96805962-3099-4D4C-85B3-7238D4529DDC}" presName="level3hierChild" presStyleCnt="0"/>
      <dgm:spPr/>
    </dgm:pt>
  </dgm:ptLst>
  <dgm:cxnLst>
    <dgm:cxn modelId="{A247CA03-BBFC-4368-8712-190B8F9FC716}" type="presOf" srcId="{EA7A8B92-808D-442D-BBEF-58145CE5A0B7}" destId="{077828D4-66B6-431B-85D8-DFE9861F13AD}" srcOrd="0" destOrd="0" presId="urn:microsoft.com/office/officeart/2005/8/layout/hierarchy2"/>
    <dgm:cxn modelId="{0A66BF65-6267-431B-8FDA-442A5F0B1F30}" type="presOf" srcId="{EA7A8B92-808D-442D-BBEF-58145CE5A0B7}" destId="{F7F01052-BD5D-4A81-A3F1-A046AD8DC128}" srcOrd="1" destOrd="0" presId="urn:microsoft.com/office/officeart/2005/8/layout/hierarchy2"/>
    <dgm:cxn modelId="{DFE15053-33A6-49B5-8431-E062B54480CB}" type="presOf" srcId="{AC2977D5-CE4D-4011-A33E-0B3F3C150F61}" destId="{099C0C9F-4511-43A7-9EF0-F70E893F9F66}" srcOrd="1" destOrd="0" presId="urn:microsoft.com/office/officeart/2005/8/layout/hierarchy2"/>
    <dgm:cxn modelId="{AA09B877-DBDD-4085-9FED-79A1837B8409}" type="presOf" srcId="{0620E5BF-2918-4AFB-AA6C-F7583955F4FC}" destId="{58D40664-5BCF-49F6-8C7A-24E3A0EFAF3F}" srcOrd="0" destOrd="0" presId="urn:microsoft.com/office/officeart/2005/8/layout/hierarchy2"/>
    <dgm:cxn modelId="{88AAC998-50EF-4C90-8212-32757D4B73A4}" srcId="{C0354351-C7B0-4A55-9A77-5BAB507001C0}" destId="{96805962-3099-4D4C-85B3-7238D4529DDC}" srcOrd="1" destOrd="0" parTransId="{AC2977D5-CE4D-4011-A33E-0B3F3C150F61}" sibTransId="{41988073-1E8C-4F2C-863E-B9C8EE136CD6}"/>
    <dgm:cxn modelId="{73FB77BA-C22F-4558-9493-F7ACC8664350}" type="presOf" srcId="{96805962-3099-4D4C-85B3-7238D4529DDC}" destId="{6769EEA8-9BD6-4E23-A1AD-008F39A2A27E}" srcOrd="0" destOrd="0" presId="urn:microsoft.com/office/officeart/2005/8/layout/hierarchy2"/>
    <dgm:cxn modelId="{58A60AC3-AB09-49D6-B28F-6E0C9A44F553}" type="presOf" srcId="{AC2977D5-CE4D-4011-A33E-0B3F3C150F61}" destId="{A1027822-B2A6-4150-9176-37289DFAE739}" srcOrd="0" destOrd="0" presId="urn:microsoft.com/office/officeart/2005/8/layout/hierarchy2"/>
    <dgm:cxn modelId="{8F0935D1-BBAF-4AD4-8926-6ED70ADC7D0E}" type="presOf" srcId="{C0354351-C7B0-4A55-9A77-5BAB507001C0}" destId="{DD8A9124-76BF-4B4E-878B-723EF518D365}" srcOrd="0" destOrd="0" presId="urn:microsoft.com/office/officeart/2005/8/layout/hierarchy2"/>
    <dgm:cxn modelId="{6265C0D5-E5A7-4AE3-A060-6B1C08664825}" srcId="{C0354351-C7B0-4A55-9A77-5BAB507001C0}" destId="{C77CA9B0-1DAC-4809-9DFE-FE6152B17301}" srcOrd="0" destOrd="0" parTransId="{EA7A8B92-808D-442D-BBEF-58145CE5A0B7}" sibTransId="{57455CE9-F27A-46D3-8238-7E0D37DDFCA9}"/>
    <dgm:cxn modelId="{B38D97ED-91B2-4FC5-94E9-1C47B187B248}" type="presOf" srcId="{C77CA9B0-1DAC-4809-9DFE-FE6152B17301}" destId="{F7D5EB45-123D-44C7-B540-CF8E6080408F}" srcOrd="0" destOrd="0" presId="urn:microsoft.com/office/officeart/2005/8/layout/hierarchy2"/>
    <dgm:cxn modelId="{495FB3F7-5A41-49BF-97CA-F7FA0DAC56CC}" srcId="{0620E5BF-2918-4AFB-AA6C-F7583955F4FC}" destId="{C0354351-C7B0-4A55-9A77-5BAB507001C0}" srcOrd="0" destOrd="0" parTransId="{B925A9DA-5752-47DE-9A38-8F93DF34953B}" sibTransId="{F8B5B8F8-D633-4D7E-9F0F-FFA7DEEEEE6F}"/>
    <dgm:cxn modelId="{2907DAE4-CA23-4D3E-98CC-328FD32EEEA9}" type="presParOf" srcId="{58D40664-5BCF-49F6-8C7A-24E3A0EFAF3F}" destId="{19BB1DC5-99B8-49C1-B763-AED713AF99B8}" srcOrd="0" destOrd="0" presId="urn:microsoft.com/office/officeart/2005/8/layout/hierarchy2"/>
    <dgm:cxn modelId="{875F437A-96A6-4226-8868-E81D20584BBA}" type="presParOf" srcId="{19BB1DC5-99B8-49C1-B763-AED713AF99B8}" destId="{DD8A9124-76BF-4B4E-878B-723EF518D365}" srcOrd="0" destOrd="0" presId="urn:microsoft.com/office/officeart/2005/8/layout/hierarchy2"/>
    <dgm:cxn modelId="{8CE88A26-DFD0-4F18-8088-A33C49B25142}" type="presParOf" srcId="{19BB1DC5-99B8-49C1-B763-AED713AF99B8}" destId="{BDE06727-03CD-4231-B09C-99AC27AB5B04}" srcOrd="1" destOrd="0" presId="urn:microsoft.com/office/officeart/2005/8/layout/hierarchy2"/>
    <dgm:cxn modelId="{97D7AA30-095F-4436-B9CC-9E9AACF0D156}" type="presParOf" srcId="{BDE06727-03CD-4231-B09C-99AC27AB5B04}" destId="{077828D4-66B6-431B-85D8-DFE9861F13AD}" srcOrd="0" destOrd="0" presId="urn:microsoft.com/office/officeart/2005/8/layout/hierarchy2"/>
    <dgm:cxn modelId="{BB86DCE4-D25E-4FDA-969A-83EFC1319167}" type="presParOf" srcId="{077828D4-66B6-431B-85D8-DFE9861F13AD}" destId="{F7F01052-BD5D-4A81-A3F1-A046AD8DC128}" srcOrd="0" destOrd="0" presId="urn:microsoft.com/office/officeart/2005/8/layout/hierarchy2"/>
    <dgm:cxn modelId="{7B298A06-3BF3-4C99-A19F-0A29DD994F2A}" type="presParOf" srcId="{BDE06727-03CD-4231-B09C-99AC27AB5B04}" destId="{2B80F967-28B5-4B50-84CB-51C5F233832E}" srcOrd="1" destOrd="0" presId="urn:microsoft.com/office/officeart/2005/8/layout/hierarchy2"/>
    <dgm:cxn modelId="{6812F3C3-3168-4E45-8F55-79A3B0985F79}" type="presParOf" srcId="{2B80F967-28B5-4B50-84CB-51C5F233832E}" destId="{F7D5EB45-123D-44C7-B540-CF8E6080408F}" srcOrd="0" destOrd="0" presId="urn:microsoft.com/office/officeart/2005/8/layout/hierarchy2"/>
    <dgm:cxn modelId="{DF33AD2B-5F4C-4DDB-88D1-47DB1D8143CF}" type="presParOf" srcId="{2B80F967-28B5-4B50-84CB-51C5F233832E}" destId="{A3478BD5-0EAA-4C1D-ACF7-33484BB727EC}" srcOrd="1" destOrd="0" presId="urn:microsoft.com/office/officeart/2005/8/layout/hierarchy2"/>
    <dgm:cxn modelId="{C19B45CA-3623-4BC4-A36A-F0788C0DE342}" type="presParOf" srcId="{BDE06727-03CD-4231-B09C-99AC27AB5B04}" destId="{A1027822-B2A6-4150-9176-37289DFAE739}" srcOrd="2" destOrd="0" presId="urn:microsoft.com/office/officeart/2005/8/layout/hierarchy2"/>
    <dgm:cxn modelId="{9A4DA0B7-ECF9-40D0-BE82-6D1172157BF2}" type="presParOf" srcId="{A1027822-B2A6-4150-9176-37289DFAE739}" destId="{099C0C9F-4511-43A7-9EF0-F70E893F9F66}" srcOrd="0" destOrd="0" presId="urn:microsoft.com/office/officeart/2005/8/layout/hierarchy2"/>
    <dgm:cxn modelId="{22BCAF9C-C471-4567-B424-A8431A69E294}" type="presParOf" srcId="{BDE06727-03CD-4231-B09C-99AC27AB5B04}" destId="{ABD23AAE-8D22-475B-9599-893F93200E51}" srcOrd="3" destOrd="0" presId="urn:microsoft.com/office/officeart/2005/8/layout/hierarchy2"/>
    <dgm:cxn modelId="{3491DD8D-48F8-4081-8689-9CD8DC9D5302}" type="presParOf" srcId="{ABD23AAE-8D22-475B-9599-893F93200E51}" destId="{6769EEA8-9BD6-4E23-A1AD-008F39A2A27E}" srcOrd="0" destOrd="0" presId="urn:microsoft.com/office/officeart/2005/8/layout/hierarchy2"/>
    <dgm:cxn modelId="{0933CF6E-7F2B-4400-88D0-FE517915199C}" type="presParOf" srcId="{ABD23AAE-8D22-475B-9599-893F93200E51}" destId="{A2E61160-6390-441F-AC2D-9BE8CADE4D2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26F71-E627-4FC2-B0C7-F5D237CE72FD}">
      <dsp:nvSpPr>
        <dsp:cNvPr id="0" name=""/>
        <dsp:cNvSpPr/>
      </dsp:nvSpPr>
      <dsp:spPr>
        <a:xfrm>
          <a:off x="0" y="1242621"/>
          <a:ext cx="2198935" cy="1099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Ativo Imobilizado</a:t>
          </a:r>
        </a:p>
      </dsp:txBody>
      <dsp:txXfrm>
        <a:off x="32202" y="1274823"/>
        <a:ext cx="2134531" cy="1035063"/>
      </dsp:txXfrm>
    </dsp:sp>
    <dsp:sp modelId="{60E1055F-AFA2-49B2-9A7A-48D5CA623BDF}">
      <dsp:nvSpPr>
        <dsp:cNvPr id="0" name=""/>
        <dsp:cNvSpPr/>
      </dsp:nvSpPr>
      <dsp:spPr>
        <a:xfrm rot="18371383">
          <a:off x="1884106" y="1144685"/>
          <a:ext cx="153747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37479" y="27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614409" y="1133494"/>
        <a:ext cx="76873" cy="76873"/>
      </dsp:txXfrm>
    </dsp:sp>
    <dsp:sp modelId="{96038E4C-2DF8-4510-9E95-658CC48E874F}">
      <dsp:nvSpPr>
        <dsp:cNvPr id="0" name=""/>
        <dsp:cNvSpPr/>
      </dsp:nvSpPr>
      <dsp:spPr>
        <a:xfrm>
          <a:off x="3106756" y="1773"/>
          <a:ext cx="4158714" cy="1099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Destinados à manutenção das atividades da empresa </a:t>
          </a:r>
        </a:p>
      </dsp:txBody>
      <dsp:txXfrm>
        <a:off x="3138958" y="33975"/>
        <a:ext cx="4094310" cy="1035063"/>
      </dsp:txXfrm>
    </dsp:sp>
    <dsp:sp modelId="{1ECFB66E-4DE5-4D5F-B0AC-58EF4447C256}">
      <dsp:nvSpPr>
        <dsp:cNvPr id="0" name=""/>
        <dsp:cNvSpPr/>
      </dsp:nvSpPr>
      <dsp:spPr>
        <a:xfrm rot="85786">
          <a:off x="2198788" y="1776879"/>
          <a:ext cx="94340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43408" y="27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646907" y="1780539"/>
        <a:ext cx="47170" cy="47170"/>
      </dsp:txXfrm>
    </dsp:sp>
    <dsp:sp modelId="{C64DE543-7545-4502-87FE-004261561A48}">
      <dsp:nvSpPr>
        <dsp:cNvPr id="0" name=""/>
        <dsp:cNvSpPr/>
      </dsp:nvSpPr>
      <dsp:spPr>
        <a:xfrm>
          <a:off x="3142049" y="1266161"/>
          <a:ext cx="4041049" cy="1099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Se espera utilizar por mais de um período</a:t>
          </a:r>
        </a:p>
      </dsp:txBody>
      <dsp:txXfrm>
        <a:off x="3174251" y="1298363"/>
        <a:ext cx="3976645" cy="1035063"/>
      </dsp:txXfrm>
    </dsp:sp>
    <dsp:sp modelId="{9CD3C7E0-388A-40B8-9AC7-8219DDD657FE}">
      <dsp:nvSpPr>
        <dsp:cNvPr id="0" name=""/>
        <dsp:cNvSpPr/>
      </dsp:nvSpPr>
      <dsp:spPr>
        <a:xfrm rot="3289268">
          <a:off x="1864985" y="2409073"/>
          <a:ext cx="157572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75721" y="27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613453" y="2396926"/>
        <a:ext cx="78786" cy="78786"/>
      </dsp:txXfrm>
    </dsp:sp>
    <dsp:sp modelId="{D299C69D-BCD3-449F-A4CF-2A9CB568DBC5}">
      <dsp:nvSpPr>
        <dsp:cNvPr id="0" name=""/>
        <dsp:cNvSpPr/>
      </dsp:nvSpPr>
      <dsp:spPr>
        <a:xfrm>
          <a:off x="3106756" y="2530548"/>
          <a:ext cx="4041027" cy="1099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 empresa detém os benefícios, riscos e controle</a:t>
          </a:r>
        </a:p>
      </dsp:txBody>
      <dsp:txXfrm>
        <a:off x="3138958" y="2562750"/>
        <a:ext cx="3976623" cy="10350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51F51-EF55-428F-8697-C89393C79446}">
      <dsp:nvSpPr>
        <dsp:cNvPr id="0" name=""/>
        <dsp:cNvSpPr/>
      </dsp:nvSpPr>
      <dsp:spPr>
        <a:xfrm>
          <a:off x="781830" y="2124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No Reconhecimento</a:t>
          </a:r>
        </a:p>
      </dsp:txBody>
      <dsp:txXfrm>
        <a:off x="820412" y="40706"/>
        <a:ext cx="2557435" cy="1240135"/>
      </dsp:txXfrm>
    </dsp:sp>
    <dsp:sp modelId="{463AD3A7-59F0-4ED9-80EA-E171805011BE}">
      <dsp:nvSpPr>
        <dsp:cNvPr id="0" name=""/>
        <dsp:cNvSpPr/>
      </dsp:nvSpPr>
      <dsp:spPr>
        <a:xfrm>
          <a:off x="3416430" y="633528"/>
          <a:ext cx="1053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53839" y="27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917004" y="634428"/>
        <a:ext cx="52691" cy="52691"/>
      </dsp:txXfrm>
    </dsp:sp>
    <dsp:sp modelId="{60722D90-831B-4FD2-8E97-1173250CE84D}">
      <dsp:nvSpPr>
        <dsp:cNvPr id="0" name=""/>
        <dsp:cNvSpPr/>
      </dsp:nvSpPr>
      <dsp:spPr>
        <a:xfrm>
          <a:off x="4470269" y="2124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Valor à vista</a:t>
          </a:r>
        </a:p>
      </dsp:txBody>
      <dsp:txXfrm>
        <a:off x="4508851" y="40706"/>
        <a:ext cx="2557435" cy="1240135"/>
      </dsp:txXfrm>
    </dsp:sp>
    <dsp:sp modelId="{DBC5A6F6-F0BE-488D-B0A4-A90375EC0ABA}">
      <dsp:nvSpPr>
        <dsp:cNvPr id="0" name=""/>
        <dsp:cNvSpPr/>
      </dsp:nvSpPr>
      <dsp:spPr>
        <a:xfrm>
          <a:off x="781830" y="2274466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Após o reconhecimento</a:t>
          </a:r>
        </a:p>
      </dsp:txBody>
      <dsp:txXfrm>
        <a:off x="820412" y="2313048"/>
        <a:ext cx="2557435" cy="1240135"/>
      </dsp:txXfrm>
    </dsp:sp>
    <dsp:sp modelId="{B2F18700-1113-453A-B43A-1F01BF9735C3}">
      <dsp:nvSpPr>
        <dsp:cNvPr id="0" name=""/>
        <dsp:cNvSpPr/>
      </dsp:nvSpPr>
      <dsp:spPr>
        <a:xfrm rot="19457599">
          <a:off x="3294446" y="2527146"/>
          <a:ext cx="12978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807" y="27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910904" y="2521947"/>
        <a:ext cx="64890" cy="64890"/>
      </dsp:txXfrm>
    </dsp:sp>
    <dsp:sp modelId="{A9D71600-F8B0-4225-8AA9-32198125E121}">
      <dsp:nvSpPr>
        <dsp:cNvPr id="0" name=""/>
        <dsp:cNvSpPr/>
      </dsp:nvSpPr>
      <dsp:spPr>
        <a:xfrm>
          <a:off x="4470269" y="1517019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Depreciação ou Exaustão</a:t>
          </a:r>
        </a:p>
      </dsp:txBody>
      <dsp:txXfrm>
        <a:off x="4508851" y="1555601"/>
        <a:ext cx="2557435" cy="1240135"/>
      </dsp:txXfrm>
    </dsp:sp>
    <dsp:sp modelId="{E31B81F5-C698-4994-B1C5-51669A5866E6}">
      <dsp:nvSpPr>
        <dsp:cNvPr id="0" name=""/>
        <dsp:cNvSpPr/>
      </dsp:nvSpPr>
      <dsp:spPr>
        <a:xfrm rot="2142401">
          <a:off x="3294446" y="3284593"/>
          <a:ext cx="12978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807" y="27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910904" y="3279394"/>
        <a:ext cx="64890" cy="64890"/>
      </dsp:txXfrm>
    </dsp:sp>
    <dsp:sp modelId="{2603FD14-79D2-46EA-928A-1354C49365A4}">
      <dsp:nvSpPr>
        <dsp:cNvPr id="0" name=""/>
        <dsp:cNvSpPr/>
      </dsp:nvSpPr>
      <dsp:spPr>
        <a:xfrm>
          <a:off x="4470269" y="3031913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Redução ao Valor Recuperável</a:t>
          </a:r>
        </a:p>
      </dsp:txBody>
      <dsp:txXfrm>
        <a:off x="4508851" y="3070495"/>
        <a:ext cx="2557435" cy="12401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A9124-76BF-4B4E-878B-723EF518D365}">
      <dsp:nvSpPr>
        <dsp:cNvPr id="0" name=""/>
        <dsp:cNvSpPr/>
      </dsp:nvSpPr>
      <dsp:spPr>
        <a:xfrm>
          <a:off x="433025" y="627191"/>
          <a:ext cx="2179145" cy="108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/>
            <a:t>Valor Recuperável</a:t>
          </a:r>
        </a:p>
      </dsp:txBody>
      <dsp:txXfrm>
        <a:off x="464937" y="659103"/>
        <a:ext cx="2115321" cy="1025748"/>
      </dsp:txXfrm>
    </dsp:sp>
    <dsp:sp modelId="{077828D4-66B6-431B-85D8-DFE9861F13AD}">
      <dsp:nvSpPr>
        <dsp:cNvPr id="0" name=""/>
        <dsp:cNvSpPr/>
      </dsp:nvSpPr>
      <dsp:spPr>
        <a:xfrm rot="19457599">
          <a:off x="2511274" y="816889"/>
          <a:ext cx="1073450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073450" y="4183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021163" y="831889"/>
        <a:ext cx="53672" cy="53672"/>
      </dsp:txXfrm>
    </dsp:sp>
    <dsp:sp modelId="{F7D5EB45-123D-44C7-B540-CF8E6080408F}">
      <dsp:nvSpPr>
        <dsp:cNvPr id="0" name=""/>
        <dsp:cNvSpPr/>
      </dsp:nvSpPr>
      <dsp:spPr>
        <a:xfrm>
          <a:off x="3483829" y="686"/>
          <a:ext cx="2179145" cy="108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/>
            <a:t>Valor líquido de venda</a:t>
          </a:r>
        </a:p>
      </dsp:txBody>
      <dsp:txXfrm>
        <a:off x="3515741" y="32598"/>
        <a:ext cx="2115321" cy="1025748"/>
      </dsp:txXfrm>
    </dsp:sp>
    <dsp:sp modelId="{A1027822-B2A6-4150-9176-37289DFAE739}">
      <dsp:nvSpPr>
        <dsp:cNvPr id="0" name=""/>
        <dsp:cNvSpPr/>
      </dsp:nvSpPr>
      <dsp:spPr>
        <a:xfrm rot="2142401">
          <a:off x="2511274" y="1443393"/>
          <a:ext cx="1073450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073450" y="4183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021163" y="1458393"/>
        <a:ext cx="53672" cy="53672"/>
      </dsp:txXfrm>
    </dsp:sp>
    <dsp:sp modelId="{6769EEA8-9BD6-4E23-A1AD-008F39A2A27E}">
      <dsp:nvSpPr>
        <dsp:cNvPr id="0" name=""/>
        <dsp:cNvSpPr/>
      </dsp:nvSpPr>
      <dsp:spPr>
        <a:xfrm>
          <a:off x="3483829" y="1253695"/>
          <a:ext cx="2179145" cy="108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/>
            <a:t>Valor em uso</a:t>
          </a:r>
        </a:p>
      </dsp:txBody>
      <dsp:txXfrm>
        <a:off x="3515741" y="1285607"/>
        <a:ext cx="2115321" cy="1025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1B356DCB-7F23-473D-AFB2-E42237D33938}" type="datetimeFigureOut">
              <a:rPr lang="pt-BR" smtClean="0"/>
              <a:t>26/06/2022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705" y="4751348"/>
            <a:ext cx="5501640" cy="4501277"/>
          </a:xfrm>
          <a:prstGeom prst="rect">
            <a:avLst/>
          </a:prstGeom>
        </p:spPr>
        <p:txBody>
          <a:bodyPr vert="horz" lIns="96451" tIns="48225" rIns="96451" bIns="48225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D939FFDA-2992-47CA-A198-2AB69B3375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39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4997450" cy="37496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480F-040B-48DA-959A-6F3DDF6077CA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2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C3B-BB9A-4599-8393-E33D1E49BFC4}" type="datetime1">
              <a:rPr lang="pt-BR" smtClean="0"/>
              <a:pPr/>
              <a:t>26/06/2022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80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93B-4411-4806-B34C-AF8F1534C0E6}" type="datetime1">
              <a:rPr lang="pt-BR" smtClean="0"/>
              <a:pPr/>
              <a:t>26/06/2022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47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4352-662B-4580-AC3E-4B980A1A1E1D}" type="datetime1">
              <a:rPr lang="pt-BR" smtClean="0"/>
              <a:pPr/>
              <a:t>26/06/2022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0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97A8-C39B-439F-976E-ADB6D1A1DB8A}" type="datetime1">
              <a:rPr lang="pt-BR" smtClean="0"/>
              <a:pPr/>
              <a:t>26/06/2022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5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3018-8634-4B8B-B59E-2FB0A1C52BF8}" type="datetime1">
              <a:rPr lang="pt-BR" smtClean="0"/>
              <a:pPr/>
              <a:t>26/06/2022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31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42"/>
            <a:ext cx="3703320" cy="40233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1C04-997F-44BF-B990-B08D4B735DF8}" type="datetime1">
              <a:rPr lang="pt-BR" smtClean="0"/>
              <a:pPr/>
              <a:t>26/06/2022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4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425F-4C7C-4B53-85AE-12EDA4CC679D}" type="datetime1">
              <a:rPr lang="pt-BR" smtClean="0"/>
              <a:pPr/>
              <a:t>26/06/2022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50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FC7-46EC-4EA9-B745-CAB25789D48A}" type="datetime1">
              <a:rPr lang="pt-BR" smtClean="0"/>
              <a:pPr/>
              <a:t>26/06/2022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68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7A12-4FB9-418B-918A-B953DED6B018}" type="datetime1">
              <a:rPr lang="pt-BR" smtClean="0"/>
              <a:pPr/>
              <a:t>26/06/2022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19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52" y="6459822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E92A2D-7BDC-43A5-A48E-97E652262A00}" type="datetime1">
              <a:rPr lang="pt-BR" smtClean="0"/>
              <a:pPr/>
              <a:t>26/06/2022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822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srgbClr val="344068"/>
                </a:solidFill>
              </a:rPr>
              <a:pPr/>
              <a:t>‹nº›</a:t>
            </a:fld>
            <a:endParaRPr lang="pt-BR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94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3A0F-28F4-4FA8-BC28-D2DAAFA66D26}" type="datetime1">
              <a:rPr lang="pt-BR" smtClean="0"/>
              <a:pPr/>
              <a:t>26/06/2022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42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79" y="645982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5FC7A4-156E-4610-A6B4-182FE5D63B6D}" type="datetime1">
              <a:rPr lang="pt-BR" smtClean="0"/>
              <a:pPr/>
              <a:t>26/06/2022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82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62" y="645982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77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920880" cy="115212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Imobilizado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5038" y="4455658"/>
            <a:ext cx="7543800" cy="2279717"/>
          </a:xfrm>
        </p:spPr>
        <p:txBody>
          <a:bodyPr>
            <a:normAutofit/>
          </a:bodyPr>
          <a:lstStyle/>
          <a:p>
            <a:r>
              <a:rPr lang="pt-BR" dirty="0"/>
              <a:t>                                   Prof.  Dr. Bruno </a:t>
            </a:r>
            <a:r>
              <a:rPr lang="pt-BR" dirty="0" err="1"/>
              <a:t>Figlioli</a:t>
            </a:r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2020</a:t>
            </a:r>
          </a:p>
        </p:txBody>
      </p:sp>
      <p:pic>
        <p:nvPicPr>
          <p:cNvPr id="1026" name="Picture 2" descr="FEA-RP/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52" y="360363"/>
            <a:ext cx="5741117" cy="107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501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207268" y="1844824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576119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Mensuração após o Reconhecimento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11560" y="1700808"/>
            <a:ext cx="79208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R"/>
            </a:pPr>
            <a:r>
              <a:rPr lang="pt-B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Método do custo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: o valor do ativo é apresentado ao custo menos depreciação e perda por redução ao valor recuperável (</a:t>
            </a:r>
            <a:r>
              <a:rPr lang="pt-BR" sz="2800" dirty="0" err="1">
                <a:latin typeface="Times New Roman" pitchFamily="18" charset="0"/>
                <a:cs typeface="Times New Roman" pitchFamily="18" charset="0"/>
              </a:rPr>
              <a:t>impaiment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Método de Reavaliação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: o ativo pode ser apresentado ao seu </a:t>
            </a:r>
            <a:r>
              <a:rPr lang="pt-B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valor justo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, na data de avaliação, menos qualquer depreciação e perda por redução ao valor recuperável (</a:t>
            </a:r>
            <a:r>
              <a:rPr lang="pt-BR" sz="2800" dirty="0" err="1">
                <a:latin typeface="Times New Roman" pitchFamily="18" charset="0"/>
                <a:cs typeface="Times New Roman" pitchFamily="18" charset="0"/>
              </a:rPr>
              <a:t>impairment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). Esse método não pode ser aplicado (a lei 11.638/2007 proíbe a reavaliação de ativos).</a:t>
            </a:r>
          </a:p>
        </p:txBody>
      </p:sp>
    </p:spTree>
    <p:extLst>
      <p:ext uri="{BB962C8B-B14F-4D97-AF65-F5344CB8AC3E}">
        <p14:creationId xmlns:p14="http://schemas.microsoft.com/office/powerpoint/2010/main" val="1127234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207268" y="1844824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1865724"/>
            <a:ext cx="792087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R"/>
            </a:pPr>
            <a:r>
              <a:rPr lang="pt-BR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Manutenção e reparos: </a:t>
            </a: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esses tipos de gastos geralmente não aumentam a vida útil do bem ou a capacidade de produção. Os gastos dessa natureza são contabilizados como </a:t>
            </a:r>
            <a:r>
              <a:rPr lang="pt-BR" sz="2500" b="1" dirty="0">
                <a:latin typeface="Times New Roman" pitchFamily="18" charset="0"/>
                <a:cs typeface="Times New Roman" pitchFamily="18" charset="0"/>
              </a:rPr>
              <a:t>Despesa </a:t>
            </a: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do período.</a:t>
            </a:r>
          </a:p>
          <a:p>
            <a:pPr algn="just"/>
            <a:endParaRPr lang="pt-BR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Melhorias do ativo imobilizado</a:t>
            </a: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: por meio de uma reforma ou substituição de partes do bem que contribua para o aumento da vida útil ou da capacidade produtiva. Nesse caso, adicionaremos o custo da melhoria ao valor do bem.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43608" y="620688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latin typeface="Times New Roman" pitchFamily="18" charset="0"/>
                <a:cs typeface="Times New Roman" pitchFamily="18" charset="0"/>
              </a:rPr>
              <a:t>Manutenção, Reparos e Melhorias do Ativo Imobilizado</a:t>
            </a:r>
          </a:p>
        </p:txBody>
      </p:sp>
    </p:spTree>
    <p:extLst>
      <p:ext uri="{BB962C8B-B14F-4D97-AF65-F5344CB8AC3E}">
        <p14:creationId xmlns:p14="http://schemas.microsoft.com/office/powerpoint/2010/main" val="1674318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Mensuração do custo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87286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816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054161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Depreciação, Exaustão e Amortização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Depreciação: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perda do potencial de gerar benefícios econômicos de bens físicos sujeitos à desgastes ou perda de utilidade por uso, ação da natureza ou obsolescência; </a:t>
            </a:r>
          </a:p>
          <a:p>
            <a:pPr algn="just"/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Exaustão: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corresponder à perda de valor, decorrente de sua exploração, de recursos minerais ou florestais; e</a:t>
            </a:r>
          </a:p>
          <a:p>
            <a:pPr algn="just"/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Amortização: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primordialmente relacionado à perda de valor de ativos intangíveis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920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s"/>
              </a:rPr>
              <a:t> 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5327"/>
          </a:xfrm>
        </p:spPr>
        <p:txBody>
          <a:bodyPr>
            <a:normAutofit/>
          </a:bodyPr>
          <a:lstStyle/>
          <a:p>
            <a:pPr algn="just"/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depreciação reflete o </a:t>
            </a:r>
            <a:r>
              <a:rPr lang="pt-BR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padrão de consumo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pela entidade dos benefícios econômicos futuros.</a:t>
            </a:r>
          </a:p>
          <a:p>
            <a:pPr algn="just"/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Ítens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custos significativos em relação ao custo total do Ativo Imobilizado devem ser depreciados separadamente. Exemplo: Estrutura (</a:t>
            </a:r>
            <a:r>
              <a:rPr lang="pt-BR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Airframe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 motores de aeronaves.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968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207268" y="1844824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576119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A Depreciação no BP e DRE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971600" y="1988840"/>
            <a:ext cx="74168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5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upo 1">
            <a:extLst>
              <a:ext uri="{FF2B5EF4-FFF2-40B4-BE49-F238E27FC236}">
                <a16:creationId xmlns:a16="http://schemas.microsoft.com/office/drawing/2014/main" id="{B13801D4-7B7B-4A66-8AA1-4032D772B9A8}"/>
              </a:ext>
            </a:extLst>
          </p:cNvPr>
          <p:cNvGrpSpPr/>
          <p:nvPr/>
        </p:nvGrpSpPr>
        <p:grpSpPr>
          <a:xfrm>
            <a:off x="467643" y="2131945"/>
            <a:ext cx="8307522" cy="3664275"/>
            <a:chOff x="179388" y="1125538"/>
            <a:chExt cx="8377237" cy="3703780"/>
          </a:xfrm>
        </p:grpSpPr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4FA13198-4F5A-4085-BDCD-E4D8334F1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125538"/>
              <a:ext cx="5005387" cy="3640137"/>
            </a:xfrm>
            <a:prstGeom prst="rect">
              <a:avLst/>
            </a:prstGeom>
            <a:solidFill>
              <a:srgbClr val="99FF33"/>
            </a:solidFill>
            <a:ln w="12700">
              <a:solidFill>
                <a:srgbClr val="99FF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DFDD8B5D-6097-4944-BEEA-568F135BD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825" y="2060575"/>
              <a:ext cx="2160588" cy="2768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800" b="1" dirty="0"/>
                <a:t>Ativo</a:t>
              </a:r>
            </a:p>
            <a:p>
              <a:pPr>
                <a:spcBef>
                  <a:spcPct val="50000"/>
                </a:spcBef>
              </a:pPr>
              <a:r>
                <a:rPr lang="pt-BR" altLang="pt-BR" dirty="0"/>
                <a:t>Não Circulante</a:t>
              </a:r>
            </a:p>
            <a:p>
              <a:pPr>
                <a:spcBef>
                  <a:spcPct val="50000"/>
                </a:spcBef>
              </a:pPr>
              <a:r>
                <a:rPr lang="pt-BR" altLang="pt-BR" dirty="0"/>
                <a:t>Imobilizado Bruto</a:t>
              </a:r>
            </a:p>
            <a:p>
              <a:pPr>
                <a:spcBef>
                  <a:spcPct val="50000"/>
                </a:spcBef>
              </a:pPr>
              <a:r>
                <a:rPr lang="pt-BR" altLang="pt-BR" dirty="0"/>
                <a:t>(-) Depreciação Acumulada</a:t>
              </a:r>
            </a:p>
            <a:p>
              <a:pPr>
                <a:spcBef>
                  <a:spcPct val="50000"/>
                </a:spcBef>
              </a:pPr>
              <a:r>
                <a:rPr lang="pt-BR" altLang="pt-BR" dirty="0"/>
                <a:t>(=) Imobilizado Líquido</a:t>
              </a:r>
            </a:p>
          </p:txBody>
        </p:sp>
        <p:sp>
          <p:nvSpPr>
            <p:cNvPr id="10" name="Text Box 5">
              <a:extLst>
                <a:ext uri="{FF2B5EF4-FFF2-40B4-BE49-F238E27FC236}">
                  <a16:creationId xmlns:a16="http://schemas.microsoft.com/office/drawing/2014/main" id="{080B895D-C22A-4C53-8CF9-09F90FDBC4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4438" y="2060575"/>
              <a:ext cx="2808287" cy="2706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400" b="1" dirty="0"/>
                <a:t>Passivo e PL</a:t>
              </a:r>
            </a:p>
            <a:p>
              <a:pPr>
                <a:spcBef>
                  <a:spcPct val="50000"/>
                </a:spcBef>
              </a:pPr>
              <a:r>
                <a:rPr lang="pt-BR" altLang="pt-BR" dirty="0"/>
                <a:t>Exigível e </a:t>
              </a:r>
            </a:p>
            <a:p>
              <a:pPr>
                <a:spcBef>
                  <a:spcPct val="50000"/>
                </a:spcBef>
              </a:pPr>
              <a:endParaRPr lang="pt-BR" altLang="pt-BR" dirty="0"/>
            </a:p>
            <a:p>
              <a:endParaRPr lang="pt-BR" altLang="pt-BR" b="1" dirty="0"/>
            </a:p>
            <a:p>
              <a:endParaRPr lang="pt-BR" altLang="pt-BR" b="1" dirty="0"/>
            </a:p>
            <a:p>
              <a:r>
                <a:rPr lang="pt-BR" altLang="pt-BR" b="1" dirty="0"/>
                <a:t>Patrimônio Líquido</a:t>
              </a:r>
            </a:p>
            <a:p>
              <a:r>
                <a:rPr lang="pt-BR" altLang="pt-BR" dirty="0"/>
                <a:t>Capital</a:t>
              </a:r>
            </a:p>
            <a:p>
              <a:r>
                <a:rPr lang="pt-BR" altLang="pt-BR" dirty="0"/>
                <a:t>Resultado Acumulado(+)</a:t>
              </a:r>
            </a:p>
          </p:txBody>
        </p:sp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BE04D10F-7421-4A21-B0EB-745A4C465B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8625" y="1199243"/>
              <a:ext cx="3048000" cy="264430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800" b="1" dirty="0"/>
                <a:t>DRE</a:t>
              </a:r>
            </a:p>
            <a:p>
              <a:pPr>
                <a:spcBef>
                  <a:spcPct val="50000"/>
                </a:spcBef>
              </a:pPr>
              <a:r>
                <a:rPr lang="pt-BR" altLang="pt-BR" sz="2400" dirty="0"/>
                <a:t>  </a:t>
              </a:r>
              <a:r>
                <a:rPr lang="pt-BR" altLang="pt-BR" sz="2000" dirty="0"/>
                <a:t>Receitas</a:t>
              </a:r>
            </a:p>
            <a:p>
              <a:pPr marL="342900" indent="-342900">
                <a:spcBef>
                  <a:spcPct val="50000"/>
                </a:spcBef>
                <a:buFontTx/>
                <a:buChar char="-"/>
              </a:pPr>
              <a:r>
                <a:rPr lang="pt-BR" altLang="pt-BR" sz="2000" dirty="0"/>
                <a:t>Custos e Despesas </a:t>
              </a:r>
            </a:p>
            <a:p>
              <a:pPr marL="342900" indent="-342900">
                <a:spcBef>
                  <a:spcPct val="50000"/>
                </a:spcBef>
                <a:buFontTx/>
                <a:buChar char="-"/>
              </a:pPr>
              <a:r>
                <a:rPr lang="pt-BR" altLang="pt-BR" sz="2000" dirty="0"/>
                <a:t>Despesa de depreciação (Imobilizado)</a:t>
              </a:r>
            </a:p>
          </p:txBody>
        </p:sp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id="{34A99261-C7EB-4A77-867F-0D3BCCF05E2D}"/>
                </a:ext>
              </a:extLst>
            </p:cNvPr>
            <p:cNvCxnSpPr/>
            <p:nvPr/>
          </p:nvCxnSpPr>
          <p:spPr bwMode="auto">
            <a:xfrm>
              <a:off x="5508625" y="3245644"/>
              <a:ext cx="302418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6" name="Text Box 9">
              <a:extLst>
                <a:ext uri="{FF2B5EF4-FFF2-40B4-BE49-F238E27FC236}">
                  <a16:creationId xmlns:a16="http://schemas.microsoft.com/office/drawing/2014/main" id="{B07A9DBD-2042-45B6-91BC-5BA0F3824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2275" y="1196975"/>
              <a:ext cx="2160588" cy="648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sz="3200" b="1" dirty="0"/>
                <a:t>BP</a:t>
              </a:r>
            </a:p>
          </p:txBody>
        </p:sp>
      </p:grpSp>
      <p:cxnSp>
        <p:nvCxnSpPr>
          <p:cNvPr id="20" name="Conector de seta reta 19"/>
          <p:cNvCxnSpPr/>
          <p:nvPr/>
        </p:nvCxnSpPr>
        <p:spPr>
          <a:xfrm flipH="1">
            <a:off x="2339752" y="3932600"/>
            <a:ext cx="3412778" cy="6485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367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126169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Método da Linha Reta (quotas constantes)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pt-BR" sz="2500" dirty="0">
                    <a:latin typeface="Times New Roman" pitchFamily="18" charset="0"/>
                    <a:cs typeface="Times New Roman" panose="02020603050405020304" pitchFamily="18" charset="0"/>
                  </a:rPr>
                  <a:t>Formulação: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𝐷𝑒𝑝𝑟𝑒𝑐𝑖𝑎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çã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𝑜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𝑑𝑜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𝑝𝑒𝑟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í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𝑜𝑑𝑜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sz="25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𝐶𝑢𝑠𝑡𝑜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𝑑𝑜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𝐵𝑒𝑚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𝑉𝑎𝑙𝑜𝑟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𝑅𝑒𝑠𝑖𝑑𝑢𝑎𝑙</m:t>
                        </m:r>
                      </m:num>
                      <m:den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𝑉𝑖𝑑𝑎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 Ú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𝑡𝑖𝑙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𝑃𝑟𝑜𝑣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á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𝑣𝑒𝑙</m:t>
                        </m:r>
                      </m:den>
                    </m:f>
                  </m:oMath>
                </a14:m>
                <a:endParaRPr lang="pt-BR" sz="25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pt-BR" sz="25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pt-BR" sz="2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Exemplo: Aquisição de veículo por R$ 100.000,00. A empresa espera utilizar o veículo por 5 anos quando a estimativa de seu valor de mercado é de R$ 45.000,00.</a:t>
                </a:r>
              </a:p>
              <a:p>
                <a:pPr marL="0" indent="0">
                  <a:buNone/>
                </a:pPr>
                <a:endParaRPr lang="pt-BR" sz="25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smtClean="0">
                          <a:latin typeface="Cambria Math"/>
                        </a:rPr>
                        <m:t>𝐷𝑒𝑝𝑟𝑒𝑐𝑖𝑎</m:t>
                      </m:r>
                      <m:r>
                        <a:rPr lang="pt-BR" sz="2500" b="0" i="1" smtClean="0">
                          <a:latin typeface="Cambria Math"/>
                        </a:rPr>
                        <m:t>çã</m:t>
                      </m:r>
                      <m:r>
                        <a:rPr lang="pt-BR" sz="2500" b="0" i="1" smtClean="0">
                          <a:latin typeface="Cambria Math"/>
                        </a:rPr>
                        <m:t>𝑜</m:t>
                      </m:r>
                      <m:r>
                        <a:rPr lang="pt-BR" sz="2500" b="0" i="1" smtClean="0">
                          <a:latin typeface="Cambria Math"/>
                        </a:rPr>
                        <m:t> </m:t>
                      </m:r>
                      <m:r>
                        <a:rPr lang="pt-BR" sz="2500" b="0" i="1" smtClean="0">
                          <a:latin typeface="Cambria Math"/>
                        </a:rPr>
                        <m:t>𝑑𝑜</m:t>
                      </m:r>
                      <m:r>
                        <a:rPr lang="pt-BR" sz="2500" b="0" i="1" smtClean="0">
                          <a:latin typeface="Cambria Math"/>
                        </a:rPr>
                        <m:t> </m:t>
                      </m:r>
                      <m:r>
                        <a:rPr lang="pt-BR" sz="2500" b="0" i="1" smtClean="0">
                          <a:latin typeface="Cambria Math"/>
                        </a:rPr>
                        <m:t>𝑝𝑒𝑟</m:t>
                      </m:r>
                      <m:r>
                        <a:rPr lang="pt-BR" sz="2500" b="0" i="1" smtClean="0">
                          <a:latin typeface="Cambria Math"/>
                        </a:rPr>
                        <m:t>í</m:t>
                      </m:r>
                      <m:r>
                        <a:rPr lang="pt-BR" sz="2500" b="0" i="1" smtClean="0">
                          <a:latin typeface="Cambria Math"/>
                        </a:rPr>
                        <m:t>𝑜𝑑𝑜</m:t>
                      </m:r>
                      <m:r>
                        <a:rPr lang="pt-BR" sz="25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500" b="0" i="1" smtClean="0">
                              <a:latin typeface="Cambria Math"/>
                            </a:rPr>
                            <m:t>100000−45000</m:t>
                          </m:r>
                        </m:num>
                        <m:den>
                          <m:r>
                            <a:rPr lang="pt-BR" sz="25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pt-BR" sz="2500" b="0" i="1" smtClean="0">
                          <a:latin typeface="Cambria Math"/>
                        </a:rPr>
                        <m:t>=11.000</m:t>
                      </m:r>
                    </m:oMath>
                  </m:oMathPara>
                </a14:m>
                <a:endParaRPr lang="pt-BR" sz="25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04" t="-2121" r="-25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151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198177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Depreciação: Fixadas pela Legislação do Imposto de Renda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17</a:t>
            </a:fld>
            <a:endParaRPr lang="pt-BR" dirty="0">
              <a:solidFill>
                <a:prstClr val="white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660020"/>
              </p:ext>
            </p:extLst>
          </p:nvPr>
        </p:nvGraphicFramePr>
        <p:xfrm>
          <a:off x="971600" y="1916826"/>
          <a:ext cx="7416823" cy="424847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927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9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 dirty="0">
                          <a:effectLst/>
                        </a:rPr>
                        <a:t>Grupos de Bens do Ativo Imobilizado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>
                          <a:effectLst/>
                        </a:rPr>
                        <a:t>% a.a.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algn="l" fontAlgn="b"/>
                      <a:r>
                        <a:rPr lang="pt-BR" sz="2700" u="none" strike="noStrike" dirty="0">
                          <a:effectLst/>
                        </a:rPr>
                        <a:t>Bens Móveis em Geral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>
                          <a:effectLst/>
                        </a:rPr>
                        <a:t>10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algn="l" fontAlgn="b"/>
                      <a:r>
                        <a:rPr lang="pt-BR" sz="2700" u="none" strike="noStrike" dirty="0">
                          <a:effectLst/>
                        </a:rPr>
                        <a:t>Edifícios e Construções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>
                          <a:effectLst/>
                        </a:rPr>
                        <a:t>4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algn="l" fontAlgn="b"/>
                      <a:r>
                        <a:rPr lang="pt-BR" sz="2700" u="none" strike="noStrike" dirty="0">
                          <a:effectLst/>
                        </a:rPr>
                        <a:t>Biblioteca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>
                          <a:effectLst/>
                        </a:rPr>
                        <a:t>10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algn="l" fontAlgn="b"/>
                      <a:r>
                        <a:rPr lang="pt-BR" sz="2700" u="none" strike="noStrike" dirty="0">
                          <a:effectLst/>
                        </a:rPr>
                        <a:t>Ferramentas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 dirty="0">
                          <a:effectLst/>
                        </a:rPr>
                        <a:t>20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algn="l" fontAlgn="b"/>
                      <a:r>
                        <a:rPr lang="pt-BR" sz="2700" u="none" strike="noStrike">
                          <a:effectLst/>
                        </a:rPr>
                        <a:t>Máquinas e Instalações Industriais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 dirty="0">
                          <a:effectLst/>
                        </a:rPr>
                        <a:t>10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algn="l" fontAlgn="b"/>
                      <a:r>
                        <a:rPr lang="pt-BR" sz="2700" u="none" strike="noStrike">
                          <a:effectLst/>
                        </a:rPr>
                        <a:t>Veículos em Geral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 dirty="0">
                          <a:effectLst/>
                        </a:rPr>
                        <a:t>20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algn="l" fontAlgn="b"/>
                      <a:r>
                        <a:rPr lang="pt-BR" sz="2700" u="none" strike="noStrike">
                          <a:effectLst/>
                        </a:rPr>
                        <a:t>Tratores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 dirty="0">
                          <a:effectLst/>
                        </a:rPr>
                        <a:t>25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053">
                <a:tc>
                  <a:txBody>
                    <a:bodyPr/>
                    <a:lstStyle/>
                    <a:p>
                      <a:pPr algn="l" fontAlgn="b"/>
                      <a:r>
                        <a:rPr lang="pt-BR" sz="2700" u="none" strike="noStrike">
                          <a:effectLst/>
                        </a:rPr>
                        <a:t>Computadores e periféricos (hardware)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 dirty="0">
                          <a:effectLst/>
                        </a:rPr>
                        <a:t>20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53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126169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Exaustão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pt-BR" sz="2500" dirty="0">
                    <a:latin typeface="Times New Roman" pitchFamily="18" charset="0"/>
                    <a:cs typeface="Times New Roman" panose="02020603050405020304" pitchFamily="18" charset="0"/>
                  </a:rPr>
                  <a:t>Exemplo:</a:t>
                </a:r>
              </a:p>
              <a:p>
                <a:pPr marL="457200" indent="-457200" algn="just">
                  <a:buAutoNum type="alphaLcParenR"/>
                </a:pPr>
                <a:r>
                  <a:rPr lang="pt-BR" sz="2500" dirty="0">
                    <a:latin typeface="Times New Roman" pitchFamily="18" charset="0"/>
                    <a:cs typeface="Times New Roman" panose="02020603050405020304" pitchFamily="18" charset="0"/>
                  </a:rPr>
                  <a:t>Preço pago pela Cia. W pela pedreira, com o terreno: R$ 12.900.000.</a:t>
                </a:r>
              </a:p>
              <a:p>
                <a:pPr marL="457200" indent="-457200" algn="just">
                  <a:buAutoNum type="alphaLcParenR"/>
                </a:pPr>
                <a:r>
                  <a:rPr lang="pt-BR" sz="2500" dirty="0">
                    <a:latin typeface="Times New Roman" pitchFamily="18" charset="0"/>
                    <a:cs typeface="Times New Roman" panose="02020603050405020304" pitchFamily="18" charset="0"/>
                  </a:rPr>
                  <a:t>Valor estimado do terreno por ocasião da compra: R$ 2.500.000</a:t>
                </a:r>
              </a:p>
              <a:p>
                <a:pPr marL="457200" indent="-457200" algn="just">
                  <a:buAutoNum type="alphaLcParenR"/>
                </a:pPr>
                <a:r>
                  <a:rPr lang="pt-BR" sz="2500" dirty="0">
                    <a:latin typeface="Times New Roman" pitchFamily="18" charset="0"/>
                    <a:cs typeface="Times New Roman" panose="02020603050405020304" pitchFamily="18" charset="0"/>
                  </a:rPr>
                  <a:t>Prazo estimado para o esgotamento total da pedreira: 7 anos</a:t>
                </a:r>
              </a:p>
              <a:p>
                <a:pPr marL="457200" indent="-457200" algn="just">
                  <a:buAutoNum type="alphaLcParenR"/>
                </a:pPr>
                <a:endParaRPr lang="pt-BR" sz="2500" dirty="0">
                  <a:latin typeface="Times New Roman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cs typeface="Times New Roman" panose="02020603050405020304" pitchFamily="18" charset="0"/>
                        </a:rPr>
                        <m:t>𝐸𝑥𝑎𝑢𝑠𝑡</m:t>
                      </m:r>
                      <m:r>
                        <a:rPr lang="pt-BR" sz="2200" b="0" i="1" smtClean="0">
                          <a:latin typeface="Cambria Math"/>
                          <a:cs typeface="Times New Roman" panose="02020603050405020304" pitchFamily="18" charset="0"/>
                        </a:rPr>
                        <m:t>ã</m:t>
                      </m:r>
                      <m:r>
                        <a:rPr lang="pt-BR" sz="2200" b="0" i="1" smtClean="0">
                          <a:latin typeface="Cambria Math"/>
                          <a:cs typeface="Times New Roman" panose="02020603050405020304" pitchFamily="18" charset="0"/>
                        </a:rPr>
                        <m:t>𝑜</m:t>
                      </m:r>
                      <m:r>
                        <a:rPr lang="pt-BR" sz="2200" b="0" i="1" smtClean="0"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t-BR" sz="2200" b="0" i="1" smtClean="0">
                          <a:latin typeface="Cambria Math"/>
                          <a:cs typeface="Times New Roman" panose="02020603050405020304" pitchFamily="18" charset="0"/>
                        </a:rPr>
                        <m:t>𝑎𝑛𝑢𝑎𝑙</m:t>
                      </m:r>
                      <m:r>
                        <a:rPr lang="pt-BR" sz="2200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2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12.900.000−2.500.000</m:t>
                          </m:r>
                        </m:num>
                        <m:den>
                          <m:r>
                            <a:rPr lang="pt-BR" sz="2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  <m:r>
                        <a:rPr lang="pt-BR" sz="2200" b="0" i="1" smtClean="0">
                          <a:latin typeface="Cambria Math"/>
                          <a:cs typeface="Times New Roman" panose="02020603050405020304" pitchFamily="18" charset="0"/>
                        </a:rPr>
                        <m:t>=1.485.714</m:t>
                      </m:r>
                    </m:oMath>
                  </m:oMathPara>
                </a14:m>
                <a:endParaRPr lang="pt-BR" sz="2200" dirty="0">
                  <a:latin typeface="Times New Roman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62" t="-2121" r="-2504" b="-22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181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Perda por Redução ao Valor Recuperável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É o valor pelo qual o </a:t>
            </a:r>
            <a:r>
              <a:rPr lang="pt-BR" b="1" dirty="0"/>
              <a:t>valor contábil </a:t>
            </a:r>
            <a:r>
              <a:rPr lang="pt-BR" dirty="0"/>
              <a:t>de um ativo ou de uma unidade geradora de caixa excede seu </a:t>
            </a: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recuperável</a:t>
            </a:r>
            <a:r>
              <a:rPr lang="pt-BR" dirty="0"/>
              <a:t>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64301277"/>
              </p:ext>
            </p:extLst>
          </p:nvPr>
        </p:nvGraphicFramePr>
        <p:xfrm>
          <a:off x="1524000" y="3078052"/>
          <a:ext cx="6096000" cy="2343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82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Conceito de Ativo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Recurso </a:t>
            </a:r>
            <a:r>
              <a:rPr lang="pt-BR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controlado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pela entidade;</a:t>
            </a:r>
          </a:p>
          <a:p>
            <a:pPr marL="514350" indent="-514350">
              <a:buAutoNum type="alphaLcParenR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Derivado de eventos passados; e</a:t>
            </a:r>
          </a:p>
          <a:p>
            <a:pPr marL="514350" indent="-514350">
              <a:buAutoNum type="alphaLcParenR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Benefícios econômicos futuros.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167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Preço Líquido de Venda do Ativo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Fontes para extração do preço líquido de venda:</a:t>
            </a:r>
          </a:p>
          <a:p>
            <a:pPr marL="514350" indent="-514350">
              <a:buAutoNum type="alphaLcParenR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Contrato de venda formalizado;</a:t>
            </a:r>
          </a:p>
          <a:p>
            <a:pPr marL="514350" indent="-514350">
              <a:buAutoNum type="alphaLcParenR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Mercado ativo;</a:t>
            </a:r>
          </a:p>
          <a:p>
            <a:pPr marL="514350" indent="-514350">
              <a:buAutoNum type="alphaLcParenR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Operações semelhantes dentro de um mesmo setor de atuação econômica; e</a:t>
            </a:r>
          </a:p>
          <a:p>
            <a:pPr marL="514350" indent="-514350">
              <a:buAutoNum type="alphaLcParenR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Melhores informações disponíveis;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694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Valor em Uso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 estimativa de fluxos de caixas futuros deve ser baseada nas previsões e ou orçamentos aprovados pela administração da entidade;</a:t>
            </a:r>
          </a:p>
          <a:p>
            <a:pPr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 taxa de desconto deve ser uma taxa antes de impostos sobre a renda, que reflita as avaliações atuais de mercado do valor da moeda no tempo e os riscos específicos do ativo, tais como:</a:t>
            </a:r>
          </a:p>
          <a:p>
            <a:pPr marL="514350" indent="-514350" algn="just">
              <a:buAutoNum type="alphaLcParenR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Custo Médio Ponderado de Capital; e</a:t>
            </a:r>
          </a:p>
          <a:p>
            <a:pPr marL="514350" indent="-514350" algn="just">
              <a:buAutoNum type="alphaLcParenR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 taxa de Empréstimos obtidos pela entidade.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85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Unidades Geradoras de Caixa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Definição: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o menor grupo de ativos que inclui o ativo em uso e que gera entradas de caixa.</a:t>
            </a:r>
          </a:p>
          <a:p>
            <a:pPr algn="just"/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em uso: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determinado para a unidade considerada a geradora de caixa do grupo de ativos.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614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Evidências para a aplicação do Teste de </a:t>
            </a:r>
            <a:r>
              <a:rPr lang="pt-BR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Impairment</a:t>
            </a:r>
            <a:endParaRPr lang="pt-BR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49417"/>
          </a:xfrm>
        </p:spPr>
        <p:txBody>
          <a:bodyPr>
            <a:normAutofit/>
          </a:bodyPr>
          <a:lstStyle/>
          <a:p>
            <a:r>
              <a:rPr lang="pt-BR" sz="2500" b="1" dirty="0">
                <a:latin typeface="Times New Roman" pitchFamily="18" charset="0"/>
                <a:cs typeface="Times New Roman" pitchFamily="18" charset="0"/>
              </a:rPr>
              <a:t>Evidências Externas</a:t>
            </a:r>
          </a:p>
          <a:p>
            <a:pPr marL="514350" indent="-514350">
              <a:buAutoNum type="alphaLcParenR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Redução significativa do valor de mercado;</a:t>
            </a:r>
          </a:p>
          <a:p>
            <a:pPr marL="514350" indent="-514350">
              <a:buAutoNum type="alphaLcParenR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Mudanças no ambiente tecnológico, econômico ou legal;</a:t>
            </a:r>
          </a:p>
          <a:p>
            <a:pPr marL="514350" indent="-514350" algn="just">
              <a:buAutoNum type="alphaLcParenR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O valor contábil do patrimônio líquido da entidade se tornou maior do que o valor de suas ações no mercado. Razão P/PL (preço/patrimônio líquido)</a:t>
            </a:r>
          </a:p>
          <a:p>
            <a:pPr algn="just"/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Evidências Internas</a:t>
            </a:r>
          </a:p>
          <a:p>
            <a:pPr marL="514350" indent="-514350" algn="just">
              <a:buAutoNum type="alphaLcParenR"/>
            </a:pP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Obsolescência ou dano físico;</a:t>
            </a:r>
          </a:p>
          <a:p>
            <a:pPr marL="514350" indent="-514350" algn="just">
              <a:buAutoNum type="alphaLcParenR"/>
            </a:pP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Mudanças na utilização do ativo (unidades produzidas)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387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Teste de </a:t>
            </a:r>
            <a:r>
              <a:rPr lang="pt-BR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Impairment</a:t>
            </a:r>
            <a:endParaRPr lang="pt-BR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24</a:t>
            </a:fld>
            <a:endParaRPr lang="pt-BR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848842"/>
              </p:ext>
            </p:extLst>
          </p:nvPr>
        </p:nvGraphicFramePr>
        <p:xfrm>
          <a:off x="1331640" y="2852936"/>
          <a:ext cx="633670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eta em curva para baixo 6"/>
          <p:cNvSpPr/>
          <p:nvPr/>
        </p:nvSpPr>
        <p:spPr>
          <a:xfrm>
            <a:off x="3131840" y="2708920"/>
            <a:ext cx="1728192" cy="72008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71600" y="1772816"/>
            <a:ext cx="74168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Teste de </a:t>
            </a:r>
            <a:r>
              <a:rPr lang="pt-BR" sz="2500" dirty="0" err="1">
                <a:latin typeface="Times New Roman" pitchFamily="18" charset="0"/>
                <a:cs typeface="Times New Roman" pitchFamily="18" charset="0"/>
              </a:rPr>
              <a:t>Impairment</a:t>
            </a: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: maior valor entre o Valor Líquido de Venda e Valor em Uso</a:t>
            </a:r>
          </a:p>
        </p:txBody>
      </p:sp>
    </p:spTree>
    <p:extLst>
      <p:ext uri="{BB962C8B-B14F-4D97-AF65-F5344CB8AC3E}">
        <p14:creationId xmlns:p14="http://schemas.microsoft.com/office/powerpoint/2010/main" val="4128394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Teste de </a:t>
            </a:r>
            <a:r>
              <a:rPr lang="pt-BR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Impairment</a:t>
            </a:r>
            <a:endParaRPr lang="pt-BR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25</a:t>
            </a:fld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71600" y="1772816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Nessa situação não é aplicado o Teste de </a:t>
            </a:r>
            <a:r>
              <a:rPr lang="pt-BR" sz="2000" dirty="0" err="1">
                <a:latin typeface="Times New Roman" pitchFamily="18" charset="0"/>
                <a:cs typeface="Times New Roman" pitchFamily="18" charset="0"/>
              </a:rPr>
              <a:t>Impairment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. O Valor Contábil é inferior ao Valor em Uso (Maior Valor entre o Valor Líquido de Venda e o Valor em Uso)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135621"/>
              </p:ext>
            </p:extLst>
          </p:nvPr>
        </p:nvGraphicFramePr>
        <p:xfrm>
          <a:off x="971600" y="2852936"/>
          <a:ext cx="712879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295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Lançamentos Contábeis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Depreciação</a:t>
            </a:r>
          </a:p>
          <a:p>
            <a:pPr marL="0" indent="0" algn="just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 Despesas com depreciação (resultado do período)</a:t>
            </a:r>
          </a:p>
          <a:p>
            <a:pPr marL="0" indent="0" algn="just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Depreciação acumulada (redutora do ativo imobilizado)</a:t>
            </a:r>
          </a:p>
          <a:p>
            <a:pPr marL="0" indent="0" algn="just">
              <a:buNone/>
            </a:pP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Perda por Redução ao Valor Recuperável</a:t>
            </a:r>
          </a:p>
          <a:p>
            <a:pPr marL="0" indent="0" algn="just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 Perda por desvalorização (resultado do período)</a:t>
            </a:r>
          </a:p>
          <a:p>
            <a:pPr marL="0" indent="0" algn="just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Perda estimada por valor não recuperável (redutora do ativo imobilizado)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003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988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Divulgação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AutoNum type="alphaLcParenR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Critérios de mensuração utilizados para determinar o valor contábil bruto;</a:t>
            </a:r>
          </a:p>
          <a:p>
            <a:pPr marL="514350" indent="-514350" algn="just">
              <a:buAutoNum type="alphaLcParenR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Os métodos de depreciação empregados;</a:t>
            </a:r>
          </a:p>
          <a:p>
            <a:pPr marL="514350" indent="-514350" algn="just">
              <a:buAutoNum type="alphaLcParenR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As vidas úteis dos ativos imobilizados;</a:t>
            </a:r>
          </a:p>
          <a:p>
            <a:pPr marL="514350" indent="-514350" algn="just">
              <a:buAutoNum type="alphaLcParenR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As premissas que embasaram o cálculo do valor recuperável;</a:t>
            </a:r>
          </a:p>
          <a:p>
            <a:pPr marL="514350" indent="-514350" algn="just">
              <a:buAutoNum type="alphaLcParenR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Valores residuais.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639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Caso do Arrendamento Mercantil Financeiro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/>
          </a:p>
          <a:p>
            <a:pPr algn="just"/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A definição de </a:t>
            </a:r>
            <a:r>
              <a:rPr lang="pt-BR" sz="2500" b="1" u="sng" dirty="0">
                <a:latin typeface="Times New Roman" pitchFamily="18" charset="0"/>
                <a:cs typeface="Times New Roman" pitchFamily="18" charset="0"/>
              </a:rPr>
              <a:t>Ativo Imobilizado</a:t>
            </a: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 atribuído pela Lei 11.638/07, passa a contemplar inclusive os decorrentes de operações que transfiram à companhia os benefícios, riscos e controles desses bens.</a:t>
            </a:r>
          </a:p>
          <a:p>
            <a:pPr algn="just"/>
            <a:endParaRPr lang="pt-BR" sz="25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500" b="1" u="sng" dirty="0">
                <a:latin typeface="Times New Roman" pitchFamily="18" charset="0"/>
                <a:cs typeface="Times New Roman" pitchFamily="18" charset="0"/>
              </a:rPr>
              <a:t>Os bens adquiridos por meio de arrendamento financeiro deverão ser </a:t>
            </a:r>
            <a:r>
              <a:rPr lang="pt-BR" sz="2500" b="1" u="sng" dirty="0" err="1">
                <a:latin typeface="Times New Roman" pitchFamily="18" charset="0"/>
                <a:cs typeface="Times New Roman" pitchFamily="18" charset="0"/>
              </a:rPr>
              <a:t>intergrados</a:t>
            </a:r>
            <a:r>
              <a:rPr lang="pt-BR" sz="2500" b="1" u="sng" dirty="0">
                <a:latin typeface="Times New Roman" pitchFamily="18" charset="0"/>
                <a:cs typeface="Times New Roman" pitchFamily="18" charset="0"/>
              </a:rPr>
              <a:t> ao Ativo Imobilizado. </a:t>
            </a:r>
          </a:p>
          <a:p>
            <a:endParaRPr lang="pt-BR" sz="25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9163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Referência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MARION, J. C. Contabilidade empresarial: instrumento de análise, gerência e decisão.-18.ed.- São Paulo: Atlas,2018.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29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67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207268" y="1844824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576119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Imobilizado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971600" y="1340768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Definição: todo ativo de natureza relativamente permanente que se utiliza na operação dos negócios de uma empresa e que não se destina à venda. Assim:</a:t>
            </a:r>
          </a:p>
          <a:p>
            <a:pPr algn="just"/>
            <a:endParaRPr lang="pt-BR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207015592"/>
              </p:ext>
            </p:extLst>
          </p:nvPr>
        </p:nvGraphicFramePr>
        <p:xfrm>
          <a:off x="1094705" y="2636912"/>
          <a:ext cx="7293719" cy="3631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398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207268" y="1844824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576119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Classificação de Ativos como Imobilizado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44923" y="1844824"/>
            <a:ext cx="7704856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Edifício utilizado como sede da empresa: Ativo Imobilizado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Edifício destinado à venda de propriedade de uma companhia imobiliária: Esse ativo não é classificado como Ativo Imobilizado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Veículos em uma companhia de transporte: Ativo Imobilizado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Veículos destinados à venda na indústria automobilística: Esse ativo não é classificado como Ativo Imobilizado.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500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936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207268" y="1844824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576119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Imobilizado- Ativos Tangíveis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971600" y="1988840"/>
            <a:ext cx="74168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Ativos Tangíveis possuem substância concreta e que podem ser tocados. Exemplo:</a:t>
            </a:r>
          </a:p>
          <a:p>
            <a:pPr algn="just"/>
            <a:endParaRPr lang="pt-BR" sz="2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Sujeitos a depreciação</a:t>
            </a: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: Edifícios e Equipamentos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Não sujeitos a depreciação</a:t>
            </a: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: Terrenos e Obras de Arte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Sujeitos à Exaustão</a:t>
            </a: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: Reservas Minerais e Florestais</a:t>
            </a:r>
          </a:p>
        </p:txBody>
      </p:sp>
    </p:spTree>
    <p:extLst>
      <p:ext uri="{BB962C8B-B14F-4D97-AF65-F5344CB8AC3E}">
        <p14:creationId xmlns:p14="http://schemas.microsoft.com/office/powerpoint/2010/main" val="1139367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207268" y="1844824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576119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 err="1">
                <a:latin typeface="Times New Roman" pitchFamily="18" charset="0"/>
                <a:cs typeface="Times New Roman" pitchFamily="18" charset="0"/>
              </a:rPr>
              <a:t>Ítens</a:t>
            </a:r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 que Compõem o Ativo Imobilizado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971600" y="1988840"/>
            <a:ext cx="741682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Terrenos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Edifícios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Instalações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Máquinas e equipamentos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Móveis e utensílios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Veículos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Ferramentas (com vida superior a uma ano)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Benfeitorias em propriedades arrendadas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Entre outros</a:t>
            </a:r>
          </a:p>
        </p:txBody>
      </p:sp>
    </p:spTree>
    <p:extLst>
      <p:ext uri="{BB962C8B-B14F-4D97-AF65-F5344CB8AC3E}">
        <p14:creationId xmlns:p14="http://schemas.microsoft.com/office/powerpoint/2010/main" val="568334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207268" y="1844824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576119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Mensuração no Reconhecimento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11560" y="1700808"/>
            <a:ext cx="7920879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300" dirty="0">
                <a:latin typeface="Times New Roman" pitchFamily="18" charset="0"/>
                <a:cs typeface="Times New Roman" pitchFamily="18" charset="0"/>
              </a:rPr>
              <a:t>A composição do custo de um Ativo Imobilizado pode compreender: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3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300" dirty="0">
                <a:latin typeface="Times New Roman" pitchFamily="18" charset="0"/>
                <a:cs typeface="Times New Roman" pitchFamily="18" charset="0"/>
              </a:rPr>
              <a:t>O preço de aquisição, acrescido de impostos não recuperáveis, deduzidos os descontos comerciais e abatimentos.</a:t>
            </a:r>
          </a:p>
          <a:p>
            <a:pPr marL="457200" indent="-457200" algn="just">
              <a:buAutoNum type="alphaLcParenR"/>
            </a:pPr>
            <a:r>
              <a:rPr lang="pt-BR" sz="2300" dirty="0">
                <a:latin typeface="Times New Roman" pitchFamily="18" charset="0"/>
                <a:cs typeface="Times New Roman" pitchFamily="18" charset="0"/>
              </a:rPr>
              <a:t>Qualquer custo necessário para colocar o ativo no local e nas condições estabelecidas para que seja capaz de funcionar de forma como foi projetada pela administração.</a:t>
            </a:r>
          </a:p>
          <a:p>
            <a:pPr marL="457200" indent="-457200" algn="just">
              <a:buAutoNum type="alphaLcParenR"/>
            </a:pPr>
            <a:r>
              <a:rPr lang="pt-BR" sz="2300" dirty="0">
                <a:latin typeface="Times New Roman" pitchFamily="18" charset="0"/>
                <a:cs typeface="Times New Roman" pitchFamily="18" charset="0"/>
              </a:rPr>
              <a:t>Estimativas de custos de desmontagem e remoção do ativo e restauração do local, caso representem uma obrigação assumida.</a:t>
            </a:r>
          </a:p>
          <a:p>
            <a:pPr marL="457200" indent="-457200" algn="just">
              <a:buAutoNum type="alphaLcParenR"/>
            </a:pPr>
            <a:endParaRPr lang="pt-BR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13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90725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Ítens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pt-B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custos do Ativo                Imobilizado</a:t>
            </a:r>
            <a:endParaRPr lang="pt-B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90725" cy="4351338"/>
          </a:xfrm>
        </p:spPr>
        <p:txBody>
          <a:bodyPr>
            <a:normAutofit/>
          </a:bodyPr>
          <a:lstStyle/>
          <a:p>
            <a:pPr marL="514350" indent="-514350" algn="just">
              <a:buAutoNum type="alphaLcParenR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Custos de abertura de nova instalação;</a:t>
            </a:r>
          </a:p>
          <a:p>
            <a:pPr marL="514350" indent="-514350" algn="just">
              <a:buAutoNum type="alphaLcParenR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Custos na introdução de novo produto ou serviço;</a:t>
            </a:r>
          </a:p>
          <a:p>
            <a:pPr marL="514350" indent="-514350" algn="just">
              <a:buAutoNum type="alphaLcParenR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Custos de transferência das atividades empresariais para novo local;</a:t>
            </a:r>
          </a:p>
          <a:p>
            <a:pPr marL="514350" indent="-514350" algn="just">
              <a:buAutoNum type="alphaLcParenR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Custos administrativos.</a:t>
            </a:r>
          </a:p>
          <a:p>
            <a:pPr marL="0" indent="0">
              <a:buNone/>
            </a:pP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DO PERÍODO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458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90725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Casos Particulares</a:t>
            </a:r>
            <a:endParaRPr lang="pt-B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9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lphaLcParenR"/>
            </a:pP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Recebido por doação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contabilizados pelo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justo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crédito de receita no resultado do período;</a:t>
            </a:r>
          </a:p>
          <a:p>
            <a:pPr marL="514350" indent="-514350" algn="just">
              <a:buAutoNum type="alphaLcParenR"/>
            </a:pP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Adquiridos por permuta: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justo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ítem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recebido é empregado para mensurar o custo do ativo;</a:t>
            </a:r>
          </a:p>
          <a:p>
            <a:pPr marL="514350" indent="-514350" algn="just">
              <a:buAutoNum type="alphaLcParenR"/>
            </a:pP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Imobilizado Biológico: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mensurado pelo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justo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deduzido da despesa de venda;</a:t>
            </a:r>
          </a:p>
        </p:txBody>
      </p:sp>
      <p:sp>
        <p:nvSpPr>
          <p:cNvPr id="6" name="Retângulo 5"/>
          <p:cNvSpPr/>
          <p:nvPr/>
        </p:nvSpPr>
        <p:spPr>
          <a:xfrm>
            <a:off x="899592" y="4725144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justo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é o preço que seria recebido pela venda de um ativo ou que seria pago transferência de um passivo em uma transação não forçada entre os participantes do mercado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260845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3905</TotalTime>
  <Words>1448</Words>
  <Application>Microsoft Office PowerPoint</Application>
  <PresentationFormat>Apresentação na tela (4:3)</PresentationFormat>
  <Paragraphs>221</Paragraphs>
  <Slides>29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Times New Roman</vt:lpstr>
      <vt:lpstr>Timess</vt:lpstr>
      <vt:lpstr>Retrospectiva</vt:lpstr>
      <vt:lpstr>Imobilizado</vt:lpstr>
      <vt:lpstr>Conceito de Ativo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Ítens que NÃO são custos do Ativo                Imobilizado</vt:lpstr>
      <vt:lpstr> Casos Particulares</vt:lpstr>
      <vt:lpstr>Apresentação do PowerPoint</vt:lpstr>
      <vt:lpstr>Apresentação do PowerPoint</vt:lpstr>
      <vt:lpstr> Mensuração do custo</vt:lpstr>
      <vt:lpstr> Depreciação, Exaustão e Amortização</vt:lpstr>
      <vt:lpstr> Depreciação</vt:lpstr>
      <vt:lpstr>Apresentação do PowerPoint</vt:lpstr>
      <vt:lpstr> Método da Linha Reta (quotas constantes)</vt:lpstr>
      <vt:lpstr>Depreciação: Fixadas pela Legislação do Imposto de Renda</vt:lpstr>
      <vt:lpstr> Exaustão</vt:lpstr>
      <vt:lpstr> Perda por Redução ao Valor Recuperável</vt:lpstr>
      <vt:lpstr> Preço Líquido de Venda do Ativo</vt:lpstr>
      <vt:lpstr> Valor em Uso</vt:lpstr>
      <vt:lpstr> Unidades Geradoras de Caixa</vt:lpstr>
      <vt:lpstr> Evidências para a aplicação do Teste de Impairment</vt:lpstr>
      <vt:lpstr>  Teste de Impairment</vt:lpstr>
      <vt:lpstr>  Teste de Impairment</vt:lpstr>
      <vt:lpstr> Lançamentos Contábeis</vt:lpstr>
      <vt:lpstr> Divulgação</vt:lpstr>
      <vt:lpstr>O Caso do Arrendamento Mercantil Financeiro</vt:lpstr>
      <vt:lpstr>Referência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Contabilidade Empresarial  Aspectos Iniciais</dc:title>
  <dc:creator>User</dc:creator>
  <cp:lastModifiedBy>Bruno Figlioli</cp:lastModifiedBy>
  <cp:revision>267</cp:revision>
  <cp:lastPrinted>2020-05-18T00:11:08Z</cp:lastPrinted>
  <dcterms:created xsi:type="dcterms:W3CDTF">2020-02-17T13:58:06Z</dcterms:created>
  <dcterms:modified xsi:type="dcterms:W3CDTF">2022-06-26T12:57:15Z</dcterms:modified>
</cp:coreProperties>
</file>