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34.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5" r:id="rId2"/>
    <p:sldId id="314" r:id="rId3"/>
    <p:sldId id="315" r:id="rId4"/>
    <p:sldId id="316" r:id="rId5"/>
    <p:sldId id="317" r:id="rId6"/>
    <p:sldId id="328" r:id="rId7"/>
    <p:sldId id="329" r:id="rId8"/>
    <p:sldId id="330" r:id="rId9"/>
    <p:sldId id="333" r:id="rId10"/>
    <p:sldId id="318" r:id="rId11"/>
    <p:sldId id="319" r:id="rId12"/>
    <p:sldId id="331" r:id="rId13"/>
    <p:sldId id="332" r:id="rId14"/>
    <p:sldId id="323" r:id="rId15"/>
    <p:sldId id="320" r:id="rId16"/>
    <p:sldId id="321" r:id="rId17"/>
    <p:sldId id="322" r:id="rId18"/>
    <p:sldId id="324" r:id="rId19"/>
    <p:sldId id="325" r:id="rId20"/>
    <p:sldId id="326" r:id="rId21"/>
    <p:sldId id="327" r:id="rId22"/>
    <p:sldId id="278" r:id="rId23"/>
    <p:sldId id="355" r:id="rId24"/>
    <p:sldId id="356" r:id="rId25"/>
    <p:sldId id="357" r:id="rId26"/>
    <p:sldId id="312" r:id="rId27"/>
    <p:sldId id="334"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8" autoAdjust="0"/>
    <p:restoredTop sz="94660"/>
  </p:normalViewPr>
  <p:slideViewPr>
    <p:cSldViewPr snapToGrid="0">
      <p:cViewPr varScale="1">
        <p:scale>
          <a:sx n="74" d="100"/>
          <a:sy n="74" d="100"/>
        </p:scale>
        <p:origin x="870" y="-23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C238B-23E8-4C78-812B-3C670E0A189D}" type="datetimeFigureOut">
              <a:rPr lang="pt-BR" smtClean="0"/>
              <a:t>10/03/2017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CCB23-5156-46B9-9E66-CDB36B31C0CA}" type="slidenum">
              <a:rPr lang="pt-BR" smtClean="0"/>
              <a:t>‹nº›</a:t>
            </a:fld>
            <a:endParaRPr lang="pt-BR"/>
          </a:p>
        </p:txBody>
      </p:sp>
    </p:spTree>
    <p:extLst>
      <p:ext uri="{BB962C8B-B14F-4D97-AF65-F5344CB8AC3E}">
        <p14:creationId xmlns:p14="http://schemas.microsoft.com/office/powerpoint/2010/main" val="367611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69DCF5-1C3D-43FA-979B-29EC0E29615B}" type="slidenum">
              <a:rPr lang="en-US" altLang="pt-BR"/>
              <a:pPr>
                <a:spcBef>
                  <a:spcPct val="0"/>
                </a:spcBef>
              </a:pPr>
              <a:t>4</a:t>
            </a:fld>
            <a:endParaRPr lang="en-US" altLang="pt-B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smtClean="0">
                <a:latin typeface="Arial" panose="020B0604020202020204" pitchFamily="34" charset="0"/>
              </a:rPr>
              <a:t>MARC =  Mother Avram’s Remarkable Contribution (attributed to her son Lloyd)</a:t>
            </a:r>
          </a:p>
          <a:p>
            <a:r>
              <a:rPr lang="en-US" altLang="pt-BR" smtClean="0">
                <a:latin typeface="Arial" panose="020B0604020202020204" pitchFamily="34" charset="0"/>
              </a:rPr>
              <a:t>MARC =  </a:t>
            </a:r>
            <a:r>
              <a:rPr lang="en-US" altLang="pt-BR" b="1" smtClean="0">
                <a:latin typeface="Arial" panose="020B0604020202020204" pitchFamily="34" charset="0"/>
              </a:rPr>
              <a:t>M</a:t>
            </a:r>
            <a:r>
              <a:rPr lang="en-US" altLang="pt-BR" smtClean="0">
                <a:latin typeface="Arial" panose="020B0604020202020204" pitchFamily="34" charset="0"/>
              </a:rPr>
              <a:t>ysterious, </a:t>
            </a:r>
            <a:r>
              <a:rPr lang="en-US" altLang="pt-BR" b="1" smtClean="0">
                <a:latin typeface="Arial" panose="020B0604020202020204" pitchFamily="34" charset="0"/>
              </a:rPr>
              <a:t>A</a:t>
            </a:r>
            <a:r>
              <a:rPr lang="en-US" altLang="pt-BR" smtClean="0">
                <a:latin typeface="Arial" panose="020B0604020202020204" pitchFamily="34" charset="0"/>
              </a:rPr>
              <a:t>rcane, </a:t>
            </a:r>
            <a:r>
              <a:rPr lang="en-US" altLang="pt-BR" b="1" smtClean="0">
                <a:latin typeface="Arial" panose="020B0604020202020204" pitchFamily="34" charset="0"/>
              </a:rPr>
              <a:t>R</a:t>
            </a:r>
            <a:r>
              <a:rPr lang="en-US" altLang="pt-BR" smtClean="0">
                <a:latin typeface="Arial" panose="020B0604020202020204" pitchFamily="34" charset="0"/>
              </a:rPr>
              <a:t>eally </a:t>
            </a:r>
            <a:r>
              <a:rPr lang="en-US" altLang="pt-BR" b="1" smtClean="0">
                <a:latin typeface="Arial" panose="020B0604020202020204" pitchFamily="34" charset="0"/>
              </a:rPr>
              <a:t>C</a:t>
            </a:r>
            <a:r>
              <a:rPr lang="en-US" altLang="pt-BR" smtClean="0">
                <a:latin typeface="Arial" panose="020B0604020202020204" pitchFamily="34" charset="0"/>
              </a:rPr>
              <a:t>onfusing</a:t>
            </a:r>
          </a:p>
          <a:p>
            <a:endParaRPr lang="en-US" altLang="pt-BR" smtClean="0">
              <a:latin typeface="Arial" panose="020B0604020202020204" pitchFamily="34" charset="0"/>
            </a:endParaRPr>
          </a:p>
          <a:p>
            <a:r>
              <a:rPr lang="en-US" altLang="pt-BR" b="1" smtClean="0">
                <a:latin typeface="Arial" panose="020B0604020202020204" pitchFamily="34" charset="0"/>
              </a:rPr>
              <a:t>Examples:  Raw MARC?; Screen capture: OCLC, VIRGO; Printouts</a:t>
            </a:r>
          </a:p>
          <a:p>
            <a:endParaRPr lang="en-US" altLang="pt-BR" b="1" smtClean="0">
              <a:latin typeface="Arial" panose="020B0604020202020204" pitchFamily="34" charset="0"/>
            </a:endParaRPr>
          </a:p>
        </p:txBody>
      </p:sp>
    </p:spTree>
    <p:extLst>
      <p:ext uri="{BB962C8B-B14F-4D97-AF65-F5344CB8AC3E}">
        <p14:creationId xmlns:p14="http://schemas.microsoft.com/office/powerpoint/2010/main" val="6163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2D07DC-3793-40EF-80EF-09FE38F0015F}" type="slidenum">
              <a:rPr lang="en-US" altLang="pt-BR"/>
              <a:pPr>
                <a:spcBef>
                  <a:spcPct val="0"/>
                </a:spcBef>
              </a:pPr>
              <a:t>20</a:t>
            </a:fld>
            <a:endParaRPr lang="en-US" altLang="pt-BR"/>
          </a:p>
        </p:txBody>
      </p:sp>
    </p:spTree>
    <p:extLst>
      <p:ext uri="{BB962C8B-B14F-4D97-AF65-F5344CB8AC3E}">
        <p14:creationId xmlns:p14="http://schemas.microsoft.com/office/powerpoint/2010/main" val="290677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6F3BA-7246-4A32-A40B-0DAC47853D39}" type="slidenum">
              <a:rPr lang="en-US" altLang="pt-BR"/>
              <a:pPr>
                <a:spcBef>
                  <a:spcPct val="0"/>
                </a:spcBef>
              </a:pPr>
              <a:t>21</a:t>
            </a:fld>
            <a:endParaRPr lang="en-US" altLang="pt-BR"/>
          </a:p>
        </p:txBody>
      </p:sp>
    </p:spTree>
    <p:extLst>
      <p:ext uri="{BB962C8B-B14F-4D97-AF65-F5344CB8AC3E}">
        <p14:creationId xmlns:p14="http://schemas.microsoft.com/office/powerpoint/2010/main" val="372802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F5C99FA0-8C5A-47F8-99A7-204B30A3CFA9}" type="slidenum">
              <a:rPr lang="pt-BR" smtClean="0"/>
              <a:t>34</a:t>
            </a:fld>
            <a:endParaRPr lang="pt-BR"/>
          </a:p>
        </p:txBody>
      </p:sp>
    </p:spTree>
    <p:extLst>
      <p:ext uri="{BB962C8B-B14F-4D97-AF65-F5344CB8AC3E}">
        <p14:creationId xmlns:p14="http://schemas.microsoft.com/office/powerpoint/2010/main" val="4092801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smtClean="0"/>
              <a:t>First sentence – shouldn’t it be three (instead of two)? It might be interesting here to add an example of a triple</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a:defRPr sz="1200">
                <a:solidFill>
                  <a:schemeClr val="tx1"/>
                </a:solidFill>
                <a:latin typeface="Arial" charset="0"/>
              </a:defRPr>
            </a:lvl1pPr>
            <a:lvl2pPr marL="731286" indent="-281264" defTabSz="914108">
              <a:defRPr sz="1200">
                <a:solidFill>
                  <a:schemeClr val="tx1"/>
                </a:solidFill>
                <a:latin typeface="Arial" charset="0"/>
              </a:defRPr>
            </a:lvl2pPr>
            <a:lvl3pPr marL="1125055" indent="-225011" defTabSz="914108">
              <a:defRPr sz="1200">
                <a:solidFill>
                  <a:schemeClr val="tx1"/>
                </a:solidFill>
                <a:latin typeface="Arial" charset="0"/>
              </a:defRPr>
            </a:lvl3pPr>
            <a:lvl4pPr marL="1575077" indent="-225011" defTabSz="914108">
              <a:defRPr sz="1200">
                <a:solidFill>
                  <a:schemeClr val="tx1"/>
                </a:solidFill>
                <a:latin typeface="Arial" charset="0"/>
              </a:defRPr>
            </a:lvl4pPr>
            <a:lvl5pPr marL="2025099" indent="-225011" defTabSz="914108">
              <a:defRPr sz="1200">
                <a:solidFill>
                  <a:schemeClr val="tx1"/>
                </a:solidFill>
                <a:latin typeface="Arial" charset="0"/>
              </a:defRPr>
            </a:lvl5pPr>
            <a:lvl6pPr marL="2475121" indent="-225011" defTabSz="914108" eaLnBrk="0" fontAlgn="base" hangingPunct="0">
              <a:spcBef>
                <a:spcPct val="30000"/>
              </a:spcBef>
              <a:spcAft>
                <a:spcPct val="0"/>
              </a:spcAft>
              <a:defRPr sz="1200">
                <a:solidFill>
                  <a:schemeClr val="tx1"/>
                </a:solidFill>
                <a:latin typeface="Arial" charset="0"/>
              </a:defRPr>
            </a:lvl6pPr>
            <a:lvl7pPr marL="2925143" indent="-225011" defTabSz="914108" eaLnBrk="0" fontAlgn="base" hangingPunct="0">
              <a:spcBef>
                <a:spcPct val="30000"/>
              </a:spcBef>
              <a:spcAft>
                <a:spcPct val="0"/>
              </a:spcAft>
              <a:defRPr sz="1200">
                <a:solidFill>
                  <a:schemeClr val="tx1"/>
                </a:solidFill>
                <a:latin typeface="Arial" charset="0"/>
              </a:defRPr>
            </a:lvl7pPr>
            <a:lvl8pPr marL="3375165" indent="-225011" defTabSz="914108" eaLnBrk="0" fontAlgn="base" hangingPunct="0">
              <a:spcBef>
                <a:spcPct val="30000"/>
              </a:spcBef>
              <a:spcAft>
                <a:spcPct val="0"/>
              </a:spcAft>
              <a:defRPr sz="1200">
                <a:solidFill>
                  <a:schemeClr val="tx1"/>
                </a:solidFill>
                <a:latin typeface="Arial" charset="0"/>
              </a:defRPr>
            </a:lvl8pPr>
            <a:lvl9pPr marL="3825187" indent="-225011" defTabSz="914108" eaLnBrk="0" fontAlgn="base" hangingPunct="0">
              <a:spcBef>
                <a:spcPct val="30000"/>
              </a:spcBef>
              <a:spcAft>
                <a:spcPct val="0"/>
              </a:spcAft>
              <a:defRPr sz="1200">
                <a:solidFill>
                  <a:schemeClr val="tx1"/>
                </a:solidFill>
                <a:latin typeface="Arial" charset="0"/>
              </a:defRPr>
            </a:lvl9pPr>
          </a:lstStyle>
          <a:p>
            <a:fld id="{4AF120BF-31ED-413C-8AE7-EB9FBB2F01D7}" type="slidenum">
              <a:rPr lang="en-US" altLang="pt-BR"/>
              <a:pPr/>
              <a:t>38</a:t>
            </a:fld>
            <a:endParaRPr lang="en-US" altLang="pt-BR"/>
          </a:p>
        </p:txBody>
      </p:sp>
    </p:spTree>
    <p:extLst>
      <p:ext uri="{BB962C8B-B14F-4D97-AF65-F5344CB8AC3E}">
        <p14:creationId xmlns:p14="http://schemas.microsoft.com/office/powerpoint/2010/main" val="278478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6AB00B-8875-4C10-9A9C-BD37AA15B4AD}" type="slidenum">
              <a:rPr lang="en-US" altLang="pt-BR"/>
              <a:pPr>
                <a:spcBef>
                  <a:spcPct val="0"/>
                </a:spcBef>
              </a:pPr>
              <a:t>5</a:t>
            </a:fld>
            <a:endParaRPr lang="en-US" altLang="pt-B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smtClean="0">
                <a:latin typeface="Arial" panose="020B0604020202020204" pitchFamily="34" charset="0"/>
              </a:rPr>
              <a:t>Mention one page MARC summary in handouts</a:t>
            </a:r>
          </a:p>
          <a:p>
            <a:endParaRPr lang="en-US" altLang="pt-BR" smtClean="0">
              <a:latin typeface="Arial" panose="020B0604020202020204" pitchFamily="34" charset="0"/>
            </a:endParaRPr>
          </a:p>
          <a:p>
            <a:r>
              <a:rPr lang="en-US" altLang="pt-BR" smtClean="0">
                <a:latin typeface="Arial" panose="020B0604020202020204" pitchFamily="34" charset="0"/>
              </a:rPr>
              <a:t>Tag:  </a:t>
            </a:r>
            <a:r>
              <a:rPr lang="en-US" altLang="pt-BR" i="1" smtClean="0">
                <a:latin typeface="Arial" panose="020B0604020202020204" pitchFamily="34" charset="0"/>
              </a:rPr>
              <a:t>3 digit code </a:t>
            </a:r>
            <a:r>
              <a:rPr lang="en-US" altLang="pt-BR" smtClean="0">
                <a:latin typeface="Arial" panose="020B0604020202020204" pitchFamily="34" charset="0"/>
              </a:rPr>
              <a:t>which defines a field </a:t>
            </a:r>
          </a:p>
          <a:p>
            <a:r>
              <a:rPr lang="en-US" altLang="pt-BR" smtClean="0">
                <a:latin typeface="Arial" panose="020B0604020202020204" pitchFamily="34" charset="0"/>
              </a:rPr>
              <a:t>Indicator:  </a:t>
            </a:r>
            <a:r>
              <a:rPr lang="en-US" altLang="pt-BR" i="1" smtClean="0">
                <a:latin typeface="Arial" panose="020B0604020202020204" pitchFamily="34" charset="0"/>
              </a:rPr>
              <a:t>2 additional digits </a:t>
            </a:r>
            <a:r>
              <a:rPr lang="en-US" altLang="pt-BR" smtClean="0">
                <a:latin typeface="Arial" panose="020B0604020202020204" pitchFamily="34" charset="0"/>
              </a:rPr>
              <a:t>which refine the field definition</a:t>
            </a:r>
          </a:p>
          <a:p>
            <a:r>
              <a:rPr lang="en-US" altLang="pt-BR" smtClean="0">
                <a:latin typeface="Arial" panose="020B0604020202020204" pitchFamily="34" charset="0"/>
              </a:rPr>
              <a:t>Delimiter:  A </a:t>
            </a:r>
            <a:r>
              <a:rPr lang="en-US" altLang="pt-BR" i="1" smtClean="0">
                <a:latin typeface="Arial" panose="020B0604020202020204" pitchFamily="34" charset="0"/>
              </a:rPr>
              <a:t>mark</a:t>
            </a:r>
            <a:r>
              <a:rPr lang="en-US" altLang="pt-BR" smtClean="0">
                <a:latin typeface="Arial" panose="020B0604020202020204" pitchFamily="34" charset="0"/>
              </a:rPr>
              <a:t> (dagger, pipe | or dollar sign $) plus a </a:t>
            </a:r>
            <a:r>
              <a:rPr lang="en-US" altLang="pt-BR" i="1" smtClean="0">
                <a:latin typeface="Arial" panose="020B0604020202020204" pitchFamily="34" charset="0"/>
              </a:rPr>
              <a:t>code</a:t>
            </a:r>
            <a:r>
              <a:rPr lang="en-US" altLang="pt-BR" smtClean="0">
                <a:latin typeface="Arial" panose="020B0604020202020204" pitchFamily="34" charset="0"/>
              </a:rPr>
              <a:t> (number or letter) which define a subfield</a:t>
            </a:r>
          </a:p>
          <a:p>
            <a:endParaRPr lang="en-US" altLang="pt-BR" smtClean="0">
              <a:latin typeface="Arial" panose="020B0604020202020204" pitchFamily="34" charset="0"/>
            </a:endParaRPr>
          </a:p>
          <a:p>
            <a:r>
              <a:rPr lang="en-US" altLang="pt-BR" smtClean="0">
                <a:latin typeface="Arial" panose="020B0604020202020204" pitchFamily="34" charset="0"/>
              </a:rPr>
              <a:t>Fixed fields:  fixed in length; coded information</a:t>
            </a:r>
          </a:p>
          <a:p>
            <a:r>
              <a:rPr lang="en-US" altLang="pt-BR" smtClean="0">
                <a:latin typeface="Arial" panose="020B0604020202020204" pitchFamily="34" charset="0"/>
              </a:rPr>
              <a:t>Variable fields:  variable length</a:t>
            </a:r>
          </a:p>
          <a:p>
            <a:r>
              <a:rPr lang="en-US" altLang="pt-BR" smtClean="0">
                <a:latin typeface="Arial" panose="020B0604020202020204" pitchFamily="34" charset="0"/>
              </a:rPr>
              <a:t>XX: shorthand for any digit</a:t>
            </a:r>
          </a:p>
        </p:txBody>
      </p:sp>
    </p:spTree>
    <p:extLst>
      <p:ext uri="{BB962C8B-B14F-4D97-AF65-F5344CB8AC3E}">
        <p14:creationId xmlns:p14="http://schemas.microsoft.com/office/powerpoint/2010/main" val="238345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b="1">
                <a:solidFill>
                  <a:schemeClr val="tx1"/>
                </a:solidFill>
                <a:latin typeface="Impact" panose="020B0806030902050204" pitchFamily="34" charset="0"/>
              </a:defRPr>
            </a:lvl1pPr>
            <a:lvl2pPr marL="742950" indent="-285750" defTabSz="928688">
              <a:defRPr b="1">
                <a:solidFill>
                  <a:schemeClr val="tx1"/>
                </a:solidFill>
                <a:latin typeface="Impact" panose="020B0806030902050204" pitchFamily="34" charset="0"/>
              </a:defRPr>
            </a:lvl2pPr>
            <a:lvl3pPr marL="1143000" indent="-228600" defTabSz="928688">
              <a:defRPr b="1">
                <a:solidFill>
                  <a:schemeClr val="tx1"/>
                </a:solidFill>
                <a:latin typeface="Impact" panose="020B0806030902050204" pitchFamily="34" charset="0"/>
              </a:defRPr>
            </a:lvl3pPr>
            <a:lvl4pPr marL="1600200" indent="-228600" defTabSz="928688">
              <a:defRPr b="1">
                <a:solidFill>
                  <a:schemeClr val="tx1"/>
                </a:solidFill>
                <a:latin typeface="Impact" panose="020B0806030902050204" pitchFamily="34" charset="0"/>
              </a:defRPr>
            </a:lvl4pPr>
            <a:lvl5pPr marL="2057400" indent="-228600" defTabSz="928688">
              <a:defRPr b="1">
                <a:solidFill>
                  <a:schemeClr val="tx1"/>
                </a:solidFill>
                <a:latin typeface="Impact" panose="020B0806030902050204" pitchFamily="34" charset="0"/>
              </a:defRPr>
            </a:lvl5pPr>
            <a:lvl6pPr marL="2514600" indent="-228600" defTabSz="928688" eaLnBrk="0" fontAlgn="base" hangingPunct="0">
              <a:spcBef>
                <a:spcPct val="0"/>
              </a:spcBef>
              <a:spcAft>
                <a:spcPct val="0"/>
              </a:spcAft>
              <a:defRPr b="1">
                <a:solidFill>
                  <a:schemeClr val="tx1"/>
                </a:solidFill>
                <a:latin typeface="Impact" panose="020B0806030902050204" pitchFamily="34" charset="0"/>
              </a:defRPr>
            </a:lvl6pPr>
            <a:lvl7pPr marL="2971800" indent="-228600" defTabSz="928688" eaLnBrk="0" fontAlgn="base" hangingPunct="0">
              <a:spcBef>
                <a:spcPct val="0"/>
              </a:spcBef>
              <a:spcAft>
                <a:spcPct val="0"/>
              </a:spcAft>
              <a:defRPr b="1">
                <a:solidFill>
                  <a:schemeClr val="tx1"/>
                </a:solidFill>
                <a:latin typeface="Impact" panose="020B0806030902050204" pitchFamily="34" charset="0"/>
              </a:defRPr>
            </a:lvl7pPr>
            <a:lvl8pPr marL="3429000" indent="-228600" defTabSz="928688" eaLnBrk="0" fontAlgn="base" hangingPunct="0">
              <a:spcBef>
                <a:spcPct val="0"/>
              </a:spcBef>
              <a:spcAft>
                <a:spcPct val="0"/>
              </a:spcAft>
              <a:defRPr b="1">
                <a:solidFill>
                  <a:schemeClr val="tx1"/>
                </a:solidFill>
                <a:latin typeface="Impact" panose="020B0806030902050204" pitchFamily="34" charset="0"/>
              </a:defRPr>
            </a:lvl8pPr>
            <a:lvl9pPr marL="3886200" indent="-228600" defTabSz="928688" eaLnBrk="0" fontAlgn="base" hangingPunct="0">
              <a:spcBef>
                <a:spcPct val="0"/>
              </a:spcBef>
              <a:spcAft>
                <a:spcPct val="0"/>
              </a:spcAft>
              <a:defRPr b="1">
                <a:solidFill>
                  <a:schemeClr val="tx1"/>
                </a:solidFill>
                <a:latin typeface="Impact" panose="020B0806030902050204" pitchFamily="34" charset="0"/>
              </a:defRPr>
            </a:lvl9pPr>
          </a:lstStyle>
          <a:p>
            <a:fld id="{44E24C85-F86C-4012-AD75-91DA766F895E}" type="slidenum">
              <a:rPr lang="en-US" altLang="pt-BR" b="0" smtClean="0">
                <a:latin typeface="Arial" panose="020B0604020202020204" pitchFamily="34" charset="0"/>
              </a:rPr>
              <a:pPr/>
              <a:t>13</a:t>
            </a:fld>
            <a:endParaRPr lang="en-US" altLang="pt-BR" b="0" smtClean="0">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latin typeface="Arial" panose="020B0604020202020204" pitchFamily="34" charset="0"/>
            </a:endParaRPr>
          </a:p>
        </p:txBody>
      </p:sp>
    </p:spTree>
    <p:extLst>
      <p:ext uri="{BB962C8B-B14F-4D97-AF65-F5344CB8AC3E}">
        <p14:creationId xmlns:p14="http://schemas.microsoft.com/office/powerpoint/2010/main" val="363966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DFC8FE-C84C-4B2D-9A53-7A6BC5AE49E0}" type="slidenum">
              <a:rPr lang="en-US" altLang="pt-BR"/>
              <a:pPr>
                <a:spcBef>
                  <a:spcPct val="0"/>
                </a:spcBef>
              </a:pPr>
              <a:t>14</a:t>
            </a:fld>
            <a:endParaRPr lang="en-US" altLang="pt-BR"/>
          </a:p>
        </p:txBody>
      </p:sp>
    </p:spTree>
    <p:extLst>
      <p:ext uri="{BB962C8B-B14F-4D97-AF65-F5344CB8AC3E}">
        <p14:creationId xmlns:p14="http://schemas.microsoft.com/office/powerpoint/2010/main" val="154619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FB9879-0FB1-4EB1-A9E5-7B01519E883E}" type="slidenum">
              <a:rPr lang="en-US" altLang="pt-BR"/>
              <a:pPr>
                <a:spcBef>
                  <a:spcPct val="0"/>
                </a:spcBef>
              </a:pPr>
              <a:t>15</a:t>
            </a:fld>
            <a:endParaRPr lang="en-US" altLang="pt-BR"/>
          </a:p>
        </p:txBody>
      </p:sp>
    </p:spTree>
    <p:extLst>
      <p:ext uri="{BB962C8B-B14F-4D97-AF65-F5344CB8AC3E}">
        <p14:creationId xmlns:p14="http://schemas.microsoft.com/office/powerpoint/2010/main" val="405694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7120D3-AC0E-489F-850C-7D8266985C05}" type="slidenum">
              <a:rPr lang="en-US" altLang="pt-BR"/>
              <a:pPr>
                <a:spcBef>
                  <a:spcPct val="0"/>
                </a:spcBef>
              </a:pPr>
              <a:t>16</a:t>
            </a:fld>
            <a:endParaRPr lang="en-US" altLang="pt-BR"/>
          </a:p>
        </p:txBody>
      </p:sp>
    </p:spTree>
    <p:extLst>
      <p:ext uri="{BB962C8B-B14F-4D97-AF65-F5344CB8AC3E}">
        <p14:creationId xmlns:p14="http://schemas.microsoft.com/office/powerpoint/2010/main" val="159855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81304-0F3B-41BB-A66D-3487C1273D6E}" type="slidenum">
              <a:rPr lang="en-US" altLang="pt-BR"/>
              <a:pPr>
                <a:spcBef>
                  <a:spcPct val="0"/>
                </a:spcBef>
              </a:pPr>
              <a:t>17</a:t>
            </a:fld>
            <a:endParaRPr lang="en-US" altLang="pt-BR"/>
          </a:p>
        </p:txBody>
      </p:sp>
    </p:spTree>
    <p:extLst>
      <p:ext uri="{BB962C8B-B14F-4D97-AF65-F5344CB8AC3E}">
        <p14:creationId xmlns:p14="http://schemas.microsoft.com/office/powerpoint/2010/main" val="183383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DAC478-47BB-4983-BB99-A7025F6992AF}" type="slidenum">
              <a:rPr lang="en-US" altLang="pt-BR"/>
              <a:pPr>
                <a:spcBef>
                  <a:spcPct val="0"/>
                </a:spcBef>
              </a:pPr>
              <a:t>18</a:t>
            </a:fld>
            <a:endParaRPr lang="en-US" altLang="pt-BR"/>
          </a:p>
        </p:txBody>
      </p:sp>
    </p:spTree>
    <p:extLst>
      <p:ext uri="{BB962C8B-B14F-4D97-AF65-F5344CB8AC3E}">
        <p14:creationId xmlns:p14="http://schemas.microsoft.com/office/powerpoint/2010/main" val="2453471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5C7A67-A561-4572-8702-53E31C957F3C}" type="slidenum">
              <a:rPr lang="en-US" altLang="pt-BR"/>
              <a:pPr>
                <a:spcBef>
                  <a:spcPct val="0"/>
                </a:spcBef>
              </a:pPr>
              <a:t>19</a:t>
            </a:fld>
            <a:endParaRPr lang="en-US" altLang="pt-BR"/>
          </a:p>
        </p:txBody>
      </p:sp>
    </p:spTree>
    <p:extLst>
      <p:ext uri="{BB962C8B-B14F-4D97-AF65-F5344CB8AC3E}">
        <p14:creationId xmlns:p14="http://schemas.microsoft.com/office/powerpoint/2010/main" val="405181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AF67DAC-F75A-4EC6-89F1-E6D91D10A62A}" type="datetimeFigureOut">
              <a:rPr lang="pt-BR" smtClean="0"/>
              <a:t>10/03/2017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158BB0-EF96-4339-BFDC-F76F3E28E4F4}" type="slidenum">
              <a:rPr lang="pt-BR" smtClean="0"/>
              <a:t>‹nº›</a:t>
            </a:fld>
            <a:endParaRPr lang="pt-BR"/>
          </a:p>
        </p:txBody>
      </p:sp>
    </p:spTree>
    <p:extLst>
      <p:ext uri="{BB962C8B-B14F-4D97-AF65-F5344CB8AC3E}">
        <p14:creationId xmlns:p14="http://schemas.microsoft.com/office/powerpoint/2010/main" val="245325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AF67DAC-F75A-4EC6-89F1-E6D91D10A62A}" type="datetimeFigureOut">
              <a:rPr lang="pt-BR" smtClean="0"/>
              <a:t>10/03/2017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158BB0-EF96-4339-BFDC-F76F3E28E4F4}" type="slidenum">
              <a:rPr lang="pt-BR" smtClean="0"/>
              <a:t>‹nº›</a:t>
            </a:fld>
            <a:endParaRPr lang="pt-BR"/>
          </a:p>
        </p:txBody>
      </p:sp>
    </p:spTree>
    <p:extLst>
      <p:ext uri="{BB962C8B-B14F-4D97-AF65-F5344CB8AC3E}">
        <p14:creationId xmlns:p14="http://schemas.microsoft.com/office/powerpoint/2010/main" val="379403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AF67DAC-F75A-4EC6-89F1-E6D91D10A62A}" type="datetimeFigureOut">
              <a:rPr lang="pt-BR" smtClean="0"/>
              <a:t>10/03/2017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158BB0-EF96-4339-BFDC-F76F3E28E4F4}" type="slidenum">
              <a:rPr lang="pt-BR" smtClean="0"/>
              <a:t>‹nº›</a:t>
            </a:fld>
            <a:endParaRPr lang="pt-BR"/>
          </a:p>
        </p:txBody>
      </p:sp>
    </p:spTree>
    <p:extLst>
      <p:ext uri="{BB962C8B-B14F-4D97-AF65-F5344CB8AC3E}">
        <p14:creationId xmlns:p14="http://schemas.microsoft.com/office/powerpoint/2010/main" val="1559287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lide de Título com Imagens">
    <p:spTree>
      <p:nvGrpSpPr>
        <p:cNvPr id="1" name=""/>
        <p:cNvGrpSpPr/>
        <p:nvPr/>
      </p:nvGrpSpPr>
      <p:grpSpPr>
        <a:xfrm>
          <a:off x="0" y="0"/>
          <a:ext cx="0" cy="0"/>
          <a:chOff x="0" y="0"/>
          <a:chExt cx="0" cy="0"/>
        </a:xfrm>
      </p:grpSpPr>
      <p:grpSp>
        <p:nvGrpSpPr>
          <p:cNvPr id="13" name="Grupo 12"/>
          <p:cNvGrpSpPr/>
          <p:nvPr/>
        </p:nvGrpSpPr>
        <p:grpSpPr>
          <a:xfrm rot="10800000">
            <a:off x="0" y="5645510"/>
            <a:ext cx="12192000" cy="63125"/>
            <a:chOff x="507492" y="1501519"/>
            <a:chExt cx="8129016" cy="63125"/>
          </a:xfrm>
        </p:grpSpPr>
        <p:cxnSp>
          <p:nvCxnSpPr>
            <p:cNvPr id="17" name="Conector Re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0" y="1143000"/>
            <a:ext cx="12192000" cy="63125"/>
            <a:chOff x="507492" y="1501519"/>
            <a:chExt cx="8129016" cy="63125"/>
          </a:xfrm>
        </p:grpSpPr>
        <p:cxnSp>
          <p:nvCxnSpPr>
            <p:cNvPr id="15" name="Conector Re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tâ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8" name="Retâ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 name="Títu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pt-BR" noProof="0" smtClean="0"/>
              <a:t>Clique para editar o título mestre</a:t>
            </a:r>
            <a:endParaRPr lang="pt-BR" noProof="0" dirty="0"/>
          </a:p>
        </p:txBody>
      </p:sp>
      <p:sp>
        <p:nvSpPr>
          <p:cNvPr id="3" name="Subtítu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t-BR" noProof="0" smtClean="0"/>
              <a:t>Clique para editar o estilo do subtítulo mestre</a:t>
            </a:r>
            <a:endParaRPr lang="pt-BR" noProof="0" dirty="0"/>
          </a:p>
        </p:txBody>
      </p:sp>
      <p:pic>
        <p:nvPicPr>
          <p:cNvPr id="10" name="Image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Espaço Reservado para Imagem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pt-BR" noProof="0" smtClean="0"/>
              <a:t>Clique no ícone para adicionar uma imagem</a:t>
            </a:r>
            <a:endParaRPr lang="pt-BR" noProof="0" dirty="0"/>
          </a:p>
        </p:txBody>
      </p:sp>
      <p:sp>
        <p:nvSpPr>
          <p:cNvPr id="19" name="Texto de Instrução"/>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pt-BR" sz="1200" b="1" i="1" noProof="0" dirty="0" smtClean="0">
                <a:latin typeface="Arial" pitchFamily="34" charset="0"/>
                <a:cs typeface="Arial" pitchFamily="34" charset="0"/>
              </a:rPr>
              <a:t>ANOTAÇÃO:</a:t>
            </a:r>
          </a:p>
          <a:p>
            <a:pPr rtl="0"/>
            <a:r>
              <a:rPr lang="pt-BR" sz="1200" i="1" noProof="0" dirty="0" smtClean="0">
                <a:latin typeface="Arial" pitchFamily="34" charset="0"/>
                <a:cs typeface="Arial" pitchFamily="34" charset="0"/>
              </a:rPr>
              <a:t>Para alterar a imagem no slide, selecione e exclua a imagem. Em seguida, use o ícone Imagens no espaço reservado para inserir sua própria imagem.</a:t>
            </a:r>
            <a:endParaRPr lang="pt-BR" sz="1200" i="1" noProof="0" dirty="0">
              <a:latin typeface="Arial" pitchFamily="34" charset="0"/>
              <a:cs typeface="Arial" pitchFamily="34" charset="0"/>
            </a:endParaRPr>
          </a:p>
        </p:txBody>
      </p:sp>
    </p:spTree>
    <p:extLst>
      <p:ext uri="{BB962C8B-B14F-4D97-AF65-F5344CB8AC3E}">
        <p14:creationId xmlns:p14="http://schemas.microsoft.com/office/powerpoint/2010/main" val="266805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260352" y="228600"/>
            <a:ext cx="11118849" cy="5791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4" name="Espaço Reservado para Rodapé 3"/>
          <p:cNvSpPr>
            <a:spLocks noGrp="1"/>
          </p:cNvSpPr>
          <p:nvPr>
            <p:ph type="ftr" sz="quarter" idx="11"/>
          </p:nvPr>
        </p:nvSpPr>
        <p:spPr/>
        <p:txBody>
          <a:bodyPr/>
          <a:lstStyle>
            <a:lvl1pPr>
              <a:defRPr/>
            </a:lvl1pPr>
          </a:lstStyle>
          <a:p>
            <a:pPr>
              <a:defRPr/>
            </a:pPr>
            <a:endParaRPr lang="en-US"/>
          </a:p>
        </p:txBody>
      </p:sp>
      <p:sp>
        <p:nvSpPr>
          <p:cNvPr id="5" name="Espaço Reservado para Número de Slide 4"/>
          <p:cNvSpPr>
            <a:spLocks noGrp="1"/>
          </p:cNvSpPr>
          <p:nvPr>
            <p:ph type="sldNum" sz="quarter" idx="12"/>
          </p:nvPr>
        </p:nvSpPr>
        <p:spPr>
          <a:xfrm>
            <a:off x="8737600" y="6248400"/>
            <a:ext cx="2844800" cy="457200"/>
          </a:xfrm>
        </p:spPr>
        <p:txBody>
          <a:bodyPr/>
          <a:lstStyle>
            <a:lvl1pPr>
              <a:defRPr/>
            </a:lvl1pPr>
          </a:lstStyle>
          <a:p>
            <a:pPr>
              <a:defRPr/>
            </a:pPr>
            <a:fld id="{7F26B5C4-C5B3-4B82-9EFB-FA55CD56C840}" type="slidenum">
              <a:rPr lang="en-US" altLang="pt-BR"/>
              <a:pPr>
                <a:defRPr/>
              </a:pPr>
              <a:t>‹nº›</a:t>
            </a:fld>
            <a:endParaRPr lang="en-US" altLang="pt-BR"/>
          </a:p>
        </p:txBody>
      </p:sp>
    </p:spTree>
    <p:extLst>
      <p:ext uri="{BB962C8B-B14F-4D97-AF65-F5344CB8AC3E}">
        <p14:creationId xmlns:p14="http://schemas.microsoft.com/office/powerpoint/2010/main" val="296835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AF67DAC-F75A-4EC6-89F1-E6D91D10A62A}" type="datetimeFigureOut">
              <a:rPr lang="pt-BR" smtClean="0"/>
              <a:t>10/03/2017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158BB0-EF96-4339-BFDC-F76F3E28E4F4}" type="slidenum">
              <a:rPr lang="pt-BR" smtClean="0"/>
              <a:t>‹nº›</a:t>
            </a:fld>
            <a:endParaRPr lang="pt-BR"/>
          </a:p>
        </p:txBody>
      </p:sp>
    </p:spTree>
    <p:extLst>
      <p:ext uri="{BB962C8B-B14F-4D97-AF65-F5344CB8AC3E}">
        <p14:creationId xmlns:p14="http://schemas.microsoft.com/office/powerpoint/2010/main" val="386668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AF67DAC-F75A-4EC6-89F1-E6D91D10A62A}" type="datetimeFigureOut">
              <a:rPr lang="pt-BR" smtClean="0"/>
              <a:t>10/03/2017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158BB0-EF96-4339-BFDC-F76F3E28E4F4}" type="slidenum">
              <a:rPr lang="pt-BR" smtClean="0"/>
              <a:t>‹nº›</a:t>
            </a:fld>
            <a:endParaRPr lang="pt-BR"/>
          </a:p>
        </p:txBody>
      </p:sp>
    </p:spTree>
    <p:extLst>
      <p:ext uri="{BB962C8B-B14F-4D97-AF65-F5344CB8AC3E}">
        <p14:creationId xmlns:p14="http://schemas.microsoft.com/office/powerpoint/2010/main" val="283857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AF67DAC-F75A-4EC6-89F1-E6D91D10A62A}" type="datetimeFigureOut">
              <a:rPr lang="pt-BR" smtClean="0"/>
              <a:t>10/03/2017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158BB0-EF96-4339-BFDC-F76F3E28E4F4}" type="slidenum">
              <a:rPr lang="pt-BR" smtClean="0"/>
              <a:t>‹nº›</a:t>
            </a:fld>
            <a:endParaRPr lang="pt-BR"/>
          </a:p>
        </p:txBody>
      </p:sp>
    </p:spTree>
    <p:extLst>
      <p:ext uri="{BB962C8B-B14F-4D97-AF65-F5344CB8AC3E}">
        <p14:creationId xmlns:p14="http://schemas.microsoft.com/office/powerpoint/2010/main" val="405370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AF67DAC-F75A-4EC6-89F1-E6D91D10A62A}" type="datetimeFigureOut">
              <a:rPr lang="pt-BR" smtClean="0"/>
              <a:t>10/03/2017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4158BB0-EF96-4339-BFDC-F76F3E28E4F4}" type="slidenum">
              <a:rPr lang="pt-BR" smtClean="0"/>
              <a:t>‹nº›</a:t>
            </a:fld>
            <a:endParaRPr lang="pt-BR"/>
          </a:p>
        </p:txBody>
      </p:sp>
    </p:spTree>
    <p:extLst>
      <p:ext uri="{BB962C8B-B14F-4D97-AF65-F5344CB8AC3E}">
        <p14:creationId xmlns:p14="http://schemas.microsoft.com/office/powerpoint/2010/main" val="412524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AF67DAC-F75A-4EC6-89F1-E6D91D10A62A}" type="datetimeFigureOut">
              <a:rPr lang="pt-BR" smtClean="0"/>
              <a:t>10/03/2017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4158BB0-EF96-4339-BFDC-F76F3E28E4F4}" type="slidenum">
              <a:rPr lang="pt-BR" smtClean="0"/>
              <a:t>‹nº›</a:t>
            </a:fld>
            <a:endParaRPr lang="pt-BR"/>
          </a:p>
        </p:txBody>
      </p:sp>
    </p:spTree>
    <p:extLst>
      <p:ext uri="{BB962C8B-B14F-4D97-AF65-F5344CB8AC3E}">
        <p14:creationId xmlns:p14="http://schemas.microsoft.com/office/powerpoint/2010/main" val="236618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AF67DAC-F75A-4EC6-89F1-E6D91D10A62A}" type="datetimeFigureOut">
              <a:rPr lang="pt-BR" smtClean="0"/>
              <a:t>10/03/2017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4158BB0-EF96-4339-BFDC-F76F3E28E4F4}" type="slidenum">
              <a:rPr lang="pt-BR" smtClean="0"/>
              <a:t>‹nº›</a:t>
            </a:fld>
            <a:endParaRPr lang="pt-BR"/>
          </a:p>
        </p:txBody>
      </p:sp>
    </p:spTree>
    <p:extLst>
      <p:ext uri="{BB962C8B-B14F-4D97-AF65-F5344CB8AC3E}">
        <p14:creationId xmlns:p14="http://schemas.microsoft.com/office/powerpoint/2010/main" val="107091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AF67DAC-F75A-4EC6-89F1-E6D91D10A62A}" type="datetimeFigureOut">
              <a:rPr lang="pt-BR" smtClean="0"/>
              <a:t>10/03/2017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158BB0-EF96-4339-BFDC-F76F3E28E4F4}" type="slidenum">
              <a:rPr lang="pt-BR" smtClean="0"/>
              <a:t>‹nº›</a:t>
            </a:fld>
            <a:endParaRPr lang="pt-BR"/>
          </a:p>
        </p:txBody>
      </p:sp>
    </p:spTree>
    <p:extLst>
      <p:ext uri="{BB962C8B-B14F-4D97-AF65-F5344CB8AC3E}">
        <p14:creationId xmlns:p14="http://schemas.microsoft.com/office/powerpoint/2010/main" val="35116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AF67DAC-F75A-4EC6-89F1-E6D91D10A62A}" type="datetimeFigureOut">
              <a:rPr lang="pt-BR" smtClean="0"/>
              <a:t>10/03/2017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158BB0-EF96-4339-BFDC-F76F3E28E4F4}" type="slidenum">
              <a:rPr lang="pt-BR" smtClean="0"/>
              <a:t>‹nº›</a:t>
            </a:fld>
            <a:endParaRPr lang="pt-BR"/>
          </a:p>
        </p:txBody>
      </p:sp>
    </p:spTree>
    <p:extLst>
      <p:ext uri="{BB962C8B-B14F-4D97-AF65-F5344CB8AC3E}">
        <p14:creationId xmlns:p14="http://schemas.microsoft.com/office/powerpoint/2010/main" val="269149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67DAC-F75A-4EC6-89F1-E6D91D10A62A}" type="datetimeFigureOut">
              <a:rPr lang="pt-BR" smtClean="0"/>
              <a:t>10/03/2017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58BB0-EF96-4339-BFDC-F76F3E28E4F4}" type="slidenum">
              <a:rPr lang="pt-BR" smtClean="0"/>
              <a:t>‹nº›</a:t>
            </a:fld>
            <a:endParaRPr lang="pt-BR"/>
          </a:p>
        </p:txBody>
      </p:sp>
    </p:spTree>
    <p:extLst>
      <p:ext uri="{BB962C8B-B14F-4D97-AF65-F5344CB8AC3E}">
        <p14:creationId xmlns:p14="http://schemas.microsoft.com/office/powerpoint/2010/main" val="1572278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verussolutions.biz/" TargetMode="External"/><Relationship Id="rId13" Type="http://schemas.openxmlformats.org/officeDocument/2006/relationships/hyperlink" Target="http://www.opals-na.org/opals-fac.html" TargetMode="External"/><Relationship Id="rId3" Type="http://schemas.openxmlformats.org/officeDocument/2006/relationships/hyperlink" Target="http://www.avantilibrarysystems.com/" TargetMode="External"/><Relationship Id="rId7" Type="http://schemas.openxmlformats.org/officeDocument/2006/relationships/hyperlink" Target="http://www.learningaccess.org/" TargetMode="External"/><Relationship Id="rId12" Type="http://schemas.openxmlformats.org/officeDocument/2006/relationships/hyperlink" Target="http://web2.uwindsor.ca/library/leddy/people/art/pytheas/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koha.org/" TargetMode="External"/><Relationship Id="rId11" Type="http://schemas.openxmlformats.org/officeDocument/2006/relationships/hyperlink" Target="http://www.sigb.net/" TargetMode="External"/><Relationship Id="rId5" Type="http://schemas.openxmlformats.org/officeDocument/2006/relationships/hyperlink" Target="http://evergreen-ils.org/" TargetMode="External"/><Relationship Id="rId15" Type="http://schemas.openxmlformats.org/officeDocument/2006/relationships/hyperlink" Target="http://www.oleproject.org/" TargetMode="External"/><Relationship Id="rId10" Type="http://schemas.openxmlformats.org/officeDocument/2006/relationships/hyperlink" Target="http://phpmylibrary.com/pml" TargetMode="External"/><Relationship Id="rId4" Type="http://schemas.openxmlformats.org/officeDocument/2006/relationships/hyperlink" Target="http://www.emilda.org/" TargetMode="External"/><Relationship Id="rId9" Type="http://schemas.openxmlformats.org/officeDocument/2006/relationships/hyperlink" Target="http://obiblio.sourceforge.net/" TargetMode="External"/><Relationship Id="rId14" Type="http://schemas.openxmlformats.org/officeDocument/2006/relationships/hyperlink" Target="http://www.unesco.org/isi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vufind.org/" TargetMode="External"/><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extensiblecatalog.org/" TargetMode="External"/><Relationship Id="rId4" Type="http://schemas.openxmlformats.org/officeDocument/2006/relationships/hyperlink" Target="http://blacklight.rubyforg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oly.kohalibrary.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voyager.rider.edu/vwebv/searchBasic?sk=en_US" TargetMode="External"/><Relationship Id="rId4" Type="http://schemas.openxmlformats.org/officeDocument/2006/relationships/hyperlink" Target="http://islandpines.roblib.upei.ca/opac/en-US/skin/roblib/x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insigniasoftware.com/" TargetMode="External"/><Relationship Id="rId13" Type="http://schemas.openxmlformats.org/officeDocument/2006/relationships/image" Target="../media/image29.png"/><Relationship Id="rId3" Type="http://schemas.openxmlformats.org/officeDocument/2006/relationships/hyperlink" Target="http://concordinfiniti.com/" TargetMode="External"/><Relationship Id="rId7" Type="http://schemas.openxmlformats.org/officeDocument/2006/relationships/hyperlink" Target="https://www.revolvy.com/topic/EBSCO&amp;item_type=topic" TargetMode="External"/><Relationship Id="rId12" Type="http://schemas.openxmlformats.org/officeDocument/2006/relationships/image" Target="../media/image28.png"/><Relationship Id="rId2" Type="http://schemas.openxmlformats.org/officeDocument/2006/relationships/hyperlink" Target="https://www.revolvy.com/topic/BiblioCommons&amp;item_type=topic" TargetMode="Externa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www.dkelibrary.com/" TargetMode="External"/><Relationship Id="rId11" Type="http://schemas.openxmlformats.org/officeDocument/2006/relationships/hyperlink" Target="https://www.revolvy.com/topic/The%20Library%20Corporation%20(TLC)&amp;item_type=topic" TargetMode="External"/><Relationship Id="rId5" Type="http://schemas.openxmlformats.org/officeDocument/2006/relationships/hyperlink" Target="https://www.revolvy.com/topic/Dandelon.com&amp;item_type=topic" TargetMode="External"/><Relationship Id="rId15" Type="http://schemas.openxmlformats.org/officeDocument/2006/relationships/image" Target="../media/image31.png"/><Relationship Id="rId10" Type="http://schemas.openxmlformats.org/officeDocument/2006/relationships/hyperlink" Target="http://www.libsys.co.in/" TargetMode="External"/><Relationship Id="rId4" Type="http://schemas.openxmlformats.org/officeDocument/2006/relationships/hyperlink" Target="https://www.dimdata.com/products.html" TargetMode="External"/><Relationship Id="rId9" Type="http://schemas.openxmlformats.org/officeDocument/2006/relationships/hyperlink" Target="http://www.libramatic.com/" TargetMode="External"/><Relationship Id="rId1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youtu.be/jSdz6UQx8V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oclc.org/reports/2005perceptions.htm" TargetMode="External"/><Relationship Id="rId2" Type="http://schemas.openxmlformats.org/officeDocument/2006/relationships/hyperlink" Target="http://www.cs.umd.edu/~golbeck/LBSC690/SemanticWeb.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com.br/url?sa=i&amp;rct=j&amp;q=&amp;esrc=s&amp;source=images&amp;cd=&amp;ved=0ahUKEwjU6MrP-8PQAhUCIZAKHZGdBwUQjRwIBw&amp;url=https://www.linkedin.com/pulse/what-dbpedia-why-important-kingsley-uyi-idehen&amp;bvm=bv.139782543,d.Y2I&amp;psig=AFQjCNFtvKT7N9N9SbK1SWpoozLsm7rTBw&amp;ust=1480165279526651"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digital.library.unlv.edu/objects/showgirls/15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w3schools.com/xml/tryxslt.asp?xmlfile=cdcatalog&amp;xsltfile=cdcatalog" TargetMode="External"/><Relationship Id="rId2" Type="http://schemas.openxmlformats.org/officeDocument/2006/relationships/hyperlink" Target="https://pt.wikipedia.org/wiki/Organiza%C3%A7%C3%A3o_Internacional_para_Padroniza%C3%A7%C3%A3o"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hyperlink" Target="https://pt.wikipedia.org/wiki/Internet" TargetMode="External"/><Relationship Id="rId4" Type="http://schemas.openxmlformats.org/officeDocument/2006/relationships/hyperlink" Target="https://tools.ietf.org/html/rfc4180"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cs.umd.edu/~golbeck/LBSC690/SemanticWeb.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ibramatic.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104900" y="2292094"/>
            <a:ext cx="5734050" cy="2219691"/>
          </a:xfrm>
        </p:spPr>
        <p:txBody>
          <a:bodyPr rtlCol="0" anchor="ctr">
            <a:normAutofit/>
          </a:bodyPr>
          <a:lstStyle/>
          <a:p>
            <a:pPr algn="ctr"/>
            <a:r>
              <a:rPr lang="pt-BR" sz="2400" dirty="0"/>
              <a:t>Os sistemas integrados de </a:t>
            </a:r>
            <a:r>
              <a:rPr lang="pt-BR" sz="2400" dirty="0" smtClean="0"/>
              <a:t>Bibliotecas e a próxima geração (</a:t>
            </a:r>
            <a:r>
              <a:rPr lang="pt-BR" sz="2400" dirty="0" err="1" smtClean="0"/>
              <a:t>next</a:t>
            </a:r>
            <a:r>
              <a:rPr lang="pt-BR" sz="2400" dirty="0" smtClean="0"/>
              <a:t> </a:t>
            </a:r>
            <a:r>
              <a:rPr lang="pt-BR" sz="2400" dirty="0" err="1" smtClean="0"/>
              <a:t>generation</a:t>
            </a:r>
            <a:r>
              <a:rPr lang="pt-BR" sz="2400" dirty="0" smtClean="0"/>
              <a:t>)</a:t>
            </a:r>
            <a:br>
              <a:rPr lang="pt-BR" sz="2400" dirty="0" smtClean="0"/>
            </a:br>
            <a:r>
              <a:rPr lang="pt-BR" sz="2400" dirty="0" smtClean="0"/>
              <a:t> </a:t>
            </a:r>
            <a:r>
              <a:rPr lang="pt-BR" sz="4000" b="1" dirty="0" smtClean="0"/>
              <a:t>Aula 4.2</a:t>
            </a:r>
            <a:endParaRPr lang="pt-BR" sz="4000" b="1" dirty="0"/>
          </a:p>
        </p:txBody>
      </p:sp>
      <p:sp>
        <p:nvSpPr>
          <p:cNvPr id="5" name="Subtítulo 6"/>
          <p:cNvSpPr txBox="1">
            <a:spLocks/>
          </p:cNvSpPr>
          <p:nvPr/>
        </p:nvSpPr>
        <p:spPr>
          <a:xfrm>
            <a:off x="1104900" y="4372404"/>
            <a:ext cx="5734050" cy="9555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b="1" dirty="0" smtClean="0"/>
              <a:t>MPI4002</a:t>
            </a:r>
            <a:r>
              <a:rPr lang="pt-BR" dirty="0" smtClean="0"/>
              <a:t> - </a:t>
            </a:r>
            <a:r>
              <a:rPr lang="pt-BR" b="1" dirty="0" smtClean="0"/>
              <a:t>Bibliotecas Digitais: Implementação e Avaliação de Sistemas e Serviços Digitais</a:t>
            </a:r>
          </a:p>
          <a:p>
            <a:r>
              <a:rPr lang="pt-BR" b="1" dirty="0" smtClean="0"/>
              <a:t>Profs. Marcos L. </a:t>
            </a:r>
            <a:r>
              <a:rPr lang="pt-BR" b="1" dirty="0" err="1" smtClean="0"/>
              <a:t>Mucheroni</a:t>
            </a:r>
            <a:r>
              <a:rPr lang="pt-BR" b="1" dirty="0" smtClean="0"/>
              <a:t> – José Fernando M. Silva</a:t>
            </a:r>
            <a:endParaRPr lang="pt-BR" dirty="0"/>
          </a:p>
        </p:txBody>
      </p:sp>
      <p:pic>
        <p:nvPicPr>
          <p:cNvPr id="9" name="Picture 4" descr="Resultado de imagem para eca 50 an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3007" y="6104007"/>
            <a:ext cx="2057047" cy="606829"/>
          </a:xfrm>
          <a:prstGeom prst="rect">
            <a:avLst/>
          </a:prstGeom>
          <a:noFill/>
          <a:extLst>
            <a:ext uri="{909E8E84-426E-40DD-AFC4-6F175D3DCCD1}">
              <a14:hiddenFill xmlns:a14="http://schemas.microsoft.com/office/drawing/2010/main">
                <a:solidFill>
                  <a:srgbClr val="FFFFFF"/>
                </a:solidFill>
              </a14:hiddenFill>
            </a:ext>
          </a:extLst>
        </p:spPr>
      </p:pic>
      <p:pic>
        <p:nvPicPr>
          <p:cNvPr id="3" name="Espaço Reservado para Imagem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733" r="8733"/>
          <a:stretch>
            <a:fillRect/>
          </a:stretch>
        </p:blipFill>
        <p:spPr/>
      </p:pic>
    </p:spTree>
    <p:extLst>
      <p:ext uri="{BB962C8B-B14F-4D97-AF65-F5344CB8AC3E}">
        <p14:creationId xmlns:p14="http://schemas.microsoft.com/office/powerpoint/2010/main" val="19578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pt-BR" altLang="pt-BR" smtClean="0"/>
          </a:p>
        </p:txBody>
      </p:sp>
      <p:sp>
        <p:nvSpPr>
          <p:cNvPr id="25603" name="Content Placeholder 2"/>
          <p:cNvSpPr>
            <a:spLocks noGrp="1"/>
          </p:cNvSpPr>
          <p:nvPr>
            <p:ph idx="1"/>
          </p:nvPr>
        </p:nvSpPr>
        <p:spPr/>
        <p:txBody>
          <a:bodyPr/>
          <a:lstStyle/>
          <a:p>
            <a:endParaRPr lang="pt-BR" altLang="pt-BR" smtClean="0"/>
          </a:p>
        </p:txBody>
      </p:sp>
      <p:pic>
        <p:nvPicPr>
          <p:cNvPr id="25604" name="Picture 5" descr="C:\My Files\webauth0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836" y="800637"/>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6"/>
          <p:cNvSpPr txBox="1">
            <a:spLocks noChangeArrowheads="1"/>
          </p:cNvSpPr>
          <p:nvPr/>
        </p:nvSpPr>
        <p:spPr bwMode="auto">
          <a:xfrm>
            <a:off x="2362200" y="152400"/>
            <a:ext cx="7772400" cy="304800"/>
          </a:xfrm>
          <a:prstGeom prst="rect">
            <a:avLst/>
          </a:prstGeom>
          <a:noFill/>
          <a:ln w="9525">
            <a:noFill/>
            <a:miter lim="800000"/>
            <a:headEnd/>
            <a:tailEnd/>
          </a:ln>
        </p:spPr>
        <p:txBody>
          <a:bodyPr anchor="ctr"/>
          <a:lstStyle/>
          <a:p>
            <a:pPr>
              <a:lnSpc>
                <a:spcPct val="90000"/>
              </a:lnSpc>
              <a:spcBef>
                <a:spcPct val="0"/>
              </a:spcBef>
              <a:defRPr/>
            </a:pPr>
            <a:r>
              <a:rPr lang="pt-BR" sz="4400" dirty="0">
                <a:latin typeface="+mj-lt"/>
                <a:ea typeface="+mj-ea"/>
                <a:cs typeface="+mj-cs"/>
              </a:rPr>
              <a:t>Site antigo da </a:t>
            </a:r>
            <a:r>
              <a:rPr lang="pt-BR" sz="4400" dirty="0" err="1">
                <a:latin typeface="+mj-lt"/>
                <a:ea typeface="+mj-ea"/>
                <a:cs typeface="+mj-cs"/>
              </a:rPr>
              <a:t>LoC</a:t>
            </a:r>
            <a:endParaRPr lang="pt-BR" sz="4400" dirty="0">
              <a:latin typeface="+mj-lt"/>
              <a:ea typeface="+mj-ea"/>
              <a:cs typeface="+mj-cs"/>
            </a:endParaRPr>
          </a:p>
        </p:txBody>
      </p:sp>
    </p:spTree>
    <p:extLst>
      <p:ext uri="{BB962C8B-B14F-4D97-AF65-F5344CB8AC3E}">
        <p14:creationId xmlns:p14="http://schemas.microsoft.com/office/powerpoint/2010/main" val="3994851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pt-BR" altLang="pt-BR" smtClean="0"/>
          </a:p>
        </p:txBody>
      </p:sp>
      <p:sp>
        <p:nvSpPr>
          <p:cNvPr id="26627" name="Content Placeholder 2"/>
          <p:cNvSpPr>
            <a:spLocks noGrp="1"/>
          </p:cNvSpPr>
          <p:nvPr>
            <p:ph idx="1"/>
          </p:nvPr>
        </p:nvSpPr>
        <p:spPr/>
        <p:txBody>
          <a:bodyPr/>
          <a:lstStyle/>
          <a:p>
            <a:endParaRPr lang="pt-BR" altLang="pt-BR" smtClean="0"/>
          </a:p>
        </p:txBody>
      </p:sp>
      <p:pic>
        <p:nvPicPr>
          <p:cNvPr id="26628" name="Picture 5" descr="C:\My Files\webauth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14400"/>
            <a:ext cx="76200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6"/>
          <p:cNvSpPr txBox="1">
            <a:spLocks noChangeArrowheads="1"/>
          </p:cNvSpPr>
          <p:nvPr/>
        </p:nvSpPr>
        <p:spPr bwMode="auto">
          <a:xfrm>
            <a:off x="2362200" y="152400"/>
            <a:ext cx="7772400" cy="304800"/>
          </a:xfrm>
          <a:prstGeom prst="rect">
            <a:avLst/>
          </a:prstGeom>
          <a:noFill/>
          <a:ln w="9525">
            <a:noFill/>
            <a:miter lim="800000"/>
            <a:headEnd/>
            <a:tailEnd/>
          </a:ln>
        </p:spPr>
        <p:txBody>
          <a:bodyPr anchor="ctr"/>
          <a:lstStyle/>
          <a:p>
            <a:pPr algn="ctr" defTabSz="762000">
              <a:defRPr/>
            </a:pPr>
            <a:r>
              <a:rPr lang="pt-BR" sz="4400" dirty="0">
                <a:latin typeface="+mj-lt"/>
                <a:ea typeface="+mj-ea"/>
                <a:cs typeface="+mj-cs"/>
              </a:rPr>
              <a:t>M</a:t>
            </a:r>
            <a:r>
              <a:rPr lang="pt-BR" sz="4400" dirty="0" err="1">
                <a:latin typeface="+mj-lt"/>
                <a:ea typeface="+mj-ea"/>
                <a:cs typeface="+mj-cs"/>
              </a:rPr>
              <a:t>etadados</a:t>
            </a:r>
            <a:r>
              <a:rPr lang="pt-BR" sz="4400" dirty="0">
                <a:latin typeface="+mj-lt"/>
                <a:ea typeface="+mj-ea"/>
                <a:cs typeface="+mj-cs"/>
              </a:rPr>
              <a:t> MARC e Autores</a:t>
            </a:r>
          </a:p>
        </p:txBody>
      </p:sp>
    </p:spTree>
    <p:extLst>
      <p:ext uri="{BB962C8B-B14F-4D97-AF65-F5344CB8AC3E}">
        <p14:creationId xmlns:p14="http://schemas.microsoft.com/office/powerpoint/2010/main" val="1082700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p:cNvSpPr>
            <a:spLocks noGrp="1"/>
          </p:cNvSpPr>
          <p:nvPr>
            <p:ph type="title"/>
          </p:nvPr>
        </p:nvSpPr>
        <p:spPr>
          <a:xfrm>
            <a:off x="838199" y="365125"/>
            <a:ext cx="10881575" cy="1325563"/>
          </a:xfrm>
        </p:spPr>
        <p:txBody>
          <a:bodyPr/>
          <a:lstStyle/>
          <a:p>
            <a:r>
              <a:rPr lang="pt-BR" altLang="pt-BR" dirty="0" smtClean="0"/>
              <a:t>Preocupações hoje com a classificação (fácil)</a:t>
            </a:r>
          </a:p>
        </p:txBody>
      </p:sp>
      <p:pic>
        <p:nvPicPr>
          <p:cNvPr id="46083"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18764" y="1900708"/>
            <a:ext cx="7772400" cy="3984625"/>
          </a:xfrm>
        </p:spPr>
      </p:pic>
    </p:spTree>
    <p:extLst>
      <p:ext uri="{BB962C8B-B14F-4D97-AF65-F5344CB8AC3E}">
        <p14:creationId xmlns:p14="http://schemas.microsoft.com/office/powerpoint/2010/main" val="680680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C:\My Files\webauth0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42950"/>
            <a:ext cx="81534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Espaço Reservado para Conteúdo 3"/>
          <p:cNvSpPr>
            <a:spLocks noGrp="1"/>
          </p:cNvSpPr>
          <p:nvPr>
            <p:ph/>
          </p:nvPr>
        </p:nvSpPr>
        <p:spPr>
          <a:xfrm>
            <a:off x="1947864" y="990600"/>
            <a:ext cx="8720137" cy="5867400"/>
          </a:xfrm>
        </p:spPr>
        <p:txBody>
          <a:bodyPr/>
          <a:lstStyle/>
          <a:p>
            <a:pPr>
              <a:buFontTx/>
              <a:buNone/>
            </a:pPr>
            <a:endParaRPr lang="pt-BR" altLang="pt-BR" smtClean="0"/>
          </a:p>
        </p:txBody>
      </p:sp>
      <p:sp>
        <p:nvSpPr>
          <p:cNvPr id="47108" name="CaixaDeTexto 1"/>
          <p:cNvSpPr txBox="1">
            <a:spLocks noChangeArrowheads="1"/>
          </p:cNvSpPr>
          <p:nvPr/>
        </p:nvSpPr>
        <p:spPr bwMode="auto">
          <a:xfrm>
            <a:off x="6934201" y="2590800"/>
            <a:ext cx="131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400">
                <a:solidFill>
                  <a:schemeClr val="tx1"/>
                </a:solidFill>
                <a:latin typeface="Times" panose="02020603050405020304" pitchFamily="18" charset="0"/>
              </a:defRPr>
            </a:lvl4pPr>
            <a:lvl5pPr marL="2057400" indent="-228600">
              <a:spcBef>
                <a:spcPct val="20000"/>
              </a:spcBef>
              <a:buChar char="»"/>
              <a:defRPr sz="24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4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4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4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400">
                <a:solidFill>
                  <a:schemeClr val="tx1"/>
                </a:solidFill>
                <a:latin typeface="Times" panose="02020603050405020304" pitchFamily="18" charset="0"/>
              </a:defRPr>
            </a:lvl9pPr>
          </a:lstStyle>
          <a:p>
            <a:pPr>
              <a:spcBef>
                <a:spcPct val="0"/>
              </a:spcBef>
              <a:buFontTx/>
              <a:buNone/>
            </a:pPr>
            <a:r>
              <a:rPr lang="pt-BR" altLang="pt-BR" sz="1800">
                <a:latin typeface="Georgia" panose="02040502050405020303" pitchFamily="18" charset="0"/>
              </a:rPr>
              <a:t>Site Antigo</a:t>
            </a:r>
          </a:p>
        </p:txBody>
      </p:sp>
      <p:pic>
        <p:nvPicPr>
          <p:cNvPr id="24581" name="Picture 5"/>
          <p:cNvPicPr>
            <a:picLocks noChangeAspect="1" noChangeArrowheads="1"/>
          </p:cNvPicPr>
          <p:nvPr/>
        </p:nvPicPr>
        <p:blipFill>
          <a:blip r:embed="rId4"/>
          <a:srcRect/>
          <a:stretch>
            <a:fillRect/>
          </a:stretch>
        </p:blipFill>
        <p:spPr bwMode="auto">
          <a:xfrm>
            <a:off x="1757364" y="742951"/>
            <a:ext cx="8601075" cy="5275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6"/>
          <p:cNvPicPr>
            <a:picLocks noChangeAspect="1" noChangeArrowheads="1"/>
          </p:cNvPicPr>
          <p:nvPr/>
        </p:nvPicPr>
        <p:blipFill>
          <a:blip r:embed="rId5"/>
          <a:srcRect/>
          <a:stretch>
            <a:fillRect/>
          </a:stretch>
        </p:blipFill>
        <p:spPr bwMode="auto">
          <a:xfrm>
            <a:off x="3200400" y="1533525"/>
            <a:ext cx="2247900" cy="22669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ta para baixo 1"/>
          <p:cNvSpPr>
            <a:spLocks noChangeArrowheads="1"/>
          </p:cNvSpPr>
          <p:nvPr/>
        </p:nvSpPr>
        <p:spPr bwMode="auto">
          <a:xfrm>
            <a:off x="5753100" y="6042025"/>
            <a:ext cx="609600" cy="3048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har char="•"/>
              <a:defRPr sz="24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400">
                <a:solidFill>
                  <a:schemeClr val="tx1"/>
                </a:solidFill>
                <a:latin typeface="Times" panose="02020603050405020304" pitchFamily="18" charset="0"/>
              </a:defRPr>
            </a:lvl4pPr>
            <a:lvl5pPr marL="2057400" indent="-228600">
              <a:spcBef>
                <a:spcPct val="20000"/>
              </a:spcBef>
              <a:buChar char="»"/>
              <a:defRPr sz="24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4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4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4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400">
                <a:solidFill>
                  <a:schemeClr val="tx1"/>
                </a:solidFill>
                <a:latin typeface="Times" panose="02020603050405020304" pitchFamily="18" charset="0"/>
              </a:defRPr>
            </a:lvl9pPr>
          </a:lstStyle>
          <a:p>
            <a:pPr eaLnBrk="1" hangingPunct="1">
              <a:spcBef>
                <a:spcPct val="0"/>
              </a:spcBef>
              <a:buFontTx/>
              <a:buNone/>
            </a:pPr>
            <a:endParaRPr lang="pt-BR" altLang="pt-BR" sz="1800">
              <a:solidFill>
                <a:srgbClr val="FF0000"/>
              </a:solidFill>
              <a:latin typeface="Impact" panose="020B0806030902050204" pitchFamily="34" charset="0"/>
            </a:endParaRPr>
          </a:p>
        </p:txBody>
      </p:sp>
    </p:spTree>
    <p:extLst>
      <p:ext uri="{BB962C8B-B14F-4D97-AF65-F5344CB8AC3E}">
        <p14:creationId xmlns:p14="http://schemas.microsoft.com/office/powerpoint/2010/main" val="148150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524000" y="1295400"/>
            <a:ext cx="5943600" cy="4324350"/>
          </a:xfrm>
        </p:spPr>
        <p:txBody>
          <a:bodyPr>
            <a:normAutofit fontScale="92500" lnSpcReduction="10000"/>
          </a:bodyPr>
          <a:lstStyle/>
          <a:p>
            <a:pPr eaLnBrk="1" hangingPunct="1">
              <a:buFontTx/>
              <a:buNone/>
            </a:pPr>
            <a:r>
              <a:rPr lang="en-US" altLang="pt-BR" dirty="0" smtClean="0"/>
              <a:t>“</a:t>
            </a:r>
            <a:r>
              <a:rPr lang="pt-PT" altLang="pt-BR" dirty="0" smtClean="0"/>
              <a:t>Um processo completo de avaliação</a:t>
            </a:r>
          </a:p>
          <a:p>
            <a:pPr eaLnBrk="1" hangingPunct="1">
              <a:buFontTx/>
              <a:buNone/>
            </a:pPr>
            <a:r>
              <a:rPr lang="pt-PT" altLang="pt-BR" dirty="0" smtClean="0"/>
              <a:t>  de um sistema integrado de bibliotecas</a:t>
            </a:r>
          </a:p>
          <a:p>
            <a:pPr eaLnBrk="1" hangingPunct="1">
              <a:buFontTx/>
              <a:buNone/>
            </a:pPr>
            <a:r>
              <a:rPr lang="pt-PT" altLang="pt-BR" dirty="0" smtClean="0"/>
              <a:t>  (ILS) hoje não estaria completa sem</a:t>
            </a:r>
          </a:p>
          <a:p>
            <a:pPr eaLnBrk="1" hangingPunct="1">
              <a:buFontTx/>
              <a:buNone/>
            </a:pPr>
            <a:r>
              <a:rPr lang="pt-PT" altLang="pt-BR" dirty="0" smtClean="0"/>
              <a:t>  também ponderar tanto os produtos ILS</a:t>
            </a:r>
          </a:p>
          <a:p>
            <a:pPr eaLnBrk="1" hangingPunct="1">
              <a:buFontTx/>
              <a:buNone/>
            </a:pPr>
            <a:r>
              <a:rPr lang="pt-PT" altLang="pt-BR" dirty="0" smtClean="0"/>
              <a:t> quanto os equivalentes proprietários</a:t>
            </a:r>
            <a:r>
              <a:rPr lang="en-US" altLang="pt-BR" dirty="0" smtClean="0"/>
              <a:t>." </a:t>
            </a:r>
          </a:p>
          <a:p>
            <a:pPr eaLnBrk="1" hangingPunct="1">
              <a:buFontTx/>
              <a:buNone/>
            </a:pPr>
            <a:r>
              <a:rPr lang="en-US" altLang="pt-BR" sz="1800" dirty="0"/>
              <a:t>   </a:t>
            </a:r>
          </a:p>
          <a:p>
            <a:pPr eaLnBrk="1" hangingPunct="1">
              <a:buFontTx/>
              <a:buNone/>
            </a:pPr>
            <a:r>
              <a:rPr lang="en-US" altLang="pt-BR" sz="1800" dirty="0"/>
              <a:t>Marshall Breeding, Chapter 4, "Open Source Integrated Library Systems"  </a:t>
            </a:r>
          </a:p>
          <a:p>
            <a:pPr eaLnBrk="1" hangingPunct="1">
              <a:buFontTx/>
              <a:buNone/>
            </a:pPr>
            <a:endParaRPr lang="en-US" altLang="pt-BR" sz="1800" dirty="0"/>
          </a:p>
          <a:p>
            <a:pPr eaLnBrk="1" hangingPunct="1">
              <a:buFontTx/>
              <a:buNone/>
            </a:pPr>
            <a:r>
              <a:rPr lang="pt-BR" altLang="pt-BR" sz="1800" dirty="0"/>
              <a:t>Ver recém lançado Open </a:t>
            </a:r>
            <a:r>
              <a:rPr lang="pt-BR" altLang="pt-BR" sz="1800" dirty="0" err="1"/>
              <a:t>Source</a:t>
            </a:r>
            <a:r>
              <a:rPr lang="pt-BR" altLang="pt-BR" sz="1800" dirty="0"/>
              <a:t> para Bibliotecas:</a:t>
            </a:r>
          </a:p>
          <a:p>
            <a:pPr eaLnBrk="1" hangingPunct="1">
              <a:buFontTx/>
              <a:buNone/>
            </a:pPr>
            <a:r>
              <a:rPr lang="pt-BR" altLang="pt-BR" sz="1800" dirty="0"/>
              <a:t>   http://marcosmucheroni.pro.br/blog/?p=775</a:t>
            </a:r>
          </a:p>
          <a:p>
            <a:pPr eaLnBrk="1" hangingPunct="1">
              <a:buFontTx/>
              <a:buNone/>
            </a:pPr>
            <a:endParaRPr lang="en-US" altLang="pt-BR" sz="1800" dirty="0"/>
          </a:p>
        </p:txBody>
      </p:sp>
      <p:sp>
        <p:nvSpPr>
          <p:cNvPr id="5" name="Rectangle 1026"/>
          <p:cNvSpPr txBox="1">
            <a:spLocks noChangeArrowheads="1"/>
          </p:cNvSpPr>
          <p:nvPr/>
        </p:nvSpPr>
        <p:spPr bwMode="auto">
          <a:xfrm>
            <a:off x="2362200" y="152400"/>
            <a:ext cx="7772400" cy="3048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OPACS e  código aberto (sistema nos EUA)</a:t>
            </a:r>
          </a:p>
        </p:txBody>
      </p:sp>
      <p:pic>
        <p:nvPicPr>
          <p:cNvPr id="33796" name="Picture 5" descr="justiç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676400"/>
            <a:ext cx="3170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487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057400" y="838200"/>
            <a:ext cx="8229600" cy="1066800"/>
          </a:xfrm>
        </p:spPr>
        <p:txBody>
          <a:bodyPr/>
          <a:lstStyle/>
          <a:p>
            <a:pPr eaLnBrk="1" hangingPunct="1">
              <a:defRPr/>
            </a:pPr>
            <a:r>
              <a:rPr lang="en-US" sz="3200" b="1" dirty="0" err="1"/>
              <a:t>Introdução</a:t>
            </a:r>
            <a:r>
              <a:rPr lang="en-US" sz="3200" b="1" dirty="0"/>
              <a:t>: </a:t>
            </a:r>
            <a:r>
              <a:rPr lang="en-US" sz="3200" b="1" dirty="0" err="1"/>
              <a:t>alguns</a:t>
            </a:r>
            <a:r>
              <a:rPr lang="en-US" sz="3200" b="1" dirty="0"/>
              <a:t> ILS Open Source</a:t>
            </a:r>
            <a:br>
              <a:rPr lang="en-US" sz="3200" b="1" dirty="0"/>
            </a:br>
            <a:r>
              <a:rPr lang="en-US" sz="1700" dirty="0">
                <a:latin typeface="+mn-lt"/>
                <a:ea typeface="+mn-ea"/>
                <a:cs typeface="+mn-cs"/>
              </a:rPr>
              <a:t>ILS: </a:t>
            </a:r>
            <a:r>
              <a:rPr lang="en-US" sz="1700" dirty="0" err="1">
                <a:latin typeface="+mn-lt"/>
                <a:ea typeface="+mn-ea"/>
                <a:cs typeface="+mn-cs"/>
              </a:rPr>
              <a:t>sistema</a:t>
            </a:r>
            <a:r>
              <a:rPr lang="en-US" sz="1700" dirty="0">
                <a:latin typeface="+mn-lt"/>
                <a:ea typeface="+mn-ea"/>
                <a:cs typeface="+mn-cs"/>
              </a:rPr>
              <a:t> </a:t>
            </a:r>
            <a:r>
              <a:rPr lang="en-US" sz="1700" dirty="0" err="1">
                <a:latin typeface="+mn-lt"/>
                <a:ea typeface="+mn-ea"/>
                <a:cs typeface="+mn-cs"/>
              </a:rPr>
              <a:t>integrado</a:t>
            </a:r>
            <a:r>
              <a:rPr lang="en-US" sz="1700" dirty="0">
                <a:latin typeface="+mn-lt"/>
                <a:ea typeface="+mn-ea"/>
                <a:cs typeface="+mn-cs"/>
              </a:rPr>
              <a:t> de </a:t>
            </a:r>
            <a:r>
              <a:rPr lang="en-US" sz="1700" dirty="0" err="1">
                <a:latin typeface="+mn-lt"/>
                <a:ea typeface="+mn-ea"/>
                <a:cs typeface="+mn-cs"/>
              </a:rPr>
              <a:t>Biblioteca</a:t>
            </a:r>
            <a:r>
              <a:rPr lang="en-US" sz="1700" dirty="0">
                <a:latin typeface="+mn-lt"/>
                <a:ea typeface="+mn-ea"/>
                <a:cs typeface="+mn-cs"/>
              </a:rPr>
              <a:t>: </a:t>
            </a:r>
            <a:r>
              <a:rPr lang="en-US" sz="1700" dirty="0" err="1">
                <a:latin typeface="+mn-lt"/>
                <a:ea typeface="+mn-ea"/>
                <a:cs typeface="+mn-cs"/>
              </a:rPr>
              <a:t>banco</a:t>
            </a:r>
            <a:r>
              <a:rPr lang="en-US" sz="1700" dirty="0">
                <a:latin typeface="+mn-lt"/>
                <a:ea typeface="+mn-ea"/>
                <a:cs typeface="+mn-cs"/>
              </a:rPr>
              <a:t> de dados </a:t>
            </a:r>
            <a:r>
              <a:rPr lang="en-US" sz="1700" dirty="0" err="1">
                <a:latin typeface="+mn-lt"/>
                <a:ea typeface="+mn-ea"/>
                <a:cs typeface="+mn-cs"/>
              </a:rPr>
              <a:t>relacional</a:t>
            </a:r>
            <a:r>
              <a:rPr lang="en-US" sz="1700" dirty="0">
                <a:latin typeface="+mn-lt"/>
                <a:ea typeface="+mn-ea"/>
                <a:cs typeface="+mn-cs"/>
              </a:rPr>
              <a:t>, base de dados e interface.</a:t>
            </a:r>
          </a:p>
        </p:txBody>
      </p:sp>
      <p:sp>
        <p:nvSpPr>
          <p:cNvPr id="7171" name="Content Placeholder 2"/>
          <p:cNvSpPr>
            <a:spLocks noGrp="1"/>
          </p:cNvSpPr>
          <p:nvPr>
            <p:ph idx="1"/>
          </p:nvPr>
        </p:nvSpPr>
        <p:spPr>
          <a:xfrm>
            <a:off x="1981200" y="1981200"/>
            <a:ext cx="8229600" cy="4324350"/>
          </a:xfrm>
        </p:spPr>
        <p:txBody>
          <a:bodyPr>
            <a:normAutofit fontScale="55000" lnSpcReduction="20000"/>
          </a:bodyPr>
          <a:lstStyle/>
          <a:p>
            <a:pPr marL="365760" indent="-256032">
              <a:buClr>
                <a:schemeClr val="accent3"/>
              </a:buClr>
              <a:buFont typeface="Georgia"/>
              <a:buChar char="•"/>
              <a:defRPr/>
            </a:pPr>
            <a:r>
              <a:rPr lang="en-US" dirty="0" smtClean="0"/>
              <a:t>Avanti MicroLCS </a:t>
            </a:r>
            <a:r>
              <a:rPr lang="en-US" dirty="0" smtClean="0">
                <a:hlinkClick r:id="rId3"/>
              </a:rPr>
              <a:t>(http://www.avantilibrarysystems.com/</a:t>
            </a:r>
            <a:r>
              <a:rPr lang="en-US" dirty="0" smtClean="0"/>
              <a:t>)</a:t>
            </a:r>
          </a:p>
          <a:p>
            <a:pPr marL="365760" indent="-256032">
              <a:buClr>
                <a:schemeClr val="accent3"/>
              </a:buClr>
              <a:buFont typeface="Georgia"/>
              <a:buChar char="•"/>
              <a:defRPr/>
            </a:pPr>
            <a:r>
              <a:rPr lang="en-US" dirty="0" smtClean="0"/>
              <a:t>Emilda, Finland (</a:t>
            </a:r>
            <a:r>
              <a:rPr lang="en-US" dirty="0" smtClean="0">
                <a:hlinkClick r:id="rId4"/>
              </a:rPr>
              <a:t>http://www.emilda.org</a:t>
            </a:r>
            <a:r>
              <a:rPr lang="en-US" dirty="0" smtClean="0"/>
              <a:t>)</a:t>
            </a:r>
          </a:p>
          <a:p>
            <a:pPr marL="365760" indent="-256032">
              <a:buClr>
                <a:schemeClr val="accent3"/>
              </a:buClr>
              <a:buFont typeface="Georgia"/>
              <a:buChar char="•"/>
              <a:defRPr/>
            </a:pPr>
            <a:r>
              <a:rPr lang="en-US" dirty="0" smtClean="0"/>
              <a:t>Evergreen, US (</a:t>
            </a:r>
            <a:r>
              <a:rPr lang="en-US" dirty="0" smtClean="0">
                <a:hlinkClick r:id="rId5"/>
              </a:rPr>
              <a:t>http://evergreen-ils.org</a:t>
            </a:r>
            <a:r>
              <a:rPr lang="en-US" dirty="0" smtClean="0"/>
              <a:t>/)</a:t>
            </a:r>
          </a:p>
          <a:p>
            <a:pPr marL="365760" indent="-256032">
              <a:buClr>
                <a:schemeClr val="accent3"/>
              </a:buClr>
              <a:buFont typeface="Georgia"/>
              <a:buChar char="•"/>
              <a:defRPr/>
            </a:pPr>
            <a:r>
              <a:rPr lang="en-US" dirty="0" smtClean="0"/>
              <a:t>Koha, New Zealand (</a:t>
            </a:r>
            <a:r>
              <a:rPr lang="en-US" dirty="0" smtClean="0">
                <a:hlinkClick r:id="rId6"/>
              </a:rPr>
              <a:t>http://koha.org</a:t>
            </a:r>
            <a:r>
              <a:rPr lang="en-US" dirty="0" smtClean="0"/>
              <a:t>)</a:t>
            </a:r>
          </a:p>
          <a:p>
            <a:pPr marL="365760" indent="-256032">
              <a:buClr>
                <a:schemeClr val="accent3"/>
              </a:buClr>
              <a:buFont typeface="Georgia"/>
              <a:buChar char="•"/>
              <a:defRPr/>
            </a:pPr>
            <a:r>
              <a:rPr lang="en-US" dirty="0" smtClean="0"/>
              <a:t>Learning Access ILS, US (</a:t>
            </a:r>
            <a:r>
              <a:rPr lang="en-US" dirty="0" smtClean="0">
                <a:hlinkClick r:id="rId7"/>
              </a:rPr>
              <a:t>www.learningaccess.org</a:t>
            </a:r>
            <a:r>
              <a:rPr lang="en-US" dirty="0" smtClean="0"/>
              <a:t>)</a:t>
            </a:r>
          </a:p>
          <a:p>
            <a:pPr marL="365760" indent="-256032">
              <a:buClr>
                <a:schemeClr val="accent3"/>
              </a:buClr>
              <a:buFont typeface="Georgia"/>
              <a:buChar char="•"/>
              <a:defRPr/>
            </a:pPr>
            <a:r>
              <a:rPr lang="en-US" dirty="0" smtClean="0"/>
              <a:t>NewGenLib, India (</a:t>
            </a:r>
            <a:r>
              <a:rPr lang="en-US" dirty="0" smtClean="0">
                <a:hlinkClick r:id="rId8"/>
              </a:rPr>
              <a:t>http://www.verussolutions.biz</a:t>
            </a:r>
            <a:r>
              <a:rPr lang="en-US" dirty="0" smtClean="0"/>
              <a:t>)</a:t>
            </a:r>
          </a:p>
          <a:p>
            <a:pPr marL="365760" indent="-256032">
              <a:buClr>
                <a:schemeClr val="accent3"/>
              </a:buClr>
              <a:buFont typeface="Georgia"/>
              <a:buChar char="•"/>
              <a:defRPr/>
            </a:pPr>
            <a:r>
              <a:rPr lang="en-US" dirty="0" smtClean="0"/>
              <a:t>OpenBiblio (</a:t>
            </a:r>
            <a:r>
              <a:rPr lang="en-US" dirty="0" smtClean="0">
                <a:hlinkClick r:id="rId9"/>
              </a:rPr>
              <a:t>http://obiblio.sourceforge.net/</a:t>
            </a:r>
            <a:r>
              <a:rPr lang="en-US" dirty="0" smtClean="0"/>
              <a:t>)</a:t>
            </a:r>
          </a:p>
          <a:p>
            <a:pPr marL="365760" indent="-256032">
              <a:buClr>
                <a:schemeClr val="accent3"/>
              </a:buClr>
              <a:buFont typeface="Georgia"/>
              <a:buChar char="•"/>
              <a:defRPr/>
            </a:pPr>
            <a:r>
              <a:rPr lang="en-US" dirty="0" smtClean="0"/>
              <a:t>PhpMyLibrary, Philippines (</a:t>
            </a:r>
            <a:r>
              <a:rPr lang="en-US" dirty="0" smtClean="0">
                <a:hlinkClick r:id="rId10"/>
              </a:rPr>
              <a:t>http://phpmylibrary.com/pml</a:t>
            </a:r>
            <a:r>
              <a:rPr lang="en-US" dirty="0" smtClean="0"/>
              <a:t>/)</a:t>
            </a:r>
          </a:p>
          <a:p>
            <a:pPr marL="365760" indent="-256032">
              <a:buClr>
                <a:schemeClr val="accent3"/>
              </a:buClr>
              <a:buFont typeface="Georgia"/>
              <a:buChar char="•"/>
              <a:defRPr/>
            </a:pPr>
            <a:r>
              <a:rPr lang="en-US" dirty="0" smtClean="0"/>
              <a:t>PMB (PhpMyBibli), France (</a:t>
            </a:r>
            <a:r>
              <a:rPr lang="en-US" dirty="0" smtClean="0">
                <a:hlinkClick r:id="rId11"/>
              </a:rPr>
              <a:t>http://www.sigb.net</a:t>
            </a:r>
            <a:r>
              <a:rPr lang="en-US" dirty="0" smtClean="0"/>
              <a:t>)</a:t>
            </a:r>
          </a:p>
          <a:p>
            <a:pPr marL="365760" indent="-256032">
              <a:buClr>
                <a:schemeClr val="accent3"/>
              </a:buClr>
              <a:buFont typeface="Georgia"/>
              <a:buChar char="•"/>
              <a:defRPr/>
            </a:pPr>
            <a:r>
              <a:rPr lang="en-US" dirty="0" smtClean="0"/>
              <a:t>PYTHEAS, US (</a:t>
            </a:r>
            <a:r>
              <a:rPr lang="en-US" dirty="0" smtClean="0">
                <a:hlinkClick r:id="rId12"/>
              </a:rPr>
              <a:t>http://web2.uwindsor.ca/library/leddy/people/art/pytheas/index.html</a:t>
            </a:r>
            <a:r>
              <a:rPr lang="en-US" dirty="0" smtClean="0"/>
              <a:t>)</a:t>
            </a:r>
          </a:p>
          <a:p>
            <a:pPr marL="365760" indent="-256032">
              <a:buClr>
                <a:schemeClr val="accent3"/>
              </a:buClr>
              <a:buFont typeface="Georgia"/>
              <a:buChar char="•"/>
              <a:defRPr/>
            </a:pPr>
            <a:r>
              <a:rPr lang="en-US" dirty="0" smtClean="0"/>
              <a:t>OPALS, US </a:t>
            </a:r>
            <a:r>
              <a:rPr lang="en-US" dirty="0" smtClean="0">
                <a:hlinkClick r:id="rId13"/>
              </a:rPr>
              <a:t>(http://www.opals-na.org/opals-fac.html</a:t>
            </a:r>
            <a:r>
              <a:rPr lang="en-US" dirty="0" smtClean="0"/>
              <a:t>)</a:t>
            </a:r>
          </a:p>
          <a:p>
            <a:pPr marL="365760" indent="-256032">
              <a:buClr>
                <a:schemeClr val="accent3"/>
              </a:buClr>
              <a:buFont typeface="Georgia"/>
              <a:buChar char="•"/>
              <a:defRPr/>
            </a:pPr>
            <a:r>
              <a:rPr lang="en-US" dirty="0" smtClean="0"/>
              <a:t>WebLIS, UNESCO &amp; Poland (</a:t>
            </a:r>
            <a:r>
              <a:rPr lang="en-US" dirty="0" smtClean="0">
                <a:hlinkClick r:id="rId14"/>
              </a:rPr>
              <a:t>http://www.unesco.org/isis/</a:t>
            </a:r>
            <a:r>
              <a:rPr lang="en-US" dirty="0" smtClean="0"/>
              <a:t>)</a:t>
            </a:r>
          </a:p>
          <a:p>
            <a:pPr marL="365760" indent="-256032">
              <a:buClr>
                <a:schemeClr val="accent3"/>
              </a:buClr>
              <a:buFont typeface="Georgia"/>
              <a:buChar char="•"/>
              <a:defRPr/>
            </a:pPr>
            <a:endParaRPr lang="en-US" dirty="0" smtClean="0"/>
          </a:p>
          <a:p>
            <a:pPr marL="365760" indent="-256032">
              <a:buClr>
                <a:schemeClr val="accent3"/>
              </a:buClr>
              <a:buNone/>
              <a:defRPr/>
            </a:pPr>
            <a:r>
              <a:rPr lang="en-US" dirty="0" err="1" smtClean="0"/>
              <a:t>Em</a:t>
            </a:r>
            <a:r>
              <a:rPr lang="en-US" dirty="0" smtClean="0"/>
              <a:t> um </a:t>
            </a:r>
            <a:r>
              <a:rPr lang="en-US" dirty="0" err="1" smtClean="0"/>
              <a:t>estágio</a:t>
            </a:r>
            <a:r>
              <a:rPr lang="en-US" dirty="0" smtClean="0"/>
              <a:t> </a:t>
            </a:r>
            <a:r>
              <a:rPr lang="en-US" dirty="0" err="1" smtClean="0"/>
              <a:t>conceitual</a:t>
            </a:r>
            <a:r>
              <a:rPr lang="en-US" dirty="0" smtClean="0"/>
              <a:t> </a:t>
            </a:r>
            <a:r>
              <a:rPr lang="en-US" dirty="0" err="1" smtClean="0"/>
              <a:t>apenas</a:t>
            </a:r>
            <a:r>
              <a:rPr lang="en-US" dirty="0" smtClean="0"/>
              <a:t>: </a:t>
            </a:r>
          </a:p>
          <a:p>
            <a:pPr marL="365760" indent="-256032">
              <a:buClr>
                <a:schemeClr val="accent3"/>
              </a:buClr>
              <a:buFont typeface="Georgia"/>
              <a:buChar char="•"/>
              <a:defRPr/>
            </a:pPr>
            <a:r>
              <a:rPr lang="en-US" dirty="0" smtClean="0"/>
              <a:t>OLE: The Open Library Environment (</a:t>
            </a:r>
            <a:r>
              <a:rPr lang="en-US" dirty="0" smtClean="0">
                <a:hlinkClick r:id="rId15"/>
              </a:rPr>
              <a:t>http://www.oleproject.org</a:t>
            </a:r>
            <a:r>
              <a:rPr lang="en-US" dirty="0" smtClean="0"/>
              <a:t>) </a:t>
            </a:r>
          </a:p>
        </p:txBody>
      </p:sp>
      <p:sp>
        <p:nvSpPr>
          <p:cNvPr id="4" name="Rectangle 1026"/>
          <p:cNvSpPr txBox="1">
            <a:spLocks noChangeArrowheads="1"/>
          </p:cNvSpPr>
          <p:nvPr/>
        </p:nvSpPr>
        <p:spPr bwMode="auto">
          <a:xfrm>
            <a:off x="2362200" y="152400"/>
            <a:ext cx="7772400" cy="3048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OPACS e  código aberto (desenvolvimento)</a:t>
            </a:r>
          </a:p>
        </p:txBody>
      </p:sp>
    </p:spTree>
    <p:extLst>
      <p:ext uri="{BB962C8B-B14F-4D97-AF65-F5344CB8AC3E}">
        <p14:creationId xmlns:p14="http://schemas.microsoft.com/office/powerpoint/2010/main" val="3719292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pt-BR" sz="3200" b="1"/>
              <a:t>Introdução:  OPACs Open Source</a:t>
            </a:r>
          </a:p>
        </p:txBody>
      </p:sp>
      <p:sp>
        <p:nvSpPr>
          <p:cNvPr id="29699" name="Content Placeholder 2"/>
          <p:cNvSpPr>
            <a:spLocks noGrp="1"/>
          </p:cNvSpPr>
          <p:nvPr>
            <p:ph idx="1"/>
          </p:nvPr>
        </p:nvSpPr>
        <p:spPr/>
        <p:txBody>
          <a:bodyPr/>
          <a:lstStyle/>
          <a:p>
            <a:pPr eaLnBrk="1" hangingPunct="1"/>
            <a:r>
              <a:rPr lang="en-US" altLang="pt-BR" smtClean="0"/>
              <a:t>VuFind:  </a:t>
            </a:r>
          </a:p>
          <a:p>
            <a:pPr lvl="1" eaLnBrk="1" hangingPunct="1">
              <a:buFont typeface="Georgia" panose="02040502050405020303" pitchFamily="18" charset="0"/>
              <a:buNone/>
            </a:pPr>
            <a:r>
              <a:rPr lang="en-US" altLang="pt-BR" smtClean="0">
                <a:hlinkClick r:id="rId3"/>
              </a:rPr>
              <a:t>http://www.vufind.org</a:t>
            </a:r>
            <a:endParaRPr lang="en-US" altLang="pt-BR" smtClean="0"/>
          </a:p>
          <a:p>
            <a:pPr eaLnBrk="1" hangingPunct="1"/>
            <a:r>
              <a:rPr lang="en-US" altLang="pt-BR" smtClean="0"/>
              <a:t>Blacklight:  </a:t>
            </a:r>
          </a:p>
          <a:p>
            <a:pPr lvl="1" eaLnBrk="1" hangingPunct="1">
              <a:buFont typeface="Georgia" panose="02040502050405020303" pitchFamily="18" charset="0"/>
              <a:buNone/>
            </a:pPr>
            <a:r>
              <a:rPr lang="en-US" altLang="pt-BR" smtClean="0">
                <a:hlinkClick r:id="rId4"/>
              </a:rPr>
              <a:t>http://blacklight.rubyforge.org/</a:t>
            </a:r>
            <a:r>
              <a:rPr lang="en-US" altLang="pt-BR" smtClean="0">
                <a:hlinkClick r:id="rId3"/>
              </a:rPr>
              <a:t> </a:t>
            </a:r>
          </a:p>
          <a:p>
            <a:pPr eaLnBrk="1" hangingPunct="1"/>
            <a:r>
              <a:rPr lang="en-US" altLang="pt-BR" smtClean="0"/>
              <a:t>XC Extensible Catalog:  </a:t>
            </a:r>
          </a:p>
          <a:p>
            <a:pPr lvl="1" eaLnBrk="1" hangingPunct="1">
              <a:buFont typeface="Georgia" panose="02040502050405020303" pitchFamily="18" charset="0"/>
              <a:buNone/>
            </a:pPr>
            <a:r>
              <a:rPr lang="en-US" altLang="pt-BR" smtClean="0">
                <a:hlinkClick r:id="rId5"/>
              </a:rPr>
              <a:t>http://www.extensiblecatalog.org</a:t>
            </a:r>
            <a:endParaRPr lang="en-US" altLang="pt-BR" smtClean="0">
              <a:hlinkClick r:id="rId3"/>
            </a:endParaRPr>
          </a:p>
        </p:txBody>
      </p:sp>
      <p:pic>
        <p:nvPicPr>
          <p:cNvPr id="297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1" y="5715001"/>
            <a:ext cx="29432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blacklight_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410200"/>
            <a:ext cx="2743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xc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53400" y="5791200"/>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txBox="1">
            <a:spLocks noChangeArrowheads="1"/>
          </p:cNvSpPr>
          <p:nvPr/>
        </p:nvSpPr>
        <p:spPr bwMode="auto">
          <a:xfrm>
            <a:off x="2362200" y="152400"/>
            <a:ext cx="7772400" cy="3048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OPACS e  código aberto (desenvolvimento)</a:t>
            </a:r>
          </a:p>
        </p:txBody>
      </p:sp>
    </p:spTree>
    <p:extLst>
      <p:ext uri="{BB962C8B-B14F-4D97-AF65-F5344CB8AC3E}">
        <p14:creationId xmlns:p14="http://schemas.microsoft.com/office/powerpoint/2010/main" val="151659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81200" y="838200"/>
            <a:ext cx="8229600" cy="1066800"/>
          </a:xfrm>
        </p:spPr>
        <p:txBody>
          <a:bodyPr/>
          <a:lstStyle/>
          <a:p>
            <a:pPr eaLnBrk="1" hangingPunct="1"/>
            <a:r>
              <a:rPr lang="en-US" altLang="pt-BR" sz="3200" b="1"/>
              <a:t>Introdução: Koha e Evergreen</a:t>
            </a:r>
          </a:p>
        </p:txBody>
      </p:sp>
      <p:sp>
        <p:nvSpPr>
          <p:cNvPr id="31747" name="Content Placeholder 2"/>
          <p:cNvSpPr>
            <a:spLocks noGrp="1"/>
          </p:cNvSpPr>
          <p:nvPr>
            <p:ph idx="1"/>
          </p:nvPr>
        </p:nvSpPr>
        <p:spPr>
          <a:xfrm>
            <a:off x="1981200" y="1828800"/>
            <a:ext cx="8229600" cy="4745038"/>
          </a:xfrm>
        </p:spPr>
        <p:txBody>
          <a:bodyPr/>
          <a:lstStyle/>
          <a:p>
            <a:pPr eaLnBrk="1" hangingPunct="1"/>
            <a:r>
              <a:rPr lang="en-US" altLang="pt-BR" dirty="0" smtClean="0"/>
              <a:t>Lingua </a:t>
            </a:r>
            <a:r>
              <a:rPr lang="en-US" altLang="pt-BR" dirty="0" err="1" smtClean="0"/>
              <a:t>inglesa</a:t>
            </a:r>
            <a:endParaRPr lang="en-US" altLang="pt-BR" dirty="0" smtClean="0"/>
          </a:p>
          <a:p>
            <a:pPr eaLnBrk="1" hangingPunct="1"/>
            <a:r>
              <a:rPr lang="en-US" altLang="pt-BR" dirty="0" err="1" smtClean="0"/>
              <a:t>Mais</a:t>
            </a:r>
            <a:r>
              <a:rPr lang="en-US" altLang="pt-BR" dirty="0" smtClean="0"/>
              <a:t> </a:t>
            </a:r>
            <a:r>
              <a:rPr lang="en-US" altLang="pt-BR" dirty="0" err="1" smtClean="0"/>
              <a:t>maduros</a:t>
            </a:r>
            <a:r>
              <a:rPr lang="en-US" altLang="pt-BR" dirty="0" smtClean="0"/>
              <a:t> que outros ILSs</a:t>
            </a:r>
          </a:p>
          <a:p>
            <a:pPr eaLnBrk="1" hangingPunct="1"/>
            <a:r>
              <a:rPr lang="en-US" altLang="pt-BR" dirty="0" err="1" smtClean="0"/>
              <a:t>Mais</a:t>
            </a:r>
            <a:r>
              <a:rPr lang="en-US" altLang="pt-BR" dirty="0" smtClean="0"/>
              <a:t> </a:t>
            </a:r>
            <a:r>
              <a:rPr lang="en-US" altLang="pt-BR" dirty="0" err="1" smtClean="0"/>
              <a:t>funções</a:t>
            </a:r>
            <a:r>
              <a:rPr lang="en-US" altLang="pt-BR" dirty="0" smtClean="0"/>
              <a:t> e </a:t>
            </a:r>
            <a:r>
              <a:rPr lang="en-US" altLang="pt-BR" dirty="0" err="1" smtClean="0"/>
              <a:t>módulos</a:t>
            </a:r>
            <a:r>
              <a:rPr lang="en-US" altLang="pt-BR" dirty="0" smtClean="0"/>
              <a:t> </a:t>
            </a:r>
            <a:r>
              <a:rPr lang="en-US" altLang="pt-BR" dirty="0" err="1" smtClean="0"/>
              <a:t>completos</a:t>
            </a:r>
            <a:endParaRPr lang="en-US" altLang="pt-BR" dirty="0" smtClean="0"/>
          </a:p>
          <a:p>
            <a:pPr eaLnBrk="1" hangingPunct="1"/>
            <a:r>
              <a:rPr lang="en-US" altLang="pt-BR" dirty="0" err="1" smtClean="0"/>
              <a:t>Mais</a:t>
            </a:r>
            <a:r>
              <a:rPr lang="en-US" altLang="pt-BR" dirty="0" smtClean="0"/>
              <a:t> </a:t>
            </a:r>
            <a:r>
              <a:rPr lang="en-US" altLang="pt-BR" dirty="0" err="1" smtClean="0"/>
              <a:t>usuários</a:t>
            </a:r>
            <a:endParaRPr lang="en-US" altLang="pt-BR" dirty="0" smtClean="0"/>
          </a:p>
          <a:p>
            <a:pPr eaLnBrk="1" hangingPunct="1"/>
            <a:r>
              <a:rPr lang="en-US" altLang="pt-BR" dirty="0" err="1" smtClean="0"/>
              <a:t>Disponível</a:t>
            </a:r>
            <a:r>
              <a:rPr lang="en-US" altLang="pt-BR" dirty="0" smtClean="0"/>
              <a:t> </a:t>
            </a:r>
            <a:r>
              <a:rPr lang="en-US" altLang="pt-BR" dirty="0" err="1" smtClean="0"/>
              <a:t>suporte</a:t>
            </a:r>
            <a:r>
              <a:rPr lang="en-US" altLang="pt-BR" dirty="0" smtClean="0"/>
              <a:t> </a:t>
            </a:r>
            <a:r>
              <a:rPr lang="en-US" altLang="pt-BR" dirty="0" err="1" smtClean="0"/>
              <a:t>técnico</a:t>
            </a:r>
            <a:r>
              <a:rPr lang="en-US" altLang="pt-BR" dirty="0" smtClean="0"/>
              <a:t> e </a:t>
            </a:r>
            <a:r>
              <a:rPr lang="en-US" altLang="pt-BR" dirty="0" err="1" smtClean="0"/>
              <a:t>futuros</a:t>
            </a:r>
            <a:r>
              <a:rPr lang="en-US" altLang="pt-BR" dirty="0" smtClean="0"/>
              <a:t> releases </a:t>
            </a:r>
            <a:r>
              <a:rPr lang="en-US" altLang="pt-BR" dirty="0" err="1" smtClean="0"/>
              <a:t>são</a:t>
            </a:r>
            <a:r>
              <a:rPr lang="en-US" altLang="pt-BR" dirty="0" smtClean="0"/>
              <a:t> </a:t>
            </a:r>
            <a:r>
              <a:rPr lang="en-US" altLang="pt-BR" dirty="0" err="1" smtClean="0"/>
              <a:t>planejados</a:t>
            </a:r>
            <a:r>
              <a:rPr lang="en-US" altLang="pt-BR" dirty="0" smtClean="0"/>
              <a:t>.</a:t>
            </a:r>
          </a:p>
          <a:p>
            <a:pPr eaLnBrk="1" hangingPunct="1">
              <a:buFont typeface="Georgia" panose="02040502050405020303" pitchFamily="18" charset="0"/>
              <a:buNone/>
            </a:pPr>
            <a:endParaRPr lang="en-US" altLang="pt-BR" sz="1600" dirty="0"/>
          </a:p>
          <a:p>
            <a:pPr eaLnBrk="1" hangingPunct="1"/>
            <a:endParaRPr lang="en-US" altLang="pt-BR" sz="1600" dirty="0"/>
          </a:p>
        </p:txBody>
      </p:sp>
      <p:pic>
        <p:nvPicPr>
          <p:cNvPr id="31748" name="Picture 6" descr="zoombo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6355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evergreen main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3923" y="5337969"/>
            <a:ext cx="49752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5" descr="kohalogo-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747" y="4502944"/>
            <a:ext cx="2009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txBox="1">
            <a:spLocks noChangeArrowheads="1"/>
          </p:cNvSpPr>
          <p:nvPr/>
        </p:nvSpPr>
        <p:spPr bwMode="auto">
          <a:xfrm>
            <a:off x="2362200" y="152400"/>
            <a:ext cx="7772400" cy="3048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OPACS e  código aberto (sistema nos EUA)</a:t>
            </a:r>
          </a:p>
        </p:txBody>
      </p:sp>
    </p:spTree>
    <p:extLst>
      <p:ext uri="{BB962C8B-B14F-4D97-AF65-F5344CB8AC3E}">
        <p14:creationId xmlns:p14="http://schemas.microsoft.com/office/powerpoint/2010/main" val="3929214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52600" y="838200"/>
            <a:ext cx="8534400" cy="1066800"/>
          </a:xfrm>
        </p:spPr>
        <p:txBody>
          <a:bodyPr/>
          <a:lstStyle/>
          <a:p>
            <a:pPr eaLnBrk="1" hangingPunct="1"/>
            <a:r>
              <a:rPr lang="en-US" altLang="pt-BR" sz="3200" b="1"/>
              <a:t>Comparação: Koha, Evergreen e Voyager</a:t>
            </a:r>
          </a:p>
        </p:txBody>
      </p:sp>
      <p:graphicFrame>
        <p:nvGraphicFramePr>
          <p:cNvPr id="4" name="Content Placeholder 3"/>
          <p:cNvGraphicFramePr>
            <a:graphicFrameLocks noGrp="1"/>
          </p:cNvGraphicFramePr>
          <p:nvPr>
            <p:ph idx="1"/>
          </p:nvPr>
        </p:nvGraphicFramePr>
        <p:xfrm>
          <a:off x="2133600" y="1860550"/>
          <a:ext cx="8534400" cy="3532219"/>
        </p:xfrm>
        <a:graphic>
          <a:graphicData uri="http://schemas.openxmlformats.org/drawingml/2006/table">
            <a:tbl>
              <a:tblPr firstRow="1" bandRow="1">
                <a:tableStyleId>{5C22544A-7EE6-4342-B048-85BDC9FD1C3A}</a:tableStyleId>
              </a:tblPr>
              <a:tblGrid>
                <a:gridCol w="4114800"/>
                <a:gridCol w="1005840"/>
                <a:gridCol w="1869440"/>
                <a:gridCol w="1544320"/>
              </a:tblGrid>
              <a:tr h="588686">
                <a:tc>
                  <a:txBody>
                    <a:bodyPr/>
                    <a:lstStyle/>
                    <a:p>
                      <a:endParaRPr lang="en-US" sz="2600" dirty="0"/>
                    </a:p>
                  </a:txBody>
                  <a:tcPr marT="58868" marB="58868"/>
                </a:tc>
                <a:tc>
                  <a:txBody>
                    <a:bodyPr/>
                    <a:lstStyle/>
                    <a:p>
                      <a:r>
                        <a:rPr lang="en-US" sz="2600" dirty="0" err="1" smtClean="0"/>
                        <a:t>Koha</a:t>
                      </a:r>
                      <a:endParaRPr lang="en-US" sz="2600" dirty="0"/>
                    </a:p>
                  </a:txBody>
                  <a:tcPr marT="58868" marB="58868"/>
                </a:tc>
                <a:tc>
                  <a:txBody>
                    <a:bodyPr/>
                    <a:lstStyle/>
                    <a:p>
                      <a:r>
                        <a:rPr lang="en-US" sz="2600" dirty="0" smtClean="0"/>
                        <a:t>Evergreen</a:t>
                      </a:r>
                      <a:endParaRPr lang="en-US" sz="2600" dirty="0"/>
                    </a:p>
                  </a:txBody>
                  <a:tcPr marT="58868" marB="58868"/>
                </a:tc>
                <a:tc>
                  <a:txBody>
                    <a:bodyPr/>
                    <a:lstStyle/>
                    <a:p>
                      <a:r>
                        <a:rPr lang="en-US" sz="2600" dirty="0" smtClean="0"/>
                        <a:t>Voyager</a:t>
                      </a:r>
                      <a:endParaRPr lang="en-US" sz="2600" dirty="0"/>
                    </a:p>
                  </a:txBody>
                  <a:tcPr marT="58868" marB="58868"/>
                </a:tc>
              </a:tr>
              <a:tr h="513970">
                <a:tc>
                  <a:txBody>
                    <a:bodyPr/>
                    <a:lstStyle/>
                    <a:p>
                      <a:r>
                        <a:rPr lang="en-US" sz="2600" dirty="0" err="1" smtClean="0"/>
                        <a:t>Primeiros</a:t>
                      </a:r>
                      <a:r>
                        <a:rPr lang="en-US" sz="2600" baseline="0" dirty="0" smtClean="0"/>
                        <a:t> </a:t>
                      </a:r>
                      <a:r>
                        <a:rPr lang="en-US" sz="2600" baseline="0" dirty="0" err="1" smtClean="0"/>
                        <a:t>desenvolvimentos</a:t>
                      </a:r>
                      <a:endParaRPr lang="en-US" sz="2600" dirty="0"/>
                    </a:p>
                  </a:txBody>
                  <a:tcPr marT="58868" marB="58868"/>
                </a:tc>
                <a:tc>
                  <a:txBody>
                    <a:bodyPr/>
                    <a:lstStyle/>
                    <a:p>
                      <a:r>
                        <a:rPr lang="en-US" sz="2600" dirty="0" smtClean="0"/>
                        <a:t>1999</a:t>
                      </a:r>
                      <a:endParaRPr lang="en-US" sz="2600" dirty="0"/>
                    </a:p>
                  </a:txBody>
                  <a:tcPr marT="58868" marB="58868"/>
                </a:tc>
                <a:tc>
                  <a:txBody>
                    <a:bodyPr/>
                    <a:lstStyle/>
                    <a:p>
                      <a:r>
                        <a:rPr lang="en-US" sz="2600" dirty="0" smtClean="0"/>
                        <a:t>2005</a:t>
                      </a:r>
                      <a:endParaRPr lang="en-US" sz="2600" dirty="0"/>
                    </a:p>
                  </a:txBody>
                  <a:tcPr marT="58868" marB="58868"/>
                </a:tc>
                <a:tc>
                  <a:txBody>
                    <a:bodyPr/>
                    <a:lstStyle/>
                    <a:p>
                      <a:r>
                        <a:rPr lang="en-US" sz="2600" dirty="0" smtClean="0"/>
                        <a:t>1994</a:t>
                      </a:r>
                      <a:endParaRPr lang="en-US" sz="2600" dirty="0"/>
                    </a:p>
                  </a:txBody>
                  <a:tcPr marT="58868" marB="58868"/>
                </a:tc>
              </a:tr>
              <a:tr h="910204">
                <a:tc>
                  <a:txBody>
                    <a:bodyPr/>
                    <a:lstStyle/>
                    <a:p>
                      <a:r>
                        <a:rPr lang="en-US" sz="2600" dirty="0" err="1" smtClean="0"/>
                        <a:t>Primeira</a:t>
                      </a:r>
                      <a:r>
                        <a:rPr lang="en-US" sz="2600" dirty="0" smtClean="0"/>
                        <a:t> </a:t>
                      </a:r>
                      <a:r>
                        <a:rPr lang="en-US" sz="2600" dirty="0" err="1" smtClean="0"/>
                        <a:t>implantação</a:t>
                      </a:r>
                      <a:r>
                        <a:rPr lang="en-US" sz="2600" dirty="0" smtClean="0"/>
                        <a:t> </a:t>
                      </a:r>
                      <a:r>
                        <a:rPr lang="en-US" sz="2600" dirty="0" err="1" smtClean="0"/>
                        <a:t>em</a:t>
                      </a:r>
                      <a:r>
                        <a:rPr lang="en-US" sz="2600" dirty="0" smtClean="0"/>
                        <a:t> Bibl.</a:t>
                      </a:r>
                      <a:r>
                        <a:rPr lang="en-US" sz="2600" baseline="0" dirty="0" smtClean="0"/>
                        <a:t> EUA </a:t>
                      </a:r>
                      <a:endParaRPr lang="en-US" sz="2600" dirty="0"/>
                    </a:p>
                  </a:txBody>
                  <a:tcPr marT="58868" marB="58868"/>
                </a:tc>
                <a:tc>
                  <a:txBody>
                    <a:bodyPr/>
                    <a:lstStyle/>
                    <a:p>
                      <a:r>
                        <a:rPr lang="en-US" sz="2600" dirty="0" smtClean="0"/>
                        <a:t>2002</a:t>
                      </a:r>
                      <a:endParaRPr lang="en-US" sz="2600" dirty="0"/>
                    </a:p>
                  </a:txBody>
                  <a:tcPr marT="58868" marB="58868"/>
                </a:tc>
                <a:tc>
                  <a:txBody>
                    <a:bodyPr/>
                    <a:lstStyle/>
                    <a:p>
                      <a:r>
                        <a:rPr lang="en-US" sz="2600" dirty="0" smtClean="0"/>
                        <a:t>2006</a:t>
                      </a:r>
                      <a:endParaRPr lang="en-US" sz="2600" dirty="0"/>
                    </a:p>
                  </a:txBody>
                  <a:tcPr marT="58868" marB="58868"/>
                </a:tc>
                <a:tc>
                  <a:txBody>
                    <a:bodyPr/>
                    <a:lstStyle/>
                    <a:p>
                      <a:r>
                        <a:rPr lang="en-US" sz="2600" dirty="0" smtClean="0"/>
                        <a:t>1994</a:t>
                      </a:r>
                      <a:endParaRPr lang="en-US" sz="2600" dirty="0"/>
                    </a:p>
                  </a:txBody>
                  <a:tcPr marT="58868" marB="58868"/>
                </a:tc>
              </a:tr>
              <a:tr h="609125">
                <a:tc>
                  <a:txBody>
                    <a:bodyPr/>
                    <a:lstStyle/>
                    <a:p>
                      <a:r>
                        <a:rPr lang="en-US" sz="2600" dirty="0" err="1" smtClean="0"/>
                        <a:t>Criação</a:t>
                      </a:r>
                      <a:r>
                        <a:rPr lang="en-US" sz="2600" baseline="0" dirty="0" smtClean="0"/>
                        <a:t> de </a:t>
                      </a:r>
                      <a:r>
                        <a:rPr lang="en-US" sz="2600" baseline="0" dirty="0" err="1" smtClean="0"/>
                        <a:t>apoio</a:t>
                      </a:r>
                      <a:r>
                        <a:rPr lang="en-US" sz="2600" baseline="0" dirty="0" smtClean="0"/>
                        <a:t> </a:t>
                      </a:r>
                      <a:r>
                        <a:rPr lang="en-US" sz="2600" baseline="0" dirty="0" err="1" smtClean="0"/>
                        <a:t>técnico</a:t>
                      </a:r>
                      <a:endParaRPr lang="en-US" sz="2600" dirty="0"/>
                    </a:p>
                  </a:txBody>
                  <a:tcPr marT="58868" marB="58868"/>
                </a:tc>
                <a:tc>
                  <a:txBody>
                    <a:bodyPr/>
                    <a:lstStyle/>
                    <a:p>
                      <a:r>
                        <a:rPr lang="en-US" sz="2600" dirty="0" smtClean="0"/>
                        <a:t>2006</a:t>
                      </a:r>
                      <a:endParaRPr lang="en-US" sz="2600" dirty="0"/>
                    </a:p>
                  </a:txBody>
                  <a:tcPr marT="58868" marB="58868"/>
                </a:tc>
                <a:tc>
                  <a:txBody>
                    <a:bodyPr/>
                    <a:lstStyle/>
                    <a:p>
                      <a:r>
                        <a:rPr lang="en-US" sz="2600" dirty="0" smtClean="0"/>
                        <a:t>2006</a:t>
                      </a:r>
                      <a:endParaRPr lang="en-US" sz="2600" dirty="0"/>
                    </a:p>
                  </a:txBody>
                  <a:tcPr marT="58868" marB="58868"/>
                </a:tc>
                <a:tc>
                  <a:txBody>
                    <a:bodyPr/>
                    <a:lstStyle/>
                    <a:p>
                      <a:r>
                        <a:rPr lang="en-US" sz="2600" dirty="0" smtClean="0"/>
                        <a:t>1994</a:t>
                      </a:r>
                      <a:endParaRPr lang="en-US" sz="2600" dirty="0"/>
                    </a:p>
                  </a:txBody>
                  <a:tcPr marT="58868" marB="58868"/>
                </a:tc>
              </a:tr>
              <a:tr h="910204">
                <a:tc>
                  <a:txBody>
                    <a:bodyPr/>
                    <a:lstStyle/>
                    <a:p>
                      <a:r>
                        <a:rPr lang="en-US" sz="2600" dirty="0" err="1" smtClean="0"/>
                        <a:t>Número</a:t>
                      </a:r>
                      <a:r>
                        <a:rPr lang="en-US" sz="2600" dirty="0" smtClean="0"/>
                        <a:t> de </a:t>
                      </a:r>
                      <a:r>
                        <a:rPr lang="en-US" sz="2600" dirty="0" err="1" smtClean="0"/>
                        <a:t>bibliotecas</a:t>
                      </a:r>
                      <a:r>
                        <a:rPr lang="en-US" sz="2600" dirty="0" smtClean="0"/>
                        <a:t> </a:t>
                      </a:r>
                      <a:r>
                        <a:rPr lang="en-US" sz="2600" dirty="0" err="1" smtClean="0"/>
                        <a:t>em</a:t>
                      </a:r>
                      <a:r>
                        <a:rPr lang="en-US" sz="2600" dirty="0" smtClean="0"/>
                        <a:t> 1/2009</a:t>
                      </a:r>
                      <a:endParaRPr lang="en-US" sz="2600" dirty="0"/>
                    </a:p>
                  </a:txBody>
                  <a:tcPr marT="58868" marB="58868"/>
                </a:tc>
                <a:tc>
                  <a:txBody>
                    <a:bodyPr/>
                    <a:lstStyle/>
                    <a:p>
                      <a:r>
                        <a:rPr lang="en-US" sz="2600" dirty="0" smtClean="0"/>
                        <a:t>400</a:t>
                      </a:r>
                      <a:endParaRPr lang="en-US" sz="2600" dirty="0"/>
                    </a:p>
                  </a:txBody>
                  <a:tcPr marT="58868" marB="58868"/>
                </a:tc>
                <a:tc>
                  <a:txBody>
                    <a:bodyPr/>
                    <a:lstStyle/>
                    <a:p>
                      <a:r>
                        <a:rPr lang="en-US" sz="2600" dirty="0" smtClean="0"/>
                        <a:t>305</a:t>
                      </a:r>
                      <a:r>
                        <a:rPr lang="en-US" sz="2600" baseline="0" dirty="0" smtClean="0"/>
                        <a:t> </a:t>
                      </a:r>
                      <a:endParaRPr lang="en-US" sz="2600" dirty="0"/>
                    </a:p>
                  </a:txBody>
                  <a:tcPr marT="58868" marB="58868"/>
                </a:tc>
                <a:tc>
                  <a:txBody>
                    <a:bodyPr/>
                    <a:lstStyle/>
                    <a:p>
                      <a:r>
                        <a:rPr lang="en-US" sz="2600" dirty="0" smtClean="0"/>
                        <a:t>1179</a:t>
                      </a:r>
                      <a:endParaRPr lang="en-US" sz="2600" dirty="0"/>
                    </a:p>
                  </a:txBody>
                  <a:tcPr marT="58868" marB="58868"/>
                </a:tc>
              </a:tr>
            </a:tbl>
          </a:graphicData>
        </a:graphic>
      </p:graphicFrame>
      <p:sp>
        <p:nvSpPr>
          <p:cNvPr id="5" name="Rectangle 1026"/>
          <p:cNvSpPr txBox="1">
            <a:spLocks noChangeArrowheads="1"/>
          </p:cNvSpPr>
          <p:nvPr/>
        </p:nvSpPr>
        <p:spPr bwMode="auto">
          <a:xfrm>
            <a:off x="2362200" y="152400"/>
            <a:ext cx="7772400" cy="3048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OPACS e  código aberto (sistema nos EUA)</a:t>
            </a:r>
          </a:p>
        </p:txBody>
      </p:sp>
      <p:sp>
        <p:nvSpPr>
          <p:cNvPr id="35876" name="Rectangle 5"/>
          <p:cNvSpPr>
            <a:spLocks noChangeArrowheads="1"/>
          </p:cNvSpPr>
          <p:nvPr/>
        </p:nvSpPr>
        <p:spPr bwMode="auto">
          <a:xfrm>
            <a:off x="3276600" y="5732463"/>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400">
                <a:solidFill>
                  <a:schemeClr val="tx1"/>
                </a:solidFill>
                <a:latin typeface="Times" panose="02020603050405020304" pitchFamily="18" charset="0"/>
              </a:defRPr>
            </a:lvl4pPr>
            <a:lvl5pPr marL="2057400" indent="-228600">
              <a:spcBef>
                <a:spcPct val="20000"/>
              </a:spcBef>
              <a:buChar char="»"/>
              <a:defRPr sz="24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4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4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4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400">
                <a:solidFill>
                  <a:schemeClr val="tx1"/>
                </a:solidFill>
                <a:latin typeface="Times" panose="02020603050405020304" pitchFamily="18" charset="0"/>
              </a:defRPr>
            </a:lvl9pPr>
          </a:lstStyle>
          <a:p>
            <a:pPr eaLnBrk="1" hangingPunct="1">
              <a:spcBef>
                <a:spcPct val="0"/>
              </a:spcBef>
              <a:buFontTx/>
              <a:buNone/>
            </a:pPr>
            <a:r>
              <a:rPr lang="pt-BR" altLang="pt-BR" sz="1800">
                <a:latin typeface="Times New Roman" panose="02020603050405020304" pitchFamily="18" charset="0"/>
                <a:cs typeface="Times New Roman" panose="02020603050405020304" pitchFamily="18" charset="0"/>
              </a:rPr>
              <a:t>Mas esta posição está se consolidando ver:</a:t>
            </a:r>
            <a:endParaRPr lang="en-US" altLang="pt-BR" sz="18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pt-BR" sz="1800">
                <a:latin typeface="Times New Roman" panose="02020603050405020304" pitchFamily="18" charset="0"/>
                <a:cs typeface="Times New Roman" panose="02020603050405020304" pitchFamily="18" charset="0"/>
              </a:rPr>
              <a:t>http://marcosmucheroni.pro.br/blog/?p=75</a:t>
            </a:r>
          </a:p>
        </p:txBody>
      </p:sp>
    </p:spTree>
    <p:extLst>
      <p:ext uri="{BB962C8B-B14F-4D97-AF65-F5344CB8AC3E}">
        <p14:creationId xmlns:p14="http://schemas.microsoft.com/office/powerpoint/2010/main" val="385669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752600" y="685800"/>
            <a:ext cx="8534400" cy="1066800"/>
          </a:xfrm>
        </p:spPr>
        <p:txBody>
          <a:bodyPr/>
          <a:lstStyle/>
          <a:p>
            <a:pPr eaLnBrk="1" hangingPunct="1"/>
            <a:r>
              <a:rPr lang="en-US" altLang="pt-BR" sz="3200" b="1" dirty="0" err="1" smtClean="0"/>
              <a:t>Alguns</a:t>
            </a:r>
            <a:r>
              <a:rPr lang="en-US" altLang="pt-BR" sz="3200" b="1" dirty="0" smtClean="0"/>
              <a:t> </a:t>
            </a:r>
            <a:r>
              <a:rPr lang="en-US" altLang="pt-BR" sz="3200" b="1" dirty="0" err="1" smtClean="0"/>
              <a:t>usados</a:t>
            </a:r>
            <a:r>
              <a:rPr lang="en-US" altLang="pt-BR" sz="3200" b="1" dirty="0" smtClean="0"/>
              <a:t> </a:t>
            </a:r>
            <a:r>
              <a:rPr lang="en-US" altLang="pt-BR" sz="3200" b="1" dirty="0" err="1" smtClean="0"/>
              <a:t>aqui</a:t>
            </a:r>
            <a:r>
              <a:rPr lang="en-US" altLang="pt-BR" sz="3200" b="1" dirty="0" smtClean="0"/>
              <a:t>: </a:t>
            </a:r>
            <a:r>
              <a:rPr lang="en-US" altLang="pt-BR" sz="3200" b="1" dirty="0" err="1"/>
              <a:t>Biblivre</a:t>
            </a:r>
            <a:r>
              <a:rPr lang="en-US" altLang="pt-BR" sz="3200" b="1" dirty="0"/>
              <a:t>, Pergamum e </a:t>
            </a:r>
            <a:r>
              <a:rPr lang="en-US" altLang="pt-BR" sz="3200" b="1" dirty="0" smtClean="0"/>
              <a:t>Aleph</a:t>
            </a:r>
            <a:endParaRPr lang="en-US" altLang="pt-BR" sz="3200" b="1" dirty="0"/>
          </a:p>
        </p:txBody>
      </p:sp>
      <p:sp>
        <p:nvSpPr>
          <p:cNvPr id="5" name="Rectangle 1026"/>
          <p:cNvSpPr txBox="1">
            <a:spLocks noChangeArrowheads="1"/>
          </p:cNvSpPr>
          <p:nvPr/>
        </p:nvSpPr>
        <p:spPr bwMode="auto">
          <a:xfrm>
            <a:off x="2362200" y="152400"/>
            <a:ext cx="7772400" cy="3048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OPACS no Brasil</a:t>
            </a:r>
          </a:p>
        </p:txBody>
      </p:sp>
      <p:sp>
        <p:nvSpPr>
          <p:cNvPr id="37892" name="Content Placeholder 6"/>
          <p:cNvSpPr>
            <a:spLocks noGrp="1"/>
          </p:cNvSpPr>
          <p:nvPr>
            <p:ph idx="1"/>
          </p:nvPr>
        </p:nvSpPr>
        <p:spPr>
          <a:xfrm>
            <a:off x="2057400" y="1752600"/>
            <a:ext cx="7772400" cy="4114800"/>
          </a:xfrm>
        </p:spPr>
        <p:txBody>
          <a:bodyPr/>
          <a:lstStyle/>
          <a:p>
            <a:r>
              <a:rPr lang="pt-BR" altLang="pt-BR" smtClean="0"/>
              <a:t>Sistema Aleph 500 (Dédalus é uma customização):</a:t>
            </a:r>
          </a:p>
          <a:p>
            <a:endParaRPr lang="pt-BR" altLang="pt-BR" smtClean="0"/>
          </a:p>
          <a:p>
            <a:r>
              <a:rPr lang="pt-BR" altLang="pt-BR" smtClean="0"/>
              <a:t>Pergamum (muito usado em bibliotecas públicas):</a:t>
            </a:r>
          </a:p>
          <a:p>
            <a:endParaRPr lang="pt-BR" altLang="pt-BR" smtClean="0"/>
          </a:p>
          <a:p>
            <a:endParaRPr lang="pt-BR" altLang="pt-BR" smtClean="0"/>
          </a:p>
          <a:p>
            <a:r>
              <a:rPr lang="pt-BR" altLang="pt-BR" smtClean="0"/>
              <a:t>BibLivre (Java e programação para a Web):</a:t>
            </a:r>
          </a:p>
          <a:p>
            <a:pPr>
              <a:buFontTx/>
              <a:buNone/>
            </a:pPr>
            <a:endParaRPr lang="pt-BR" altLang="pt-BR" smtClean="0"/>
          </a:p>
          <a:p>
            <a:pPr>
              <a:buFontTx/>
              <a:buNone/>
            </a:pPr>
            <a:endParaRPr lang="en-US" altLang="pt-BR" smtClean="0"/>
          </a:p>
        </p:txBody>
      </p:sp>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2133601"/>
            <a:ext cx="5724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738" y="5124451"/>
            <a:ext cx="68199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669" y="3349447"/>
            <a:ext cx="5972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6578" y="1558315"/>
            <a:ext cx="3510632" cy="1328566"/>
          </a:xfrm>
          <a:prstGeom prst="rect">
            <a:avLst/>
          </a:prstGeom>
          <a:solidFill>
            <a:schemeClr val="accent1"/>
          </a:solidFill>
        </p:spPr>
      </p:pic>
    </p:spTree>
    <p:extLst>
      <p:ext uri="{BB962C8B-B14F-4D97-AF65-F5344CB8AC3E}">
        <p14:creationId xmlns:p14="http://schemas.microsoft.com/office/powerpoint/2010/main" val="850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pt-BR" altLang="pt-BR" smtClean="0"/>
          </a:p>
        </p:txBody>
      </p:sp>
      <p:sp>
        <p:nvSpPr>
          <p:cNvPr id="19459" name="Content Placeholder 2"/>
          <p:cNvSpPr>
            <a:spLocks noGrp="1"/>
          </p:cNvSpPr>
          <p:nvPr>
            <p:ph idx="1"/>
          </p:nvPr>
        </p:nvSpPr>
        <p:spPr/>
        <p:txBody>
          <a:bodyPr/>
          <a:lstStyle/>
          <a:p>
            <a:endParaRPr lang="pt-BR" altLang="pt-BR" smtClean="0"/>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76962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p:cNvSpPr>
            <a:spLocks noChangeArrowheads="1"/>
          </p:cNvSpPr>
          <p:nvPr/>
        </p:nvSpPr>
        <p:spPr bwMode="auto">
          <a:xfrm>
            <a:off x="3352800" y="2133600"/>
            <a:ext cx="2209800" cy="1066800"/>
          </a:xfrm>
          <a:prstGeom prst="wedgeEllipseCallout">
            <a:avLst>
              <a:gd name="adj1" fmla="val -91593"/>
              <a:gd name="adj2" fmla="val -128273"/>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eaLnBrk="1" hangingPunct="1">
              <a:defRPr/>
            </a:pPr>
            <a:endParaRPr lang="pt-BR"/>
          </a:p>
        </p:txBody>
      </p:sp>
      <p:sp>
        <p:nvSpPr>
          <p:cNvPr id="6" name="Text Box 5"/>
          <p:cNvSpPr txBox="1">
            <a:spLocks noChangeArrowheads="1"/>
          </p:cNvSpPr>
          <p:nvPr/>
        </p:nvSpPr>
        <p:spPr bwMode="auto">
          <a:xfrm>
            <a:off x="3794125" y="2324100"/>
            <a:ext cx="16510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pt-BR">
                <a:latin typeface="Times New Roman" charset="0"/>
              </a:rPr>
              <a:t>Campos de</a:t>
            </a:r>
          </a:p>
          <a:p>
            <a:pPr eaLnBrk="1" hangingPunct="1">
              <a:defRPr/>
            </a:pPr>
            <a:r>
              <a:rPr lang="pt-BR">
                <a:latin typeface="Times New Roman" charset="0"/>
              </a:rPr>
              <a:t>Dados (MARC)</a:t>
            </a:r>
          </a:p>
        </p:txBody>
      </p:sp>
      <p:sp>
        <p:nvSpPr>
          <p:cNvPr id="7" name="AutoShape 6"/>
          <p:cNvSpPr>
            <a:spLocks noChangeArrowheads="1"/>
          </p:cNvSpPr>
          <p:nvPr/>
        </p:nvSpPr>
        <p:spPr bwMode="auto">
          <a:xfrm>
            <a:off x="5791200" y="1905000"/>
            <a:ext cx="1676400" cy="1371600"/>
          </a:xfrm>
          <a:prstGeom prst="wedgeEllipseCallout">
            <a:avLst>
              <a:gd name="adj1" fmla="val -100569"/>
              <a:gd name="adj2" fmla="val -78588"/>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eaLnBrk="1" hangingPunct="1">
              <a:defRPr/>
            </a:pPr>
            <a:endParaRPr lang="pt-BR"/>
          </a:p>
        </p:txBody>
      </p:sp>
      <p:sp>
        <p:nvSpPr>
          <p:cNvPr id="8" name="Text Box 7"/>
          <p:cNvSpPr txBox="1">
            <a:spLocks noChangeArrowheads="1"/>
          </p:cNvSpPr>
          <p:nvPr/>
        </p:nvSpPr>
        <p:spPr bwMode="auto">
          <a:xfrm>
            <a:off x="6019800" y="2362201"/>
            <a:ext cx="11620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pt-BR">
                <a:latin typeface="Times New Roman" charset="0"/>
              </a:rPr>
              <a:t>Conteudos</a:t>
            </a:r>
          </a:p>
        </p:txBody>
      </p:sp>
      <p:sp>
        <p:nvSpPr>
          <p:cNvPr id="9" name="Rectangle 1026"/>
          <p:cNvSpPr txBox="1">
            <a:spLocks noChangeArrowheads="1"/>
          </p:cNvSpPr>
          <p:nvPr/>
        </p:nvSpPr>
        <p:spPr bwMode="auto">
          <a:xfrm>
            <a:off x="2209800" y="0"/>
            <a:ext cx="7772400" cy="7620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Bases de Dados- na prática</a:t>
            </a:r>
          </a:p>
        </p:txBody>
      </p:sp>
    </p:spTree>
    <p:extLst>
      <p:ext uri="{BB962C8B-B14F-4D97-AF65-F5344CB8AC3E}">
        <p14:creationId xmlns:p14="http://schemas.microsoft.com/office/powerpoint/2010/main" val="164501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mph" presetSubtype="1" grpId="1" nodeType="clickEffect" nodePh="1">
                                  <p:stCondLst>
                                    <p:cond delay="0"/>
                                  </p:stCondLst>
                                  <p:endCondLst>
                                    <p:cond evt="begin" delay="0">
                                      <p:tn val="11"/>
                                    </p:cond>
                                  </p:endCondLst>
                                  <p:childTnLst>
                                    <p:set>
                                      <p:cBhvr override="childStyle">
                                        <p:cTn id="12" dur="indefinite"/>
                                        <p:tgtEl>
                                          <p:spTgt spid="5">
                                            <p:txEl>
                                              <p:charRg st="4294967295" end="4294967295"/>
                                            </p:txEl>
                                          </p:spTgt>
                                        </p:tgtEl>
                                        <p:attrNameLst>
                                          <p:attrName>style.fontStyle</p:attrName>
                                        </p:attrNameLst>
                                      </p:cBhvr>
                                      <p:to>
                                        <p:strVal val="normal"/>
                                      </p:to>
                                    </p:set>
                                    <p:set>
                                      <p:cBhvr override="childStyle">
                                        <p:cTn id="13" dur="indefinite"/>
                                        <p:tgtEl>
                                          <p:spTgt spid="5">
                                            <p:txEl>
                                              <p:charRg st="4294967295" end="4294967295"/>
                                            </p:txEl>
                                          </p:spTgt>
                                        </p:tgtEl>
                                        <p:attrNameLst>
                                          <p:attrName>style.fontWeight</p:attrName>
                                        </p:attrNameLst>
                                      </p:cBhvr>
                                      <p:to>
                                        <p:strVal val="bold"/>
                                      </p:to>
                                    </p:set>
                                    <p:set>
                                      <p:cBhvr override="childStyle">
                                        <p:cTn id="14" dur="indefinite"/>
                                        <p:tgtEl>
                                          <p:spTgt spid="5">
                                            <p:txEl>
                                              <p:charRg st="4294967295" end="4294967295"/>
                                            </p:txEl>
                                          </p:spTgt>
                                        </p:tgtEl>
                                        <p:attrNameLst>
                                          <p:attrName>style.textDecorationUnderline</p:attrName>
                                        </p:attrNameLst>
                                      </p:cBhvr>
                                      <p:to>
                                        <p:strVal val="fals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p:bldP spid="6" grpId="0"/>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133600" y="1066800"/>
            <a:ext cx="8229600" cy="4897438"/>
          </a:xfrm>
        </p:spPr>
        <p:txBody>
          <a:bodyPr/>
          <a:lstStyle/>
          <a:p>
            <a:pPr eaLnBrk="1" hangingPunct="1">
              <a:buFont typeface="Georgia" panose="02040502050405020303" pitchFamily="18" charset="0"/>
              <a:buNone/>
            </a:pPr>
            <a:r>
              <a:rPr lang="en-US" altLang="pt-BR" sz="2000" dirty="0" err="1"/>
              <a:t>Em</a:t>
            </a:r>
            <a:r>
              <a:rPr lang="en-US" altLang="pt-BR" sz="2000" dirty="0"/>
              <a:t> </a:t>
            </a:r>
            <a:r>
              <a:rPr lang="en-US" altLang="pt-BR" sz="2000" dirty="0" err="1"/>
              <a:t>adição</a:t>
            </a:r>
            <a:r>
              <a:rPr lang="en-US" altLang="pt-BR" sz="2000" dirty="0"/>
              <a:t> a </a:t>
            </a:r>
            <a:r>
              <a:rPr lang="en-US" altLang="pt-BR" sz="2000" dirty="0" err="1"/>
              <a:t>todas</a:t>
            </a:r>
            <a:r>
              <a:rPr lang="en-US" altLang="pt-BR" sz="2000" dirty="0"/>
              <a:t> as </a:t>
            </a:r>
            <a:r>
              <a:rPr lang="en-US" altLang="pt-BR" sz="2000" dirty="0" err="1"/>
              <a:t>características</a:t>
            </a:r>
            <a:r>
              <a:rPr lang="en-US" altLang="pt-BR" sz="2000" dirty="0"/>
              <a:t> </a:t>
            </a:r>
            <a:r>
              <a:rPr lang="en-US" altLang="pt-BR" sz="2000" dirty="0" err="1"/>
              <a:t>legadas</a:t>
            </a:r>
            <a:r>
              <a:rPr lang="en-US" altLang="pt-BR" sz="2000" dirty="0"/>
              <a:t> de </a:t>
            </a:r>
            <a:r>
              <a:rPr lang="en-US" altLang="pt-BR" sz="2000" dirty="0" err="1"/>
              <a:t>catálogos</a:t>
            </a:r>
            <a:r>
              <a:rPr lang="en-US" altLang="pt-BR" sz="2000" dirty="0"/>
              <a:t>, a </a:t>
            </a:r>
            <a:r>
              <a:rPr lang="en-US" altLang="pt-BR" sz="2000" dirty="0" err="1"/>
              <a:t>próxima</a:t>
            </a:r>
            <a:r>
              <a:rPr lang="en-US" altLang="pt-BR" sz="2000" dirty="0"/>
              <a:t> </a:t>
            </a:r>
            <a:r>
              <a:rPr lang="en-US" altLang="pt-BR" sz="2000" dirty="0" err="1"/>
              <a:t>geração</a:t>
            </a:r>
            <a:r>
              <a:rPr lang="en-US" altLang="pt-BR" sz="2000" dirty="0"/>
              <a:t> </a:t>
            </a:r>
            <a:r>
              <a:rPr lang="en-US" altLang="pt-BR" sz="2000" dirty="0" err="1"/>
              <a:t>deverá</a:t>
            </a:r>
            <a:r>
              <a:rPr lang="en-US" altLang="pt-BR" sz="2000" dirty="0"/>
              <a:t> </a:t>
            </a:r>
            <a:r>
              <a:rPr lang="en-US" altLang="pt-BR" sz="2000" dirty="0" err="1"/>
              <a:t>incluir</a:t>
            </a:r>
            <a:r>
              <a:rPr lang="en-US" altLang="pt-BR" sz="2000" dirty="0"/>
              <a:t> (Breeding, 2007):</a:t>
            </a:r>
          </a:p>
          <a:p>
            <a:pPr eaLnBrk="1" hangingPunct="1">
              <a:buFont typeface="Georgia" panose="02040502050405020303" pitchFamily="18" charset="0"/>
              <a:buNone/>
            </a:pPr>
            <a:endParaRPr lang="en-US" altLang="pt-BR" sz="1800" dirty="0"/>
          </a:p>
          <a:p>
            <a:pPr lvl="1" eaLnBrk="1" hangingPunct="1"/>
            <a:r>
              <a:rPr lang="pt-BR" altLang="pt-BR" sz="2000" dirty="0"/>
              <a:t>Pontos de entradas simples para todos informações de bibliotecas</a:t>
            </a:r>
            <a:endParaRPr lang="en-US" altLang="pt-BR" sz="2000" dirty="0"/>
          </a:p>
          <a:p>
            <a:pPr lvl="1" eaLnBrk="1" hangingPunct="1"/>
            <a:r>
              <a:rPr lang="pt-BR" altLang="pt-BR" sz="2000" dirty="0"/>
              <a:t>Interfaces em estado-da-arte</a:t>
            </a:r>
            <a:endParaRPr lang="en-US" altLang="pt-BR" sz="2000" dirty="0"/>
          </a:p>
          <a:p>
            <a:pPr lvl="1" eaLnBrk="1" hangingPunct="1"/>
            <a:r>
              <a:rPr lang="en-US" altLang="pt-BR" sz="2000" dirty="0" err="1"/>
              <a:t>Conteúdos</a:t>
            </a:r>
            <a:r>
              <a:rPr lang="en-US" altLang="pt-BR" sz="2000" dirty="0"/>
              <a:t> </a:t>
            </a:r>
            <a:r>
              <a:rPr lang="en-US" altLang="pt-BR" sz="2000" dirty="0" err="1"/>
              <a:t>enriquecidos</a:t>
            </a:r>
            <a:endParaRPr lang="en-US" altLang="pt-BR" sz="2000" dirty="0"/>
          </a:p>
          <a:p>
            <a:pPr lvl="1" eaLnBrk="1" hangingPunct="1"/>
            <a:r>
              <a:rPr lang="en-US" altLang="pt-BR" sz="2000" dirty="0" err="1"/>
              <a:t>Navegação</a:t>
            </a:r>
            <a:r>
              <a:rPr lang="en-US" altLang="pt-BR" sz="2000" dirty="0"/>
              <a:t> </a:t>
            </a:r>
            <a:r>
              <a:rPr lang="en-US" altLang="pt-BR" sz="2000" dirty="0" err="1"/>
              <a:t>facetada</a:t>
            </a:r>
            <a:endParaRPr lang="en-US" altLang="pt-BR" sz="2000" dirty="0"/>
          </a:p>
          <a:p>
            <a:pPr lvl="1" eaLnBrk="1" hangingPunct="1"/>
            <a:r>
              <a:rPr lang="en-US" altLang="pt-BR" sz="2000" dirty="0" err="1"/>
              <a:t>Buscas</a:t>
            </a:r>
            <a:r>
              <a:rPr lang="en-US" altLang="pt-BR" sz="2000" dirty="0"/>
              <a:t> </a:t>
            </a:r>
            <a:r>
              <a:rPr lang="en-US" altLang="pt-BR" sz="2000" dirty="0" err="1"/>
              <a:t>por</a:t>
            </a:r>
            <a:r>
              <a:rPr lang="en-US" altLang="pt-BR" sz="2000" dirty="0"/>
              <a:t> Keywords (Findability?)</a:t>
            </a:r>
          </a:p>
          <a:p>
            <a:pPr lvl="1" eaLnBrk="1" hangingPunct="1"/>
            <a:r>
              <a:rPr lang="en-US" altLang="pt-BR" sz="2000" dirty="0" err="1" smtClean="0"/>
              <a:t>Relevância</a:t>
            </a:r>
            <a:endParaRPr lang="en-US" altLang="pt-BR" sz="2000" dirty="0"/>
          </a:p>
          <a:p>
            <a:pPr lvl="1" eaLnBrk="1" hangingPunct="1"/>
            <a:r>
              <a:rPr lang="en-US" altLang="pt-BR" sz="2000" dirty="0"/>
              <a:t>O que </a:t>
            </a:r>
            <a:r>
              <a:rPr lang="en-US" altLang="pt-BR" sz="2000" dirty="0" err="1"/>
              <a:t>isto</a:t>
            </a:r>
            <a:r>
              <a:rPr lang="en-US" altLang="pt-BR" sz="2000" dirty="0"/>
              <a:t> </a:t>
            </a:r>
            <a:r>
              <a:rPr lang="en-US" altLang="pt-BR" sz="2000" dirty="0" err="1"/>
              <a:t>significará</a:t>
            </a:r>
            <a:r>
              <a:rPr lang="en-US" altLang="pt-BR" sz="2000" dirty="0"/>
              <a:t>…?</a:t>
            </a:r>
          </a:p>
          <a:p>
            <a:pPr lvl="1" eaLnBrk="1" hangingPunct="1"/>
            <a:r>
              <a:rPr lang="en-US" altLang="pt-BR" sz="2000" dirty="0" err="1"/>
              <a:t>Recomendações</a:t>
            </a:r>
            <a:r>
              <a:rPr lang="en-US" altLang="pt-BR" sz="2000" dirty="0"/>
              <a:t>/</a:t>
            </a:r>
            <a:r>
              <a:rPr lang="en-US" altLang="pt-BR" sz="2000" dirty="0" err="1"/>
              <a:t>materiais</a:t>
            </a:r>
            <a:r>
              <a:rPr lang="en-US" altLang="pt-BR" sz="2000" dirty="0"/>
              <a:t> </a:t>
            </a:r>
            <a:r>
              <a:rPr lang="en-US" altLang="pt-BR" sz="2000" dirty="0" err="1"/>
              <a:t>relacionados</a:t>
            </a:r>
            <a:endParaRPr lang="en-US" altLang="pt-BR" sz="2000" dirty="0"/>
          </a:p>
          <a:p>
            <a:pPr lvl="1" eaLnBrk="1" hangingPunct="1"/>
            <a:r>
              <a:rPr lang="en-US" altLang="pt-BR" sz="2000" dirty="0" err="1"/>
              <a:t>Contribuições</a:t>
            </a:r>
            <a:r>
              <a:rPr lang="en-US" altLang="pt-BR" sz="2000" dirty="0"/>
              <a:t> do </a:t>
            </a:r>
            <a:r>
              <a:rPr lang="en-US" altLang="pt-BR" sz="2000" dirty="0" err="1"/>
              <a:t>usuário</a:t>
            </a:r>
            <a:r>
              <a:rPr lang="en-US" altLang="pt-BR" sz="2000" dirty="0"/>
              <a:t>: </a:t>
            </a:r>
            <a:r>
              <a:rPr lang="en-US" altLang="pt-BR" sz="2000" dirty="0" err="1"/>
              <a:t>avaliações</a:t>
            </a:r>
            <a:r>
              <a:rPr lang="en-US" altLang="pt-BR" sz="2000" dirty="0"/>
              <a:t>, </a:t>
            </a:r>
            <a:r>
              <a:rPr lang="en-US" altLang="pt-BR" sz="2000" dirty="0" err="1"/>
              <a:t>revisões</a:t>
            </a:r>
            <a:r>
              <a:rPr lang="en-US" altLang="pt-BR" sz="2000" dirty="0"/>
              <a:t>, </a:t>
            </a:r>
            <a:r>
              <a:rPr lang="en-US" altLang="pt-BR" sz="2000" dirty="0" err="1"/>
              <a:t>comentários</a:t>
            </a:r>
            <a:r>
              <a:rPr lang="en-US" altLang="pt-BR" sz="2000" dirty="0"/>
              <a:t> e tagging</a:t>
            </a:r>
          </a:p>
          <a:p>
            <a:pPr lvl="1" eaLnBrk="1" hangingPunct="1"/>
            <a:r>
              <a:rPr lang="en-US" altLang="pt-BR" sz="2000" dirty="0" smtClean="0"/>
              <a:t>Web </a:t>
            </a:r>
            <a:r>
              <a:rPr lang="en-US" altLang="pt-BR" sz="2000" dirty="0" err="1" smtClean="0"/>
              <a:t>Semântica</a:t>
            </a:r>
            <a:r>
              <a:rPr lang="en-US" altLang="pt-BR" sz="2000" dirty="0" smtClean="0"/>
              <a:t> </a:t>
            </a:r>
            <a:endParaRPr lang="en-US" altLang="pt-BR" sz="1800" dirty="0"/>
          </a:p>
          <a:p>
            <a:pPr lvl="1" eaLnBrk="1" hangingPunct="1"/>
            <a:endParaRPr lang="en-US" altLang="pt-BR" sz="1800" dirty="0"/>
          </a:p>
        </p:txBody>
      </p:sp>
      <p:sp>
        <p:nvSpPr>
          <p:cNvPr id="5" name="Rectangle 1026"/>
          <p:cNvSpPr txBox="1">
            <a:spLocks noChangeArrowheads="1"/>
          </p:cNvSpPr>
          <p:nvPr/>
        </p:nvSpPr>
        <p:spPr bwMode="auto">
          <a:xfrm>
            <a:off x="2362200" y="152400"/>
            <a:ext cx="7772400" cy="3048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10 pontos de vistas de próxima geração de </a:t>
            </a:r>
            <a:r>
              <a:rPr lang="pt-BR" sz="2400" dirty="0" err="1">
                <a:solidFill>
                  <a:schemeClr val="bg1"/>
                </a:solidFill>
                <a:effectLst>
                  <a:outerShdw blurRad="38100" dist="38100" dir="2700000" algn="tl">
                    <a:srgbClr val="000000"/>
                  </a:outerShdw>
                </a:effectLst>
                <a:latin typeface="Gill Sans MT" pitchFamily="34" charset="0"/>
              </a:rPr>
              <a:t>OPACs</a:t>
            </a:r>
            <a:endParaRPr lang="pt-BR" sz="2400" dirty="0">
              <a:solidFill>
                <a:schemeClr val="bg1"/>
              </a:solidFill>
              <a:effectLst>
                <a:outerShdw blurRad="38100" dist="38100" dir="2700000" algn="tl">
                  <a:srgbClr val="000000"/>
                </a:outerShdw>
              </a:effectLst>
              <a:latin typeface="Gill Sans MT" pitchFamily="34" charset="0"/>
            </a:endParaRPr>
          </a:p>
        </p:txBody>
      </p:sp>
      <p:pic>
        <p:nvPicPr>
          <p:cNvPr id="39940" name="Picture 5" descr="Futuro.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2590801"/>
            <a:ext cx="134937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589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209800" y="1143000"/>
            <a:ext cx="7772400" cy="4114800"/>
          </a:xfrm>
          <a:solidFill>
            <a:schemeClr val="bg1"/>
          </a:solidFill>
          <a:ln>
            <a:solidFill>
              <a:schemeClr val="accent5">
                <a:lumMod val="75000"/>
              </a:schemeClr>
            </a:solidFill>
          </a:ln>
        </p:spPr>
        <p:txBody>
          <a:bodyPr>
            <a:normAutofit lnSpcReduction="10000"/>
          </a:bodyPr>
          <a:lstStyle/>
          <a:p>
            <a:pPr>
              <a:defRPr/>
            </a:pPr>
            <a:r>
              <a:rPr lang="pt-BR" b="1" dirty="0" smtClean="0"/>
              <a:t>Em exemplo importante:</a:t>
            </a:r>
          </a:p>
          <a:p>
            <a:pPr>
              <a:buFontTx/>
              <a:buNone/>
              <a:defRPr/>
            </a:pPr>
            <a:r>
              <a:rPr lang="pt-BR" dirty="0" smtClean="0"/>
              <a:t>   Uso de facetas para restringir os resultados de busca. Ele permite aos usuários interagir com um recurso de informação, descobrindo as informações que estão contidas ao invés de ter que adivinhá-las para busca.</a:t>
            </a:r>
          </a:p>
          <a:p>
            <a:pPr marL="0" indent="-256032">
              <a:buClr>
                <a:schemeClr val="accent3"/>
              </a:buClr>
              <a:buNone/>
              <a:defRPr/>
            </a:pPr>
            <a:endParaRPr lang="en-US" sz="1400" dirty="0"/>
          </a:p>
          <a:p>
            <a:pPr marL="365760" indent="-256032">
              <a:buClr>
                <a:schemeClr val="accent3"/>
              </a:buClr>
              <a:buFont typeface="Georgia"/>
              <a:buChar char="•"/>
              <a:defRPr/>
            </a:pPr>
            <a:r>
              <a:rPr lang="en-US" dirty="0" err="1" smtClean="0"/>
              <a:t>Demonstração</a:t>
            </a:r>
            <a:endParaRPr lang="en-US" dirty="0" smtClean="0"/>
          </a:p>
          <a:p>
            <a:pPr marL="658368" lvl="1" indent="-246888">
              <a:buFont typeface="Georgia"/>
              <a:buChar char="▫"/>
              <a:defRPr/>
            </a:pPr>
            <a:r>
              <a:rPr lang="en-US" i="1" dirty="0" err="1" smtClean="0">
                <a:hlinkClick r:id="rId3"/>
              </a:rPr>
              <a:t>Koha</a:t>
            </a:r>
            <a:r>
              <a:rPr lang="en-US" i="1" dirty="0" smtClean="0"/>
              <a:t> </a:t>
            </a:r>
            <a:r>
              <a:rPr lang="en-US" i="1" dirty="0" smtClean="0">
                <a:sym typeface="Wingdings"/>
              </a:rPr>
              <a:t></a:t>
            </a:r>
            <a:endParaRPr lang="en-US" i="1" dirty="0" smtClean="0"/>
          </a:p>
          <a:p>
            <a:pPr marL="658368" lvl="1" indent="-246888">
              <a:buFont typeface="Georgia"/>
              <a:buChar char="▫"/>
              <a:defRPr/>
            </a:pPr>
            <a:r>
              <a:rPr lang="en-US" i="1" dirty="0" smtClean="0">
                <a:hlinkClick r:id="rId4"/>
              </a:rPr>
              <a:t>Evergreen</a:t>
            </a:r>
            <a:r>
              <a:rPr lang="en-US" i="1" dirty="0" smtClean="0"/>
              <a:t> </a:t>
            </a:r>
            <a:r>
              <a:rPr lang="en-US" i="1" dirty="0" smtClean="0">
                <a:sym typeface="Wingdings"/>
              </a:rPr>
              <a:t></a:t>
            </a:r>
            <a:endParaRPr lang="en-US" i="1" dirty="0" smtClean="0"/>
          </a:p>
          <a:p>
            <a:pPr marL="658368" lvl="1" indent="-246888">
              <a:buFont typeface="Georgia"/>
              <a:buChar char="▫"/>
              <a:defRPr/>
            </a:pPr>
            <a:r>
              <a:rPr lang="en-US" i="1" dirty="0" smtClean="0">
                <a:hlinkClick r:id="rId5"/>
              </a:rPr>
              <a:t>Voyager</a:t>
            </a:r>
            <a:r>
              <a:rPr lang="en-US" i="1" dirty="0" smtClean="0"/>
              <a:t> </a:t>
            </a:r>
            <a:r>
              <a:rPr lang="en-US" i="1" dirty="0" smtClean="0">
                <a:sym typeface="Wingdings"/>
              </a:rPr>
              <a:t></a:t>
            </a:r>
            <a:endParaRPr lang="en-US" i="1" dirty="0" smtClean="0"/>
          </a:p>
        </p:txBody>
      </p:sp>
      <p:sp>
        <p:nvSpPr>
          <p:cNvPr id="4" name="Rectangle 1026"/>
          <p:cNvSpPr txBox="1">
            <a:spLocks noChangeArrowheads="1"/>
          </p:cNvSpPr>
          <p:nvPr/>
        </p:nvSpPr>
        <p:spPr bwMode="auto">
          <a:xfrm>
            <a:off x="2362200" y="152400"/>
            <a:ext cx="7772400" cy="3048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Uso de navegação facetada</a:t>
            </a:r>
          </a:p>
        </p:txBody>
      </p:sp>
    </p:spTree>
    <p:extLst>
      <p:ext uri="{BB962C8B-B14F-4D97-AF65-F5344CB8AC3E}">
        <p14:creationId xmlns:p14="http://schemas.microsoft.com/office/powerpoint/2010/main" val="1473152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Novo conceito para antigas ILS</a:t>
            </a:r>
            <a:endParaRPr lang="pt-BR" dirty="0"/>
          </a:p>
        </p:txBody>
      </p:sp>
      <p:sp>
        <p:nvSpPr>
          <p:cNvPr id="3" name="Espaço Reservado para Conteúdo 2"/>
          <p:cNvSpPr>
            <a:spLocks noGrp="1"/>
          </p:cNvSpPr>
          <p:nvPr>
            <p:ph idx="1"/>
          </p:nvPr>
        </p:nvSpPr>
        <p:spPr>
          <a:xfrm>
            <a:off x="685800" y="1966912"/>
            <a:ext cx="10515600" cy="4351338"/>
          </a:xfrm>
        </p:spPr>
        <p:txBody>
          <a:bodyPr/>
          <a:lstStyle/>
          <a:p>
            <a:r>
              <a:rPr lang="pt-BR" dirty="0" smtClean="0"/>
              <a:t>Library Services Platform</a:t>
            </a:r>
          </a:p>
          <a:p>
            <a:endParaRPr lang="pt-BR" dirty="0"/>
          </a:p>
          <a:p>
            <a:endParaRPr lang="pt-BR" dirty="0" smtClean="0"/>
          </a:p>
          <a:p>
            <a:r>
              <a:rPr lang="pt-BR" dirty="0" smtClean="0"/>
              <a:t>Principais serviços permanecem:</a:t>
            </a:r>
          </a:p>
          <a:p>
            <a:pPr marL="0" indent="0">
              <a:buNone/>
            </a:pPr>
            <a:endParaRPr lang="pt-BR" dirty="0"/>
          </a:p>
        </p:txBody>
      </p:sp>
      <p:sp>
        <p:nvSpPr>
          <p:cNvPr id="4" name="Espaço Reservado para Rodapé 3"/>
          <p:cNvSpPr>
            <a:spLocks noGrp="1"/>
          </p:cNvSpPr>
          <p:nvPr>
            <p:ph type="ftr" sz="quarter" idx="11"/>
          </p:nvPr>
        </p:nvSpPr>
        <p:spPr/>
        <p:txBody>
          <a:bodyPr/>
          <a:lstStyle/>
          <a:p>
            <a:r>
              <a:rPr lang="pt-BR" smtClean="0"/>
              <a:t>Dr. Marcos Luiz Mucheroni - ECA - USP - SP</a:t>
            </a:r>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0" y="1312415"/>
            <a:ext cx="4933950" cy="186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5" y="3847861"/>
            <a:ext cx="6080125" cy="301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ipse 4"/>
          <p:cNvSpPr/>
          <p:nvPr/>
        </p:nvSpPr>
        <p:spPr>
          <a:xfrm>
            <a:off x="2133600" y="4419600"/>
            <a:ext cx="927100" cy="298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2133600" y="4095750"/>
            <a:ext cx="927100" cy="298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2133600" y="4713287"/>
            <a:ext cx="927100" cy="298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2133600" y="5511800"/>
            <a:ext cx="1117600" cy="2984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5346701" y="5245100"/>
            <a:ext cx="2159000" cy="2667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5229226" y="5810250"/>
            <a:ext cx="2159000" cy="2667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grpSp>
        <p:nvGrpSpPr>
          <p:cNvPr id="7" name="Grupo 6"/>
          <p:cNvGrpSpPr/>
          <p:nvPr/>
        </p:nvGrpSpPr>
        <p:grpSpPr>
          <a:xfrm>
            <a:off x="5292727" y="4076700"/>
            <a:ext cx="3441900" cy="369332"/>
            <a:chOff x="5292727" y="4076700"/>
            <a:chExt cx="3441900" cy="369332"/>
          </a:xfrm>
        </p:grpSpPr>
        <p:sp>
          <p:nvSpPr>
            <p:cNvPr id="14" name="Elipse 13"/>
            <p:cNvSpPr/>
            <p:nvPr/>
          </p:nvSpPr>
          <p:spPr>
            <a:xfrm>
              <a:off x="5292727" y="4152900"/>
              <a:ext cx="21590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6" name="CaixaDeTexto 5"/>
            <p:cNvSpPr txBox="1"/>
            <p:nvPr/>
          </p:nvSpPr>
          <p:spPr>
            <a:xfrm>
              <a:off x="7505701" y="4076700"/>
              <a:ext cx="1228926" cy="369332"/>
            </a:xfrm>
            <a:prstGeom prst="rect">
              <a:avLst/>
            </a:prstGeom>
            <a:noFill/>
          </p:spPr>
          <p:txBody>
            <a:bodyPr wrap="none" rtlCol="0">
              <a:spAutoFit/>
            </a:bodyPr>
            <a:lstStyle/>
            <a:p>
              <a:r>
                <a:rPr lang="pt-BR" dirty="0" smtClean="0">
                  <a:solidFill>
                    <a:srgbClr val="FF0000"/>
                  </a:solidFill>
                </a:rPr>
                <a:t>Sites, blogs</a:t>
              </a:r>
              <a:endParaRPr lang="pt-BR" dirty="0">
                <a:solidFill>
                  <a:srgbClr val="FF0000"/>
                </a:solidFill>
              </a:endParaRPr>
            </a:p>
          </p:txBody>
        </p:sp>
      </p:grpSp>
      <p:grpSp>
        <p:nvGrpSpPr>
          <p:cNvPr id="17" name="Grupo 16"/>
          <p:cNvGrpSpPr/>
          <p:nvPr/>
        </p:nvGrpSpPr>
        <p:grpSpPr>
          <a:xfrm>
            <a:off x="5226253" y="5949950"/>
            <a:ext cx="3473960" cy="369332"/>
            <a:chOff x="5292727" y="4076700"/>
            <a:chExt cx="3473960" cy="369332"/>
          </a:xfrm>
        </p:grpSpPr>
        <p:sp>
          <p:nvSpPr>
            <p:cNvPr id="18" name="Elipse 17"/>
            <p:cNvSpPr/>
            <p:nvPr/>
          </p:nvSpPr>
          <p:spPr>
            <a:xfrm>
              <a:off x="5292727" y="4152900"/>
              <a:ext cx="21590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19" name="CaixaDeTexto 18"/>
            <p:cNvSpPr txBox="1"/>
            <p:nvPr/>
          </p:nvSpPr>
          <p:spPr>
            <a:xfrm>
              <a:off x="7505701" y="4076700"/>
              <a:ext cx="1260986" cy="369332"/>
            </a:xfrm>
            <a:prstGeom prst="rect">
              <a:avLst/>
            </a:prstGeom>
            <a:noFill/>
          </p:spPr>
          <p:txBody>
            <a:bodyPr wrap="none" rtlCol="0">
              <a:spAutoFit/>
            </a:bodyPr>
            <a:lstStyle/>
            <a:p>
              <a:r>
                <a:rPr lang="pt-BR" dirty="0" err="1" smtClean="0">
                  <a:solidFill>
                    <a:srgbClr val="FF0000"/>
                  </a:solidFill>
                </a:rPr>
                <a:t>EADs</a:t>
              </a:r>
              <a:r>
                <a:rPr lang="pt-BR" dirty="0" smtClean="0">
                  <a:solidFill>
                    <a:srgbClr val="FF0000"/>
                  </a:solidFill>
                </a:rPr>
                <a:t>, </a:t>
              </a:r>
              <a:r>
                <a:rPr lang="pt-BR" dirty="0" err="1" smtClean="0">
                  <a:solidFill>
                    <a:srgbClr val="FF0000"/>
                  </a:solidFill>
                </a:rPr>
                <a:t>LMSs</a:t>
              </a:r>
              <a:endParaRPr lang="pt-BR" dirty="0">
                <a:solidFill>
                  <a:srgbClr val="FF0000"/>
                </a:solidFill>
              </a:endParaRPr>
            </a:p>
          </p:txBody>
        </p:sp>
      </p:grpSp>
      <p:grpSp>
        <p:nvGrpSpPr>
          <p:cNvPr id="20" name="Grupo 19"/>
          <p:cNvGrpSpPr/>
          <p:nvPr/>
        </p:nvGrpSpPr>
        <p:grpSpPr>
          <a:xfrm>
            <a:off x="5226253" y="6280150"/>
            <a:ext cx="3202925" cy="369332"/>
            <a:chOff x="5292727" y="4076700"/>
            <a:chExt cx="3202925" cy="369332"/>
          </a:xfrm>
        </p:grpSpPr>
        <p:sp>
          <p:nvSpPr>
            <p:cNvPr id="21" name="Elipse 20"/>
            <p:cNvSpPr/>
            <p:nvPr/>
          </p:nvSpPr>
          <p:spPr>
            <a:xfrm>
              <a:off x="5292727" y="4152900"/>
              <a:ext cx="21590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22" name="CaixaDeTexto 21"/>
            <p:cNvSpPr txBox="1"/>
            <p:nvPr/>
          </p:nvSpPr>
          <p:spPr>
            <a:xfrm>
              <a:off x="7505701" y="4076700"/>
              <a:ext cx="989951" cy="369332"/>
            </a:xfrm>
            <a:prstGeom prst="rect">
              <a:avLst/>
            </a:prstGeom>
            <a:noFill/>
          </p:spPr>
          <p:txBody>
            <a:bodyPr wrap="none" rtlCol="0">
              <a:spAutoFit/>
            </a:bodyPr>
            <a:lstStyle/>
            <a:p>
              <a:r>
                <a:rPr lang="pt-BR" dirty="0" smtClean="0">
                  <a:solidFill>
                    <a:srgbClr val="FF0000"/>
                  </a:solidFill>
                </a:rPr>
                <a:t>NOVO!!!</a:t>
              </a:r>
              <a:endParaRPr lang="pt-BR" dirty="0">
                <a:solidFill>
                  <a:srgbClr val="FF0000"/>
                </a:solidFill>
              </a:endParaRPr>
            </a:p>
          </p:txBody>
        </p:sp>
      </p:grpSp>
    </p:spTree>
    <p:extLst>
      <p:ext uri="{BB962C8B-B14F-4D97-AF65-F5344CB8AC3E}">
        <p14:creationId xmlns:p14="http://schemas.microsoft.com/office/powerpoint/2010/main" val="309637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138" y="738612"/>
            <a:ext cx="10515600" cy="1325563"/>
          </a:xfrm>
        </p:spPr>
        <p:txBody>
          <a:bodyPr/>
          <a:lstStyle/>
          <a:p>
            <a:r>
              <a:rPr lang="pt-BR" dirty="0" smtClean="0"/>
              <a:t>Conclusões preliminares</a:t>
            </a:r>
            <a:endParaRPr lang="pt-BR" dirty="0"/>
          </a:p>
        </p:txBody>
      </p:sp>
      <p:sp>
        <p:nvSpPr>
          <p:cNvPr id="3" name="Espaço Reservado para Conteúdo 2"/>
          <p:cNvSpPr>
            <a:spLocks noGrp="1"/>
          </p:cNvSpPr>
          <p:nvPr>
            <p:ph idx="1"/>
          </p:nvPr>
        </p:nvSpPr>
        <p:spPr>
          <a:xfrm>
            <a:off x="838199" y="1825624"/>
            <a:ext cx="10920211" cy="4691085"/>
          </a:xfrm>
        </p:spPr>
        <p:txBody>
          <a:bodyPr>
            <a:normAutofit fontScale="70000" lnSpcReduction="20000"/>
          </a:bodyPr>
          <a:lstStyle/>
          <a:p>
            <a:r>
              <a:rPr lang="pt-BR" dirty="0" smtClean="0"/>
              <a:t>Não é a única proposta (apresentamos uma lista a seguir).</a:t>
            </a:r>
          </a:p>
          <a:p>
            <a:r>
              <a:rPr lang="pt-PT" dirty="0" smtClean="0"/>
              <a:t>Quanto mais e</a:t>
            </a:r>
            <a:r>
              <a:rPr lang="pt-PT" dirty="0" smtClean="0">
                <a:solidFill>
                  <a:srgbClr val="002060"/>
                </a:solidFill>
              </a:rPr>
              <a:t> </a:t>
            </a:r>
            <a:r>
              <a:rPr lang="pt-PT" dirty="0" smtClean="0">
                <a:solidFill>
                  <a:srgbClr val="00B0F0"/>
                </a:solidFill>
              </a:rPr>
              <a:t>semântica </a:t>
            </a:r>
            <a:r>
              <a:rPr lang="pt-PT" dirty="0" smtClean="0"/>
              <a:t>(e mais</a:t>
            </a:r>
            <a:r>
              <a:rPr lang="pt-PT" sz="2900" dirty="0">
                <a:solidFill>
                  <a:srgbClr val="00B0F0"/>
                </a:solidFill>
              </a:rPr>
              <a:t> inteligente </a:t>
            </a:r>
            <a:r>
              <a:rPr lang="pt-PT" dirty="0" smtClean="0"/>
              <a:t>?) é a Web a </a:t>
            </a:r>
            <a:r>
              <a:rPr lang="pt-PT" dirty="0"/>
              <a:t>mais pessoas, os usuários de bibliotecas têm se tornado cada vez mais acostumados a esses sites e mecanismos de busca. </a:t>
            </a:r>
            <a:endParaRPr lang="pt-PT" dirty="0" smtClean="0"/>
          </a:p>
          <a:p>
            <a:r>
              <a:rPr lang="pt-PT" dirty="0" smtClean="0"/>
              <a:t>Insatifsção </a:t>
            </a:r>
            <a:r>
              <a:rPr lang="pt-PT" dirty="0"/>
              <a:t>com os </a:t>
            </a:r>
            <a:r>
              <a:rPr lang="pt-PT" dirty="0">
                <a:solidFill>
                  <a:srgbClr val="FF0000"/>
                </a:solidFill>
              </a:rPr>
              <a:t>mecanismos de busca </a:t>
            </a:r>
            <a:r>
              <a:rPr lang="pt-PT" dirty="0"/>
              <a:t>de sistemas de catálogo de bibliotecas mais </a:t>
            </a:r>
            <a:r>
              <a:rPr lang="pt-PT" dirty="0" smtClean="0">
                <a:solidFill>
                  <a:srgbClr val="FF0000"/>
                </a:solidFill>
              </a:rPr>
              <a:t>antigos.</a:t>
            </a:r>
          </a:p>
          <a:p>
            <a:r>
              <a:rPr lang="pt-PT" dirty="0" smtClean="0"/>
              <a:t>Críticas a esses </a:t>
            </a:r>
            <a:r>
              <a:rPr lang="pt-PT" dirty="0"/>
              <a:t>sistemas dentro da própria comunidade de bibliotecas e, nos últimos anos, ao </a:t>
            </a:r>
            <a:r>
              <a:rPr lang="pt-PT" dirty="0">
                <a:solidFill>
                  <a:srgbClr val="0070C0"/>
                </a:solidFill>
              </a:rPr>
              <a:t>desenvolvimento de catálogos mais recentes </a:t>
            </a:r>
            <a:r>
              <a:rPr lang="pt-PT" dirty="0"/>
              <a:t>(geralmente chamados de "próxima geração"). </a:t>
            </a:r>
            <a:endParaRPr lang="pt-PT" dirty="0" smtClean="0"/>
          </a:p>
          <a:p>
            <a:r>
              <a:rPr lang="pt-PT" b="1" dirty="0" smtClean="0"/>
              <a:t>Problema: </a:t>
            </a:r>
            <a:r>
              <a:rPr lang="pt-PT" dirty="0" smtClean="0"/>
              <a:t>grande </a:t>
            </a:r>
            <a:r>
              <a:rPr lang="pt-PT" dirty="0" smtClean="0">
                <a:solidFill>
                  <a:srgbClr val="FF0000"/>
                </a:solidFill>
              </a:rPr>
              <a:t>custo </a:t>
            </a:r>
            <a:r>
              <a:rPr lang="pt-PT" dirty="0"/>
              <a:t>associado a estes novos sistemas tem </a:t>
            </a:r>
            <a:r>
              <a:rPr lang="pt-PT" dirty="0" smtClean="0">
                <a:solidFill>
                  <a:srgbClr val="FF0000"/>
                </a:solidFill>
              </a:rPr>
              <a:t>impedindo</a:t>
            </a:r>
            <a:r>
              <a:rPr lang="pt-PT" dirty="0" smtClean="0"/>
              <a:t> seu o </a:t>
            </a:r>
            <a:r>
              <a:rPr lang="pt-PT" dirty="0">
                <a:solidFill>
                  <a:srgbClr val="FF0000"/>
                </a:solidFill>
              </a:rPr>
              <a:t>uso </a:t>
            </a:r>
            <a:r>
              <a:rPr lang="pt-PT" dirty="0" smtClean="0">
                <a:solidFill>
                  <a:srgbClr val="FF0000"/>
                </a:solidFill>
              </a:rPr>
              <a:t>generalizado.</a:t>
            </a:r>
          </a:p>
          <a:p>
            <a:r>
              <a:rPr lang="pt-PT" dirty="0"/>
              <a:t>N</a:t>
            </a:r>
            <a:r>
              <a:rPr lang="pt-PT" dirty="0" smtClean="0"/>
              <a:t>ova geração de sistemas de catálogo de bibliotecas se distingue dos OPAC mais antigos </a:t>
            </a:r>
            <a:r>
              <a:rPr lang="pt-PT" dirty="0"/>
              <a:t>pelo uso de tecnologias de pesquisa mais sofisticadas, em particular busca facetada e recursos </a:t>
            </a:r>
            <a:r>
              <a:rPr lang="pt-PT" dirty="0" smtClean="0"/>
              <a:t>de interação com a participação </a:t>
            </a:r>
            <a:r>
              <a:rPr lang="pt-PT" dirty="0"/>
              <a:t>do usuário N</a:t>
            </a:r>
            <a:r>
              <a:rPr lang="pt-PT" dirty="0" smtClean="0"/>
              <a:t>o </a:t>
            </a:r>
            <a:r>
              <a:rPr lang="pt-PT" dirty="0"/>
              <a:t>sistema, incluindo marcação, revisão e feeds RSS</a:t>
            </a:r>
            <a:r>
              <a:rPr lang="pt-PT" dirty="0" smtClean="0"/>
              <a:t>.</a:t>
            </a:r>
          </a:p>
          <a:p>
            <a:r>
              <a:rPr lang="pt-PT" dirty="0" smtClean="0"/>
              <a:t>Utilidade </a:t>
            </a:r>
            <a:r>
              <a:rPr lang="pt-PT" dirty="0"/>
              <a:t>desses catálogos é limitada por padrões de metadados inconsistentes </a:t>
            </a:r>
            <a:r>
              <a:rPr lang="pt-PT" dirty="0" smtClean="0"/>
              <a:t>variando conforme o editor.</a:t>
            </a:r>
          </a:p>
          <a:p>
            <a:r>
              <a:rPr lang="pt-PT" dirty="0">
                <a:solidFill>
                  <a:srgbClr val="FF0000"/>
                </a:solidFill>
              </a:rPr>
              <a:t>P</a:t>
            </a:r>
            <a:r>
              <a:rPr lang="pt-PT" dirty="0" smtClean="0">
                <a:solidFill>
                  <a:srgbClr val="FF0000"/>
                </a:solidFill>
              </a:rPr>
              <a:t>reocupação</a:t>
            </a:r>
            <a:r>
              <a:rPr lang="pt-PT" dirty="0" smtClean="0"/>
              <a:t> </a:t>
            </a:r>
            <a:r>
              <a:rPr lang="pt-PT" dirty="0"/>
              <a:t>de que </a:t>
            </a:r>
            <a:r>
              <a:rPr lang="pt-PT" dirty="0">
                <a:solidFill>
                  <a:srgbClr val="FF0000"/>
                </a:solidFill>
              </a:rPr>
              <a:t>só material recém-digitalizado </a:t>
            </a:r>
            <a:r>
              <a:rPr lang="pt-PT" dirty="0"/>
              <a:t>pode ser encontrado enquanto material mais </a:t>
            </a:r>
            <a:r>
              <a:rPr lang="pt-PT" dirty="0">
                <a:solidFill>
                  <a:srgbClr val="0070C0"/>
                </a:solidFill>
              </a:rPr>
              <a:t>antigo</a:t>
            </a:r>
            <a:r>
              <a:rPr lang="pt-PT" dirty="0"/>
              <a:t>, publicado em </a:t>
            </a:r>
            <a:r>
              <a:rPr lang="pt-PT" dirty="0">
                <a:solidFill>
                  <a:srgbClr val="0070C0"/>
                </a:solidFill>
              </a:rPr>
              <a:t>diferentes plataformas </a:t>
            </a:r>
            <a:r>
              <a:rPr lang="pt-PT" dirty="0"/>
              <a:t>que não são mais suportados </a:t>
            </a:r>
            <a:r>
              <a:rPr lang="pt-PT" dirty="0" smtClean="0"/>
              <a:t>podem ser perdidos. </a:t>
            </a:r>
          </a:p>
          <a:p>
            <a:r>
              <a:rPr lang="pt-PT" dirty="0" smtClean="0">
                <a:solidFill>
                  <a:srgbClr val="0070C0"/>
                </a:solidFill>
              </a:rPr>
              <a:t>Bibliotecas </a:t>
            </a:r>
            <a:r>
              <a:rPr lang="pt-PT" dirty="0" smtClean="0"/>
              <a:t>ficam com </a:t>
            </a:r>
            <a:r>
              <a:rPr lang="pt-PT" dirty="0">
                <a:solidFill>
                  <a:srgbClr val="0070C0"/>
                </a:solidFill>
              </a:rPr>
              <a:t>a tarefa cara e demorada de reaplicar novas tags de metadados </a:t>
            </a:r>
            <a:r>
              <a:rPr lang="pt-PT" dirty="0"/>
              <a:t>para garantir que esses registros mais antigos possam se tornar detectáveis. </a:t>
            </a:r>
            <a:endParaRPr lang="pt-BR" dirty="0"/>
          </a:p>
        </p:txBody>
      </p:sp>
    </p:spTree>
    <p:extLst>
      <p:ext uri="{BB962C8B-B14F-4D97-AF65-F5344CB8AC3E}">
        <p14:creationId xmlns:p14="http://schemas.microsoft.com/office/powerpoint/2010/main" val="1204540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1325563"/>
          </a:xfrm>
        </p:spPr>
        <p:txBody>
          <a:bodyPr/>
          <a:lstStyle/>
          <a:p>
            <a:r>
              <a:rPr lang="pt-BR" dirty="0" smtClean="0"/>
              <a:t>Lista de novos sistemas (</a:t>
            </a:r>
            <a:r>
              <a:rPr lang="pt-BR" dirty="0" err="1" smtClean="0"/>
              <a:t>next-generations</a:t>
            </a:r>
            <a:r>
              <a:rPr lang="pt-BR" dirty="0" smtClean="0"/>
              <a:t>??)</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err="1" smtClean="0">
                <a:hlinkClick r:id="rId2" tooltip="BiblioCommons"/>
              </a:rPr>
              <a:t>BiblioCommons</a:t>
            </a:r>
            <a:r>
              <a:rPr lang="pt-BR" dirty="0" smtClean="0"/>
              <a:t>  - busca federada em 200 bibliotecas </a:t>
            </a:r>
            <a:r>
              <a:rPr lang="en-US" dirty="0"/>
              <a:t>‡</a:t>
            </a:r>
            <a:r>
              <a:rPr lang="en-US" dirty="0" smtClean="0"/>
              <a:t>biblios.net, </a:t>
            </a:r>
            <a:r>
              <a:rPr lang="en-US" dirty="0" err="1" smtClean="0"/>
              <a:t>novidade</a:t>
            </a:r>
            <a:r>
              <a:rPr lang="en-US" dirty="0" smtClean="0"/>
              <a:t> ??? </a:t>
            </a:r>
            <a:r>
              <a:rPr lang="en-US" dirty="0" err="1" smtClean="0"/>
              <a:t>VuFind</a:t>
            </a:r>
            <a:endParaRPr lang="pt-BR" dirty="0"/>
          </a:p>
          <a:p>
            <a:r>
              <a:rPr lang="pt-BR" dirty="0" smtClean="0"/>
              <a:t>Concord </a:t>
            </a:r>
            <a:r>
              <a:rPr lang="pt-BR" dirty="0" err="1" smtClean="0">
                <a:hlinkClick r:id="rId3"/>
              </a:rPr>
              <a:t>Infiniti</a:t>
            </a:r>
            <a:r>
              <a:rPr lang="pt-BR" dirty="0" smtClean="0"/>
              <a:t> – Sistema de gerenciamento para bibliotecas escolares – nuvem, mobilidade</a:t>
            </a:r>
            <a:endParaRPr lang="pt-BR" dirty="0"/>
          </a:p>
          <a:p>
            <a:r>
              <a:rPr lang="pt-BR" dirty="0" smtClean="0"/>
              <a:t>DIMDATA </a:t>
            </a:r>
            <a:r>
              <a:rPr lang="pt-BR" dirty="0" err="1" smtClean="0">
                <a:hlinkClick r:id="rId4"/>
              </a:rPr>
              <a:t>Semesta</a:t>
            </a:r>
            <a:r>
              <a:rPr lang="pt-BR" dirty="0" smtClean="0"/>
              <a:t> – um ILS para </a:t>
            </a:r>
            <a:r>
              <a:rPr lang="pt-BR" dirty="0" err="1" smtClean="0"/>
              <a:t>núvem</a:t>
            </a:r>
            <a:r>
              <a:rPr lang="pt-BR" dirty="0" smtClean="0"/>
              <a:t>, novidade ???</a:t>
            </a:r>
          </a:p>
          <a:p>
            <a:r>
              <a:rPr lang="pt-BR" dirty="0" smtClean="0"/>
              <a:t>dandelon.com </a:t>
            </a:r>
            <a:r>
              <a:rPr lang="pt-BR" dirty="0" smtClean="0">
                <a:hlinkClick r:id="rId5" tooltip="Dandelon.com"/>
              </a:rPr>
              <a:t>dandelon.com</a:t>
            </a:r>
            <a:r>
              <a:rPr lang="pt-BR" dirty="0" smtClean="0"/>
              <a:t> – Biblioteca </a:t>
            </a:r>
            <a:r>
              <a:rPr lang="pt-BR" dirty="0"/>
              <a:t>de </a:t>
            </a:r>
            <a:r>
              <a:rPr lang="pt-BR" dirty="0" err="1" smtClean="0"/>
              <a:t>Leichtenstein</a:t>
            </a:r>
            <a:r>
              <a:rPr lang="pt-BR" dirty="0" err="1"/>
              <a:t>:</a:t>
            </a:r>
            <a:r>
              <a:rPr lang="pt-BR" dirty="0" err="1" smtClean="0"/>
              <a:t>intelligentCAPTURE</a:t>
            </a:r>
            <a:r>
              <a:rPr lang="pt-BR" dirty="0" smtClean="0"/>
              <a:t> mobile- AUTINDEX</a:t>
            </a:r>
            <a:endParaRPr lang="pt-BR" dirty="0"/>
          </a:p>
          <a:p>
            <a:r>
              <a:rPr lang="pt-BR" dirty="0" err="1" smtClean="0">
                <a:hlinkClick r:id="rId6"/>
              </a:rPr>
              <a:t>DeepKnowledge</a:t>
            </a:r>
            <a:r>
              <a:rPr lang="pt-BR" dirty="0" smtClean="0"/>
              <a:t> – propõe uma integração ILS e LPS – na prática são serviços “agregados” -&gt; LPS</a:t>
            </a:r>
            <a:endParaRPr lang="pt-BR" dirty="0"/>
          </a:p>
          <a:p>
            <a:r>
              <a:rPr lang="pt-BR" dirty="0">
                <a:hlinkClick r:id="rId7" tooltip="EBSCO"/>
              </a:rPr>
              <a:t>EBSCO</a:t>
            </a:r>
            <a:r>
              <a:rPr lang="pt-BR" dirty="0"/>
              <a:t> Discovery </a:t>
            </a:r>
            <a:r>
              <a:rPr lang="pt-BR" dirty="0" smtClean="0"/>
              <a:t>Service – conjunto de soluções “industriais” customizados conforme o $$</a:t>
            </a:r>
            <a:endParaRPr lang="pt-BR" dirty="0"/>
          </a:p>
          <a:p>
            <a:r>
              <a:rPr lang="pt-BR" dirty="0" err="1" smtClean="0">
                <a:hlinkClick r:id="rId8"/>
              </a:rPr>
              <a:t>Insignia</a:t>
            </a:r>
            <a:r>
              <a:rPr lang="pt-BR" dirty="0" smtClean="0">
                <a:hlinkClick r:id="rId8"/>
              </a:rPr>
              <a:t> Software</a:t>
            </a:r>
            <a:r>
              <a:rPr lang="pt-BR" dirty="0" smtClean="0"/>
              <a:t> – provê um conjunto de soluções para ambientes digitais, com uso “escolar”.</a:t>
            </a:r>
            <a:endParaRPr lang="pt-BR" dirty="0"/>
          </a:p>
          <a:p>
            <a:r>
              <a:rPr lang="pt-BR" dirty="0" err="1" smtClean="0">
                <a:hlinkClick r:id="rId9"/>
              </a:rPr>
              <a:t>Libramatic</a:t>
            </a:r>
            <a:r>
              <a:rPr lang="pt-BR" dirty="0" smtClean="0"/>
              <a:t> – catálogo de serviços para fácil escaneamento e uso de ISBN p/ buscar e disponibilizar </a:t>
            </a:r>
            <a:endParaRPr lang="pt-BR" dirty="0"/>
          </a:p>
          <a:p>
            <a:r>
              <a:rPr lang="pt-BR" dirty="0" smtClean="0">
                <a:hlinkClick r:id="rId10"/>
              </a:rPr>
              <a:t>LIBSYS</a:t>
            </a:r>
            <a:r>
              <a:rPr lang="pt-BR" dirty="0" smtClean="0"/>
              <a:t> – uso de RFID (chip de identificação), ambiente baseado na Web e recursos digitais.</a:t>
            </a:r>
            <a:endParaRPr lang="pt-BR" dirty="0"/>
          </a:p>
          <a:p>
            <a:r>
              <a:rPr lang="pt-BR" dirty="0"/>
              <a:t>LS2 PAC </a:t>
            </a:r>
            <a:r>
              <a:rPr lang="pt-BR" dirty="0" err="1"/>
              <a:t>and</a:t>
            </a:r>
            <a:r>
              <a:rPr lang="pt-BR" dirty="0"/>
              <a:t> LS2 </a:t>
            </a:r>
            <a:r>
              <a:rPr lang="pt-BR" dirty="0" err="1"/>
              <a:t>Kids</a:t>
            </a:r>
            <a:r>
              <a:rPr lang="pt-BR" dirty="0"/>
              <a:t> </a:t>
            </a:r>
            <a:r>
              <a:rPr lang="pt-BR" dirty="0" err="1"/>
              <a:t>from</a:t>
            </a:r>
            <a:r>
              <a:rPr lang="pt-BR" dirty="0"/>
              <a:t> </a:t>
            </a:r>
            <a:r>
              <a:rPr lang="pt-BR" dirty="0">
                <a:hlinkClick r:id="rId11" tooltip="The Library Corporation (TLC)"/>
              </a:rPr>
              <a:t>The Library Corporation (</a:t>
            </a:r>
            <a:r>
              <a:rPr lang="pt-BR" dirty="0" smtClean="0">
                <a:hlinkClick r:id="rId11" tooltip="The Library Corporation (TLC)"/>
              </a:rPr>
              <a:t>TLC)</a:t>
            </a:r>
            <a:r>
              <a:rPr lang="pt-BR" dirty="0"/>
              <a:t> </a:t>
            </a:r>
            <a:r>
              <a:rPr lang="pt-BR" dirty="0" smtClean="0"/>
              <a:t>– 3 ILS: publica, acadêmica, </a:t>
            </a:r>
            <a:r>
              <a:rPr lang="pt-BR" dirty="0" err="1" smtClean="0"/>
              <a:t>próx</a:t>
            </a:r>
            <a:r>
              <a:rPr lang="pt-BR" dirty="0" smtClean="0"/>
              <a:t>. geração</a:t>
            </a:r>
            <a:endParaRPr lang="pt-BR" dirty="0"/>
          </a:p>
          <a:p>
            <a:endParaRPr lang="pt-BR" dirty="0"/>
          </a:p>
        </p:txBody>
      </p:sp>
      <p:pic>
        <p:nvPicPr>
          <p:cNvPr id="4" name="Imagem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3541" y="5956344"/>
            <a:ext cx="4482540" cy="711111"/>
          </a:xfrm>
          <a:prstGeom prst="rect">
            <a:avLst/>
          </a:prstGeom>
        </p:spPr>
      </p:pic>
      <p:pic>
        <p:nvPicPr>
          <p:cNvPr id="5" name="Imagem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09138" y="6064143"/>
            <a:ext cx="4474403" cy="495512"/>
          </a:xfrm>
          <a:prstGeom prst="rect">
            <a:avLst/>
          </a:prstGeom>
        </p:spPr>
      </p:pic>
      <p:pic>
        <p:nvPicPr>
          <p:cNvPr id="6" name="Imagem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4513" y="5940424"/>
            <a:ext cx="2714625" cy="742950"/>
          </a:xfrm>
          <a:prstGeom prst="rect">
            <a:avLst/>
          </a:prstGeom>
        </p:spPr>
      </p:pic>
      <p:pic>
        <p:nvPicPr>
          <p:cNvPr id="7" name="Imagem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9444" y="4245992"/>
            <a:ext cx="1990725" cy="552450"/>
          </a:xfrm>
          <a:prstGeom prst="rect">
            <a:avLst/>
          </a:prstGeom>
          <a:scene3d>
            <a:camera prst="orthographicFront">
              <a:rot lat="0" lon="0" rev="5400000"/>
            </a:camera>
            <a:lightRig rig="threePt" dir="t"/>
          </a:scene3d>
        </p:spPr>
      </p:pic>
      <p:pic>
        <p:nvPicPr>
          <p:cNvPr id="8" name="Imagem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926" y="2355814"/>
            <a:ext cx="825688" cy="317572"/>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3156840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Precisamos da </a:t>
            </a:r>
            <a:r>
              <a:rPr lang="pt-BR" dirty="0" err="1" smtClean="0"/>
              <a:t>next-geration</a:t>
            </a:r>
            <a:r>
              <a:rPr lang="pt-BR" dirty="0" smtClean="0"/>
              <a:t> </a:t>
            </a:r>
            <a:r>
              <a:rPr lang="pt-BR" dirty="0" err="1" smtClean="0"/>
              <a:t>library</a:t>
            </a:r>
            <a:r>
              <a:rPr lang="pt-BR" dirty="0" smtClean="0"/>
              <a:t> ?</a:t>
            </a:r>
            <a:endParaRPr lang="pt-BR" dirty="0"/>
          </a:p>
        </p:txBody>
      </p:sp>
      <p:pic>
        <p:nvPicPr>
          <p:cNvPr id="4" name="Imagem 3">
            <a:hlinkClick r:id="rId2"/>
          </p:cNvPr>
          <p:cNvPicPr>
            <a:picLocks noChangeAspect="1"/>
          </p:cNvPicPr>
          <p:nvPr/>
        </p:nvPicPr>
        <p:blipFill>
          <a:blip r:embed="rId3"/>
          <a:stretch>
            <a:fillRect/>
          </a:stretch>
        </p:blipFill>
        <p:spPr>
          <a:xfrm>
            <a:off x="2769156" y="2097831"/>
            <a:ext cx="5808174" cy="3247581"/>
          </a:xfrm>
          <a:prstGeom prst="rect">
            <a:avLst/>
          </a:prstGeom>
        </p:spPr>
      </p:pic>
    </p:spTree>
    <p:extLst>
      <p:ext uri="{BB962C8B-B14F-4D97-AF65-F5344CB8AC3E}">
        <p14:creationId xmlns:p14="http://schemas.microsoft.com/office/powerpoint/2010/main" val="3603815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p:txBody>
          <a:bodyPr/>
          <a:lstStyle/>
          <a:p>
            <a:r>
              <a:rPr lang="pt-BR" smtClean="0"/>
              <a:t>Dr. Marcos Luiz Mucheroni - ECA - USP - SP</a:t>
            </a:r>
            <a:endParaRPr lang="pt-BR"/>
          </a:p>
        </p:txBody>
      </p:sp>
      <p:sp>
        <p:nvSpPr>
          <p:cNvPr id="5" name="Espaço Reservado para Conteúdo 4"/>
          <p:cNvSpPr>
            <a:spLocks noGrp="1"/>
          </p:cNvSpPr>
          <p:nvPr>
            <p:ph idx="1"/>
          </p:nvPr>
        </p:nvSpPr>
        <p:spPr>
          <a:xfrm>
            <a:off x="431800" y="1028700"/>
            <a:ext cx="10922000" cy="6641818"/>
          </a:xfrm>
          <a:prstGeom prst="rect">
            <a:avLst/>
          </a:prstGeom>
        </p:spPr>
        <p:txBody>
          <a:bodyPr wrap="square">
            <a:spAutoFit/>
          </a:bodyPr>
          <a:lstStyle/>
          <a:p>
            <a:pPr eaLnBrk="1" hangingPunct="1">
              <a:defRPr/>
            </a:pPr>
            <a:r>
              <a:rPr lang="en-US" altLang="pt-BR" dirty="0">
                <a:latin typeface="+mj-lt"/>
              </a:rPr>
              <a:t>BERNERS-LEE, T.; HENDLER, J.; LASSILA, O. The Semantic Web: a new form of Web </a:t>
            </a:r>
            <a:r>
              <a:rPr lang="en-US" altLang="pt-BR" dirty="0" smtClean="0">
                <a:latin typeface="+mj-lt"/>
              </a:rPr>
              <a:t>content </a:t>
            </a:r>
            <a:r>
              <a:rPr lang="en-US" altLang="pt-BR" dirty="0">
                <a:latin typeface="+mj-lt"/>
              </a:rPr>
              <a:t>that is meaningful to computers will unleash a revolution of new possibilities. </a:t>
            </a:r>
            <a:r>
              <a:rPr lang="en-US" altLang="pt-BR" dirty="0" smtClean="0">
                <a:latin typeface="+mj-lt"/>
              </a:rPr>
              <a:t>Scientific </a:t>
            </a:r>
            <a:r>
              <a:rPr lang="en-US" altLang="pt-BR" dirty="0">
                <a:latin typeface="+mj-lt"/>
              </a:rPr>
              <a:t>American Magazine, May, 2001. </a:t>
            </a:r>
            <a:r>
              <a:rPr lang="en-US" altLang="pt-BR" dirty="0" err="1">
                <a:latin typeface="+mj-lt"/>
              </a:rPr>
              <a:t>Disponível</a:t>
            </a:r>
            <a:r>
              <a:rPr lang="en-US" altLang="pt-BR" dirty="0">
                <a:latin typeface="+mj-lt"/>
              </a:rPr>
              <a:t> </a:t>
            </a:r>
            <a:r>
              <a:rPr lang="en-US" altLang="pt-BR" dirty="0" err="1">
                <a:latin typeface="+mj-lt"/>
              </a:rPr>
              <a:t>em</a:t>
            </a:r>
            <a:r>
              <a:rPr lang="en-US" altLang="pt-BR" dirty="0">
                <a:latin typeface="+mj-lt"/>
              </a:rPr>
              <a:t>: </a:t>
            </a:r>
            <a:r>
              <a:rPr lang="en-US" altLang="pt-BR" dirty="0">
                <a:latin typeface="+mj-lt"/>
                <a:hlinkClick r:id="rId2"/>
              </a:rPr>
              <a:t>http://www.cs.umd.edu/~golbeck/LBSC690/SemanticWeb.html</a:t>
            </a:r>
            <a:r>
              <a:rPr lang="en-US" altLang="pt-BR" dirty="0">
                <a:latin typeface="+mj-lt"/>
              </a:rPr>
              <a:t>. </a:t>
            </a:r>
            <a:endParaRPr lang="en-US" altLang="pt-BR" dirty="0" smtClean="0">
              <a:latin typeface="+mj-lt"/>
            </a:endParaRPr>
          </a:p>
          <a:p>
            <a:pPr>
              <a:defRPr/>
            </a:pPr>
            <a:r>
              <a:rPr lang="en-US" altLang="pt-BR" dirty="0">
                <a:latin typeface="+mj-lt"/>
              </a:rPr>
              <a:t>HENDLER, </a:t>
            </a:r>
            <a:r>
              <a:rPr lang="en-US" altLang="pt-BR" dirty="0" err="1">
                <a:latin typeface="+mj-lt"/>
              </a:rPr>
              <a:t>J."Web</a:t>
            </a:r>
            <a:r>
              <a:rPr lang="en-US" altLang="pt-BR" dirty="0">
                <a:latin typeface="+mj-lt"/>
              </a:rPr>
              <a:t> 3.0 </a:t>
            </a:r>
            <a:r>
              <a:rPr lang="en-US" altLang="pt-BR" dirty="0" err="1">
                <a:latin typeface="+mj-lt"/>
              </a:rPr>
              <a:t>emerging",Computer</a:t>
            </a:r>
            <a:r>
              <a:rPr lang="en-US" altLang="pt-BR" dirty="0">
                <a:latin typeface="+mj-lt"/>
              </a:rPr>
              <a:t>, </a:t>
            </a:r>
            <a:r>
              <a:rPr lang="en-US" altLang="pt-BR" dirty="0" err="1">
                <a:latin typeface="+mj-lt"/>
              </a:rPr>
              <a:t>january</a:t>
            </a:r>
            <a:r>
              <a:rPr lang="en-US" altLang="pt-BR" dirty="0">
                <a:latin typeface="+mj-lt"/>
              </a:rPr>
              <a:t> 2009, pp111-113.</a:t>
            </a:r>
            <a:endParaRPr lang="pt-BR" altLang="pt-BR" dirty="0">
              <a:latin typeface="+mj-lt"/>
            </a:endParaRPr>
          </a:p>
          <a:p>
            <a:r>
              <a:rPr lang="en-US" dirty="0">
                <a:latin typeface="+mj-lt"/>
              </a:rPr>
              <a:t>OCLC; RLG. PREMIS Data Dictionary version 1.0. </a:t>
            </a:r>
            <a:r>
              <a:rPr lang="pt-BR" dirty="0">
                <a:latin typeface="+mj-lt"/>
              </a:rPr>
              <a:t>Dublin, Ohio, 2005. Disponível:  www.oclc.org/research/projects/pmwg/premis-final.pdf</a:t>
            </a:r>
          </a:p>
          <a:p>
            <a:r>
              <a:rPr lang="pt-BR" dirty="0">
                <a:latin typeface="+mj-lt"/>
              </a:rPr>
              <a:t>OLIVER, C. Introdução à RDA: um guia básico. Brasília, DF: </a:t>
            </a:r>
            <a:r>
              <a:rPr lang="pt-BR" dirty="0" err="1">
                <a:latin typeface="+mj-lt"/>
              </a:rPr>
              <a:t>Briquet</a:t>
            </a:r>
            <a:r>
              <a:rPr lang="pt-BR" dirty="0">
                <a:latin typeface="+mj-lt"/>
              </a:rPr>
              <a:t> de Lemos\livros, 2011.</a:t>
            </a:r>
          </a:p>
          <a:p>
            <a:r>
              <a:rPr lang="en-US" dirty="0" smtClean="0">
                <a:latin typeface="+mj-lt"/>
              </a:rPr>
              <a:t>OCLC </a:t>
            </a:r>
            <a:r>
              <a:rPr lang="en-US" dirty="0">
                <a:latin typeface="+mj-lt"/>
              </a:rPr>
              <a:t>(2005), “Perceptions of libraries and information resources”, Disp. </a:t>
            </a:r>
            <a:r>
              <a:rPr lang="en-US" dirty="0" err="1">
                <a:latin typeface="+mj-lt"/>
              </a:rPr>
              <a:t>em</a:t>
            </a:r>
            <a:r>
              <a:rPr lang="en-US" dirty="0">
                <a:latin typeface="+mj-lt"/>
              </a:rPr>
              <a:t> : </a:t>
            </a:r>
            <a:r>
              <a:rPr lang="en-US" dirty="0">
                <a:latin typeface="+mj-lt"/>
                <a:hlinkClick r:id="rId3"/>
              </a:rPr>
              <a:t>www.oclc.org/reports/2005perceptions.htm</a:t>
            </a:r>
            <a:r>
              <a:rPr lang="en-US" dirty="0">
                <a:latin typeface="+mj-lt"/>
              </a:rPr>
              <a:t>. </a:t>
            </a:r>
            <a:r>
              <a:rPr lang="en-US" dirty="0" err="1" smtClean="0">
                <a:latin typeface="+mj-lt"/>
              </a:rPr>
              <a:t>Acesso</a:t>
            </a:r>
            <a:r>
              <a:rPr lang="en-US" dirty="0" smtClean="0">
                <a:latin typeface="+mj-lt"/>
              </a:rPr>
              <a:t> </a:t>
            </a:r>
            <a:r>
              <a:rPr lang="en-US" dirty="0" err="1" smtClean="0">
                <a:latin typeface="+mj-lt"/>
              </a:rPr>
              <a:t>em</a:t>
            </a:r>
            <a:r>
              <a:rPr lang="en-US" dirty="0" smtClean="0">
                <a:latin typeface="+mj-lt"/>
              </a:rPr>
              <a:t> : </a:t>
            </a:r>
            <a:r>
              <a:rPr lang="en-US" dirty="0">
                <a:latin typeface="+mj-lt"/>
              </a:rPr>
              <a:t>2016 (accessed 11 January 2010).</a:t>
            </a:r>
          </a:p>
          <a:p>
            <a:r>
              <a:rPr lang="pt-BR" altLang="zh-CN" dirty="0" smtClean="0">
                <a:latin typeface="+mj-lt"/>
                <a:ea typeface="宋体" pitchFamily="2" charset="-122"/>
              </a:rPr>
              <a:t>ROWLEY</a:t>
            </a:r>
            <a:r>
              <a:rPr lang="pt-BR" altLang="zh-CN" dirty="0">
                <a:latin typeface="+mj-lt"/>
                <a:ea typeface="宋体" pitchFamily="2" charset="-122"/>
              </a:rPr>
              <a:t>, </a:t>
            </a:r>
            <a:r>
              <a:rPr lang="pt-BR" altLang="zh-CN" dirty="0" smtClean="0">
                <a:latin typeface="+mj-lt"/>
                <a:ea typeface="宋体" pitchFamily="2" charset="-122"/>
              </a:rPr>
              <a:t> J</a:t>
            </a:r>
            <a:r>
              <a:rPr lang="pt-BR" altLang="zh-CN" dirty="0">
                <a:latin typeface="+mj-lt"/>
                <a:ea typeface="宋体" pitchFamily="2" charset="-122"/>
              </a:rPr>
              <a:t>. – A Biblioteca Eletrônica, </a:t>
            </a:r>
            <a:r>
              <a:rPr lang="pt-BR" altLang="zh-CN" dirty="0" err="1">
                <a:latin typeface="+mj-lt"/>
                <a:ea typeface="宋体" pitchFamily="2" charset="-122"/>
              </a:rPr>
              <a:t>Briquet</a:t>
            </a:r>
            <a:r>
              <a:rPr lang="pt-BR" altLang="zh-CN" dirty="0">
                <a:latin typeface="+mj-lt"/>
                <a:ea typeface="宋体" pitchFamily="2" charset="-122"/>
              </a:rPr>
              <a:t> Lemos, 2002.</a:t>
            </a:r>
          </a:p>
          <a:p>
            <a:pPr eaLnBrk="1" hangingPunct="1">
              <a:defRPr/>
            </a:pPr>
            <a:endParaRPr lang="pt-BR" altLang="pt-BR" sz="2400" dirty="0"/>
          </a:p>
          <a:p>
            <a:pPr eaLnBrk="1" hangingPunct="1">
              <a:lnSpc>
                <a:spcPct val="90000"/>
              </a:lnSpc>
              <a:spcBef>
                <a:spcPct val="20000"/>
              </a:spcBef>
              <a:defRPr/>
            </a:pPr>
            <a:endParaRPr lang="pt-BR" sz="2400" dirty="0">
              <a:latin typeface="+mn-lt"/>
            </a:endParaRPr>
          </a:p>
        </p:txBody>
      </p:sp>
      <p:sp>
        <p:nvSpPr>
          <p:cNvPr id="6" name="Título 1"/>
          <p:cNvSpPr>
            <a:spLocks noGrp="1"/>
          </p:cNvSpPr>
          <p:nvPr>
            <p:ph type="title"/>
          </p:nvPr>
        </p:nvSpPr>
        <p:spPr>
          <a:xfrm>
            <a:off x="1176866" y="410280"/>
            <a:ext cx="10515600" cy="1325563"/>
          </a:xfrm>
        </p:spPr>
        <p:txBody>
          <a:bodyPr/>
          <a:lstStyle/>
          <a:p>
            <a:r>
              <a:rPr lang="pt-BR" b="1" dirty="0" smtClean="0"/>
              <a:t>Referencias:</a:t>
            </a:r>
            <a:r>
              <a:rPr lang="pt-BR" dirty="0" smtClean="0"/>
              <a:t/>
            </a:r>
            <a:br>
              <a:rPr lang="pt-BR" dirty="0" smtClean="0"/>
            </a:br>
            <a:endParaRPr lang="pt-BR" dirty="0"/>
          </a:p>
        </p:txBody>
      </p:sp>
    </p:spTree>
    <p:extLst>
      <p:ext uri="{BB962C8B-B14F-4D97-AF65-F5344CB8AC3E}">
        <p14:creationId xmlns:p14="http://schemas.microsoft.com/office/powerpoint/2010/main" val="2285743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solidFill>
            <a:schemeClr val="bg1"/>
          </a:solidFill>
        </p:spPr>
        <p:txBody>
          <a:bodyPr/>
          <a:lstStyle/>
          <a:p>
            <a:pPr marL="0" indent="0">
              <a:buNone/>
            </a:pPr>
            <a:endParaRPr lang="pt-BR" dirty="0"/>
          </a:p>
        </p:txBody>
      </p:sp>
      <p:sp>
        <p:nvSpPr>
          <p:cNvPr id="5" name="Retângulo 4"/>
          <p:cNvSpPr/>
          <p:nvPr/>
        </p:nvSpPr>
        <p:spPr>
          <a:xfrm>
            <a:off x="4302784" y="2967335"/>
            <a:ext cx="3586431" cy="923330"/>
          </a:xfrm>
          <a:prstGeom prst="rect">
            <a:avLst/>
          </a:prstGeom>
          <a:noFill/>
        </p:spPr>
        <p:txBody>
          <a:bodyPr wrap="none" lIns="91440" tIns="45720" rIns="91440" bIns="45720">
            <a:spAutoFit/>
          </a:bodyPr>
          <a:lstStyle/>
          <a:p>
            <a:pPr algn="ctr"/>
            <a:r>
              <a:rPr lang="pt-B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INTERVALO </a:t>
            </a:r>
            <a:endParaRPr lang="pt-B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650193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104900" y="2292094"/>
            <a:ext cx="5734050" cy="2219691"/>
          </a:xfrm>
        </p:spPr>
        <p:txBody>
          <a:bodyPr rtlCol="0" anchor="ctr">
            <a:normAutofit/>
          </a:bodyPr>
          <a:lstStyle/>
          <a:p>
            <a:pPr algn="ctr"/>
            <a:r>
              <a:rPr lang="pt-BR" sz="2400" dirty="0"/>
              <a:t>Web Semântica e </a:t>
            </a:r>
            <a:r>
              <a:rPr lang="pt-BR" sz="2400" dirty="0" err="1"/>
              <a:t>Linked</a:t>
            </a:r>
            <a:r>
              <a:rPr lang="pt-BR" sz="2400" dirty="0"/>
              <a:t> Open Data </a:t>
            </a:r>
            <a:r>
              <a:rPr lang="pt-BR" sz="4000" b="1" dirty="0" smtClean="0"/>
              <a:t>TEMA 10</a:t>
            </a:r>
            <a:endParaRPr lang="pt-BR" sz="4000" b="1" dirty="0"/>
          </a:p>
        </p:txBody>
      </p:sp>
      <p:sp>
        <p:nvSpPr>
          <p:cNvPr id="5" name="Subtítulo 6"/>
          <p:cNvSpPr txBox="1">
            <a:spLocks/>
          </p:cNvSpPr>
          <p:nvPr/>
        </p:nvSpPr>
        <p:spPr>
          <a:xfrm>
            <a:off x="1104900" y="4372404"/>
            <a:ext cx="5734050" cy="9555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b="1" dirty="0" smtClean="0"/>
              <a:t>MPI4002</a:t>
            </a:r>
            <a:r>
              <a:rPr lang="pt-BR" dirty="0" smtClean="0"/>
              <a:t> - </a:t>
            </a:r>
            <a:r>
              <a:rPr lang="pt-BR" b="1" dirty="0" smtClean="0"/>
              <a:t>Bibliotecas Digitais: Implementação e Avaliação de Sistemas e Serviços Digitais</a:t>
            </a:r>
          </a:p>
          <a:p>
            <a:r>
              <a:rPr lang="pt-BR" b="1" dirty="0" smtClean="0"/>
              <a:t>Profs. Marcos L. </a:t>
            </a:r>
            <a:r>
              <a:rPr lang="pt-BR" b="1" dirty="0" err="1" smtClean="0"/>
              <a:t>Mucheroni</a:t>
            </a:r>
            <a:r>
              <a:rPr lang="pt-BR" b="1" dirty="0" smtClean="0"/>
              <a:t> – José Fernando M. Silva</a:t>
            </a:r>
            <a:endParaRPr lang="pt-BR" dirty="0"/>
          </a:p>
        </p:txBody>
      </p:sp>
      <p:pic>
        <p:nvPicPr>
          <p:cNvPr id="9" name="Picture 4" descr="Resultado de imagem para eca 50 an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3007" y="6104007"/>
            <a:ext cx="2057047" cy="606829"/>
          </a:xfrm>
          <a:prstGeom prst="rect">
            <a:avLst/>
          </a:prstGeom>
          <a:noFill/>
          <a:extLst>
            <a:ext uri="{909E8E84-426E-40DD-AFC4-6F175D3DCCD1}">
              <a14:hiddenFill xmlns:a14="http://schemas.microsoft.com/office/drawing/2010/main">
                <a:solidFill>
                  <a:srgbClr val="FFFFFF"/>
                </a:solidFill>
              </a14:hiddenFill>
            </a:ext>
          </a:extLst>
        </p:spPr>
      </p:pic>
      <p:pic>
        <p:nvPicPr>
          <p:cNvPr id="8" name="Espaço Reservado para Imagem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81" r="15181"/>
          <a:stretch>
            <a:fillRect/>
          </a:stretch>
        </p:blipFill>
        <p:spPr>
          <a:prstGeom prst="rect">
            <a:avLst/>
          </a:prstGeom>
        </p:spPr>
      </p:pic>
    </p:spTree>
    <p:extLst>
      <p:ext uri="{BB962C8B-B14F-4D97-AF65-F5344CB8AC3E}">
        <p14:creationId xmlns:p14="http://schemas.microsoft.com/office/powerpoint/2010/main" val="366222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l="31120" t="47853" r="5772" b="22302"/>
          <a:stretch>
            <a:fillRect/>
          </a:stretch>
        </p:blipFill>
        <p:spPr bwMode="auto">
          <a:xfrm>
            <a:off x="711200" y="3228976"/>
            <a:ext cx="10160000"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Title 1"/>
          <p:cNvSpPr>
            <a:spLocks noGrp="1"/>
          </p:cNvSpPr>
          <p:nvPr>
            <p:ph type="title"/>
          </p:nvPr>
        </p:nvSpPr>
        <p:spPr>
          <a:xfrm>
            <a:off x="1361018" y="609600"/>
            <a:ext cx="9368367" cy="1143000"/>
          </a:xfrm>
        </p:spPr>
        <p:txBody>
          <a:bodyPr/>
          <a:lstStyle/>
          <a:p>
            <a:r>
              <a:rPr lang="en-US" altLang="pt-BR" smtClean="0">
                <a:sym typeface="Wingdings" pitchFamily="2" charset="2"/>
              </a:rPr>
              <a:t>Triplas: Texto/Graph RDF</a:t>
            </a:r>
            <a:endParaRPr lang="en-US" altLang="pt-BR" smtClean="0"/>
          </a:p>
        </p:txBody>
      </p:sp>
      <p:pic>
        <p:nvPicPr>
          <p:cNvPr id="542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201" y="1776414"/>
            <a:ext cx="44831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TextBox 3"/>
          <p:cNvSpPr txBox="1">
            <a:spLocks noChangeArrowheads="1"/>
          </p:cNvSpPr>
          <p:nvPr/>
        </p:nvSpPr>
        <p:spPr bwMode="auto">
          <a:xfrm>
            <a:off x="508000" y="5851525"/>
            <a:ext cx="1107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Impact" pitchFamily="34" charset="0"/>
              </a:defRPr>
            </a:lvl1pPr>
            <a:lvl2pPr marL="742950" indent="-285750" eaLnBrk="0" hangingPunct="0">
              <a:defRPr b="1">
                <a:solidFill>
                  <a:schemeClr val="tx1"/>
                </a:solidFill>
                <a:latin typeface="Impact" pitchFamily="34" charset="0"/>
              </a:defRPr>
            </a:lvl2pPr>
            <a:lvl3pPr marL="1143000" indent="-228600" eaLnBrk="0" hangingPunct="0">
              <a:defRPr b="1">
                <a:solidFill>
                  <a:schemeClr val="tx1"/>
                </a:solidFill>
                <a:latin typeface="Impact" pitchFamily="34" charset="0"/>
              </a:defRPr>
            </a:lvl3pPr>
            <a:lvl4pPr marL="1600200" indent="-228600" eaLnBrk="0" hangingPunct="0">
              <a:defRPr b="1">
                <a:solidFill>
                  <a:schemeClr val="tx1"/>
                </a:solidFill>
                <a:latin typeface="Impact" pitchFamily="34" charset="0"/>
              </a:defRPr>
            </a:lvl4pPr>
            <a:lvl5pPr marL="2057400" indent="-228600" eaLnBrk="0" hangingPunct="0">
              <a:defRPr b="1">
                <a:solidFill>
                  <a:schemeClr val="tx1"/>
                </a:solidFill>
                <a:latin typeface="Impact" pitchFamily="34" charset="0"/>
              </a:defRPr>
            </a:lvl5pPr>
            <a:lvl6pPr marL="2514600" indent="-228600" eaLnBrk="0" fontAlgn="base" hangingPunct="0">
              <a:spcBef>
                <a:spcPct val="0"/>
              </a:spcBef>
              <a:spcAft>
                <a:spcPct val="0"/>
              </a:spcAft>
              <a:defRPr b="1">
                <a:solidFill>
                  <a:schemeClr val="tx1"/>
                </a:solidFill>
                <a:latin typeface="Impact" pitchFamily="34" charset="0"/>
              </a:defRPr>
            </a:lvl6pPr>
            <a:lvl7pPr marL="2971800" indent="-228600" eaLnBrk="0" fontAlgn="base" hangingPunct="0">
              <a:spcBef>
                <a:spcPct val="0"/>
              </a:spcBef>
              <a:spcAft>
                <a:spcPct val="0"/>
              </a:spcAft>
              <a:defRPr b="1">
                <a:solidFill>
                  <a:schemeClr val="tx1"/>
                </a:solidFill>
                <a:latin typeface="Impact" pitchFamily="34" charset="0"/>
              </a:defRPr>
            </a:lvl7pPr>
            <a:lvl8pPr marL="3429000" indent="-228600" eaLnBrk="0" fontAlgn="base" hangingPunct="0">
              <a:spcBef>
                <a:spcPct val="0"/>
              </a:spcBef>
              <a:spcAft>
                <a:spcPct val="0"/>
              </a:spcAft>
              <a:defRPr b="1">
                <a:solidFill>
                  <a:schemeClr val="tx1"/>
                </a:solidFill>
                <a:latin typeface="Impact" pitchFamily="34" charset="0"/>
              </a:defRPr>
            </a:lvl8pPr>
            <a:lvl9pPr marL="3886200" indent="-228600" eaLnBrk="0" fontAlgn="base" hangingPunct="0">
              <a:spcBef>
                <a:spcPct val="0"/>
              </a:spcBef>
              <a:spcAft>
                <a:spcPct val="0"/>
              </a:spcAft>
              <a:defRPr b="1">
                <a:solidFill>
                  <a:schemeClr val="tx1"/>
                </a:solidFill>
                <a:latin typeface="Impact" pitchFamily="34" charset="0"/>
              </a:defRPr>
            </a:lvl9pPr>
          </a:lstStyle>
          <a:p>
            <a:pPr eaLnBrk="1" hangingPunct="1">
              <a:defRPr/>
            </a:pPr>
            <a:r>
              <a:rPr lang="en-US" altLang="pt-BR" dirty="0" smtClean="0">
                <a:latin typeface="+mj-lt"/>
              </a:rPr>
              <a:t>Fonte: Introduction to RDF at http://www.linkeddatatools.com/introducing-rdf</a:t>
            </a:r>
          </a:p>
        </p:txBody>
      </p:sp>
    </p:spTree>
    <p:extLst>
      <p:ext uri="{BB962C8B-B14F-4D97-AF65-F5344CB8AC3E}">
        <p14:creationId xmlns:p14="http://schemas.microsoft.com/office/powerpoint/2010/main" val="341521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pt-BR" altLang="pt-BR" smtClean="0"/>
          </a:p>
        </p:txBody>
      </p:sp>
      <p:sp>
        <p:nvSpPr>
          <p:cNvPr id="20483" name="Content Placeholder 2"/>
          <p:cNvSpPr>
            <a:spLocks noGrp="1"/>
          </p:cNvSpPr>
          <p:nvPr>
            <p:ph idx="1"/>
          </p:nvPr>
        </p:nvSpPr>
        <p:spPr/>
        <p:txBody>
          <a:bodyPr/>
          <a:lstStyle/>
          <a:p>
            <a:endParaRPr lang="pt-BR" altLang="pt-BR" smtClean="0"/>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1440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6"/>
          <p:cNvSpPr txBox="1">
            <a:spLocks noChangeArrowheads="1"/>
          </p:cNvSpPr>
          <p:nvPr/>
        </p:nvSpPr>
        <p:spPr bwMode="auto">
          <a:xfrm>
            <a:off x="2209800" y="0"/>
            <a:ext cx="7772400" cy="7620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Bases de Dados- na prática</a:t>
            </a:r>
          </a:p>
        </p:txBody>
      </p:sp>
    </p:spTree>
    <p:extLst>
      <p:ext uri="{BB962C8B-B14F-4D97-AF65-F5344CB8AC3E}">
        <p14:creationId xmlns:p14="http://schemas.microsoft.com/office/powerpoint/2010/main" val="23827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LoD</a:t>
            </a:r>
            <a:r>
              <a:rPr lang="pt-BR" dirty="0" smtClean="0"/>
              <a:t> – </a:t>
            </a:r>
            <a:r>
              <a:rPr lang="pt-BR" dirty="0" err="1" smtClean="0"/>
              <a:t>Linked</a:t>
            </a:r>
            <a:r>
              <a:rPr lang="pt-BR" dirty="0" smtClean="0"/>
              <a:t> </a:t>
            </a:r>
            <a:r>
              <a:rPr lang="pt-BR" dirty="0" err="1" smtClean="0"/>
              <a:t>of</a:t>
            </a:r>
            <a:r>
              <a:rPr lang="pt-BR" dirty="0" smtClean="0"/>
              <a:t> Data – Conectando a Web</a:t>
            </a:r>
            <a:endParaRPr lang="pt-BR" dirty="0"/>
          </a:p>
        </p:txBody>
      </p:sp>
      <p:sp>
        <p:nvSpPr>
          <p:cNvPr id="3" name="Espaço Reservado para Conteúdo 2"/>
          <p:cNvSpPr>
            <a:spLocks noGrp="1"/>
          </p:cNvSpPr>
          <p:nvPr>
            <p:ph idx="1"/>
          </p:nvPr>
        </p:nvSpPr>
        <p:spPr>
          <a:xfrm>
            <a:off x="2544169" y="1413452"/>
            <a:ext cx="10515600" cy="4351338"/>
          </a:xfrm>
        </p:spPr>
        <p:txBody>
          <a:bodyPr/>
          <a:lstStyle/>
          <a:p>
            <a:r>
              <a:rPr lang="pt-BR" dirty="0" smtClean="0"/>
              <a:t>Triplas simples:</a:t>
            </a:r>
          </a:p>
          <a:p>
            <a:pPr marL="0" indent="0">
              <a:buNone/>
            </a:pPr>
            <a:r>
              <a:rPr lang="pt-BR" dirty="0" smtClean="0"/>
              <a:t>   - Sujeito (URI ou num nó)</a:t>
            </a:r>
          </a:p>
          <a:p>
            <a:pPr marL="0" indent="0">
              <a:buNone/>
            </a:pPr>
            <a:r>
              <a:rPr lang="pt-BR" dirty="0"/>
              <a:t> </a:t>
            </a:r>
            <a:r>
              <a:rPr lang="pt-BR" dirty="0" smtClean="0"/>
              <a:t>  - Predicado (URI)</a:t>
            </a:r>
          </a:p>
          <a:p>
            <a:pPr marL="0" indent="0">
              <a:buNone/>
            </a:pPr>
            <a:r>
              <a:rPr lang="pt-BR" dirty="0"/>
              <a:t> </a:t>
            </a:r>
            <a:r>
              <a:rPr lang="pt-BR" dirty="0" smtClean="0"/>
              <a:t>  - Objeto (URI, nó ou literal)</a:t>
            </a:r>
          </a:p>
          <a:p>
            <a:pPr marL="0" indent="0">
              <a:buNone/>
            </a:pPr>
            <a:r>
              <a:rPr lang="pt-BR" dirty="0" smtClean="0"/>
              <a:t>  é </a:t>
            </a:r>
            <a:endParaRPr lang="pt-BR" dirty="0"/>
          </a:p>
        </p:txBody>
      </p:sp>
      <p:sp>
        <p:nvSpPr>
          <p:cNvPr id="4" name="Espaço Reservado para Rodapé 3"/>
          <p:cNvSpPr>
            <a:spLocks noGrp="1"/>
          </p:cNvSpPr>
          <p:nvPr>
            <p:ph type="ftr" sz="quarter" idx="11"/>
          </p:nvPr>
        </p:nvSpPr>
        <p:spPr/>
        <p:txBody>
          <a:bodyPr/>
          <a:lstStyle/>
          <a:p>
            <a:r>
              <a:rPr lang="pt-BR" smtClean="0"/>
              <a:t>Dr. Marcos Luiz Mucheroni - ECA - USP - SP</a:t>
            </a:r>
            <a:endParaRPr lang="pt-BR"/>
          </a:p>
        </p:txBody>
      </p:sp>
      <p:sp>
        <p:nvSpPr>
          <p:cNvPr id="5" name="Elipse 4"/>
          <p:cNvSpPr/>
          <p:nvPr/>
        </p:nvSpPr>
        <p:spPr>
          <a:xfrm>
            <a:off x="2538957" y="3452417"/>
            <a:ext cx="1871003" cy="745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Marcos </a:t>
            </a:r>
            <a:endParaRPr lang="pt-BR" dirty="0"/>
          </a:p>
        </p:txBody>
      </p:sp>
      <p:cxnSp>
        <p:nvCxnSpPr>
          <p:cNvPr id="7" name="Conector de seta reta 6"/>
          <p:cNvCxnSpPr>
            <a:stCxn id="5" idx="6"/>
          </p:cNvCxnSpPr>
          <p:nvPr/>
        </p:nvCxnSpPr>
        <p:spPr>
          <a:xfrm>
            <a:off x="4409960" y="3825211"/>
            <a:ext cx="1871003" cy="5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Elipse 8"/>
          <p:cNvSpPr/>
          <p:nvPr/>
        </p:nvSpPr>
        <p:spPr>
          <a:xfrm>
            <a:off x="6282397" y="3452417"/>
            <a:ext cx="1871003" cy="745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Pessoa</a:t>
            </a:r>
            <a:endParaRPr lang="pt-BR" dirty="0"/>
          </a:p>
        </p:txBody>
      </p:sp>
      <p:sp>
        <p:nvSpPr>
          <p:cNvPr id="10" name="Elipse 9"/>
          <p:cNvSpPr/>
          <p:nvPr/>
        </p:nvSpPr>
        <p:spPr>
          <a:xfrm>
            <a:off x="2538957" y="4382327"/>
            <a:ext cx="1871003" cy="745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Marcos </a:t>
            </a:r>
            <a:endParaRPr lang="pt-BR" dirty="0"/>
          </a:p>
        </p:txBody>
      </p:sp>
      <p:cxnSp>
        <p:nvCxnSpPr>
          <p:cNvPr id="11" name="Conector de seta reta 10"/>
          <p:cNvCxnSpPr/>
          <p:nvPr/>
        </p:nvCxnSpPr>
        <p:spPr>
          <a:xfrm>
            <a:off x="4315949" y="4765279"/>
            <a:ext cx="1871003" cy="5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Elipse 11"/>
          <p:cNvSpPr/>
          <p:nvPr/>
        </p:nvSpPr>
        <p:spPr>
          <a:xfrm>
            <a:off x="6186952" y="4395278"/>
            <a:ext cx="1871003" cy="745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livro</a:t>
            </a:r>
            <a:endParaRPr lang="pt-BR" dirty="0"/>
          </a:p>
        </p:txBody>
      </p:sp>
      <p:sp>
        <p:nvSpPr>
          <p:cNvPr id="8" name="CaixaDeTexto 7"/>
          <p:cNvSpPr txBox="1"/>
          <p:nvPr/>
        </p:nvSpPr>
        <p:spPr>
          <a:xfrm>
            <a:off x="4722124" y="3496785"/>
            <a:ext cx="822661" cy="369332"/>
          </a:xfrm>
          <a:prstGeom prst="rect">
            <a:avLst/>
          </a:prstGeom>
          <a:noFill/>
        </p:spPr>
        <p:txBody>
          <a:bodyPr wrap="none" rtlCol="0">
            <a:spAutoFit/>
          </a:bodyPr>
          <a:lstStyle/>
          <a:p>
            <a:r>
              <a:rPr lang="pt-BR" dirty="0"/>
              <a:t>é</a:t>
            </a:r>
            <a:r>
              <a:rPr lang="pt-BR" dirty="0" smtClean="0"/>
              <a:t> uma </a:t>
            </a:r>
            <a:endParaRPr lang="pt-BR" dirty="0"/>
          </a:p>
        </p:txBody>
      </p:sp>
      <p:sp>
        <p:nvSpPr>
          <p:cNvPr id="14" name="CaixaDeTexto 13"/>
          <p:cNvSpPr txBox="1"/>
          <p:nvPr/>
        </p:nvSpPr>
        <p:spPr>
          <a:xfrm>
            <a:off x="4842562" y="4273011"/>
            <a:ext cx="911788" cy="369332"/>
          </a:xfrm>
          <a:prstGeom prst="rect">
            <a:avLst/>
          </a:prstGeom>
          <a:noFill/>
        </p:spPr>
        <p:txBody>
          <a:bodyPr wrap="none" rtlCol="0">
            <a:spAutoFit/>
          </a:bodyPr>
          <a:lstStyle/>
          <a:p>
            <a:r>
              <a:rPr lang="pt-BR" dirty="0" smtClean="0"/>
              <a:t>É autor </a:t>
            </a:r>
            <a:endParaRPr lang="pt-BR" dirty="0"/>
          </a:p>
        </p:txBody>
      </p:sp>
      <p:sp>
        <p:nvSpPr>
          <p:cNvPr id="15" name="CaixaDeTexto 14"/>
          <p:cNvSpPr txBox="1"/>
          <p:nvPr/>
        </p:nvSpPr>
        <p:spPr>
          <a:xfrm>
            <a:off x="3103536" y="5273622"/>
            <a:ext cx="935064" cy="369332"/>
          </a:xfrm>
          <a:prstGeom prst="rect">
            <a:avLst/>
          </a:prstGeom>
          <a:noFill/>
        </p:spPr>
        <p:txBody>
          <a:bodyPr wrap="none" rtlCol="0">
            <a:spAutoFit/>
          </a:bodyPr>
          <a:lstStyle/>
          <a:p>
            <a:r>
              <a:rPr lang="pt-BR" dirty="0" smtClean="0"/>
              <a:t>SUJEITO</a:t>
            </a:r>
            <a:endParaRPr lang="pt-BR" dirty="0"/>
          </a:p>
        </p:txBody>
      </p:sp>
      <p:sp>
        <p:nvSpPr>
          <p:cNvPr id="16" name="CaixaDeTexto 15"/>
          <p:cNvSpPr txBox="1"/>
          <p:nvPr/>
        </p:nvSpPr>
        <p:spPr>
          <a:xfrm>
            <a:off x="4711660" y="4864571"/>
            <a:ext cx="1173591" cy="369332"/>
          </a:xfrm>
          <a:prstGeom prst="rect">
            <a:avLst/>
          </a:prstGeom>
          <a:noFill/>
        </p:spPr>
        <p:txBody>
          <a:bodyPr wrap="none" rtlCol="0">
            <a:spAutoFit/>
          </a:bodyPr>
          <a:lstStyle/>
          <a:p>
            <a:r>
              <a:rPr lang="pt-BR" dirty="0" smtClean="0"/>
              <a:t>Predicado </a:t>
            </a:r>
            <a:endParaRPr lang="pt-BR" dirty="0"/>
          </a:p>
        </p:txBody>
      </p:sp>
      <p:sp>
        <p:nvSpPr>
          <p:cNvPr id="17" name="CaixaDeTexto 16"/>
          <p:cNvSpPr txBox="1"/>
          <p:nvPr/>
        </p:nvSpPr>
        <p:spPr>
          <a:xfrm>
            <a:off x="6764953" y="5233903"/>
            <a:ext cx="905889" cy="369332"/>
          </a:xfrm>
          <a:prstGeom prst="rect">
            <a:avLst/>
          </a:prstGeom>
          <a:noFill/>
        </p:spPr>
        <p:txBody>
          <a:bodyPr wrap="none" rtlCol="0">
            <a:spAutoFit/>
          </a:bodyPr>
          <a:lstStyle/>
          <a:p>
            <a:r>
              <a:rPr lang="pt-BR" dirty="0" smtClean="0"/>
              <a:t>OBJETO</a:t>
            </a:r>
            <a:endParaRPr lang="pt-BR" dirty="0"/>
          </a:p>
        </p:txBody>
      </p:sp>
      <p:sp>
        <p:nvSpPr>
          <p:cNvPr id="18" name="Elipse 17"/>
          <p:cNvSpPr/>
          <p:nvPr/>
        </p:nvSpPr>
        <p:spPr>
          <a:xfrm>
            <a:off x="667954" y="4642343"/>
            <a:ext cx="1705970" cy="138996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err="1" smtClean="0"/>
              <a:t>Wikipedia</a:t>
            </a:r>
            <a:r>
              <a:rPr lang="pt-BR" dirty="0" smtClean="0"/>
              <a:t>, FOAF, etc.</a:t>
            </a:r>
            <a:endParaRPr lang="pt-BR" dirty="0"/>
          </a:p>
        </p:txBody>
      </p:sp>
      <p:cxnSp>
        <p:nvCxnSpPr>
          <p:cNvPr id="20" name="Conector de seta reta 19"/>
          <p:cNvCxnSpPr>
            <a:stCxn id="10" idx="2"/>
          </p:cNvCxnSpPr>
          <p:nvPr/>
        </p:nvCxnSpPr>
        <p:spPr>
          <a:xfrm flipH="1">
            <a:off x="2174230" y="4755121"/>
            <a:ext cx="364727" cy="10945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Elipse 23"/>
          <p:cNvSpPr/>
          <p:nvPr/>
        </p:nvSpPr>
        <p:spPr>
          <a:xfrm>
            <a:off x="8116054" y="4723585"/>
            <a:ext cx="1705970" cy="138996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t>VIAF</a:t>
            </a:r>
            <a:endParaRPr lang="pt-BR" dirty="0"/>
          </a:p>
        </p:txBody>
      </p:sp>
      <p:cxnSp>
        <p:nvCxnSpPr>
          <p:cNvPr id="25" name="Conector de seta reta 24"/>
          <p:cNvCxnSpPr>
            <a:stCxn id="12" idx="6"/>
            <a:endCxn id="24" idx="1"/>
          </p:cNvCxnSpPr>
          <p:nvPr/>
        </p:nvCxnSpPr>
        <p:spPr>
          <a:xfrm>
            <a:off x="8057955" y="4768072"/>
            <a:ext cx="307933" cy="159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8267290" y="4273011"/>
            <a:ext cx="1069215" cy="369332"/>
          </a:xfrm>
          <a:prstGeom prst="rect">
            <a:avLst/>
          </a:prstGeom>
          <a:noFill/>
        </p:spPr>
        <p:txBody>
          <a:bodyPr wrap="square" rtlCol="0">
            <a:spAutoFit/>
          </a:bodyPr>
          <a:lstStyle/>
          <a:p>
            <a:r>
              <a:rPr lang="pt-BR" dirty="0" smtClean="0"/>
              <a:t>Autoria ?</a:t>
            </a:r>
            <a:endParaRPr lang="pt-BR" dirty="0"/>
          </a:p>
        </p:txBody>
      </p:sp>
      <p:sp>
        <p:nvSpPr>
          <p:cNvPr id="28" name="CaixaDeTexto 27"/>
          <p:cNvSpPr txBox="1"/>
          <p:nvPr/>
        </p:nvSpPr>
        <p:spPr>
          <a:xfrm>
            <a:off x="1455559" y="4263893"/>
            <a:ext cx="1069215" cy="369332"/>
          </a:xfrm>
          <a:prstGeom prst="rect">
            <a:avLst/>
          </a:prstGeom>
          <a:noFill/>
        </p:spPr>
        <p:txBody>
          <a:bodyPr wrap="square" rtlCol="0">
            <a:spAutoFit/>
          </a:bodyPr>
          <a:lstStyle/>
          <a:p>
            <a:r>
              <a:rPr lang="pt-BR" dirty="0" smtClean="0"/>
              <a:t>Na Web</a:t>
            </a:r>
            <a:endParaRPr lang="pt-BR" dirty="0"/>
          </a:p>
        </p:txBody>
      </p:sp>
      <p:sp>
        <p:nvSpPr>
          <p:cNvPr id="29" name="CaixaDeTexto 28"/>
          <p:cNvSpPr txBox="1"/>
          <p:nvPr/>
        </p:nvSpPr>
        <p:spPr>
          <a:xfrm>
            <a:off x="7857448" y="4921033"/>
            <a:ext cx="441146" cy="369332"/>
          </a:xfrm>
          <a:prstGeom prst="rect">
            <a:avLst/>
          </a:prstGeom>
          <a:noFill/>
        </p:spPr>
        <p:txBody>
          <a:bodyPr wrap="none" rtlCol="0">
            <a:spAutoFit/>
          </a:bodyPr>
          <a:lstStyle/>
          <a:p>
            <a:r>
              <a:rPr lang="pt-BR" dirty="0" smtClean="0">
                <a:solidFill>
                  <a:srgbClr val="FF0000"/>
                </a:solidFill>
              </a:rPr>
              <a:t>Ok</a:t>
            </a:r>
            <a:endParaRPr lang="pt-BR" dirty="0">
              <a:solidFill>
                <a:srgbClr val="FF0000"/>
              </a:solidFill>
            </a:endParaRPr>
          </a:p>
        </p:txBody>
      </p:sp>
    </p:spTree>
    <p:extLst>
      <p:ext uri="{BB962C8B-B14F-4D97-AF65-F5344CB8AC3E}">
        <p14:creationId xmlns:p14="http://schemas.microsoft.com/office/powerpoint/2010/main" val="413633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6"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p:nvPr>
        </p:nvSpPr>
        <p:spPr/>
        <p:txBody>
          <a:bodyPr/>
          <a:lstStyle/>
          <a:p>
            <a:r>
              <a:rPr lang="pt-BR" altLang="pt-BR" dirty="0" smtClean="0"/>
              <a:t>Triplas em ação</a:t>
            </a:r>
          </a:p>
        </p:txBody>
      </p:sp>
      <p:sp>
        <p:nvSpPr>
          <p:cNvPr id="3" name="Espaço Reservado para Conteúdo 2"/>
          <p:cNvSpPr>
            <a:spLocks noGrp="1"/>
          </p:cNvSpPr>
          <p:nvPr>
            <p:ph idx="1"/>
          </p:nvPr>
        </p:nvSpPr>
        <p:spPr>
          <a:xfrm>
            <a:off x="609600" y="1600201"/>
            <a:ext cx="11582400" cy="4525963"/>
          </a:xfrm>
        </p:spPr>
        <p:txBody>
          <a:bodyPr>
            <a:normAutofit lnSpcReduction="10000"/>
          </a:bodyPr>
          <a:lstStyle/>
          <a:p>
            <a:pPr>
              <a:defRPr/>
            </a:pPr>
            <a:r>
              <a:rPr lang="pt-BR" dirty="0" smtClean="0"/>
              <a:t>RDF – gramática básica para dados na WEB.</a:t>
            </a:r>
          </a:p>
          <a:p>
            <a:pPr>
              <a:defRPr/>
            </a:pPr>
            <a:r>
              <a:rPr lang="pt-BR" dirty="0" smtClean="0"/>
              <a:t>XML – linguagem para marcação na Web.</a:t>
            </a:r>
          </a:p>
          <a:p>
            <a:pPr>
              <a:defRPr/>
            </a:pPr>
            <a:r>
              <a:rPr lang="pt-BR" dirty="0" smtClean="0"/>
              <a:t>OWL – linguagem de ontologias.</a:t>
            </a:r>
          </a:p>
          <a:p>
            <a:pPr marL="0" indent="0">
              <a:buFontTx/>
              <a:buNone/>
              <a:defRPr/>
            </a:pPr>
            <a:r>
              <a:rPr lang="pt-BR" dirty="0" smtClean="0"/>
              <a:t>Estas linguagens deram origem a ambientes:</a:t>
            </a:r>
          </a:p>
          <a:p>
            <a:pPr>
              <a:defRPr/>
            </a:pPr>
            <a:r>
              <a:rPr lang="en-US" dirty="0" err="1" smtClean="0">
                <a:solidFill>
                  <a:schemeClr val="tx2">
                    <a:lumMod val="75000"/>
                  </a:schemeClr>
                </a:solidFill>
              </a:rPr>
              <a:t>Ligadas</a:t>
            </a:r>
            <a:r>
              <a:rPr lang="en-US" dirty="0" smtClean="0">
                <a:solidFill>
                  <a:schemeClr val="tx2">
                    <a:lumMod val="75000"/>
                  </a:schemeClr>
                </a:solidFill>
              </a:rPr>
              <a:t> </a:t>
            </a:r>
            <a:r>
              <a:rPr lang="en-US" dirty="0" err="1" smtClean="0">
                <a:solidFill>
                  <a:schemeClr val="tx2">
                    <a:lumMod val="75000"/>
                  </a:schemeClr>
                </a:solidFill>
              </a:rPr>
              <a:t>aos</a:t>
            </a:r>
            <a:endParaRPr lang="en-US" dirty="0">
              <a:solidFill>
                <a:schemeClr val="tx2">
                  <a:lumMod val="75000"/>
                </a:schemeClr>
              </a:solidFill>
            </a:endParaRPr>
          </a:p>
          <a:p>
            <a:pPr>
              <a:defRPr/>
            </a:pPr>
            <a:r>
              <a:rPr lang="en-US" dirty="0" smtClean="0">
                <a:solidFill>
                  <a:schemeClr val="tx2">
                    <a:lumMod val="75000"/>
                  </a:schemeClr>
                </a:solidFill>
              </a:rPr>
              <a:t> Friend of a Friend (FOAF),</a:t>
            </a:r>
          </a:p>
          <a:p>
            <a:pPr>
              <a:defRPr/>
            </a:pPr>
            <a:r>
              <a:rPr lang="en-US" dirty="0" err="1" smtClean="0">
                <a:solidFill>
                  <a:schemeClr val="tx2">
                    <a:lumMod val="75000"/>
                  </a:schemeClr>
                </a:solidFill>
              </a:rPr>
              <a:t>Autor</a:t>
            </a:r>
            <a:r>
              <a:rPr lang="en-US" dirty="0" smtClean="0">
                <a:solidFill>
                  <a:schemeClr val="tx2">
                    <a:lumMod val="75000"/>
                  </a:schemeClr>
                </a:solidFill>
              </a:rPr>
              <a:t> VIAF (</a:t>
            </a:r>
            <a:r>
              <a:rPr lang="en-US" sz="2400" dirty="0" smtClean="0">
                <a:solidFill>
                  <a:schemeClr val="tx2">
                    <a:lumMod val="75000"/>
                  </a:schemeClr>
                </a:solidFill>
              </a:rPr>
              <a:t>Virtual International </a:t>
            </a:r>
            <a:r>
              <a:rPr lang="en-US" sz="2400" dirty="0" err="1" smtClean="0">
                <a:solidFill>
                  <a:schemeClr val="tx2">
                    <a:lumMod val="75000"/>
                  </a:schemeClr>
                </a:solidFill>
              </a:rPr>
              <a:t>Autorithy</a:t>
            </a:r>
            <a:r>
              <a:rPr lang="en-US" sz="2400" dirty="0" smtClean="0">
                <a:solidFill>
                  <a:schemeClr val="tx2">
                    <a:lumMod val="75000"/>
                  </a:schemeClr>
                </a:solidFill>
              </a:rPr>
              <a:t> File)</a:t>
            </a:r>
          </a:p>
          <a:p>
            <a:pPr>
              <a:defRPr/>
            </a:pPr>
            <a:r>
              <a:rPr lang="en-US" dirty="0" err="1" smtClean="0">
                <a:solidFill>
                  <a:schemeClr val="tx2">
                    <a:lumMod val="75000"/>
                  </a:schemeClr>
                </a:solidFill>
              </a:rPr>
              <a:t>DBPedia</a:t>
            </a:r>
            <a:r>
              <a:rPr lang="en-US" dirty="0" smtClean="0">
                <a:solidFill>
                  <a:schemeClr val="tx2">
                    <a:lumMod val="75000"/>
                  </a:schemeClr>
                </a:solidFill>
              </a:rPr>
              <a:t> (base </a:t>
            </a:r>
            <a:r>
              <a:rPr lang="en-US" dirty="0" err="1" smtClean="0">
                <a:solidFill>
                  <a:schemeClr val="tx2">
                    <a:lumMod val="75000"/>
                  </a:schemeClr>
                </a:solidFill>
              </a:rPr>
              <a:t>feita</a:t>
            </a:r>
            <a:r>
              <a:rPr lang="en-US" dirty="0" smtClean="0">
                <a:solidFill>
                  <a:schemeClr val="tx2">
                    <a:lumMod val="75000"/>
                  </a:schemeClr>
                </a:solidFill>
              </a:rPr>
              <a:t> a </a:t>
            </a:r>
            <a:r>
              <a:rPr lang="en-US" dirty="0" err="1" smtClean="0">
                <a:solidFill>
                  <a:schemeClr val="tx2">
                    <a:lumMod val="75000"/>
                  </a:schemeClr>
                </a:solidFill>
              </a:rPr>
              <a:t>partir</a:t>
            </a:r>
            <a:r>
              <a:rPr lang="en-US" dirty="0" smtClean="0">
                <a:solidFill>
                  <a:schemeClr val="tx2">
                    <a:lumMod val="75000"/>
                  </a:schemeClr>
                </a:solidFill>
              </a:rPr>
              <a:t> do Wikipedia) e</a:t>
            </a:r>
          </a:p>
          <a:p>
            <a:pPr>
              <a:defRPr/>
            </a:pPr>
            <a:r>
              <a:rPr lang="en-US" dirty="0" err="1" smtClean="0">
                <a:solidFill>
                  <a:schemeClr val="tx2">
                    <a:lumMod val="75000"/>
                  </a:schemeClr>
                </a:solidFill>
              </a:rPr>
              <a:t>Muitas</a:t>
            </a:r>
            <a:r>
              <a:rPr lang="en-US" dirty="0" smtClean="0">
                <a:solidFill>
                  <a:schemeClr val="tx2">
                    <a:lumMod val="75000"/>
                  </a:schemeClr>
                </a:solidFill>
              </a:rPr>
              <a:t> </a:t>
            </a:r>
            <a:r>
              <a:rPr lang="en-US" dirty="0" err="1" smtClean="0">
                <a:solidFill>
                  <a:schemeClr val="tx2">
                    <a:lumMod val="75000"/>
                  </a:schemeClr>
                </a:solidFill>
              </a:rPr>
              <a:t>outras</a:t>
            </a:r>
            <a:r>
              <a:rPr lang="en-US" dirty="0" smtClean="0">
                <a:solidFill>
                  <a:schemeClr val="tx2">
                    <a:lumMod val="75000"/>
                  </a:schemeClr>
                </a:solidFill>
              </a:rPr>
              <a:t> </a:t>
            </a:r>
            <a:r>
              <a:rPr lang="en-US" dirty="0" err="1" smtClean="0">
                <a:solidFill>
                  <a:schemeClr val="tx2">
                    <a:lumMod val="75000"/>
                  </a:schemeClr>
                </a:solidFill>
              </a:rPr>
              <a:t>aplicações</a:t>
            </a:r>
            <a:r>
              <a:rPr lang="en-US" dirty="0" smtClean="0">
                <a:solidFill>
                  <a:schemeClr val="tx2">
                    <a:lumMod val="75000"/>
                  </a:schemeClr>
                </a:solidFill>
              </a:rPr>
              <a:t>.</a:t>
            </a:r>
          </a:p>
          <a:p>
            <a:pPr>
              <a:defRPr/>
            </a:pPr>
            <a:endParaRPr lang="pt-BR" dirty="0" smtClean="0"/>
          </a:p>
          <a:p>
            <a:pPr marL="0" indent="0">
              <a:buFontTx/>
              <a:buNone/>
              <a:defRPr/>
            </a:pPr>
            <a:endParaRPr lang="pt-BR" dirty="0" smtClean="0"/>
          </a:p>
          <a:p>
            <a:pPr marL="0" indent="0">
              <a:buFontTx/>
              <a:buNone/>
              <a:defRPr/>
            </a:pPr>
            <a:endParaRPr lang="pt-BR" dirty="0"/>
          </a:p>
        </p:txBody>
      </p:sp>
      <p:pic>
        <p:nvPicPr>
          <p:cNvPr id="3074" name="Picture 2" descr="Resultado de imagem para dbpedia simp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5" y="3819524"/>
            <a:ext cx="3463925" cy="27365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551" y="3861645"/>
            <a:ext cx="4197350" cy="269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7150" y="5012975"/>
            <a:ext cx="15621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9437" y="4284663"/>
            <a:ext cx="5810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3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p:cTn id="15" dur="1000" fill="hold"/>
                                        <p:tgtEl>
                                          <p:spTgt spid="3076"/>
                                        </p:tgtEl>
                                        <p:attrNameLst>
                                          <p:attrName>ppt_w</p:attrName>
                                        </p:attrNameLst>
                                      </p:cBhvr>
                                      <p:tavLst>
                                        <p:tav tm="0">
                                          <p:val>
                                            <p:fltVal val="0"/>
                                          </p:val>
                                        </p:tav>
                                        <p:tav tm="100000">
                                          <p:val>
                                            <p:strVal val="#ppt_w"/>
                                          </p:val>
                                        </p:tav>
                                      </p:tavLst>
                                    </p:anim>
                                    <p:anim calcmode="lin" valueType="num">
                                      <p:cBhvr>
                                        <p:cTn id="16" dur="1000" fill="hold"/>
                                        <p:tgtEl>
                                          <p:spTgt spid="3076"/>
                                        </p:tgtEl>
                                        <p:attrNameLst>
                                          <p:attrName>ppt_h</p:attrName>
                                        </p:attrNameLst>
                                      </p:cBhvr>
                                      <p:tavLst>
                                        <p:tav tm="0">
                                          <p:val>
                                            <p:fltVal val="0"/>
                                          </p:val>
                                        </p:tav>
                                        <p:tav tm="100000">
                                          <p:val>
                                            <p:strVal val="#ppt_h"/>
                                          </p:val>
                                        </p:tav>
                                      </p:tavLst>
                                    </p:anim>
                                    <p:anim calcmode="lin" valueType="num">
                                      <p:cBhvr>
                                        <p:cTn id="17" dur="1000" fill="hold"/>
                                        <p:tgtEl>
                                          <p:spTgt spid="3076"/>
                                        </p:tgtEl>
                                        <p:attrNameLst>
                                          <p:attrName>style.rotation</p:attrName>
                                        </p:attrNameLst>
                                      </p:cBhvr>
                                      <p:tavLst>
                                        <p:tav tm="0">
                                          <p:val>
                                            <p:fltVal val="90"/>
                                          </p:val>
                                        </p:tav>
                                        <p:tav tm="100000">
                                          <p:val>
                                            <p:fltVal val="0"/>
                                          </p:val>
                                        </p:tav>
                                      </p:tavLst>
                                    </p:anim>
                                    <p:animEffect transition="in" filter="fade">
                                      <p:cBhvr>
                                        <p:cTn id="18" dur="10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p:cTn id="23" dur="1000" fill="hold"/>
                                        <p:tgtEl>
                                          <p:spTgt spid="3077"/>
                                        </p:tgtEl>
                                        <p:attrNameLst>
                                          <p:attrName>ppt_w</p:attrName>
                                        </p:attrNameLst>
                                      </p:cBhvr>
                                      <p:tavLst>
                                        <p:tav tm="0">
                                          <p:val>
                                            <p:fltVal val="0"/>
                                          </p:val>
                                        </p:tav>
                                        <p:tav tm="100000">
                                          <p:val>
                                            <p:strVal val="#ppt_w"/>
                                          </p:val>
                                        </p:tav>
                                      </p:tavLst>
                                    </p:anim>
                                    <p:anim calcmode="lin" valueType="num">
                                      <p:cBhvr>
                                        <p:cTn id="24" dur="1000" fill="hold"/>
                                        <p:tgtEl>
                                          <p:spTgt spid="3077"/>
                                        </p:tgtEl>
                                        <p:attrNameLst>
                                          <p:attrName>ppt_h</p:attrName>
                                        </p:attrNameLst>
                                      </p:cBhvr>
                                      <p:tavLst>
                                        <p:tav tm="0">
                                          <p:val>
                                            <p:fltVal val="0"/>
                                          </p:val>
                                        </p:tav>
                                        <p:tav tm="100000">
                                          <p:val>
                                            <p:strVal val="#ppt_h"/>
                                          </p:val>
                                        </p:tav>
                                      </p:tavLst>
                                    </p:anim>
                                    <p:anim calcmode="lin" valueType="num">
                                      <p:cBhvr>
                                        <p:cTn id="25" dur="1000" fill="hold"/>
                                        <p:tgtEl>
                                          <p:spTgt spid="3077"/>
                                        </p:tgtEl>
                                        <p:attrNameLst>
                                          <p:attrName>style.rotation</p:attrName>
                                        </p:attrNameLst>
                                      </p:cBhvr>
                                      <p:tavLst>
                                        <p:tav tm="0">
                                          <p:val>
                                            <p:fltVal val="90"/>
                                          </p:val>
                                        </p:tav>
                                        <p:tav tm="100000">
                                          <p:val>
                                            <p:fltVal val="0"/>
                                          </p:val>
                                        </p:tav>
                                      </p:tavLst>
                                    </p:anim>
                                    <p:animEffect transition="in" filter="fade">
                                      <p:cBhvr>
                                        <p:cTn id="26"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 de Schema.org </a:t>
            </a:r>
            <a:endParaRPr lang="pt-BR" dirty="0"/>
          </a:p>
        </p:txBody>
      </p:sp>
      <p:sp>
        <p:nvSpPr>
          <p:cNvPr id="4" name="Espaço Reservado para Rodapé 3"/>
          <p:cNvSpPr>
            <a:spLocks noGrp="1"/>
          </p:cNvSpPr>
          <p:nvPr>
            <p:ph type="ftr" sz="quarter" idx="11"/>
          </p:nvPr>
        </p:nvSpPr>
        <p:spPr/>
        <p:txBody>
          <a:bodyPr/>
          <a:lstStyle/>
          <a:p>
            <a:r>
              <a:rPr lang="pt-BR" smtClean="0"/>
              <a:t>Dr. Marcos Luiz Mucheroni - ECA - USP - SP</a:t>
            </a:r>
            <a:endParaRPr lang="pt-BR"/>
          </a:p>
        </p:txBody>
      </p:sp>
      <p:pic>
        <p:nvPicPr>
          <p:cNvPr id="1026" name="Picture 2" descr="Some of the relationships around a Creative Work that may be described using schema.org - From the LRMI document What is Schema.or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6914" y="1359827"/>
            <a:ext cx="6829567" cy="520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599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Um exemplo de um livro simples</a:t>
            </a:r>
            <a:endParaRPr lang="pt-BR" dirty="0"/>
          </a:p>
        </p:txBody>
      </p:sp>
      <p:sp>
        <p:nvSpPr>
          <p:cNvPr id="3" name="Espaço Reservado para Conteúdo 2"/>
          <p:cNvSpPr>
            <a:spLocks noGrp="1"/>
          </p:cNvSpPr>
          <p:nvPr>
            <p:ph idx="1"/>
          </p:nvPr>
        </p:nvSpPr>
        <p:spPr/>
        <p:txBody>
          <a:bodyPr/>
          <a:lstStyle/>
          <a:p>
            <a:endParaRPr lang="pt-BR" dirty="0"/>
          </a:p>
        </p:txBody>
      </p:sp>
      <p:sp>
        <p:nvSpPr>
          <p:cNvPr id="4" name="Espaço Reservado para Rodapé 3"/>
          <p:cNvSpPr>
            <a:spLocks noGrp="1"/>
          </p:cNvSpPr>
          <p:nvPr>
            <p:ph type="ftr" sz="quarter" idx="11"/>
          </p:nvPr>
        </p:nvSpPr>
        <p:spPr/>
        <p:txBody>
          <a:bodyPr/>
          <a:lstStyle/>
          <a:p>
            <a:r>
              <a:rPr lang="pt-BR" smtClean="0"/>
              <a:t>Dr. Marcos Luiz Mucheroni - ECA - USP - SP</a:t>
            </a:r>
            <a:endParaRPr lang="pt-BR"/>
          </a:p>
        </p:txBody>
      </p:sp>
      <p:pic>
        <p:nvPicPr>
          <p:cNvPr id="2050" name="Picture 2" descr="Resultado de imagem para schema bib extend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144" y="1228819"/>
            <a:ext cx="8155913" cy="562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579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8250" y="398991"/>
            <a:ext cx="10515600" cy="1325563"/>
          </a:xfrm>
        </p:spPr>
        <p:txBody>
          <a:bodyPr/>
          <a:lstStyle/>
          <a:p>
            <a:r>
              <a:rPr lang="pt-BR" dirty="0" smtClean="0"/>
              <a:t>Alguns serviços avançados </a:t>
            </a:r>
            <a:endParaRPr lang="pt-BR" dirty="0"/>
          </a:p>
        </p:txBody>
      </p:sp>
      <p:sp>
        <p:nvSpPr>
          <p:cNvPr id="3" name="Espaço Reservado para Conteúdo 2"/>
          <p:cNvSpPr>
            <a:spLocks noGrp="1"/>
          </p:cNvSpPr>
          <p:nvPr>
            <p:ph idx="1"/>
          </p:nvPr>
        </p:nvSpPr>
        <p:spPr/>
        <p:txBody>
          <a:bodyPr>
            <a:normAutofit lnSpcReduction="10000"/>
          </a:bodyPr>
          <a:lstStyle/>
          <a:p>
            <a:endParaRPr lang="pt-BR" dirty="0"/>
          </a:p>
          <a:p>
            <a:r>
              <a:rPr lang="pt-BR" dirty="0"/>
              <a:t>C</a:t>
            </a:r>
            <a:r>
              <a:rPr lang="pt-BR" dirty="0" smtClean="0"/>
              <a:t>rescente </a:t>
            </a:r>
            <a:r>
              <a:rPr lang="pt-BR" dirty="0"/>
              <a:t>produção de conteúdo </a:t>
            </a:r>
            <a:r>
              <a:rPr lang="pt-BR" dirty="0" smtClean="0"/>
              <a:t>digital – maior geração </a:t>
            </a:r>
            <a:r>
              <a:rPr lang="pt-BR" dirty="0"/>
              <a:t>de dados </a:t>
            </a:r>
            <a:endParaRPr lang="pt-BR" dirty="0" smtClean="0"/>
          </a:p>
          <a:p>
            <a:r>
              <a:rPr lang="pt-BR" dirty="0" smtClean="0"/>
              <a:t>forte </a:t>
            </a:r>
            <a:r>
              <a:rPr lang="pt-BR" dirty="0"/>
              <a:t>influência </a:t>
            </a:r>
            <a:r>
              <a:rPr lang="pt-BR" dirty="0" smtClean="0"/>
              <a:t>tecnológica</a:t>
            </a:r>
          </a:p>
          <a:p>
            <a:endParaRPr lang="pt-BR" dirty="0"/>
          </a:p>
          <a:p>
            <a:r>
              <a:rPr lang="pt-BR" dirty="0"/>
              <a:t> uso de recursos computacionais e </a:t>
            </a:r>
            <a:r>
              <a:rPr lang="pt-BR" dirty="0" smtClean="0"/>
              <a:t>tecnológicos</a:t>
            </a:r>
          </a:p>
          <a:p>
            <a:r>
              <a:rPr lang="pt-BR" dirty="0" smtClean="0"/>
              <a:t>desenvolver de Serviços </a:t>
            </a:r>
            <a:r>
              <a:rPr lang="pt-BR" dirty="0"/>
              <a:t>de Informação ao </a:t>
            </a:r>
            <a:r>
              <a:rPr lang="pt-BR" dirty="0" smtClean="0"/>
              <a:t>usuário</a:t>
            </a:r>
          </a:p>
          <a:p>
            <a:endParaRPr lang="pt-BR" dirty="0"/>
          </a:p>
          <a:p>
            <a:r>
              <a:rPr lang="pt-BR" dirty="0" smtClean="0"/>
              <a:t>Evidencia: recursos DIGITAIS E AMBIENTES apoiados pela OCLC </a:t>
            </a:r>
            <a:endParaRPr lang="pt-BR" dirty="0"/>
          </a:p>
          <a:p>
            <a:r>
              <a:rPr lang="pt-BR" i="1" dirty="0" smtClean="0"/>
              <a:t>Online </a:t>
            </a:r>
            <a:r>
              <a:rPr lang="pt-BR" i="1" dirty="0"/>
              <a:t>Computer Library Center </a:t>
            </a:r>
            <a:r>
              <a:rPr lang="pt-BR" dirty="0"/>
              <a:t>(OCLC</a:t>
            </a:r>
            <a:r>
              <a:rPr lang="pt-BR" i="1" dirty="0"/>
              <a:t>)</a:t>
            </a:r>
            <a:r>
              <a:rPr lang="pt-BR" dirty="0"/>
              <a:t>.</a:t>
            </a:r>
          </a:p>
        </p:txBody>
      </p:sp>
      <p:pic>
        <p:nvPicPr>
          <p:cNvPr id="1026" name="Picture 2" descr="Resultado de im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731" y="5563834"/>
            <a:ext cx="1314450" cy="428626"/>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p:cNvSpPr>
            <a:spLocks noGrp="1"/>
          </p:cNvSpPr>
          <p:nvPr>
            <p:ph type="ftr" sz="quarter" idx="11"/>
          </p:nvPr>
        </p:nvSpPr>
        <p:spPr/>
        <p:txBody>
          <a:bodyPr/>
          <a:lstStyle/>
          <a:p>
            <a:r>
              <a:rPr lang="pt-BR" smtClean="0"/>
              <a:t>Dr. Marcos Luiz Mucheroni - ECA - USP - SP</a:t>
            </a:r>
            <a:endParaRPr lang="pt-BR"/>
          </a:p>
        </p:txBody>
      </p:sp>
      <p:pic>
        <p:nvPicPr>
          <p:cNvPr id="7" name="Picture 4" descr="Resultado de imagem para eca 50 an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1531" y="6176963"/>
            <a:ext cx="2057047" cy="60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729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8111" y="500062"/>
            <a:ext cx="10515600" cy="1325563"/>
          </a:xfrm>
        </p:spPr>
        <p:txBody>
          <a:bodyPr/>
          <a:lstStyle/>
          <a:p>
            <a:r>
              <a:rPr lang="pt-BR" dirty="0" smtClean="0"/>
              <a:t>OCLC e a Web Semântica</a:t>
            </a:r>
            <a:endParaRPr lang="pt-BR" dirty="0"/>
          </a:p>
        </p:txBody>
      </p:sp>
      <p:sp>
        <p:nvSpPr>
          <p:cNvPr id="3" name="Espaço Reservado para Conteúdo 2"/>
          <p:cNvSpPr>
            <a:spLocks noGrp="1"/>
          </p:cNvSpPr>
          <p:nvPr>
            <p:ph idx="1"/>
          </p:nvPr>
        </p:nvSpPr>
        <p:spPr/>
        <p:txBody>
          <a:bodyPr>
            <a:normAutofit/>
          </a:bodyPr>
          <a:lstStyle/>
          <a:p>
            <a:r>
              <a:rPr lang="pt-BR" b="1" dirty="0"/>
              <a:t>OCLC e os projetos para Web Semântica </a:t>
            </a:r>
            <a:endParaRPr lang="pt-BR" dirty="0"/>
          </a:p>
          <a:p>
            <a:r>
              <a:rPr lang="pt-BR" dirty="0" smtClean="0"/>
              <a:t>OCLC </a:t>
            </a:r>
            <a:r>
              <a:rPr lang="pt-BR" dirty="0"/>
              <a:t>- </a:t>
            </a:r>
            <a:r>
              <a:rPr lang="pt-BR" i="1" dirty="0"/>
              <a:t>Online Computer Library </a:t>
            </a:r>
            <a:r>
              <a:rPr lang="pt-BR" i="1" dirty="0" smtClean="0"/>
              <a:t>Center, </a:t>
            </a:r>
            <a:r>
              <a:rPr lang="pt-BR" dirty="0" smtClean="0"/>
              <a:t>ativa no consórcio W3C</a:t>
            </a:r>
          </a:p>
          <a:p>
            <a:r>
              <a:rPr lang="pt-BR" dirty="0" smtClean="0"/>
              <a:t>diversos </a:t>
            </a:r>
            <a:r>
              <a:rPr lang="pt-BR" dirty="0"/>
              <a:t>projetos e </a:t>
            </a:r>
            <a:r>
              <a:rPr lang="pt-BR" dirty="0" smtClean="0"/>
              <a:t>da </a:t>
            </a:r>
            <a:r>
              <a:rPr lang="pt-BR" dirty="0"/>
              <a:t>Web Semântica. </a:t>
            </a:r>
            <a:endParaRPr lang="pt-BR" dirty="0" smtClean="0"/>
          </a:p>
          <a:p>
            <a:pPr marL="0" indent="0">
              <a:buNone/>
            </a:pPr>
            <a:r>
              <a:rPr lang="pt-BR" dirty="0" smtClean="0"/>
              <a:t>   Exemplos: </a:t>
            </a:r>
          </a:p>
          <a:p>
            <a:pPr marL="0" indent="0">
              <a:buNone/>
            </a:pPr>
            <a:r>
              <a:rPr lang="pt-BR" i="1" dirty="0"/>
              <a:t> </a:t>
            </a:r>
            <a:r>
              <a:rPr lang="pt-BR" i="1" dirty="0" smtClean="0"/>
              <a:t>  - </a:t>
            </a:r>
            <a:r>
              <a:rPr lang="pt-BR" i="1" dirty="0" err="1" smtClean="0"/>
              <a:t>Schema</a:t>
            </a:r>
            <a:r>
              <a:rPr lang="pt-BR" i="1" dirty="0" smtClean="0"/>
              <a:t> </a:t>
            </a:r>
            <a:r>
              <a:rPr lang="pt-BR" i="1" dirty="0" err="1"/>
              <a:t>Bib</a:t>
            </a:r>
            <a:r>
              <a:rPr lang="pt-BR" i="1" dirty="0"/>
              <a:t> </a:t>
            </a:r>
            <a:r>
              <a:rPr lang="pt-BR" i="1" dirty="0" err="1"/>
              <a:t>Extend</a:t>
            </a:r>
            <a:r>
              <a:rPr lang="pt-BR" i="1" dirty="0"/>
              <a:t> </a:t>
            </a:r>
            <a:r>
              <a:rPr lang="pt-BR" i="1" dirty="0" err="1"/>
              <a:t>Community</a:t>
            </a:r>
            <a:r>
              <a:rPr lang="pt-BR" i="1" dirty="0"/>
              <a:t> </a:t>
            </a:r>
            <a:r>
              <a:rPr lang="pt-BR" i="1" dirty="0" err="1"/>
              <a:t>Group</a:t>
            </a:r>
            <a:r>
              <a:rPr lang="pt-BR" i="1" dirty="0"/>
              <a:t> </a:t>
            </a:r>
            <a:r>
              <a:rPr lang="pt-BR" dirty="0" smtClean="0"/>
              <a:t>(definições no </a:t>
            </a:r>
            <a:r>
              <a:rPr lang="pt-BR" dirty="0"/>
              <a:t>Schema.org); </a:t>
            </a:r>
          </a:p>
          <a:p>
            <a:pPr marL="0" indent="0">
              <a:buNone/>
            </a:pPr>
            <a:r>
              <a:rPr lang="pt-BR" dirty="0" smtClean="0"/>
              <a:t>   - </a:t>
            </a:r>
            <a:r>
              <a:rPr lang="en-US" b="1" dirty="0" smtClean="0"/>
              <a:t>VIAF</a:t>
            </a:r>
            <a:r>
              <a:rPr lang="en-US" b="1" baseline="30000" dirty="0" smtClean="0"/>
              <a:t>® </a:t>
            </a:r>
            <a:r>
              <a:rPr lang="pt-BR" dirty="0" smtClean="0"/>
              <a:t>(</a:t>
            </a:r>
            <a:r>
              <a:rPr lang="pt-BR" i="1" dirty="0" smtClean="0"/>
              <a:t>Virtual </a:t>
            </a:r>
            <a:r>
              <a:rPr lang="pt-BR" i="1" dirty="0" err="1" smtClean="0"/>
              <a:t>International</a:t>
            </a:r>
            <a:r>
              <a:rPr lang="pt-BR" i="1" dirty="0" smtClean="0"/>
              <a:t> </a:t>
            </a:r>
            <a:r>
              <a:rPr lang="pt-BR" i="1" dirty="0" err="1" smtClean="0"/>
              <a:t>Authority</a:t>
            </a:r>
            <a:r>
              <a:rPr lang="pt-BR" i="1" dirty="0" smtClean="0"/>
              <a:t> File</a:t>
            </a:r>
            <a:r>
              <a:rPr lang="pt-BR" dirty="0" smtClean="0"/>
              <a:t>); e o </a:t>
            </a:r>
            <a:endParaRPr lang="en-US" b="1" dirty="0" smtClean="0"/>
          </a:p>
          <a:p>
            <a:pPr marL="0" indent="0">
              <a:buNone/>
            </a:pPr>
            <a:r>
              <a:rPr lang="pt-BR" dirty="0" smtClean="0"/>
              <a:t>   - FAST </a:t>
            </a:r>
            <a:r>
              <a:rPr lang="pt-BR" dirty="0"/>
              <a:t>(</a:t>
            </a:r>
            <a:r>
              <a:rPr lang="pt-BR" i="1" dirty="0" err="1"/>
              <a:t>Faceted</a:t>
            </a:r>
            <a:r>
              <a:rPr lang="pt-BR" i="1" dirty="0"/>
              <a:t> </a:t>
            </a:r>
            <a:r>
              <a:rPr lang="pt-BR" i="1" dirty="0" err="1"/>
              <a:t>Application</a:t>
            </a:r>
            <a:r>
              <a:rPr lang="pt-BR" i="1" dirty="0"/>
              <a:t> </a:t>
            </a:r>
            <a:r>
              <a:rPr lang="pt-BR" i="1" dirty="0" err="1"/>
              <a:t>of</a:t>
            </a:r>
            <a:r>
              <a:rPr lang="pt-BR" i="1" dirty="0"/>
              <a:t> </a:t>
            </a:r>
            <a:r>
              <a:rPr lang="pt-BR" i="1" dirty="0" err="1"/>
              <a:t>Subject</a:t>
            </a:r>
            <a:r>
              <a:rPr lang="pt-BR" i="1" dirty="0"/>
              <a:t> </a:t>
            </a:r>
            <a:r>
              <a:rPr lang="pt-BR" i="1" dirty="0" err="1"/>
              <a:t>Headings</a:t>
            </a:r>
            <a:r>
              <a:rPr lang="pt-BR" dirty="0"/>
              <a:t>). </a:t>
            </a:r>
            <a:endParaRPr lang="pt-BR" dirty="0" smtClean="0"/>
          </a:p>
          <a:p>
            <a:pPr marL="0" indent="0">
              <a:buNone/>
            </a:pPr>
            <a:r>
              <a:rPr lang="pt-BR" dirty="0"/>
              <a:t> </a:t>
            </a:r>
            <a:r>
              <a:rPr lang="pt-BR" dirty="0" smtClean="0"/>
              <a:t>  Exemplo de aplicação do </a:t>
            </a:r>
            <a:r>
              <a:rPr lang="pt-BR" dirty="0" err="1" smtClean="0"/>
              <a:t>do</a:t>
            </a:r>
            <a:r>
              <a:rPr lang="pt-BR" dirty="0" smtClean="0"/>
              <a:t> Schema.org na Web Semântica </a:t>
            </a:r>
            <a:r>
              <a:rPr lang="pt-BR" dirty="0" smtClean="0">
                <a:sym typeface="Wingdings" panose="05000000000000000000" pitchFamily="2" charset="2"/>
              </a:rPr>
              <a:t></a:t>
            </a:r>
            <a:endParaRPr lang="pt-BR" dirty="0"/>
          </a:p>
        </p:txBody>
      </p:sp>
      <p:sp>
        <p:nvSpPr>
          <p:cNvPr id="4" name="Espaço Reservado para Rodapé 3"/>
          <p:cNvSpPr>
            <a:spLocks noGrp="1"/>
          </p:cNvSpPr>
          <p:nvPr>
            <p:ph type="ftr" sz="quarter" idx="11"/>
          </p:nvPr>
        </p:nvSpPr>
        <p:spPr/>
        <p:txBody>
          <a:bodyPr/>
          <a:lstStyle/>
          <a:p>
            <a:r>
              <a:rPr lang="pt-BR" smtClean="0"/>
              <a:t>Dr. Marcos Luiz Mucheroni - ECA - USP - SP</a:t>
            </a:r>
            <a:endParaRPr lang="pt-BR"/>
          </a:p>
        </p:txBody>
      </p:sp>
      <p:pic>
        <p:nvPicPr>
          <p:cNvPr id="6" name="Picture 4" descr="Resultado de imagem para eca 50 an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1531" y="6176963"/>
            <a:ext cx="2057047" cy="60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34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é esse </a:t>
            </a:r>
            <a:r>
              <a:rPr lang="pt-BR" dirty="0"/>
              <a:t>Schema.org</a:t>
            </a:r>
            <a:r>
              <a:rPr lang="pt-BR" dirty="0" smtClean="0"/>
              <a:t> ?</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smtClean="0"/>
              <a:t>De um modo mais curto </a:t>
            </a:r>
            <a:r>
              <a:rPr lang="pt-BR" dirty="0"/>
              <a:t>possível definição: schema.org é um vocabulário.</a:t>
            </a:r>
          </a:p>
          <a:p>
            <a:endParaRPr lang="pt-BR" dirty="0"/>
          </a:p>
          <a:p>
            <a:r>
              <a:rPr lang="pt-BR" dirty="0"/>
              <a:t>Uma definição um pouco mais </a:t>
            </a:r>
            <a:r>
              <a:rPr lang="pt-BR" dirty="0" smtClean="0"/>
              <a:t>detalhada </a:t>
            </a:r>
            <a:r>
              <a:rPr lang="pt-BR" dirty="0"/>
              <a:t>e, provavelmente, mais útil é que schema.org é um vocabulário que suporta a marcação de dados estruturados em documentos HTML.</a:t>
            </a:r>
          </a:p>
          <a:p>
            <a:endParaRPr lang="pt-BR" dirty="0"/>
          </a:p>
          <a:p>
            <a:r>
              <a:rPr lang="pt-BR" dirty="0"/>
              <a:t>O site schema.org descreve </a:t>
            </a:r>
            <a:r>
              <a:rPr lang="pt-BR" dirty="0" smtClean="0"/>
              <a:t>a descreve assim:</a:t>
            </a:r>
            <a:endParaRPr lang="pt-BR" dirty="0"/>
          </a:p>
          <a:p>
            <a:endParaRPr lang="pt-BR" dirty="0"/>
          </a:p>
          <a:p>
            <a:r>
              <a:rPr lang="pt-BR" dirty="0"/>
              <a:t>Schema.org fornece uma coleção de vocabulários compartilhados </a:t>
            </a:r>
            <a:r>
              <a:rPr lang="pt-BR" dirty="0" smtClean="0"/>
              <a:t>de Webmasters e </a:t>
            </a:r>
            <a:r>
              <a:rPr lang="pt-BR" dirty="0"/>
              <a:t>podem usar para marcar suas páginas de forma que possam ser compreendidas pelos principais motores de busca: Google, Microsoft, </a:t>
            </a:r>
            <a:r>
              <a:rPr lang="pt-BR" dirty="0" err="1"/>
              <a:t>Yandex</a:t>
            </a:r>
            <a:r>
              <a:rPr lang="pt-BR" dirty="0"/>
              <a:t> e Yahoo!</a:t>
            </a:r>
          </a:p>
          <a:p>
            <a:endParaRPr lang="pt-BR" dirty="0"/>
          </a:p>
          <a:p>
            <a:r>
              <a:rPr lang="pt-BR" dirty="0" smtClean="0"/>
              <a:t>A definição </a:t>
            </a:r>
            <a:r>
              <a:rPr lang="pt-BR" dirty="0"/>
              <a:t>acima </a:t>
            </a:r>
            <a:r>
              <a:rPr lang="pt-BR" dirty="0" smtClean="0"/>
              <a:t>de </a:t>
            </a:r>
            <a:r>
              <a:rPr lang="pt-BR" dirty="0"/>
              <a:t>página </a:t>
            </a:r>
            <a:r>
              <a:rPr lang="pt-BR" dirty="0" smtClean="0"/>
              <a:t>é uma "Introdução</a:t>
            </a:r>
            <a:r>
              <a:rPr lang="pt-BR" dirty="0"/>
              <a:t>" é um pouco mais clara do que a descrição home </a:t>
            </a:r>
            <a:r>
              <a:rPr lang="pt-BR" dirty="0" err="1"/>
              <a:t>page</a:t>
            </a:r>
            <a:r>
              <a:rPr lang="pt-BR" dirty="0"/>
              <a:t> (ou pelo menos fornece o contexto para entender melhor essa definição), que chama schema.org "uma coleção de esquemas, ou seja, </a:t>
            </a:r>
            <a:r>
              <a:rPr lang="pt-BR" dirty="0" err="1"/>
              <a:t>tags</a:t>
            </a:r>
            <a:r>
              <a:rPr lang="pt-BR" dirty="0"/>
              <a:t> HTML, que webmasters podem usar para marcar suas páginas de formas reconhecidas pelos principais provedores de </a:t>
            </a:r>
            <a:r>
              <a:rPr lang="pt-BR" dirty="0" smtClean="0"/>
              <a:t>pesquisa”</a:t>
            </a:r>
            <a:endParaRPr lang="pt-BR" dirty="0"/>
          </a:p>
        </p:txBody>
      </p:sp>
      <p:sp>
        <p:nvSpPr>
          <p:cNvPr id="4" name="Espaço Reservado para Rodapé 3"/>
          <p:cNvSpPr>
            <a:spLocks noGrp="1"/>
          </p:cNvSpPr>
          <p:nvPr>
            <p:ph type="ftr" sz="quarter" idx="11"/>
          </p:nvPr>
        </p:nvSpPr>
        <p:spPr/>
        <p:txBody>
          <a:bodyPr/>
          <a:lstStyle/>
          <a:p>
            <a:r>
              <a:rPr lang="pt-BR" smtClean="0"/>
              <a:t>Dr. Marcos Luiz Mucheroni - ECA - USP - SP</a:t>
            </a:r>
            <a:endParaRPr lang="pt-BR"/>
          </a:p>
        </p:txBody>
      </p:sp>
    </p:spTree>
    <p:extLst>
      <p:ext uri="{BB962C8B-B14F-4D97-AF65-F5344CB8AC3E}">
        <p14:creationId xmlns:p14="http://schemas.microsoft.com/office/powerpoint/2010/main" val="1877012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Mas </a:t>
            </a:r>
            <a:r>
              <a:rPr lang="pt-BR" dirty="0"/>
              <a:t>vocabulário</a:t>
            </a:r>
            <a:r>
              <a:rPr lang="pt-BR" dirty="0" smtClean="0"/>
              <a:t> (</a:t>
            </a:r>
            <a:r>
              <a:rPr lang="pt-BR" dirty="0"/>
              <a:t>controlado</a:t>
            </a:r>
            <a:r>
              <a:rPr lang="pt-BR" dirty="0" smtClean="0"/>
              <a:t>?) </a:t>
            </a:r>
            <a:r>
              <a:rPr lang="pt-BR" dirty="0"/>
              <a:t>o que é.</a:t>
            </a:r>
          </a:p>
        </p:txBody>
      </p:sp>
      <p:sp>
        <p:nvSpPr>
          <p:cNvPr id="3" name="Espaço Reservado para Conteúdo 2"/>
          <p:cNvSpPr>
            <a:spLocks noGrp="1"/>
          </p:cNvSpPr>
          <p:nvPr>
            <p:ph idx="1"/>
          </p:nvPr>
        </p:nvSpPr>
        <p:spPr>
          <a:xfrm>
            <a:off x="838200" y="1446663"/>
            <a:ext cx="10515600" cy="4730300"/>
          </a:xfrm>
        </p:spPr>
        <p:txBody>
          <a:bodyPr>
            <a:normAutofit lnSpcReduction="10000"/>
          </a:bodyPr>
          <a:lstStyle/>
          <a:p>
            <a:r>
              <a:rPr lang="pt-BR" dirty="0"/>
              <a:t>é particularmente útil, é claro, sem saber o que se entende por "um vocabulário." </a:t>
            </a:r>
            <a:endParaRPr lang="pt-BR" dirty="0" smtClean="0"/>
          </a:p>
          <a:p>
            <a:r>
              <a:rPr lang="pt-BR" dirty="0" smtClean="0"/>
              <a:t>Enquanto </a:t>
            </a:r>
            <a:r>
              <a:rPr lang="pt-BR" dirty="0"/>
              <a:t>não é incorreto pensar de schema.org ser um vocabulário no sentido coloquial - "o corpo de palavras usadas em uma linguagem particular</a:t>
            </a:r>
            <a:r>
              <a:rPr lang="pt-BR"/>
              <a:t>" </a:t>
            </a:r>
            <a:r>
              <a:rPr lang="pt-BR" smtClean="0"/>
              <a:t>(pensa-se </a:t>
            </a:r>
            <a:r>
              <a:rPr lang="pt-BR" dirty="0"/>
              <a:t>em schema.org como sendo "uma linguagem", e dos seus tipos, propriedades e enumerações como sendo seu "corpo de palavras</a:t>
            </a:r>
            <a:r>
              <a:rPr lang="pt-BR" dirty="0" smtClean="0"/>
              <a:t>").</a:t>
            </a:r>
          </a:p>
          <a:p>
            <a:r>
              <a:rPr lang="pt-BR" dirty="0"/>
              <a:t>O</a:t>
            </a:r>
            <a:r>
              <a:rPr lang="pt-BR" dirty="0" smtClean="0"/>
              <a:t> </a:t>
            </a:r>
            <a:r>
              <a:rPr lang="pt-BR" dirty="0"/>
              <a:t>termo "vocabulário" tem um significado mais específico no mundo web semântica. Sob o título "o que é um vocabulário?" W3C </a:t>
            </a:r>
            <a:r>
              <a:rPr lang="pt-BR" dirty="0" smtClean="0"/>
              <a:t>diz isto:</a:t>
            </a:r>
          </a:p>
          <a:p>
            <a:pPr marL="0" indent="0">
              <a:buNone/>
            </a:pPr>
            <a:r>
              <a:rPr lang="pt-BR" dirty="0" smtClean="0"/>
              <a:t>“</a:t>
            </a:r>
            <a:r>
              <a:rPr lang="pt-BR" dirty="0"/>
              <a:t>vocabulários definir os conceitos e relacionamentos </a:t>
            </a:r>
            <a:r>
              <a:rPr lang="pt-BR" dirty="0" smtClean="0"/>
              <a:t>(ou os referidos </a:t>
            </a:r>
            <a:r>
              <a:rPr lang="pt-BR" dirty="0"/>
              <a:t>como "Termos") usado para descrever e representar uma área de </a:t>
            </a:r>
            <a:r>
              <a:rPr lang="pt-BR" dirty="0" smtClean="0"/>
              <a:t>preocupação”, não necessariamente temática.</a:t>
            </a:r>
            <a:endParaRPr lang="pt-BR" dirty="0"/>
          </a:p>
        </p:txBody>
      </p:sp>
      <p:sp>
        <p:nvSpPr>
          <p:cNvPr id="4" name="Espaço Reservado para Rodapé 3"/>
          <p:cNvSpPr>
            <a:spLocks noGrp="1"/>
          </p:cNvSpPr>
          <p:nvPr>
            <p:ph type="ftr" sz="quarter" idx="11"/>
          </p:nvPr>
        </p:nvSpPr>
        <p:spPr/>
        <p:txBody>
          <a:bodyPr/>
          <a:lstStyle/>
          <a:p>
            <a:r>
              <a:rPr lang="pt-BR" smtClean="0"/>
              <a:t>Dr. Marcos Luiz Mucheroni - ECA - USP - SP</a:t>
            </a:r>
            <a:endParaRPr lang="pt-BR"/>
          </a:p>
        </p:txBody>
      </p:sp>
    </p:spTree>
    <p:extLst>
      <p:ext uri="{BB962C8B-B14F-4D97-AF65-F5344CB8AC3E}">
        <p14:creationId xmlns:p14="http://schemas.microsoft.com/office/powerpoint/2010/main" val="2269001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pt-BR" smtClean="0"/>
              <a:t>Conceito: Triplas</a:t>
            </a:r>
          </a:p>
        </p:txBody>
      </p:sp>
      <p:sp>
        <p:nvSpPr>
          <p:cNvPr id="3" name="Content Placeholder 2"/>
          <p:cNvSpPr>
            <a:spLocks noGrp="1"/>
          </p:cNvSpPr>
          <p:nvPr>
            <p:ph idx="1"/>
          </p:nvPr>
        </p:nvSpPr>
        <p:spPr>
          <a:xfrm>
            <a:off x="609600" y="1600201"/>
            <a:ext cx="11582400" cy="4525963"/>
          </a:xfrm>
        </p:spPr>
        <p:txBody>
          <a:bodyPr>
            <a:normAutofit/>
          </a:bodyPr>
          <a:lstStyle/>
          <a:p>
            <a:pPr marL="68580" indent="0">
              <a:buFontTx/>
              <a:buNone/>
              <a:defRPr/>
            </a:pPr>
            <a:r>
              <a:rPr lang="en-US" dirty="0" smtClean="0"/>
              <a:t>Uma </a:t>
            </a:r>
            <a:r>
              <a:rPr lang="en-US" dirty="0" err="1" smtClean="0"/>
              <a:t>tripla</a:t>
            </a:r>
            <a:r>
              <a:rPr lang="en-US" dirty="0" smtClean="0"/>
              <a:t> é </a:t>
            </a:r>
            <a:r>
              <a:rPr lang="en-US" dirty="0" err="1" smtClean="0"/>
              <a:t>uma</a:t>
            </a:r>
            <a:r>
              <a:rPr lang="en-US" dirty="0" smtClean="0"/>
              <a:t> </a:t>
            </a:r>
            <a:r>
              <a:rPr lang="en-US" dirty="0" err="1" smtClean="0"/>
              <a:t>sentença</a:t>
            </a:r>
            <a:r>
              <a:rPr lang="en-US" dirty="0" smtClean="0"/>
              <a:t>, com </a:t>
            </a:r>
            <a:r>
              <a:rPr lang="en-US" dirty="0" err="1" smtClean="0"/>
              <a:t>duas</a:t>
            </a:r>
            <a:r>
              <a:rPr lang="en-US" dirty="0" smtClean="0"/>
              <a:t> </a:t>
            </a:r>
            <a:r>
              <a:rPr lang="en-US" dirty="0" err="1" smtClean="0"/>
              <a:t>partes</a:t>
            </a:r>
            <a:r>
              <a:rPr lang="en-US" dirty="0" smtClean="0"/>
              <a:t>:</a:t>
            </a:r>
            <a:endParaRPr lang="en-US" dirty="0"/>
          </a:p>
          <a:p>
            <a:pPr>
              <a:defRPr/>
            </a:pPr>
            <a:r>
              <a:rPr lang="en-US" dirty="0"/>
              <a:t> </a:t>
            </a:r>
            <a:r>
              <a:rPr lang="en-US" dirty="0" smtClean="0"/>
              <a:t>(um </a:t>
            </a:r>
            <a:r>
              <a:rPr lang="en-US" dirty="0"/>
              <a:t>"</a:t>
            </a:r>
            <a:r>
              <a:rPr lang="en-US" dirty="0" err="1" smtClean="0"/>
              <a:t>sujeito</a:t>
            </a:r>
            <a:r>
              <a:rPr lang="en-US" dirty="0" smtClean="0"/>
              <a:t>" e um "</a:t>
            </a:r>
            <a:r>
              <a:rPr lang="en-US" dirty="0" err="1" smtClean="0"/>
              <a:t>objeto</a:t>
            </a:r>
            <a:r>
              <a:rPr lang="en-US" dirty="0" smtClean="0"/>
              <a:t>") , e,</a:t>
            </a:r>
            <a:endParaRPr lang="en-US" dirty="0"/>
          </a:p>
          <a:p>
            <a:pPr>
              <a:defRPr/>
            </a:pPr>
            <a:r>
              <a:rPr lang="en-US" dirty="0"/>
              <a:t>U</a:t>
            </a:r>
            <a:r>
              <a:rPr lang="en-US" dirty="0" smtClean="0"/>
              <a:t>ma </a:t>
            </a:r>
            <a:r>
              <a:rPr lang="en-US" dirty="0" err="1" smtClean="0"/>
              <a:t>relação</a:t>
            </a:r>
            <a:r>
              <a:rPr lang="en-US" dirty="0" smtClean="0"/>
              <a:t> entre </a:t>
            </a:r>
            <a:r>
              <a:rPr lang="en-US" dirty="0" err="1" smtClean="0"/>
              <a:t>eles</a:t>
            </a:r>
            <a:r>
              <a:rPr lang="en-US" dirty="0" smtClean="0"/>
              <a:t> (um </a:t>
            </a:r>
            <a:r>
              <a:rPr lang="en-US" dirty="0" err="1" smtClean="0"/>
              <a:t>verbo</a:t>
            </a:r>
            <a:r>
              <a:rPr lang="en-US" dirty="0" smtClean="0"/>
              <a:t> </a:t>
            </a:r>
            <a:r>
              <a:rPr lang="en-US" dirty="0" err="1" smtClean="0"/>
              <a:t>ou</a:t>
            </a:r>
            <a:r>
              <a:rPr lang="en-US" dirty="0" smtClean="0"/>
              <a:t> </a:t>
            </a:r>
            <a:r>
              <a:rPr lang="en-US" dirty="0" err="1" smtClean="0"/>
              <a:t>predicado</a:t>
            </a:r>
            <a:r>
              <a:rPr lang="en-US" dirty="0" smtClean="0"/>
              <a:t>) </a:t>
            </a:r>
          </a:p>
          <a:p>
            <a:pPr>
              <a:defRPr/>
            </a:pPr>
            <a:endParaRPr lang="en-US" dirty="0" smtClean="0"/>
          </a:p>
          <a:p>
            <a:pPr>
              <a:defRPr/>
            </a:pPr>
            <a:r>
              <a:rPr lang="en-US" dirty="0" smtClean="0"/>
              <a:t>Frank Sinatra é um cantor</a:t>
            </a:r>
            <a:endParaRPr lang="en-US" dirty="0"/>
          </a:p>
          <a:p>
            <a:pPr marL="68580" indent="0">
              <a:buFontTx/>
              <a:buNone/>
              <a:defRPr/>
            </a:pPr>
            <a:endParaRPr lang="en-US" dirty="0" smtClean="0"/>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185" y="4652963"/>
            <a:ext cx="25781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48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117600" y="838200"/>
            <a:ext cx="10261600" cy="1143000"/>
          </a:xfrm>
        </p:spPr>
        <p:txBody>
          <a:bodyPr/>
          <a:lstStyle/>
          <a:p>
            <a:r>
              <a:rPr lang="pt-BR" altLang="pt-BR" sz="3200" smtClean="0"/>
              <a:t>Expressando metadados como triplas</a:t>
            </a:r>
            <a:endParaRPr lang="en-US" altLang="pt-BR" sz="3200" smtClean="0"/>
          </a:p>
        </p:txBody>
      </p:sp>
      <p:sp>
        <p:nvSpPr>
          <p:cNvPr id="3" name="Content Placeholder 2"/>
          <p:cNvSpPr>
            <a:spLocks noGrp="1"/>
          </p:cNvSpPr>
          <p:nvPr>
            <p:ph idx="1"/>
          </p:nvPr>
        </p:nvSpPr>
        <p:spPr/>
        <p:txBody>
          <a:bodyPr>
            <a:normAutofit fontScale="92500" lnSpcReduction="20000"/>
          </a:bodyPr>
          <a:lstStyle/>
          <a:p>
            <a:pPr marL="68580" indent="0">
              <a:buFontTx/>
              <a:buNone/>
              <a:defRPr/>
            </a:pPr>
            <a:r>
              <a:rPr lang="en-US" dirty="0" err="1" smtClean="0">
                <a:solidFill>
                  <a:schemeClr val="tx2">
                    <a:lumMod val="75000"/>
                  </a:schemeClr>
                </a:solidFill>
              </a:rPr>
              <a:t>Quais</a:t>
            </a:r>
            <a:r>
              <a:rPr lang="en-US" dirty="0" smtClean="0">
                <a:solidFill>
                  <a:schemeClr val="tx2">
                    <a:lumMod val="75000"/>
                  </a:schemeClr>
                </a:solidFill>
              </a:rPr>
              <a:t> </a:t>
            </a:r>
            <a:r>
              <a:rPr lang="en-US" dirty="0" err="1" smtClean="0">
                <a:solidFill>
                  <a:schemeClr val="tx2">
                    <a:lumMod val="75000"/>
                  </a:schemeClr>
                </a:solidFill>
              </a:rPr>
              <a:t>são</a:t>
            </a:r>
            <a:r>
              <a:rPr lang="en-US" dirty="0" smtClean="0">
                <a:solidFill>
                  <a:schemeClr val="tx2">
                    <a:lumMod val="75000"/>
                  </a:schemeClr>
                </a:solidFill>
              </a:rPr>
              <a:t> as </a:t>
            </a:r>
            <a:r>
              <a:rPr lang="en-US" dirty="0" err="1" smtClean="0">
                <a:solidFill>
                  <a:schemeClr val="tx2">
                    <a:lumMod val="75000"/>
                  </a:schemeClr>
                </a:solidFill>
              </a:rPr>
              <a:t>possíveis</a:t>
            </a:r>
            <a:r>
              <a:rPr lang="en-US" dirty="0" smtClean="0">
                <a:solidFill>
                  <a:schemeClr val="tx2">
                    <a:lumMod val="75000"/>
                  </a:schemeClr>
                </a:solidFill>
              </a:rPr>
              <a:t> </a:t>
            </a:r>
            <a:r>
              <a:rPr lang="en-US" dirty="0" err="1" smtClean="0">
                <a:solidFill>
                  <a:schemeClr val="tx2">
                    <a:lumMod val="75000"/>
                  </a:schemeClr>
                </a:solidFill>
              </a:rPr>
              <a:t>triplas</a:t>
            </a:r>
            <a:r>
              <a:rPr lang="en-US" dirty="0" smtClean="0">
                <a:solidFill>
                  <a:schemeClr val="tx2">
                    <a:lumMod val="75000"/>
                  </a:schemeClr>
                </a:solidFill>
              </a:rPr>
              <a:t> </a:t>
            </a:r>
            <a:r>
              <a:rPr lang="en-US" dirty="0" err="1" smtClean="0">
                <a:solidFill>
                  <a:schemeClr val="tx2">
                    <a:lumMod val="75000"/>
                  </a:schemeClr>
                </a:solidFill>
              </a:rPr>
              <a:t>para</a:t>
            </a:r>
            <a:r>
              <a:rPr lang="en-US" dirty="0" smtClean="0">
                <a:solidFill>
                  <a:schemeClr val="tx2">
                    <a:lumMod val="75000"/>
                  </a:schemeClr>
                </a:solidFill>
              </a:rPr>
              <a:t> </a:t>
            </a:r>
            <a:r>
              <a:rPr lang="en-US" dirty="0" err="1" smtClean="0">
                <a:solidFill>
                  <a:schemeClr val="tx2">
                    <a:lumMod val="75000"/>
                  </a:schemeClr>
                </a:solidFill>
              </a:rPr>
              <a:t>uma</a:t>
            </a:r>
            <a:r>
              <a:rPr lang="en-US" dirty="0" smtClean="0">
                <a:solidFill>
                  <a:schemeClr val="tx2">
                    <a:lumMod val="75000"/>
                  </a:schemeClr>
                </a:solidFill>
              </a:rPr>
              <a:t> “thing”?</a:t>
            </a:r>
          </a:p>
          <a:p>
            <a:pPr marL="68580" indent="0">
              <a:buFontTx/>
              <a:buNone/>
              <a:defRPr/>
            </a:pPr>
            <a:endParaRPr lang="en-US" dirty="0" smtClean="0">
              <a:solidFill>
                <a:schemeClr val="tx2">
                  <a:lumMod val="75000"/>
                </a:schemeClr>
              </a:solidFill>
            </a:endParaRPr>
          </a:p>
          <a:p>
            <a:pPr>
              <a:defRPr/>
            </a:pPr>
            <a:r>
              <a:rPr lang="en-US" sz="1800" dirty="0" smtClean="0"/>
              <a:t>&lt;this thing&gt; &lt;</a:t>
            </a:r>
            <a:r>
              <a:rPr lang="en-US" sz="1800" dirty="0" err="1" smtClean="0"/>
              <a:t>criada</a:t>
            </a:r>
            <a:r>
              <a:rPr lang="en-US" sz="1800" dirty="0" smtClean="0"/>
              <a:t> </a:t>
            </a:r>
            <a:r>
              <a:rPr lang="en-US" sz="1800" dirty="0" err="1" smtClean="0"/>
              <a:t>por</a:t>
            </a:r>
            <a:r>
              <a:rPr lang="en-US" sz="1800" dirty="0" smtClean="0"/>
              <a:t>&gt; &lt;Las Vegas News Bureau&gt;</a:t>
            </a:r>
          </a:p>
          <a:p>
            <a:pPr>
              <a:defRPr/>
            </a:pPr>
            <a:r>
              <a:rPr lang="en-US" sz="1800" dirty="0" smtClean="0"/>
              <a:t>&lt;</a:t>
            </a:r>
            <a:r>
              <a:rPr lang="en-US" sz="1800" dirty="0"/>
              <a:t> this </a:t>
            </a:r>
            <a:r>
              <a:rPr lang="en-US" sz="1800" dirty="0" smtClean="0"/>
              <a:t>thing &gt; &lt;é um&gt; &lt;photographic print&gt; is a – </a:t>
            </a:r>
            <a:r>
              <a:rPr lang="en-US" sz="1800" dirty="0" err="1" smtClean="0"/>
              <a:t>relação</a:t>
            </a:r>
            <a:r>
              <a:rPr lang="en-US" sz="1800" dirty="0" smtClean="0"/>
              <a:t> </a:t>
            </a:r>
            <a:r>
              <a:rPr lang="en-US" sz="1800" dirty="0" err="1" smtClean="0"/>
              <a:t>básica</a:t>
            </a:r>
            <a:endParaRPr lang="en-US" sz="1800" dirty="0" smtClean="0"/>
          </a:p>
          <a:p>
            <a:pPr>
              <a:defRPr/>
            </a:pPr>
            <a:r>
              <a:rPr lang="en-US" sz="1800" dirty="0" smtClean="0"/>
              <a:t>&lt; </a:t>
            </a:r>
            <a:r>
              <a:rPr lang="en-US" sz="1800" dirty="0"/>
              <a:t>this </a:t>
            </a:r>
            <a:r>
              <a:rPr lang="en-US" sz="1800" dirty="0" smtClean="0"/>
              <a:t>thing&gt; &lt;</a:t>
            </a:r>
            <a:r>
              <a:rPr lang="en-US" sz="1800" dirty="0" err="1" smtClean="0"/>
              <a:t>relativo</a:t>
            </a:r>
            <a:r>
              <a:rPr lang="en-US" sz="1800" dirty="0" smtClean="0"/>
              <a:t> a&gt; &lt;Frank Sinatra&gt;</a:t>
            </a:r>
          </a:p>
          <a:p>
            <a:pPr>
              <a:defRPr/>
            </a:pPr>
            <a:r>
              <a:rPr lang="en-US" sz="1800" dirty="0" smtClean="0"/>
              <a:t>&lt;</a:t>
            </a:r>
            <a:r>
              <a:rPr lang="en-US" sz="1800" dirty="0"/>
              <a:t> this </a:t>
            </a:r>
            <a:r>
              <a:rPr lang="en-US" sz="1800" dirty="0" smtClean="0"/>
              <a:t>thing&gt; &lt;</a:t>
            </a:r>
            <a:r>
              <a:rPr lang="en-US" sz="1800" dirty="0" err="1" smtClean="0"/>
              <a:t>relativo</a:t>
            </a:r>
            <a:r>
              <a:rPr lang="en-US" sz="1800" dirty="0" smtClean="0"/>
              <a:t> a&gt; &lt;Jack Entratter&gt;</a:t>
            </a:r>
          </a:p>
          <a:p>
            <a:pPr marL="68580" indent="0">
              <a:buFontTx/>
              <a:buNone/>
              <a:defRPr/>
            </a:pPr>
            <a:r>
              <a:rPr lang="en-US" sz="1800" dirty="0" smtClean="0"/>
              <a:t>--------------</a:t>
            </a:r>
          </a:p>
          <a:p>
            <a:pPr>
              <a:defRPr/>
            </a:pPr>
            <a:r>
              <a:rPr lang="en-US" sz="1800" dirty="0" smtClean="0"/>
              <a:t>&lt;Frank Sinatra&gt; &lt;</a:t>
            </a:r>
            <a:r>
              <a:rPr lang="en-US" sz="1800" dirty="0" err="1" smtClean="0"/>
              <a:t>conhece</a:t>
            </a:r>
            <a:r>
              <a:rPr lang="en-US" sz="1800" dirty="0" smtClean="0"/>
              <a:t>&gt; &lt;Jack </a:t>
            </a:r>
            <a:r>
              <a:rPr lang="en-US" sz="1800" dirty="0" err="1" smtClean="0"/>
              <a:t>Entratter</a:t>
            </a:r>
            <a:r>
              <a:rPr lang="en-US" sz="1800" dirty="0" smtClean="0"/>
              <a:t>&gt;</a:t>
            </a:r>
          </a:p>
          <a:p>
            <a:pPr>
              <a:defRPr/>
            </a:pPr>
            <a:r>
              <a:rPr lang="en-US" sz="1800" dirty="0" smtClean="0"/>
              <a:t>&lt;Jack Entratter&gt; &lt;</a:t>
            </a:r>
            <a:r>
              <a:rPr lang="en-US" sz="1800" dirty="0" err="1" smtClean="0"/>
              <a:t>conhece</a:t>
            </a:r>
            <a:r>
              <a:rPr lang="en-US" sz="1800" dirty="0" smtClean="0"/>
              <a:t>&gt; &lt;Frank Sinatra&gt;</a:t>
            </a:r>
          </a:p>
          <a:p>
            <a:pPr marL="68580" indent="0">
              <a:buFontTx/>
              <a:buNone/>
              <a:defRPr/>
            </a:pPr>
            <a:r>
              <a:rPr lang="en-US" sz="1800" dirty="0" smtClean="0"/>
              <a:t>--------------</a:t>
            </a:r>
          </a:p>
          <a:p>
            <a:pPr>
              <a:defRPr/>
            </a:pPr>
            <a:r>
              <a:rPr lang="en-US" sz="1800" dirty="0" smtClean="0"/>
              <a:t>&lt;Frank Sinatra&gt; &lt;é um&gt; &lt;cantor&gt;</a:t>
            </a:r>
          </a:p>
          <a:p>
            <a:pPr>
              <a:defRPr/>
            </a:pPr>
            <a:r>
              <a:rPr lang="en-US" sz="1800" dirty="0" smtClean="0"/>
              <a:t>&lt;Jack </a:t>
            </a:r>
            <a:r>
              <a:rPr lang="en-US" sz="1800" dirty="0" err="1" smtClean="0"/>
              <a:t>Entratter</a:t>
            </a:r>
            <a:r>
              <a:rPr lang="en-US" sz="1800" dirty="0" smtClean="0"/>
              <a:t>&gt; &lt;é um&gt; &lt;</a:t>
            </a:r>
            <a:r>
              <a:rPr lang="en-US" sz="1800" dirty="0" err="1" smtClean="0"/>
              <a:t>produtor</a:t>
            </a:r>
            <a:r>
              <a:rPr lang="en-US" sz="1800" dirty="0" smtClean="0"/>
              <a:t> </a:t>
            </a:r>
            <a:r>
              <a:rPr lang="en-US" sz="1800" dirty="0" err="1" smtClean="0"/>
              <a:t>teatral</a:t>
            </a:r>
            <a:r>
              <a:rPr lang="en-US" sz="1800" dirty="0" smtClean="0"/>
              <a:t>&gt;</a:t>
            </a:r>
          </a:p>
          <a:p>
            <a:pPr marL="68580" indent="0">
              <a:buFontTx/>
              <a:buNone/>
              <a:defRPr/>
            </a:pPr>
            <a:r>
              <a:rPr lang="en-US" dirty="0" smtClean="0"/>
              <a:t>----------</a:t>
            </a:r>
          </a:p>
        </p:txBody>
      </p:sp>
      <p:pic>
        <p:nvPicPr>
          <p:cNvPr id="52228" name="Picture 2" descr="Object thumbna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685" y="3570288"/>
            <a:ext cx="1943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049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pt-BR" smtClean="0"/>
              <a:t>MARC</a:t>
            </a:r>
          </a:p>
        </p:txBody>
      </p:sp>
      <p:sp>
        <p:nvSpPr>
          <p:cNvPr id="13315" name="Rectangle 3"/>
          <p:cNvSpPr>
            <a:spLocks noGrp="1" noChangeArrowheads="1"/>
          </p:cNvSpPr>
          <p:nvPr>
            <p:ph type="body" idx="1"/>
          </p:nvPr>
        </p:nvSpPr>
        <p:spPr>
          <a:xfrm>
            <a:off x="2209800" y="1600200"/>
            <a:ext cx="7772400" cy="4114800"/>
          </a:xfrm>
        </p:spPr>
        <p:txBody>
          <a:bodyPr>
            <a:normAutofit fontScale="92500" lnSpcReduction="20000"/>
          </a:bodyPr>
          <a:lstStyle/>
          <a:p>
            <a:r>
              <a:rPr lang="en-US" altLang="pt-BR" b="1" smtClean="0">
                <a:solidFill>
                  <a:schemeClr val="accent2"/>
                </a:solidFill>
              </a:rPr>
              <a:t>Ma</a:t>
            </a:r>
            <a:r>
              <a:rPr lang="en-US" altLang="pt-BR" smtClean="0"/>
              <a:t>chine </a:t>
            </a:r>
            <a:r>
              <a:rPr lang="en-US" altLang="pt-BR" b="1" smtClean="0">
                <a:solidFill>
                  <a:schemeClr val="accent2"/>
                </a:solidFill>
              </a:rPr>
              <a:t>R</a:t>
            </a:r>
            <a:r>
              <a:rPr lang="en-US" altLang="pt-BR" smtClean="0"/>
              <a:t>eadable </a:t>
            </a:r>
            <a:r>
              <a:rPr lang="en-US" altLang="pt-BR" b="1" smtClean="0">
                <a:solidFill>
                  <a:schemeClr val="accent2"/>
                </a:solidFill>
              </a:rPr>
              <a:t>C</a:t>
            </a:r>
            <a:r>
              <a:rPr lang="en-US" altLang="pt-BR" smtClean="0"/>
              <a:t>ataloging</a:t>
            </a:r>
          </a:p>
          <a:p>
            <a:r>
              <a:rPr lang="en-US" altLang="pt-BR" smtClean="0"/>
              <a:t>USMARC + CanMARC + UKMARC	</a:t>
            </a:r>
          </a:p>
          <a:p>
            <a:pPr lvl="1">
              <a:buFont typeface="Wingdings" panose="05000000000000000000" pitchFamily="2" charset="2"/>
              <a:buNone/>
            </a:pPr>
            <a:r>
              <a:rPr lang="en-US" altLang="pt-BR" smtClean="0"/>
              <a:t>	=&gt; </a:t>
            </a:r>
            <a:r>
              <a:rPr lang="en-US" altLang="pt-BR" sz="3200"/>
              <a:t>MARC21</a:t>
            </a:r>
          </a:p>
          <a:p>
            <a:r>
              <a:rPr lang="en-US" altLang="pt-BR" smtClean="0"/>
              <a:t>Outros sabores:  UniMARC</a:t>
            </a:r>
          </a:p>
          <a:p>
            <a:r>
              <a:rPr lang="en-US" altLang="pt-BR" smtClean="0"/>
              <a:t>Communications format (raw MARC) vs. display</a:t>
            </a:r>
          </a:p>
          <a:p>
            <a:r>
              <a:rPr lang="en-US" altLang="pt-BR" smtClean="0"/>
              <a:t>MARC incorpora AACR e muitos formatos atuais de computação, por exemplo, os campos:</a:t>
            </a:r>
          </a:p>
          <a:p>
            <a:pPr>
              <a:buFontTx/>
              <a:buNone/>
            </a:pPr>
            <a:r>
              <a:rPr lang="en-US" altLang="pt-BR" smtClean="0"/>
              <a:t>    530	Additional form available note</a:t>
            </a:r>
          </a:p>
          <a:p>
            <a:pPr>
              <a:buFontTx/>
              <a:buNone/>
            </a:pPr>
            <a:r>
              <a:rPr lang="en-US" altLang="pt-BR" smtClean="0"/>
              <a:t>    538	Systems details note</a:t>
            </a:r>
          </a:p>
          <a:p>
            <a:pPr>
              <a:buFontTx/>
              <a:buNone/>
            </a:pPr>
            <a:r>
              <a:rPr lang="en-US" altLang="pt-BR" smtClean="0"/>
              <a:t>    856	URL</a:t>
            </a:r>
          </a:p>
          <a:p>
            <a:endParaRPr lang="en-US" altLang="pt-BR" smtClean="0"/>
          </a:p>
        </p:txBody>
      </p:sp>
      <p:pic>
        <p:nvPicPr>
          <p:cNvPr id="21508" name="Imagem 3" descr="AACRBindernew.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0307" y="4786649"/>
            <a:ext cx="14287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agem 4" descr="marc21h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295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p:cNvSpPr txBox="1">
            <a:spLocks noChangeArrowheads="1"/>
          </p:cNvSpPr>
          <p:nvPr/>
        </p:nvSpPr>
        <p:spPr bwMode="auto">
          <a:xfrm>
            <a:off x="2209800" y="0"/>
            <a:ext cx="7772400" cy="7620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Bases de Dados e </a:t>
            </a:r>
            <a:r>
              <a:rPr lang="pt-BR" sz="2400" dirty="0" err="1">
                <a:solidFill>
                  <a:schemeClr val="bg1"/>
                </a:solidFill>
                <a:effectLst>
                  <a:outerShdw blurRad="38100" dist="38100" dir="2700000" algn="tl">
                    <a:srgbClr val="000000"/>
                  </a:outerShdw>
                </a:effectLst>
                <a:latin typeface="Gill Sans MT" pitchFamily="34" charset="0"/>
              </a:rPr>
              <a:t>metadados</a:t>
            </a:r>
            <a:r>
              <a:rPr lang="pt-BR" sz="2400" dirty="0">
                <a:solidFill>
                  <a:schemeClr val="bg1"/>
                </a:solidFill>
                <a:effectLst>
                  <a:outerShdw blurRad="38100" dist="38100" dir="2700000" algn="tl">
                    <a:srgbClr val="000000"/>
                  </a:outerShdw>
                </a:effectLst>
                <a:latin typeface="Gill Sans MT" pitchFamily="34" charset="0"/>
              </a:rPr>
              <a:t> MARC</a:t>
            </a:r>
          </a:p>
        </p:txBody>
      </p:sp>
    </p:spTree>
    <p:extLst>
      <p:ext uri="{BB962C8B-B14F-4D97-AF65-F5344CB8AC3E}">
        <p14:creationId xmlns:p14="http://schemas.microsoft.com/office/powerpoint/2010/main" val="22094047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wipe(left)">
                                      <p:cBhvr>
                                        <p:cTn id="12" dur="5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wipe(left)">
                                      <p:cBhvr>
                                        <p:cTn id="17" dur="500"/>
                                        <p:tgtEl>
                                          <p:spTgt spid="13315">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315">
                                            <p:txEl>
                                              <p:pRg st="2" end="2"/>
                                            </p:txEl>
                                          </p:spTgt>
                                        </p:tgtEl>
                                        <p:attrNameLst>
                                          <p:attrName>style.visibility</p:attrName>
                                        </p:attrNameLst>
                                      </p:cBhvr>
                                      <p:to>
                                        <p:strVal val="visible"/>
                                      </p:to>
                                    </p:set>
                                    <p:animEffect transition="in" filter="wipe(left)">
                                      <p:cBhvr>
                                        <p:cTn id="20" dur="500"/>
                                        <p:tgtEl>
                                          <p:spTgt spid="1331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Effect transition="in" filter="wipe(left)">
                                      <p:cBhvr>
                                        <p:cTn id="25" dur="500"/>
                                        <p:tgtEl>
                                          <p:spTgt spid="1331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315">
                                            <p:txEl>
                                              <p:pRg st="4" end="4"/>
                                            </p:txEl>
                                          </p:spTgt>
                                        </p:tgtEl>
                                        <p:attrNameLst>
                                          <p:attrName>style.visibility</p:attrName>
                                        </p:attrNameLst>
                                      </p:cBhvr>
                                      <p:to>
                                        <p:strVal val="visible"/>
                                      </p:to>
                                    </p:set>
                                    <p:animEffect transition="in" filter="wipe(left)">
                                      <p:cBhvr>
                                        <p:cTn id="30" dur="500"/>
                                        <p:tgtEl>
                                          <p:spTgt spid="13315">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315">
                                            <p:txEl>
                                              <p:pRg st="5" end="5"/>
                                            </p:txEl>
                                          </p:spTgt>
                                        </p:tgtEl>
                                        <p:attrNameLst>
                                          <p:attrName>style.visibility</p:attrName>
                                        </p:attrNameLst>
                                      </p:cBhvr>
                                      <p:to>
                                        <p:strVal val="visible"/>
                                      </p:to>
                                    </p:set>
                                    <p:animEffect transition="in" filter="wipe(left)">
                                      <p:cBhvr>
                                        <p:cTn id="35" dur="500"/>
                                        <p:tgtEl>
                                          <p:spTgt spid="13315">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315">
                                            <p:txEl>
                                              <p:pRg st="6" end="6"/>
                                            </p:txEl>
                                          </p:spTgt>
                                        </p:tgtEl>
                                        <p:attrNameLst>
                                          <p:attrName>style.visibility</p:attrName>
                                        </p:attrNameLst>
                                      </p:cBhvr>
                                      <p:to>
                                        <p:strVal val="visible"/>
                                      </p:to>
                                    </p:set>
                                    <p:animEffect transition="in" filter="wipe(left)">
                                      <p:cBhvr>
                                        <p:cTn id="40" dur="500"/>
                                        <p:tgtEl>
                                          <p:spTgt spid="13315">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315">
                                            <p:txEl>
                                              <p:pRg st="7" end="7"/>
                                            </p:txEl>
                                          </p:spTgt>
                                        </p:tgtEl>
                                        <p:attrNameLst>
                                          <p:attrName>style.visibility</p:attrName>
                                        </p:attrNameLst>
                                      </p:cBhvr>
                                      <p:to>
                                        <p:strVal val="visible"/>
                                      </p:to>
                                    </p:set>
                                    <p:animEffect transition="in" filter="wipe(left)">
                                      <p:cBhvr>
                                        <p:cTn id="45" dur="500"/>
                                        <p:tgtEl>
                                          <p:spTgt spid="13315">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315">
                                            <p:txEl>
                                              <p:pRg st="8" end="8"/>
                                            </p:txEl>
                                          </p:spTgt>
                                        </p:tgtEl>
                                        <p:attrNameLst>
                                          <p:attrName>style.visibility</p:attrName>
                                        </p:attrNameLst>
                                      </p:cBhvr>
                                      <p:to>
                                        <p:strVal val="visible"/>
                                      </p:to>
                                    </p:set>
                                    <p:animEffect transition="in" filter="wipe(left)">
                                      <p:cBhvr>
                                        <p:cTn id="50" dur="5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p:txBody>
          <a:bodyPr/>
          <a:lstStyle/>
          <a:p>
            <a:r>
              <a:rPr lang="pt-BR" altLang="pt-BR" smtClean="0"/>
              <a:t>Exemplo de expansões (metadados agregados)</a:t>
            </a:r>
          </a:p>
        </p:txBody>
      </p:sp>
      <p:sp>
        <p:nvSpPr>
          <p:cNvPr id="53251" name="Espaço Reservado para Conteúdo 2"/>
          <p:cNvSpPr>
            <a:spLocks noGrp="1"/>
          </p:cNvSpPr>
          <p:nvPr>
            <p:ph idx="1"/>
          </p:nvPr>
        </p:nvSpPr>
        <p:spPr/>
        <p:txBody>
          <a:bodyPr/>
          <a:lstStyle/>
          <a:p>
            <a:endParaRPr lang="pt-BR" altLang="pt-BR" smtClean="0"/>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1" y="2252664"/>
            <a:ext cx="935778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306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0309" y="410382"/>
            <a:ext cx="10515600" cy="1325563"/>
          </a:xfrm>
        </p:spPr>
        <p:txBody>
          <a:bodyPr/>
          <a:lstStyle/>
          <a:p>
            <a:r>
              <a:rPr lang="en-US" b="1" dirty="0" smtClean="0"/>
              <a:t>VIAF</a:t>
            </a:r>
            <a:r>
              <a:rPr lang="en-US" b="1" baseline="30000" dirty="0" smtClean="0"/>
              <a:t>®</a:t>
            </a:r>
            <a:r>
              <a:rPr lang="en-US" b="1" dirty="0" smtClean="0"/>
              <a:t> – </a:t>
            </a:r>
            <a:r>
              <a:rPr lang="en-US" b="1" i="1" dirty="0" smtClean="0"/>
              <a:t>Virtual International Authority File </a:t>
            </a:r>
            <a:endParaRPr lang="en-US" dirty="0"/>
          </a:p>
        </p:txBody>
      </p:sp>
      <p:sp>
        <p:nvSpPr>
          <p:cNvPr id="3" name="Espaço Reservado para Conteúdo 2"/>
          <p:cNvSpPr>
            <a:spLocks noGrp="1"/>
          </p:cNvSpPr>
          <p:nvPr>
            <p:ph idx="1"/>
          </p:nvPr>
        </p:nvSpPr>
        <p:spPr>
          <a:xfrm>
            <a:off x="939800" y="1495425"/>
            <a:ext cx="10515600" cy="4351338"/>
          </a:xfrm>
        </p:spPr>
        <p:txBody>
          <a:bodyPr/>
          <a:lstStyle/>
          <a:p>
            <a:pPr marL="0" indent="0">
              <a:buNone/>
            </a:pPr>
            <a:r>
              <a:rPr lang="pt-BR" dirty="0" smtClean="0"/>
              <a:t>Serviço da OCLC </a:t>
            </a:r>
            <a:r>
              <a:rPr lang="pt-BR" dirty="0"/>
              <a:t>foi projetado para acesso compartilhado, e uniformizado aos </a:t>
            </a:r>
            <a:r>
              <a:rPr lang="pt-BR" dirty="0" smtClean="0"/>
              <a:t>catálogos </a:t>
            </a:r>
            <a:r>
              <a:rPr lang="pt-BR" dirty="0"/>
              <a:t>de autoridade criados pelas principais agências bibliográficas do mundo </a:t>
            </a:r>
            <a:r>
              <a:rPr lang="pt-BR" dirty="0" smtClean="0"/>
              <a:t>(ainda </a:t>
            </a:r>
            <a:r>
              <a:rPr lang="pt-BR" dirty="0"/>
              <a:t>limitado </a:t>
            </a:r>
            <a:r>
              <a:rPr lang="pt-BR" dirty="0" smtClean="0"/>
              <a:t>mas crescente).</a:t>
            </a:r>
            <a:endParaRPr lang="pt-BR" dirty="0"/>
          </a:p>
        </p:txBody>
      </p:sp>
      <p:pic>
        <p:nvPicPr>
          <p:cNvPr id="4" name="Imagem 3"/>
          <p:cNvPicPr>
            <a:picLocks noChangeAspect="1"/>
          </p:cNvPicPr>
          <p:nvPr/>
        </p:nvPicPr>
        <p:blipFill>
          <a:blip r:embed="rId2"/>
          <a:stretch>
            <a:fillRect/>
          </a:stretch>
        </p:blipFill>
        <p:spPr>
          <a:xfrm>
            <a:off x="496868" y="2843513"/>
            <a:ext cx="11172863" cy="6133500"/>
          </a:xfrm>
          <a:prstGeom prst="rect">
            <a:avLst/>
          </a:prstGeom>
        </p:spPr>
      </p:pic>
      <p:pic>
        <p:nvPicPr>
          <p:cNvPr id="3074" name="Picture 2" descr="Resultado de imagem para LINKED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2951" y="419680"/>
            <a:ext cx="1289403" cy="1255912"/>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Rodapé 4"/>
          <p:cNvSpPr>
            <a:spLocks noGrp="1"/>
          </p:cNvSpPr>
          <p:nvPr>
            <p:ph type="ftr" sz="quarter" idx="11"/>
          </p:nvPr>
        </p:nvSpPr>
        <p:spPr/>
        <p:txBody>
          <a:bodyPr/>
          <a:lstStyle/>
          <a:p>
            <a:r>
              <a:rPr lang="pt-BR" smtClean="0"/>
              <a:t>Dr. Marcos Luiz Mucheroni - ECA - USP - SP</a:t>
            </a:r>
            <a:endParaRPr lang="pt-BR"/>
          </a:p>
        </p:txBody>
      </p:sp>
      <p:pic>
        <p:nvPicPr>
          <p:cNvPr id="8" name="Picture 4" descr="Resultado de imagem para eca 50 an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4016" y="6176963"/>
            <a:ext cx="2057047" cy="60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2645" y="290424"/>
            <a:ext cx="10515600" cy="1325563"/>
          </a:xfrm>
        </p:spPr>
        <p:txBody>
          <a:bodyPr>
            <a:normAutofit fontScale="90000"/>
          </a:bodyPr>
          <a:lstStyle/>
          <a:p>
            <a:r>
              <a:rPr lang="pt-BR" dirty="0" smtClean="0"/>
              <a:t>F</a:t>
            </a:r>
            <a:r>
              <a:rPr lang="en-US" b="1" dirty="0" smtClean="0"/>
              <a:t>AST – </a:t>
            </a:r>
            <a:r>
              <a:rPr lang="en-US" b="1" i="1" dirty="0" smtClean="0"/>
              <a:t>Faceted Application of Subject Headings </a:t>
            </a:r>
            <a:r>
              <a:rPr lang="en-US" dirty="0" smtClean="0"/>
              <a:t/>
            </a:r>
            <a:br>
              <a:rPr lang="en-US" dirty="0" smtClean="0"/>
            </a:br>
            <a:endParaRPr lang="pt-BR" dirty="0"/>
          </a:p>
        </p:txBody>
      </p:sp>
      <p:sp>
        <p:nvSpPr>
          <p:cNvPr id="3" name="Espaço Reservado para Conteúdo 2"/>
          <p:cNvSpPr>
            <a:spLocks noGrp="1"/>
          </p:cNvSpPr>
          <p:nvPr>
            <p:ph idx="1"/>
          </p:nvPr>
        </p:nvSpPr>
        <p:spPr>
          <a:xfrm>
            <a:off x="838200" y="1306336"/>
            <a:ext cx="10515600" cy="4351338"/>
          </a:xfrm>
        </p:spPr>
        <p:txBody>
          <a:bodyPr/>
          <a:lstStyle/>
          <a:p>
            <a:pPr marL="0" indent="0">
              <a:buNone/>
            </a:pPr>
            <a:r>
              <a:rPr lang="pt-BR" dirty="0" smtClean="0"/>
              <a:t>FAST -lista </a:t>
            </a:r>
            <a:r>
              <a:rPr lang="pt-BR" dirty="0"/>
              <a:t>de aplicações terminológicas facetadas por assunto, </a:t>
            </a:r>
            <a:endParaRPr lang="pt-BR" dirty="0" smtClean="0"/>
          </a:p>
          <a:p>
            <a:pPr marL="0" indent="0">
              <a:buNone/>
            </a:pPr>
            <a:r>
              <a:rPr lang="pt-BR" dirty="0" smtClean="0"/>
              <a:t>1998</a:t>
            </a:r>
            <a:r>
              <a:rPr lang="pt-BR" dirty="0"/>
              <a:t>, </a:t>
            </a:r>
            <a:r>
              <a:rPr lang="pt-BR" dirty="0" smtClean="0"/>
              <a:t>veio cabeçalho </a:t>
            </a:r>
            <a:r>
              <a:rPr lang="pt-BR" dirty="0"/>
              <a:t>de </a:t>
            </a:r>
            <a:r>
              <a:rPr lang="pt-BR" dirty="0" smtClean="0">
                <a:solidFill>
                  <a:srgbClr val="7030A0"/>
                </a:solidFill>
              </a:rPr>
              <a:t>ASSUNTO </a:t>
            </a:r>
            <a:r>
              <a:rPr lang="pt-BR" dirty="0"/>
              <a:t>d</a:t>
            </a:r>
            <a:r>
              <a:rPr lang="pt-BR" dirty="0" smtClean="0"/>
              <a:t>a </a:t>
            </a:r>
            <a:r>
              <a:rPr lang="pt-BR" i="1" dirty="0"/>
              <a:t>Library </a:t>
            </a:r>
            <a:r>
              <a:rPr lang="pt-BR" i="1" dirty="0" err="1"/>
              <a:t>of</a:t>
            </a:r>
            <a:r>
              <a:rPr lang="pt-BR" i="1" dirty="0"/>
              <a:t> </a:t>
            </a:r>
            <a:r>
              <a:rPr lang="pt-BR" i="1" dirty="0" err="1"/>
              <a:t>Congress</a:t>
            </a:r>
            <a:r>
              <a:rPr lang="pt-BR" i="1" dirty="0"/>
              <a:t> </a:t>
            </a:r>
            <a:r>
              <a:rPr lang="pt-BR" dirty="0" smtClean="0"/>
              <a:t>e </a:t>
            </a:r>
            <a:r>
              <a:rPr lang="pt-BR" dirty="0" smtClean="0">
                <a:solidFill>
                  <a:srgbClr val="7030A0"/>
                </a:solidFill>
              </a:rPr>
              <a:t>DESCREVIA</a:t>
            </a:r>
            <a:r>
              <a:rPr lang="pt-BR" dirty="0" smtClean="0"/>
              <a:t> inicialmente</a:t>
            </a:r>
            <a:r>
              <a:rPr lang="pt-BR" dirty="0"/>
              <a:t>, </a:t>
            </a:r>
            <a:r>
              <a:rPr lang="pt-BR" dirty="0">
                <a:solidFill>
                  <a:srgbClr val="7030A0"/>
                </a:solidFill>
              </a:rPr>
              <a:t>TEMATICAMENTE</a:t>
            </a:r>
            <a:r>
              <a:rPr lang="pt-BR" dirty="0" smtClean="0"/>
              <a:t> </a:t>
            </a:r>
            <a:r>
              <a:rPr lang="pt-BR" dirty="0"/>
              <a:t>recursos </a:t>
            </a:r>
            <a:r>
              <a:rPr lang="pt-BR" smtClean="0"/>
              <a:t>Web em simples </a:t>
            </a:r>
            <a:r>
              <a:rPr lang="pt-BR" dirty="0" err="1" smtClean="0"/>
              <a:t>metadados</a:t>
            </a:r>
            <a:r>
              <a:rPr lang="pt-BR" dirty="0"/>
              <a:t>. </a:t>
            </a:r>
            <a:endParaRPr lang="pt-BR" dirty="0" smtClean="0"/>
          </a:p>
          <a:p>
            <a:pPr marL="0" indent="0">
              <a:buNone/>
            </a:pPr>
            <a:r>
              <a:rPr lang="pt-BR" dirty="0"/>
              <a:t>Cada faceta </a:t>
            </a:r>
            <a:r>
              <a:rPr lang="pt-BR" dirty="0" smtClean="0"/>
              <a:t>mapeada elemento </a:t>
            </a:r>
            <a:r>
              <a:rPr lang="pt-BR" dirty="0"/>
              <a:t>específico </a:t>
            </a:r>
            <a:r>
              <a:rPr lang="pt-BR" dirty="0" smtClean="0"/>
              <a:t>do Dublin </a:t>
            </a:r>
            <a:r>
              <a:rPr lang="pt-BR" dirty="0"/>
              <a:t>Core (</a:t>
            </a:r>
            <a:r>
              <a:rPr lang="pt-BR" sz="2000" dirty="0"/>
              <a:t>QYIANG, 2008</a:t>
            </a:r>
            <a:r>
              <a:rPr lang="pt-BR" dirty="0"/>
              <a:t>). </a:t>
            </a:r>
            <a:endParaRPr lang="pt-BR" dirty="0" smtClean="0"/>
          </a:p>
          <a:p>
            <a:pPr marL="0" indent="0">
              <a:buNone/>
            </a:pPr>
            <a:endParaRPr lang="pt-BR" dirty="0"/>
          </a:p>
        </p:txBody>
      </p:sp>
      <p:pic>
        <p:nvPicPr>
          <p:cNvPr id="4" name="Imagem 3"/>
          <p:cNvPicPr>
            <a:picLocks noChangeAspect="1"/>
          </p:cNvPicPr>
          <p:nvPr/>
        </p:nvPicPr>
        <p:blipFill>
          <a:blip r:embed="rId2"/>
          <a:stretch>
            <a:fillRect/>
          </a:stretch>
        </p:blipFill>
        <p:spPr>
          <a:xfrm>
            <a:off x="1563049" y="3345523"/>
            <a:ext cx="8794965" cy="5179219"/>
          </a:xfrm>
          <a:prstGeom prst="rect">
            <a:avLst/>
          </a:prstGeom>
        </p:spPr>
      </p:pic>
      <p:pic>
        <p:nvPicPr>
          <p:cNvPr id="5126" name="Picture 6" descr="https://encrypted-tbn2.gstatic.com/images?q=tbn:ANd9GcScvql3scPmd07YqxPvzU1fR3tHgy_oD8Vp7cSuJ9U0RsxNKWQv0Hqk9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8014" y="1027906"/>
            <a:ext cx="747929" cy="588081"/>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Rodapé 4"/>
          <p:cNvSpPr>
            <a:spLocks noGrp="1"/>
          </p:cNvSpPr>
          <p:nvPr>
            <p:ph type="ftr" sz="quarter" idx="11"/>
          </p:nvPr>
        </p:nvSpPr>
        <p:spPr/>
        <p:txBody>
          <a:bodyPr/>
          <a:lstStyle/>
          <a:p>
            <a:r>
              <a:rPr lang="pt-BR" smtClean="0"/>
              <a:t>Dr. Marcos Luiz Mucheroni - ECA - USP - SP</a:t>
            </a:r>
            <a:endParaRPr lang="pt-BR"/>
          </a:p>
        </p:txBody>
      </p:sp>
      <p:pic>
        <p:nvPicPr>
          <p:cNvPr id="8" name="Picture 4" descr="Resultado de imagem para eca 50 an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3273" y="6114646"/>
            <a:ext cx="2057047" cy="60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9817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3623" y="466725"/>
            <a:ext cx="10515600" cy="1325563"/>
          </a:xfrm>
        </p:spPr>
        <p:txBody>
          <a:bodyPr/>
          <a:lstStyle/>
          <a:p>
            <a:r>
              <a:rPr lang="pt-BR" dirty="0" smtClean="0"/>
              <a:t>Descrição detalha de um grafo de um livro</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253996" y="1690688"/>
            <a:ext cx="4929517" cy="4351338"/>
          </a:xfrm>
          <a:prstGeom prst="rect">
            <a:avLst/>
          </a:prstGeom>
        </p:spPr>
      </p:pic>
      <p:sp>
        <p:nvSpPr>
          <p:cNvPr id="5" name="Retângulo 4"/>
          <p:cNvSpPr/>
          <p:nvPr/>
        </p:nvSpPr>
        <p:spPr>
          <a:xfrm>
            <a:off x="3242745" y="6042026"/>
            <a:ext cx="4126066" cy="369332"/>
          </a:xfrm>
          <a:prstGeom prst="rect">
            <a:avLst/>
          </a:prstGeom>
        </p:spPr>
        <p:txBody>
          <a:bodyPr wrap="none">
            <a:spAutoFit/>
          </a:bodyPr>
          <a:lstStyle/>
          <a:p>
            <a:r>
              <a:rPr lang="pt-BR" b="0" i="0" u="none" strike="noStrike" baseline="0" dirty="0" smtClean="0">
                <a:solidFill>
                  <a:srgbClr val="000000"/>
                </a:solidFill>
                <a:latin typeface="Times New Roman" panose="02020603050405020304" pitchFamily="18" charset="0"/>
              </a:rPr>
              <a:t>Adaptação de </a:t>
            </a:r>
            <a:r>
              <a:rPr lang="pt-BR" b="0" i="0" u="none" strike="noStrike" baseline="0" dirty="0" err="1" smtClean="0">
                <a:solidFill>
                  <a:srgbClr val="000000"/>
                </a:solidFill>
                <a:latin typeface="Times New Roman" panose="02020603050405020304" pitchFamily="18" charset="0"/>
              </a:rPr>
              <a:t>Godby</a:t>
            </a:r>
            <a:r>
              <a:rPr lang="pt-BR" b="0" i="0" u="none" strike="noStrike" baseline="0" dirty="0" smtClean="0">
                <a:solidFill>
                  <a:srgbClr val="000000"/>
                </a:solidFill>
                <a:latin typeface="Times New Roman" panose="02020603050405020304" pitchFamily="18" charset="0"/>
              </a:rPr>
              <a:t>, Wang, </a:t>
            </a:r>
            <a:r>
              <a:rPr lang="pt-BR" b="0" i="0" u="none" strike="noStrike" baseline="0" dirty="0" err="1" smtClean="0">
                <a:solidFill>
                  <a:srgbClr val="000000"/>
                </a:solidFill>
                <a:latin typeface="Times New Roman" panose="02020603050405020304" pitchFamily="18" charset="0"/>
              </a:rPr>
              <a:t>Mixer</a:t>
            </a:r>
            <a:r>
              <a:rPr lang="pt-BR" b="0" i="0" u="none" strike="noStrike" baseline="0" dirty="0" smtClean="0">
                <a:solidFill>
                  <a:srgbClr val="000000"/>
                </a:solidFill>
                <a:latin typeface="Times New Roman" panose="02020603050405020304" pitchFamily="18" charset="0"/>
              </a:rPr>
              <a:t>, 2015. </a:t>
            </a:r>
            <a:endParaRPr lang="pt-BR" dirty="0"/>
          </a:p>
        </p:txBody>
      </p:sp>
      <p:sp>
        <p:nvSpPr>
          <p:cNvPr id="3" name="Espaço Reservado para Rodapé 2"/>
          <p:cNvSpPr>
            <a:spLocks noGrp="1"/>
          </p:cNvSpPr>
          <p:nvPr>
            <p:ph type="ftr" sz="quarter" idx="11"/>
          </p:nvPr>
        </p:nvSpPr>
        <p:spPr/>
        <p:txBody>
          <a:bodyPr/>
          <a:lstStyle/>
          <a:p>
            <a:r>
              <a:rPr lang="pt-BR" smtClean="0"/>
              <a:t>Dr. Marcos Luiz Mucheroni - ECA - USP - SP</a:t>
            </a:r>
            <a:endParaRPr lang="pt-BR"/>
          </a:p>
        </p:txBody>
      </p:sp>
      <p:pic>
        <p:nvPicPr>
          <p:cNvPr id="7" name="Picture 4" descr="Resultado de imagem para eca 50 an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1531" y="6176963"/>
            <a:ext cx="2057047" cy="60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882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5-estrelas data </a:t>
            </a:r>
            <a:r>
              <a:rPr lang="pt-BR" dirty="0" err="1" smtClean="0"/>
              <a:t>Schema</a:t>
            </a:r>
            <a:endParaRPr lang="pt-BR" dirty="0"/>
          </a:p>
        </p:txBody>
      </p:sp>
      <p:sp>
        <p:nvSpPr>
          <p:cNvPr id="3" name="Espaço Reservado para Conteúdo 2"/>
          <p:cNvSpPr>
            <a:spLocks noGrp="1"/>
          </p:cNvSpPr>
          <p:nvPr>
            <p:ph idx="1"/>
          </p:nvPr>
        </p:nvSpPr>
        <p:spPr>
          <a:xfrm>
            <a:off x="1417749" y="5367339"/>
            <a:ext cx="10515600" cy="4351338"/>
          </a:xfrm>
        </p:spPr>
        <p:txBody>
          <a:bodyPr>
            <a:normAutofit/>
          </a:bodyPr>
          <a:lstStyle/>
          <a:p>
            <a:pPr marL="0" indent="0">
              <a:buNone/>
            </a:pPr>
            <a:r>
              <a:rPr lang="pt-PT" sz="1800" dirty="0" smtClean="0"/>
              <a:t>PDF/a - Definido </a:t>
            </a:r>
            <a:r>
              <a:rPr lang="pt-PT" sz="1800" dirty="0"/>
              <a:t>pela </a:t>
            </a:r>
            <a:r>
              <a:rPr lang="pt-PT" sz="1800" dirty="0">
                <a:hlinkClick r:id="rId2" tooltip="Organização Internacional para Padronização"/>
              </a:rPr>
              <a:t>norma ISO</a:t>
            </a:r>
            <a:r>
              <a:rPr lang="pt-PT" sz="1800" dirty="0"/>
              <a:t> </a:t>
            </a:r>
            <a:r>
              <a:rPr lang="pt-PT" sz="1800" dirty="0" smtClean="0"/>
              <a:t>19005-1:2005,</a:t>
            </a:r>
          </a:p>
          <a:p>
            <a:pPr marL="0" indent="0">
              <a:buNone/>
            </a:pPr>
            <a:r>
              <a:rPr lang="pt-PT" sz="1800" dirty="0" smtClean="0"/>
              <a:t>XLX – </a:t>
            </a:r>
            <a:r>
              <a:rPr lang="en-US" sz="1800" dirty="0" err="1"/>
              <a:t>EXtensible</a:t>
            </a:r>
            <a:r>
              <a:rPr lang="en-US" sz="1800" dirty="0"/>
              <a:t> Stylesheet Language) </a:t>
            </a:r>
            <a:r>
              <a:rPr lang="en-US" sz="1800" dirty="0" smtClean="0"/>
              <a:t>é </a:t>
            </a:r>
            <a:r>
              <a:rPr lang="en-US" sz="1800" dirty="0" err="1" smtClean="0"/>
              <a:t>uma</a:t>
            </a:r>
            <a:r>
              <a:rPr lang="en-US" sz="1800" dirty="0" smtClean="0"/>
              <a:t> </a:t>
            </a:r>
            <a:r>
              <a:rPr lang="en-US" sz="1800" dirty="0" err="1" smtClean="0"/>
              <a:t>linguagem</a:t>
            </a:r>
            <a:r>
              <a:rPr lang="en-US" sz="1800" dirty="0" smtClean="0"/>
              <a:t> de </a:t>
            </a:r>
            <a:r>
              <a:rPr lang="en-US" sz="1800" dirty="0" err="1" smtClean="0"/>
              <a:t>estilo</a:t>
            </a:r>
            <a:r>
              <a:rPr lang="en-US" sz="1800" dirty="0" smtClean="0"/>
              <a:t> para XML. (para </a:t>
            </a:r>
            <a:r>
              <a:rPr lang="en-US" sz="1800" dirty="0" err="1" smtClean="0">
                <a:hlinkClick r:id="rId3"/>
              </a:rPr>
              <a:t>ver</a:t>
            </a:r>
            <a:r>
              <a:rPr lang="en-US" sz="1800" dirty="0" smtClean="0">
                <a:hlinkClick r:id="rId3"/>
              </a:rPr>
              <a:t> </a:t>
            </a:r>
            <a:r>
              <a:rPr lang="en-US" sz="1800" dirty="0" err="1" smtClean="0">
                <a:hlinkClick r:id="rId3"/>
              </a:rPr>
              <a:t>exemplo</a:t>
            </a:r>
            <a:r>
              <a:rPr lang="en-US" sz="1800" dirty="0" smtClean="0"/>
              <a:t>)</a:t>
            </a:r>
          </a:p>
          <a:p>
            <a:pPr marL="0" indent="0">
              <a:buNone/>
            </a:pPr>
            <a:r>
              <a:rPr lang="en-US" sz="1800" dirty="0" smtClean="0"/>
              <a:t>CSV - </a:t>
            </a:r>
            <a:r>
              <a:rPr lang="pt-PT" sz="1800" dirty="0" smtClean="0"/>
              <a:t>Arquivos </a:t>
            </a:r>
            <a:r>
              <a:rPr lang="pt-PT" sz="1800" b="1" dirty="0"/>
              <a:t>Comma-separated </a:t>
            </a:r>
            <a:r>
              <a:rPr lang="pt-PT" sz="1800" b="1" dirty="0" smtClean="0"/>
              <a:t>values</a:t>
            </a:r>
            <a:r>
              <a:rPr lang="pt-PT" sz="1800" dirty="0" smtClean="0"/>
              <a:t>, texto </a:t>
            </a:r>
            <a:r>
              <a:rPr lang="pt-PT" sz="1800" dirty="0"/>
              <a:t>de formato regulamentado </a:t>
            </a:r>
            <a:r>
              <a:rPr lang="pt-PT" sz="1800" dirty="0" smtClean="0"/>
              <a:t>pela </a:t>
            </a:r>
            <a:r>
              <a:rPr lang="pt-PT" sz="1800" dirty="0">
                <a:hlinkClick r:id="rId4"/>
              </a:rPr>
              <a:t>RFC </a:t>
            </a:r>
            <a:r>
              <a:rPr lang="pt-PT" sz="1800" dirty="0" smtClean="0">
                <a:hlinkClick r:id="rId4"/>
              </a:rPr>
              <a:t>4180</a:t>
            </a:r>
            <a:r>
              <a:rPr lang="pt-PT" sz="1800" dirty="0" smtClean="0"/>
              <a:t> (tabelas, xml, etc.)</a:t>
            </a:r>
          </a:p>
          <a:p>
            <a:pPr marL="0" indent="0">
              <a:buNone/>
            </a:pPr>
            <a:r>
              <a:rPr lang="pt-PT" sz="1800" dirty="0" smtClean="0"/>
              <a:t>RDF - </a:t>
            </a:r>
            <a:r>
              <a:rPr lang="pt-PT" sz="1800" dirty="0"/>
              <a:t>A </a:t>
            </a:r>
            <a:r>
              <a:rPr lang="pt-PT" sz="1800" b="1" dirty="0"/>
              <a:t>Resource Description Framework</a:t>
            </a:r>
            <a:r>
              <a:rPr lang="pt-PT" sz="1800" dirty="0"/>
              <a:t> (</a:t>
            </a:r>
            <a:r>
              <a:rPr lang="pt-PT" sz="1800" b="1" dirty="0"/>
              <a:t>RDF</a:t>
            </a:r>
            <a:r>
              <a:rPr lang="pt-PT" sz="1800" dirty="0"/>
              <a:t>) é uma linguagem para representar informação na </a:t>
            </a:r>
            <a:r>
              <a:rPr lang="pt-PT" sz="1800" dirty="0">
                <a:hlinkClick r:id="rId5" tooltip="Internet"/>
              </a:rPr>
              <a:t>Internet</a:t>
            </a:r>
            <a:r>
              <a:rPr lang="pt-PT" sz="1800" dirty="0"/>
              <a:t>.</a:t>
            </a:r>
            <a:endParaRPr lang="pt-BR" sz="1800" dirty="0"/>
          </a:p>
        </p:txBody>
      </p:sp>
      <p:pic>
        <p:nvPicPr>
          <p:cNvPr id="1026" name="Picture 2" descr="Resultado de imagem para 5 open star sche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397" y="1690688"/>
            <a:ext cx="647700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6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866" y="410280"/>
            <a:ext cx="10515600" cy="1325563"/>
          </a:xfrm>
        </p:spPr>
        <p:txBody>
          <a:bodyPr/>
          <a:lstStyle/>
          <a:p>
            <a:r>
              <a:rPr lang="pt-BR" b="1" dirty="0" smtClean="0"/>
              <a:t>Considerações Finais </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smtClean="0">
                <a:solidFill>
                  <a:srgbClr val="7030A0"/>
                </a:solidFill>
              </a:rPr>
              <a:t>MODELAGEM DE </a:t>
            </a:r>
            <a:r>
              <a:rPr lang="pt-BR" dirty="0" smtClean="0"/>
              <a:t>bibliográficos </a:t>
            </a:r>
            <a:r>
              <a:rPr lang="pt-BR" dirty="0"/>
              <a:t>em uma forma que os mecanismos Web </a:t>
            </a:r>
            <a:r>
              <a:rPr lang="pt-BR" dirty="0" smtClean="0">
                <a:solidFill>
                  <a:srgbClr val="7030A0"/>
                </a:solidFill>
              </a:rPr>
              <a:t>PODE COLABORAR </a:t>
            </a:r>
            <a:r>
              <a:rPr lang="pt-BR" dirty="0" smtClean="0"/>
              <a:t>para </a:t>
            </a:r>
            <a:r>
              <a:rPr lang="pt-BR" dirty="0"/>
              <a:t>maior </a:t>
            </a:r>
            <a:r>
              <a:rPr lang="pt-BR" dirty="0" smtClean="0">
                <a:solidFill>
                  <a:srgbClr val="FF0000"/>
                </a:solidFill>
              </a:rPr>
              <a:t>VISIBILIDADE DAS BIBLIOTECAS</a:t>
            </a:r>
            <a:r>
              <a:rPr lang="pt-BR" dirty="0" smtClean="0"/>
              <a:t>. </a:t>
            </a:r>
          </a:p>
          <a:p>
            <a:pPr marL="0" indent="0">
              <a:buNone/>
            </a:pPr>
            <a:r>
              <a:rPr lang="pt-BR" dirty="0" smtClean="0"/>
              <a:t>COMEÇA A EMERGIR em </a:t>
            </a:r>
            <a:r>
              <a:rPr lang="pt-BR" dirty="0"/>
              <a:t>bibliotecas</a:t>
            </a:r>
            <a:r>
              <a:rPr lang="pt-BR" dirty="0" smtClean="0"/>
              <a:t>, ARMAZENAMENTO EM NUVENS. </a:t>
            </a:r>
            <a:endParaRPr lang="pt-BR" dirty="0"/>
          </a:p>
          <a:p>
            <a:pPr marL="0" indent="0">
              <a:buNone/>
            </a:pPr>
            <a:endParaRPr lang="pt-BR" dirty="0" smtClean="0"/>
          </a:p>
          <a:p>
            <a:pPr marL="0" indent="0">
              <a:buNone/>
            </a:pPr>
            <a:r>
              <a:rPr lang="pt-BR" dirty="0" smtClean="0"/>
              <a:t>CONTRIBUIÇÕES da </a:t>
            </a:r>
            <a:r>
              <a:rPr lang="pt-BR" dirty="0"/>
              <a:t>OCLC na aplicação </a:t>
            </a:r>
            <a:r>
              <a:rPr lang="pt-BR" i="1" dirty="0" err="1" smtClean="0"/>
              <a:t>Linked</a:t>
            </a:r>
            <a:r>
              <a:rPr lang="pt-BR" i="1" dirty="0" smtClean="0"/>
              <a:t> </a:t>
            </a:r>
            <a:r>
              <a:rPr lang="pt-BR" i="1" dirty="0"/>
              <a:t>Data </a:t>
            </a:r>
            <a:r>
              <a:rPr lang="pt-BR" dirty="0"/>
              <a:t>em nuvem, </a:t>
            </a:r>
            <a:endParaRPr lang="pt-BR" dirty="0" smtClean="0"/>
          </a:p>
          <a:p>
            <a:pPr marL="0" indent="0">
              <a:buNone/>
            </a:pPr>
            <a:r>
              <a:rPr lang="pt-BR" dirty="0" smtClean="0">
                <a:solidFill>
                  <a:srgbClr val="7030A0"/>
                </a:solidFill>
              </a:rPr>
              <a:t>PRODUZIR MODELOS </a:t>
            </a:r>
            <a:r>
              <a:rPr lang="pt-BR" dirty="0"/>
              <a:t>e conjuntos de dados em </a:t>
            </a:r>
            <a:r>
              <a:rPr lang="pt-BR" dirty="0" smtClean="0"/>
              <a:t>RDF e schema.org </a:t>
            </a:r>
          </a:p>
          <a:p>
            <a:pPr marL="0" indent="0">
              <a:buNone/>
            </a:pPr>
            <a:r>
              <a:rPr lang="pt-BR" dirty="0" smtClean="0">
                <a:solidFill>
                  <a:srgbClr val="FF0000"/>
                </a:solidFill>
              </a:rPr>
              <a:t>PUBLICAR</a:t>
            </a:r>
            <a:r>
              <a:rPr lang="pt-BR" dirty="0" smtClean="0"/>
              <a:t> em </a:t>
            </a:r>
            <a:r>
              <a:rPr lang="pt-BR" dirty="0"/>
              <a:t>comunidade de </a:t>
            </a:r>
            <a:r>
              <a:rPr lang="pt-BR" dirty="0" smtClean="0"/>
              <a:t>bibliotecas-</a:t>
            </a:r>
            <a:r>
              <a:rPr lang="pt-BR" dirty="0" err="1" smtClean="0"/>
              <a:t>WorldCat</a:t>
            </a:r>
            <a:r>
              <a:rPr lang="pt-BR" dirty="0"/>
              <a:t>, o </a:t>
            </a:r>
            <a:r>
              <a:rPr lang="pt-BR" dirty="0" smtClean="0"/>
              <a:t>VIAF e </a:t>
            </a:r>
            <a:r>
              <a:rPr lang="pt-BR" dirty="0"/>
              <a:t>o </a:t>
            </a:r>
            <a:r>
              <a:rPr lang="pt-BR" dirty="0" smtClean="0"/>
              <a:t>FAST.</a:t>
            </a:r>
          </a:p>
          <a:p>
            <a:pPr marL="0" indent="0">
              <a:buNone/>
            </a:pPr>
            <a:endParaRPr lang="pt-BR" dirty="0"/>
          </a:p>
          <a:p>
            <a:pPr marL="0" indent="0">
              <a:buNone/>
            </a:pPr>
            <a:r>
              <a:rPr lang="pt-BR" dirty="0" smtClean="0">
                <a:solidFill>
                  <a:srgbClr val="FF0000"/>
                </a:solidFill>
              </a:rPr>
              <a:t>UMA</a:t>
            </a:r>
            <a:r>
              <a:rPr lang="pt-BR" dirty="0" smtClean="0"/>
              <a:t> pesquisa </a:t>
            </a:r>
            <a:r>
              <a:rPr lang="pt-BR" dirty="0"/>
              <a:t>de um livro, </a:t>
            </a:r>
            <a:r>
              <a:rPr lang="pt-BR" dirty="0" smtClean="0">
                <a:solidFill>
                  <a:srgbClr val="7030A0"/>
                </a:solidFill>
              </a:rPr>
              <a:t>EXEMPLO</a:t>
            </a:r>
            <a:r>
              <a:rPr lang="pt-BR" dirty="0" smtClean="0"/>
              <a:t> dado, </a:t>
            </a:r>
            <a:r>
              <a:rPr lang="pt-BR" dirty="0"/>
              <a:t>pode apresentar um gráfico semelhante ao mostrado no </a:t>
            </a:r>
            <a:r>
              <a:rPr lang="pt-BR" i="1" dirty="0" err="1"/>
              <a:t>Knowledge</a:t>
            </a:r>
            <a:r>
              <a:rPr lang="pt-BR" i="1" dirty="0"/>
              <a:t> </a:t>
            </a:r>
            <a:r>
              <a:rPr lang="pt-BR" i="1" dirty="0" err="1" smtClean="0"/>
              <a:t>Graph</a:t>
            </a:r>
            <a:r>
              <a:rPr lang="pt-BR" i="1" dirty="0" smtClean="0"/>
              <a:t>, e no futuro ....</a:t>
            </a:r>
            <a:endParaRPr lang="pt-BR" dirty="0"/>
          </a:p>
        </p:txBody>
      </p:sp>
      <p:sp>
        <p:nvSpPr>
          <p:cNvPr id="4" name="Espaço Reservado para Rodapé 3"/>
          <p:cNvSpPr>
            <a:spLocks noGrp="1"/>
          </p:cNvSpPr>
          <p:nvPr>
            <p:ph type="ftr" sz="quarter" idx="11"/>
          </p:nvPr>
        </p:nvSpPr>
        <p:spPr/>
        <p:txBody>
          <a:bodyPr/>
          <a:lstStyle/>
          <a:p>
            <a:r>
              <a:rPr lang="pt-BR" smtClean="0"/>
              <a:t>Dr. Marcos Luiz Mucheroni - ECA - USP - SP</a:t>
            </a:r>
            <a:endParaRPr lang="pt-BR"/>
          </a:p>
        </p:txBody>
      </p:sp>
      <p:pic>
        <p:nvPicPr>
          <p:cNvPr id="10244" name="Picture 4" descr="Resultado de imagem para eca 50 an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1531" y="6176963"/>
            <a:ext cx="2057047" cy="60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660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p:txBody>
          <a:bodyPr/>
          <a:lstStyle/>
          <a:p>
            <a:r>
              <a:rPr lang="pt-BR" smtClean="0"/>
              <a:t>Dr. Marcos Luiz Mucheroni - ECA - USP - SP</a:t>
            </a:r>
            <a:endParaRPr lang="pt-BR"/>
          </a:p>
        </p:txBody>
      </p:sp>
      <p:sp>
        <p:nvSpPr>
          <p:cNvPr id="5" name="Espaço Reservado para Conteúdo 4"/>
          <p:cNvSpPr>
            <a:spLocks noGrp="1"/>
          </p:cNvSpPr>
          <p:nvPr>
            <p:ph idx="1"/>
          </p:nvPr>
        </p:nvSpPr>
        <p:spPr>
          <a:xfrm>
            <a:off x="431800" y="1028700"/>
            <a:ext cx="10922000" cy="6770058"/>
          </a:xfrm>
          <a:prstGeom prst="rect">
            <a:avLst/>
          </a:prstGeom>
        </p:spPr>
        <p:txBody>
          <a:bodyPr wrap="square">
            <a:spAutoFit/>
          </a:bodyPr>
          <a:lstStyle/>
          <a:p>
            <a:pPr eaLnBrk="1" hangingPunct="1">
              <a:defRPr/>
            </a:pPr>
            <a:r>
              <a:rPr lang="en-US" altLang="pt-BR" dirty="0">
                <a:latin typeface="+mj-lt"/>
              </a:rPr>
              <a:t>BERNERS-LEE, T.; HENDLER, J.; LASSILA, O. The Semantic Web: a new form of Web </a:t>
            </a:r>
            <a:r>
              <a:rPr lang="en-US" altLang="pt-BR" dirty="0" smtClean="0">
                <a:latin typeface="+mj-lt"/>
              </a:rPr>
              <a:t>content </a:t>
            </a:r>
            <a:r>
              <a:rPr lang="en-US" altLang="pt-BR" dirty="0">
                <a:latin typeface="+mj-lt"/>
              </a:rPr>
              <a:t>that is meaningful to computers will unleash a revolution of new possibilities. </a:t>
            </a:r>
            <a:r>
              <a:rPr lang="en-US" altLang="pt-BR" dirty="0" smtClean="0">
                <a:latin typeface="+mj-lt"/>
              </a:rPr>
              <a:t>Scientific </a:t>
            </a:r>
            <a:r>
              <a:rPr lang="en-US" altLang="pt-BR" dirty="0">
                <a:latin typeface="+mj-lt"/>
              </a:rPr>
              <a:t>American Magazine, May, 2001. </a:t>
            </a:r>
            <a:r>
              <a:rPr lang="en-US" altLang="pt-BR" dirty="0" err="1">
                <a:latin typeface="+mj-lt"/>
              </a:rPr>
              <a:t>Disponível</a:t>
            </a:r>
            <a:r>
              <a:rPr lang="en-US" altLang="pt-BR" dirty="0">
                <a:latin typeface="+mj-lt"/>
              </a:rPr>
              <a:t> </a:t>
            </a:r>
            <a:r>
              <a:rPr lang="en-US" altLang="pt-BR" dirty="0" err="1">
                <a:latin typeface="+mj-lt"/>
              </a:rPr>
              <a:t>em</a:t>
            </a:r>
            <a:r>
              <a:rPr lang="en-US" altLang="pt-BR" dirty="0">
                <a:latin typeface="+mj-lt"/>
              </a:rPr>
              <a:t>: </a:t>
            </a:r>
            <a:r>
              <a:rPr lang="en-US" altLang="pt-BR" dirty="0">
                <a:latin typeface="+mj-lt"/>
                <a:hlinkClick r:id="rId2"/>
              </a:rPr>
              <a:t>http://www.cs.umd.edu/~golbeck/LBSC690/SemanticWeb.html</a:t>
            </a:r>
            <a:r>
              <a:rPr lang="en-US" altLang="pt-BR" dirty="0">
                <a:latin typeface="+mj-lt"/>
              </a:rPr>
              <a:t>. </a:t>
            </a:r>
            <a:endParaRPr lang="pt-BR" altLang="pt-BR" dirty="0">
              <a:latin typeface="+mj-lt"/>
            </a:endParaRPr>
          </a:p>
          <a:p>
            <a:pPr eaLnBrk="1" hangingPunct="1">
              <a:defRPr/>
            </a:pPr>
            <a:r>
              <a:rPr lang="it-IT" altLang="pt-BR" dirty="0">
                <a:latin typeface="+mj-lt"/>
              </a:rPr>
              <a:t>BIZER,C.; HEATH,T.; IDEHEN, K.; BERNERS-LEE, T. Linked Data on the Web</a:t>
            </a:r>
          </a:p>
          <a:p>
            <a:pPr eaLnBrk="1" hangingPunct="1">
              <a:defRPr/>
            </a:pPr>
            <a:r>
              <a:rPr lang="it-IT" altLang="pt-BR" dirty="0">
                <a:latin typeface="+mj-lt"/>
              </a:rPr>
              <a:t>(LDOW2008).In: INTERNATIONAL WORLD WIDE WEB CONFERENCE, 17, Beijing, </a:t>
            </a:r>
            <a:r>
              <a:rPr lang="it-IT" altLang="pt-BR" dirty="0" smtClean="0">
                <a:latin typeface="+mj-lt"/>
              </a:rPr>
              <a:t>China</a:t>
            </a:r>
            <a:r>
              <a:rPr lang="it-IT" altLang="pt-BR" dirty="0">
                <a:latin typeface="+mj-lt"/>
              </a:rPr>
              <a:t>, 2008. Workshop. Beijing : ACM, 2008.</a:t>
            </a:r>
            <a:r>
              <a:rPr lang="en-US" altLang="pt-BR" dirty="0">
                <a:latin typeface="+mj-lt"/>
              </a:rPr>
              <a:t> </a:t>
            </a:r>
            <a:endParaRPr lang="pt-BR" altLang="pt-BR" dirty="0">
              <a:latin typeface="+mj-lt"/>
            </a:endParaRPr>
          </a:p>
          <a:p>
            <a:pPr eaLnBrk="1" hangingPunct="1">
              <a:defRPr/>
            </a:pPr>
            <a:r>
              <a:rPr lang="en-US" altLang="pt-BR" dirty="0">
                <a:latin typeface="+mj-lt"/>
              </a:rPr>
              <a:t>HENDLER, </a:t>
            </a:r>
            <a:r>
              <a:rPr lang="en-US" altLang="pt-BR" dirty="0" err="1">
                <a:latin typeface="+mj-lt"/>
              </a:rPr>
              <a:t>J."Web</a:t>
            </a:r>
            <a:r>
              <a:rPr lang="en-US" altLang="pt-BR" dirty="0">
                <a:latin typeface="+mj-lt"/>
              </a:rPr>
              <a:t> 3.0 </a:t>
            </a:r>
            <a:r>
              <a:rPr lang="en-US" altLang="pt-BR" dirty="0" err="1">
                <a:latin typeface="+mj-lt"/>
              </a:rPr>
              <a:t>emerging",Computer</a:t>
            </a:r>
            <a:r>
              <a:rPr lang="en-US" altLang="pt-BR" dirty="0">
                <a:latin typeface="+mj-lt"/>
              </a:rPr>
              <a:t>, </a:t>
            </a:r>
            <a:r>
              <a:rPr lang="en-US" altLang="pt-BR" dirty="0" err="1">
                <a:latin typeface="+mj-lt"/>
              </a:rPr>
              <a:t>january</a:t>
            </a:r>
            <a:r>
              <a:rPr lang="en-US" altLang="pt-BR" dirty="0">
                <a:latin typeface="+mj-lt"/>
              </a:rPr>
              <a:t> 2009, pp111-113.</a:t>
            </a:r>
            <a:endParaRPr lang="pt-BR" altLang="pt-BR" dirty="0">
              <a:latin typeface="+mj-lt"/>
            </a:endParaRPr>
          </a:p>
          <a:p>
            <a:pPr eaLnBrk="1" hangingPunct="1">
              <a:defRPr/>
            </a:pPr>
            <a:r>
              <a:rPr lang="en-US" altLang="pt-BR" dirty="0">
                <a:latin typeface="+mj-lt"/>
              </a:rPr>
              <a:t>HENDLER, J.  3.0: The Dawn o Semantic Search, IEEE Computer, </a:t>
            </a:r>
            <a:r>
              <a:rPr lang="en-US" altLang="pt-BR" dirty="0" err="1">
                <a:latin typeface="+mj-lt"/>
              </a:rPr>
              <a:t>january</a:t>
            </a:r>
            <a:r>
              <a:rPr lang="en-US" altLang="pt-BR" dirty="0">
                <a:latin typeface="+mj-lt"/>
              </a:rPr>
              <a:t>, 2010.</a:t>
            </a:r>
          </a:p>
          <a:p>
            <a:pPr eaLnBrk="1" hangingPunct="1">
              <a:defRPr/>
            </a:pPr>
            <a:r>
              <a:rPr lang="en-US" altLang="pt-BR" dirty="0">
                <a:latin typeface="+mj-lt"/>
              </a:rPr>
              <a:t>MORVILLE, </a:t>
            </a:r>
            <a:r>
              <a:rPr lang="en-US" b="0" dirty="0"/>
              <a:t>P</a:t>
            </a:r>
            <a:r>
              <a:rPr lang="en-US" dirty="0">
                <a:latin typeface="+mj-lt"/>
              </a:rPr>
              <a:t>.  ROSENFELD, L. Information Architecture for the Word Wide Web. </a:t>
            </a:r>
            <a:r>
              <a:rPr lang="en-US" dirty="0" smtClean="0">
                <a:latin typeface="+mj-lt"/>
              </a:rPr>
              <a:t>3a</a:t>
            </a:r>
            <a:r>
              <a:rPr lang="en-US" dirty="0">
                <a:latin typeface="+mj-lt"/>
              </a:rPr>
              <a:t>. ed. Sebastopol, CA: O'Reilly, 2006</a:t>
            </a:r>
            <a:r>
              <a:rPr lang="en-US" altLang="pt-BR" dirty="0">
                <a:latin typeface="+mj-lt"/>
              </a:rPr>
              <a:t>  </a:t>
            </a:r>
          </a:p>
          <a:p>
            <a:pPr eaLnBrk="1" hangingPunct="1">
              <a:lnSpc>
                <a:spcPct val="90000"/>
              </a:lnSpc>
              <a:defRPr/>
            </a:pPr>
            <a:r>
              <a:rPr lang="pt-BR" altLang="zh-CN" dirty="0" smtClean="0">
                <a:latin typeface="+mj-lt"/>
                <a:ea typeface="宋体" pitchFamily="2" charset="-122"/>
              </a:rPr>
              <a:t>ROWLEY</a:t>
            </a:r>
            <a:r>
              <a:rPr lang="pt-BR" altLang="zh-CN" dirty="0">
                <a:latin typeface="+mj-lt"/>
                <a:ea typeface="宋体" pitchFamily="2" charset="-122"/>
              </a:rPr>
              <a:t>, </a:t>
            </a:r>
            <a:r>
              <a:rPr lang="pt-BR" altLang="zh-CN" dirty="0" smtClean="0">
                <a:latin typeface="+mj-lt"/>
                <a:ea typeface="宋体" pitchFamily="2" charset="-122"/>
              </a:rPr>
              <a:t> J</a:t>
            </a:r>
            <a:r>
              <a:rPr lang="pt-BR" altLang="zh-CN" dirty="0">
                <a:latin typeface="+mj-lt"/>
                <a:ea typeface="宋体" pitchFamily="2" charset="-122"/>
              </a:rPr>
              <a:t>. – A Biblioteca Eletrônica, </a:t>
            </a:r>
            <a:r>
              <a:rPr lang="pt-BR" altLang="zh-CN" dirty="0" err="1">
                <a:latin typeface="+mj-lt"/>
                <a:ea typeface="宋体" pitchFamily="2" charset="-122"/>
              </a:rPr>
              <a:t>Briquet</a:t>
            </a:r>
            <a:r>
              <a:rPr lang="pt-BR" altLang="zh-CN" dirty="0">
                <a:latin typeface="+mj-lt"/>
                <a:ea typeface="宋体" pitchFamily="2" charset="-122"/>
              </a:rPr>
              <a:t> Lemos, 2002.</a:t>
            </a:r>
          </a:p>
          <a:p>
            <a:pPr eaLnBrk="1" hangingPunct="1">
              <a:defRPr/>
            </a:pPr>
            <a:endParaRPr lang="pt-BR" altLang="pt-BR" sz="2400" dirty="0"/>
          </a:p>
          <a:p>
            <a:pPr eaLnBrk="1" hangingPunct="1">
              <a:lnSpc>
                <a:spcPct val="90000"/>
              </a:lnSpc>
              <a:spcBef>
                <a:spcPct val="20000"/>
              </a:spcBef>
              <a:defRPr/>
            </a:pPr>
            <a:endParaRPr lang="pt-BR" sz="2400" dirty="0">
              <a:latin typeface="+mn-lt"/>
            </a:endParaRPr>
          </a:p>
        </p:txBody>
      </p:sp>
      <p:sp>
        <p:nvSpPr>
          <p:cNvPr id="6" name="Título 1"/>
          <p:cNvSpPr>
            <a:spLocks noGrp="1"/>
          </p:cNvSpPr>
          <p:nvPr>
            <p:ph type="title"/>
          </p:nvPr>
        </p:nvSpPr>
        <p:spPr>
          <a:xfrm>
            <a:off x="1176866" y="410280"/>
            <a:ext cx="10515600" cy="1325563"/>
          </a:xfrm>
        </p:spPr>
        <p:txBody>
          <a:bodyPr/>
          <a:lstStyle/>
          <a:p>
            <a:r>
              <a:rPr lang="pt-BR" b="1" dirty="0" smtClean="0"/>
              <a:t>Referencias:</a:t>
            </a:r>
            <a:r>
              <a:rPr lang="pt-BR" dirty="0" smtClean="0"/>
              <a:t/>
            </a:r>
            <a:br>
              <a:rPr lang="pt-BR" dirty="0" smtClean="0"/>
            </a:br>
            <a:endParaRPr lang="pt-BR" dirty="0"/>
          </a:p>
        </p:txBody>
      </p:sp>
    </p:spTree>
    <p:extLst>
      <p:ext uri="{BB962C8B-B14F-4D97-AF65-F5344CB8AC3E}">
        <p14:creationId xmlns:p14="http://schemas.microsoft.com/office/powerpoint/2010/main" val="2712011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pt-BR" smtClean="0"/>
              <a:t>Terminologia MARC</a:t>
            </a:r>
          </a:p>
        </p:txBody>
      </p:sp>
      <p:sp>
        <p:nvSpPr>
          <p:cNvPr id="17411" name="Rectangle 3"/>
          <p:cNvSpPr>
            <a:spLocks noGrp="1" noChangeArrowheads="1"/>
          </p:cNvSpPr>
          <p:nvPr>
            <p:ph type="body" idx="1"/>
          </p:nvPr>
        </p:nvSpPr>
        <p:spPr/>
        <p:txBody>
          <a:bodyPr/>
          <a:lstStyle/>
          <a:p>
            <a:r>
              <a:rPr lang="en-US" altLang="pt-BR" smtClean="0">
                <a:solidFill>
                  <a:schemeClr val="accent2"/>
                </a:solidFill>
              </a:rPr>
              <a:t>Tag</a:t>
            </a:r>
            <a:r>
              <a:rPr lang="en-US" altLang="pt-BR" smtClean="0"/>
              <a:t>, </a:t>
            </a:r>
            <a:r>
              <a:rPr lang="en-US" altLang="pt-BR" smtClean="0">
                <a:solidFill>
                  <a:srgbClr val="FF0066"/>
                </a:solidFill>
              </a:rPr>
              <a:t>indicator</a:t>
            </a:r>
            <a:r>
              <a:rPr lang="en-US" altLang="pt-BR" smtClean="0"/>
              <a:t>, </a:t>
            </a:r>
            <a:r>
              <a:rPr lang="en-US" altLang="pt-BR" smtClean="0">
                <a:solidFill>
                  <a:schemeClr val="accent2"/>
                </a:solidFill>
              </a:rPr>
              <a:t>delimiter</a:t>
            </a:r>
          </a:p>
          <a:p>
            <a:pPr lvl="1"/>
            <a:r>
              <a:rPr lang="en-US" altLang="pt-BR" smtClean="0">
                <a:solidFill>
                  <a:schemeClr val="accent2"/>
                </a:solidFill>
              </a:rPr>
              <a:t>245</a:t>
            </a:r>
            <a:r>
              <a:rPr lang="en-US" altLang="pt-BR" smtClean="0"/>
              <a:t> </a:t>
            </a:r>
            <a:r>
              <a:rPr lang="en-US" altLang="pt-BR" smtClean="0">
                <a:solidFill>
                  <a:srgbClr val="FF0066"/>
                </a:solidFill>
              </a:rPr>
              <a:t>14</a:t>
            </a:r>
            <a:r>
              <a:rPr lang="en-US" altLang="pt-BR" smtClean="0"/>
              <a:t> </a:t>
            </a:r>
            <a:r>
              <a:rPr lang="en-US" altLang="pt-BR" smtClean="0">
                <a:solidFill>
                  <a:schemeClr val="accent2"/>
                </a:solidFill>
              </a:rPr>
              <a:t>|a</a:t>
            </a:r>
            <a:r>
              <a:rPr lang="en-US" altLang="pt-BR" smtClean="0"/>
              <a:t> O padrão MARC: </a:t>
            </a:r>
            <a:r>
              <a:rPr lang="en-US" altLang="pt-BR" smtClean="0">
                <a:solidFill>
                  <a:schemeClr val="accent2"/>
                </a:solidFill>
              </a:rPr>
              <a:t>|b</a:t>
            </a:r>
            <a:r>
              <a:rPr lang="en-US" altLang="pt-BR" smtClean="0"/>
              <a:t> Um relatório (report)</a:t>
            </a:r>
          </a:p>
          <a:p>
            <a:r>
              <a:rPr lang="en-US" altLang="pt-BR" smtClean="0"/>
              <a:t>Campos, sub-campos</a:t>
            </a:r>
          </a:p>
          <a:p>
            <a:r>
              <a:rPr lang="en-US" altLang="pt-BR" smtClean="0"/>
              <a:t>Fixos e campos variáveis</a:t>
            </a:r>
          </a:p>
          <a:p>
            <a:r>
              <a:rPr lang="en-US" altLang="pt-BR" smtClean="0"/>
              <a:t>(1XX) Taquigráfico (Handman)</a:t>
            </a:r>
          </a:p>
          <a:p>
            <a:pPr>
              <a:buFontTx/>
              <a:buNone/>
            </a:pPr>
            <a:endParaRPr lang="en-US" altLang="pt-BR" smtClean="0"/>
          </a:p>
          <a:p>
            <a:pPr>
              <a:buFontTx/>
              <a:buNone/>
            </a:pPr>
            <a:r>
              <a:rPr lang="en-US" altLang="pt-BR" smtClean="0"/>
              <a:t>Exemplo: Library of Congress – referência mundial</a:t>
            </a:r>
          </a:p>
        </p:txBody>
      </p:sp>
      <p:sp>
        <p:nvSpPr>
          <p:cNvPr id="4" name="Rectangle 1026"/>
          <p:cNvSpPr txBox="1">
            <a:spLocks noChangeArrowheads="1"/>
          </p:cNvSpPr>
          <p:nvPr/>
        </p:nvSpPr>
        <p:spPr bwMode="auto">
          <a:xfrm>
            <a:off x="2362200" y="152400"/>
            <a:ext cx="7772400" cy="304800"/>
          </a:xfrm>
          <a:prstGeom prst="rect">
            <a:avLst/>
          </a:prstGeom>
          <a:noFill/>
          <a:ln w="9525">
            <a:noFill/>
            <a:miter lim="800000"/>
            <a:headEnd/>
            <a:tailEnd/>
          </a:ln>
        </p:spPr>
        <p:txBody>
          <a:bodyPr anchor="ctr"/>
          <a:lstStyle/>
          <a:p>
            <a:pPr algn="ctr" defTabSz="762000">
              <a:defRPr/>
            </a:pPr>
            <a:r>
              <a:rPr lang="pt-BR" sz="2400" dirty="0">
                <a:solidFill>
                  <a:schemeClr val="bg1"/>
                </a:solidFill>
                <a:effectLst>
                  <a:outerShdw blurRad="38100" dist="38100" dir="2700000" algn="tl">
                    <a:srgbClr val="000000"/>
                  </a:outerShdw>
                </a:effectLst>
                <a:latin typeface="Gill Sans MT" pitchFamily="34" charset="0"/>
              </a:rPr>
              <a:t>Bases de Dados e </a:t>
            </a:r>
            <a:r>
              <a:rPr lang="pt-BR" sz="2400" dirty="0" err="1">
                <a:solidFill>
                  <a:schemeClr val="bg1"/>
                </a:solidFill>
                <a:effectLst>
                  <a:outerShdw blurRad="38100" dist="38100" dir="2700000" algn="tl">
                    <a:srgbClr val="000000"/>
                  </a:outerShdw>
                </a:effectLst>
                <a:latin typeface="Gill Sans MT" pitchFamily="34" charset="0"/>
              </a:rPr>
              <a:t>metadados</a:t>
            </a:r>
            <a:r>
              <a:rPr lang="pt-BR" sz="2400" dirty="0">
                <a:solidFill>
                  <a:schemeClr val="bg1"/>
                </a:solidFill>
                <a:effectLst>
                  <a:outerShdw blurRad="38100" dist="38100" dir="2700000" algn="tl">
                    <a:srgbClr val="000000"/>
                  </a:outerShdw>
                </a:effectLst>
                <a:latin typeface="Gill Sans MT" pitchFamily="34" charset="0"/>
              </a:rPr>
              <a:t> MARC</a:t>
            </a:r>
          </a:p>
        </p:txBody>
      </p:sp>
    </p:spTree>
    <p:extLst>
      <p:ext uri="{BB962C8B-B14F-4D97-AF65-F5344CB8AC3E}">
        <p14:creationId xmlns:p14="http://schemas.microsoft.com/office/powerpoint/2010/main" val="8886290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wipe(left)">
                                      <p:cBhvr>
                                        <p:cTn id="15" dur="500"/>
                                        <p:tgtEl>
                                          <p:spTgt spid="1741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411">
                                            <p:txEl>
                                              <p:pRg st="2" end="2"/>
                                            </p:txEl>
                                          </p:spTgt>
                                        </p:tgtEl>
                                        <p:attrNameLst>
                                          <p:attrName>style.visibility</p:attrName>
                                        </p:attrNameLst>
                                      </p:cBhvr>
                                      <p:to>
                                        <p:strVal val="visible"/>
                                      </p:to>
                                    </p:set>
                                    <p:animEffect transition="in" filter="wipe(left)">
                                      <p:cBhvr>
                                        <p:cTn id="20" dur="500"/>
                                        <p:tgtEl>
                                          <p:spTgt spid="1741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Effect transition="in" filter="wipe(left)">
                                      <p:cBhvr>
                                        <p:cTn id="25" dur="500"/>
                                        <p:tgtEl>
                                          <p:spTgt spid="17411">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411">
                                            <p:txEl>
                                              <p:pRg st="4" end="4"/>
                                            </p:txEl>
                                          </p:spTgt>
                                        </p:tgtEl>
                                        <p:attrNameLst>
                                          <p:attrName>style.visibility</p:attrName>
                                        </p:attrNameLst>
                                      </p:cBhvr>
                                      <p:to>
                                        <p:strVal val="visible"/>
                                      </p:to>
                                    </p:set>
                                    <p:animEffect transition="in" filter="wipe(left)">
                                      <p:cBhvr>
                                        <p:cTn id="30" dur="500"/>
                                        <p:tgtEl>
                                          <p:spTgt spid="1741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animEffect transition="in" filter="wipe(left)">
                                      <p:cBhvr>
                                        <p:cTn id="35"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entendo dentro destas “regras”</a:t>
            </a:r>
            <a:endParaRPr lang="pt-BR" dirty="0"/>
          </a:p>
        </p:txBody>
      </p:sp>
      <p:pic>
        <p:nvPicPr>
          <p:cNvPr id="4" name="Content Placeholder 8" descr="Pages from Trollin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95181" y="1373090"/>
            <a:ext cx="7182386" cy="6193248"/>
          </a:xfrm>
          <a:prstGeom prst="rect">
            <a:avLst/>
          </a:prstGeom>
        </p:spPr>
      </p:pic>
      <p:sp>
        <p:nvSpPr>
          <p:cNvPr id="5" name="Left Arrow 9"/>
          <p:cNvSpPr/>
          <p:nvPr/>
        </p:nvSpPr>
        <p:spPr>
          <a:xfrm>
            <a:off x="6525362" y="2022919"/>
            <a:ext cx="1562570" cy="6429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err="1" smtClean="0"/>
              <a:t>Titulo</a:t>
            </a:r>
            <a:r>
              <a:rPr lang="en-US" sz="1200" dirty="0" smtClean="0"/>
              <a:t> e</a:t>
            </a:r>
            <a:r>
              <a:rPr lang="en-US" sz="1200" dirty="0"/>
              <a:t>: </a:t>
            </a:r>
            <a:r>
              <a:rPr lang="en-US" sz="1200" dirty="0" err="1" smtClean="0"/>
              <a:t>subtitulo</a:t>
            </a:r>
            <a:endParaRPr lang="en-US" sz="1200" dirty="0"/>
          </a:p>
        </p:txBody>
      </p:sp>
      <p:sp>
        <p:nvSpPr>
          <p:cNvPr id="6" name="Left Brace 10"/>
          <p:cNvSpPr/>
          <p:nvPr/>
        </p:nvSpPr>
        <p:spPr>
          <a:xfrm>
            <a:off x="4857750" y="1357313"/>
            <a:ext cx="46038" cy="64293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Left Arrow 11"/>
          <p:cNvSpPr/>
          <p:nvPr/>
        </p:nvSpPr>
        <p:spPr>
          <a:xfrm>
            <a:off x="5893593" y="2511542"/>
            <a:ext cx="1714500" cy="714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err="1" smtClean="0"/>
              <a:t>Autores</a:t>
            </a:r>
            <a:r>
              <a:rPr lang="en-US" sz="1200" dirty="0" smtClean="0"/>
              <a:t> com a </a:t>
            </a:r>
            <a:r>
              <a:rPr lang="en-US" sz="1200" dirty="0" err="1" smtClean="0"/>
              <a:t>mesma</a:t>
            </a:r>
            <a:r>
              <a:rPr lang="en-US" sz="1200" dirty="0"/>
              <a:t> </a:t>
            </a:r>
            <a:r>
              <a:rPr lang="en-US" sz="1200" dirty="0" err="1" smtClean="0"/>
              <a:t>função</a:t>
            </a:r>
            <a:endParaRPr lang="en-US" sz="1200" dirty="0"/>
          </a:p>
        </p:txBody>
      </p:sp>
      <p:sp>
        <p:nvSpPr>
          <p:cNvPr id="8" name="Up Arrow Callout 12"/>
          <p:cNvSpPr/>
          <p:nvPr/>
        </p:nvSpPr>
        <p:spPr>
          <a:xfrm>
            <a:off x="2964656" y="4469714"/>
            <a:ext cx="4643437" cy="1071562"/>
          </a:xfrm>
          <a:prstGeom prst="upArrowCallout">
            <a:avLst>
              <a:gd name="adj1" fmla="val 50000"/>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smtClean="0"/>
              <a:t>Por</a:t>
            </a:r>
            <a:r>
              <a:rPr lang="en-US" dirty="0" smtClean="0"/>
              <a:t> </a:t>
            </a:r>
            <a:r>
              <a:rPr lang="en-US" dirty="0"/>
              <a:t>G.L. Preston…[et al.] ; </a:t>
            </a:r>
            <a:r>
              <a:rPr lang="en-US" dirty="0" err="1" smtClean="0"/>
              <a:t>ilustrado</a:t>
            </a:r>
            <a:r>
              <a:rPr lang="en-US" dirty="0" smtClean="0"/>
              <a:t> </a:t>
            </a:r>
            <a:r>
              <a:rPr lang="en-US" dirty="0" err="1" smtClean="0"/>
              <a:t>por</a:t>
            </a:r>
            <a:r>
              <a:rPr lang="en-US" dirty="0" smtClean="0"/>
              <a:t> S.E. </a:t>
            </a:r>
            <a:r>
              <a:rPr lang="en-US" dirty="0" err="1" smtClean="0"/>
              <a:t>Belew</a:t>
            </a:r>
            <a:endParaRPr lang="en-US" dirty="0"/>
          </a:p>
        </p:txBody>
      </p:sp>
      <p:sp>
        <p:nvSpPr>
          <p:cNvPr id="9" name="Left Brace 14"/>
          <p:cNvSpPr/>
          <p:nvPr/>
        </p:nvSpPr>
        <p:spPr>
          <a:xfrm>
            <a:off x="4857750" y="2071688"/>
            <a:ext cx="71438" cy="35718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Left Arrow 15"/>
          <p:cNvSpPr/>
          <p:nvPr/>
        </p:nvSpPr>
        <p:spPr>
          <a:xfrm>
            <a:off x="5735022" y="3163545"/>
            <a:ext cx="1571625" cy="571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err="1" smtClean="0"/>
              <a:t>Autor</a:t>
            </a:r>
            <a:r>
              <a:rPr lang="en-US" sz="1100" dirty="0" smtClean="0"/>
              <a:t> </a:t>
            </a:r>
            <a:r>
              <a:rPr lang="en-US" sz="1100" dirty="0" err="1" smtClean="0"/>
              <a:t>colaborador</a:t>
            </a:r>
            <a:r>
              <a:rPr lang="en-US" sz="1100" smtClean="0"/>
              <a:t> com </a:t>
            </a:r>
            <a:r>
              <a:rPr lang="en-US" sz="1100" dirty="0" err="1" smtClean="0"/>
              <a:t>outra</a:t>
            </a:r>
            <a:r>
              <a:rPr lang="en-US" sz="1100" dirty="0" smtClean="0"/>
              <a:t> </a:t>
            </a:r>
            <a:r>
              <a:rPr lang="en-US" sz="1100" dirty="0" err="1" smtClean="0"/>
              <a:t>função</a:t>
            </a:r>
            <a:endParaRPr lang="en-US" sz="1100" dirty="0"/>
          </a:p>
        </p:txBody>
      </p:sp>
    </p:spTree>
    <p:extLst>
      <p:ext uri="{BB962C8B-B14F-4D97-AF65-F5344CB8AC3E}">
        <p14:creationId xmlns:p14="http://schemas.microsoft.com/office/powerpoint/2010/main" val="1723198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Necessidade de mudanças</a:t>
            </a:r>
            <a:br>
              <a:rPr lang="pt-BR" dirty="0"/>
            </a:br>
            <a:endParaRPr lang="pt-BR" dirty="0"/>
          </a:p>
        </p:txBody>
      </p:sp>
      <p:sp>
        <p:nvSpPr>
          <p:cNvPr id="3" name="Espaço Reservado para Conteúdo 2"/>
          <p:cNvSpPr>
            <a:spLocks noGrp="1"/>
          </p:cNvSpPr>
          <p:nvPr>
            <p:ph idx="1"/>
          </p:nvPr>
        </p:nvSpPr>
        <p:spPr/>
        <p:txBody>
          <a:bodyPr/>
          <a:lstStyle/>
          <a:p>
            <a:r>
              <a:rPr lang="pt-BR" dirty="0" smtClean="0"/>
              <a:t>Impacto </a:t>
            </a:r>
            <a:r>
              <a:rPr lang="pt-BR" dirty="0"/>
              <a:t>das Tecnologias de Informação e</a:t>
            </a:r>
          </a:p>
          <a:p>
            <a:r>
              <a:rPr lang="pt-BR" dirty="0"/>
              <a:t>Comunicação no cenário informacional</a:t>
            </a:r>
          </a:p>
          <a:p>
            <a:r>
              <a:rPr lang="pt-BR" dirty="0" smtClean="0"/>
              <a:t>Novos </a:t>
            </a:r>
            <a:r>
              <a:rPr lang="pt-BR" dirty="0"/>
              <a:t>tipos de documentos</a:t>
            </a:r>
          </a:p>
          <a:p>
            <a:r>
              <a:rPr lang="pt-BR" dirty="0" smtClean="0"/>
              <a:t>Novos </a:t>
            </a:r>
            <a:r>
              <a:rPr lang="pt-BR" dirty="0"/>
              <a:t>tipos de conteúdo</a:t>
            </a:r>
          </a:p>
          <a:p>
            <a:r>
              <a:rPr lang="pt-BR" dirty="0" smtClean="0"/>
              <a:t>Novas </a:t>
            </a:r>
            <a:r>
              <a:rPr lang="pt-BR" dirty="0"/>
              <a:t>formas de acesso</a:t>
            </a:r>
          </a:p>
          <a:p>
            <a:r>
              <a:rPr lang="pt-BR" dirty="0" smtClean="0"/>
              <a:t>Novos </a:t>
            </a:r>
            <a:r>
              <a:rPr lang="pt-BR" dirty="0"/>
              <a:t>suportes para o armazenamento</a:t>
            </a:r>
          </a:p>
          <a:p>
            <a:r>
              <a:rPr lang="pt-BR" dirty="0" smtClean="0"/>
              <a:t>Novas </a:t>
            </a:r>
            <a:r>
              <a:rPr lang="pt-BR" dirty="0"/>
              <a:t>necessidades de informação</a:t>
            </a:r>
          </a:p>
        </p:txBody>
      </p:sp>
    </p:spTree>
    <p:extLst>
      <p:ext uri="{BB962C8B-B14F-4D97-AF65-F5344CB8AC3E}">
        <p14:creationId xmlns:p14="http://schemas.microsoft.com/office/powerpoint/2010/main" val="3249932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que veio o RDA</a:t>
            </a:r>
            <a:endParaRPr lang="pt-BR" dirty="0"/>
          </a:p>
        </p:txBody>
      </p:sp>
      <p:sp>
        <p:nvSpPr>
          <p:cNvPr id="3" name="Espaço Reservado para Conteúdo 2"/>
          <p:cNvSpPr>
            <a:spLocks noGrp="1"/>
          </p:cNvSpPr>
          <p:nvPr>
            <p:ph idx="1"/>
          </p:nvPr>
        </p:nvSpPr>
        <p:spPr/>
        <p:txBody>
          <a:bodyPr/>
          <a:lstStyle/>
          <a:p>
            <a:pPr marL="0" indent="0">
              <a:buNone/>
            </a:pPr>
            <a:r>
              <a:rPr lang="pt-BR" b="1" i="1" dirty="0" err="1" smtClean="0"/>
              <a:t>R</a:t>
            </a:r>
            <a:r>
              <a:rPr lang="pt-BR" i="1" dirty="0" err="1" smtClean="0"/>
              <a:t>esource</a:t>
            </a:r>
            <a:r>
              <a:rPr lang="pt-BR" i="1" dirty="0" smtClean="0"/>
              <a:t> </a:t>
            </a:r>
            <a:r>
              <a:rPr lang="pt-BR" b="1" i="1" dirty="0" err="1"/>
              <a:t>D</a:t>
            </a:r>
            <a:r>
              <a:rPr lang="pt-BR" i="1" dirty="0" err="1"/>
              <a:t>escription</a:t>
            </a:r>
            <a:r>
              <a:rPr lang="pt-BR" i="1" dirty="0"/>
              <a:t> </a:t>
            </a:r>
            <a:r>
              <a:rPr lang="pt-BR" i="1" dirty="0" err="1"/>
              <a:t>and</a:t>
            </a:r>
            <a:r>
              <a:rPr lang="pt-BR" i="1" dirty="0"/>
              <a:t> </a:t>
            </a:r>
            <a:r>
              <a:rPr lang="pt-BR" b="1" i="1" dirty="0"/>
              <a:t>A</a:t>
            </a:r>
            <a:r>
              <a:rPr lang="pt-BR" i="1" dirty="0"/>
              <a:t>ccess</a:t>
            </a:r>
          </a:p>
          <a:p>
            <a:r>
              <a:rPr lang="pt-BR" dirty="0" smtClean="0"/>
              <a:t>Recursos</a:t>
            </a:r>
            <a:r>
              <a:rPr lang="pt-BR" dirty="0"/>
              <a:t>: Descrição e Acesso</a:t>
            </a:r>
          </a:p>
          <a:p>
            <a:r>
              <a:rPr lang="pt-BR" dirty="0" smtClean="0"/>
              <a:t>Descrição </a:t>
            </a:r>
            <a:r>
              <a:rPr lang="pt-BR" dirty="0"/>
              <a:t>de Recursos e Acesso</a:t>
            </a:r>
          </a:p>
          <a:p>
            <a:pPr marL="0" indent="0">
              <a:buNone/>
            </a:pPr>
            <a:endParaRPr lang="pt-BR" dirty="0"/>
          </a:p>
          <a:p>
            <a:pPr marL="0" indent="0">
              <a:buNone/>
            </a:pPr>
            <a:r>
              <a:rPr lang="pt-BR" dirty="0" smtClean="0"/>
              <a:t>RDA </a:t>
            </a:r>
            <a:r>
              <a:rPr lang="pt-BR" dirty="0"/>
              <a:t>é um código de catalogação</a:t>
            </a:r>
          </a:p>
          <a:p>
            <a:r>
              <a:rPr lang="pt-BR" dirty="0" smtClean="0"/>
              <a:t>Voltado </a:t>
            </a:r>
            <a:r>
              <a:rPr lang="pt-BR" dirty="0"/>
              <a:t>ao ambiente digital</a:t>
            </a:r>
          </a:p>
          <a:p>
            <a:r>
              <a:rPr lang="pt-BR" dirty="0" smtClean="0"/>
              <a:t>Para </a:t>
            </a:r>
            <a:r>
              <a:rPr lang="pt-BR" dirty="0"/>
              <a:t>ser utilizado além da comunidade de bibliotecas</a:t>
            </a:r>
          </a:p>
          <a:p>
            <a:r>
              <a:rPr lang="pt-BR" dirty="0" smtClean="0"/>
              <a:t>Descrição </a:t>
            </a:r>
            <a:r>
              <a:rPr lang="pt-BR" dirty="0"/>
              <a:t>de todo tipo de conteúdo e de mídia</a:t>
            </a:r>
          </a:p>
        </p:txBody>
      </p:sp>
    </p:spTree>
    <p:extLst>
      <p:ext uri="{BB962C8B-B14F-4D97-AF65-F5344CB8AC3E}">
        <p14:creationId xmlns:p14="http://schemas.microsoft.com/office/powerpoint/2010/main" val="3772490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Sistemas ILS (</a:t>
            </a:r>
            <a:r>
              <a:rPr lang="pt-BR" dirty="0" err="1" smtClean="0"/>
              <a:t>Integrated</a:t>
            </a:r>
            <a:r>
              <a:rPr lang="pt-BR" dirty="0" smtClean="0"/>
              <a:t> Library System)</a:t>
            </a: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buNone/>
            </a:pPr>
            <a:r>
              <a:rPr lang="pt-PT" dirty="0"/>
              <a:t>Um </a:t>
            </a:r>
            <a:r>
              <a:rPr lang="pt-PT" sz="3000" dirty="0">
                <a:solidFill>
                  <a:srgbClr val="0070C0"/>
                </a:solidFill>
              </a:rPr>
              <a:t>sistema </a:t>
            </a:r>
            <a:r>
              <a:rPr lang="pt-PT" sz="3000" dirty="0" smtClean="0">
                <a:solidFill>
                  <a:srgbClr val="0070C0"/>
                </a:solidFill>
              </a:rPr>
              <a:t>Integrado de biblioteca </a:t>
            </a:r>
            <a:r>
              <a:rPr lang="pt-PT" dirty="0"/>
              <a:t>(ILS), </a:t>
            </a:r>
            <a:r>
              <a:rPr lang="pt-PT" dirty="0" smtClean="0"/>
              <a:t>é </a:t>
            </a:r>
            <a:r>
              <a:rPr lang="pt-PT" dirty="0"/>
              <a:t>um sistema de </a:t>
            </a:r>
            <a:r>
              <a:rPr lang="pt-PT" dirty="0">
                <a:solidFill>
                  <a:srgbClr val="FF0000"/>
                </a:solidFill>
              </a:rPr>
              <a:t>planejamento </a:t>
            </a:r>
            <a:r>
              <a:rPr lang="pt-PT" dirty="0"/>
              <a:t>de recursos </a:t>
            </a:r>
            <a:r>
              <a:rPr lang="pt-PT" dirty="0" smtClean="0"/>
              <a:t>organizacionais </a:t>
            </a:r>
            <a:r>
              <a:rPr lang="pt-PT" dirty="0"/>
              <a:t>para uma biblioteca, usado para </a:t>
            </a:r>
            <a:r>
              <a:rPr lang="pt-PT" dirty="0" smtClean="0"/>
              <a:t>rastreá-los por </a:t>
            </a:r>
            <a:r>
              <a:rPr lang="pt-PT" dirty="0">
                <a:solidFill>
                  <a:srgbClr val="FF0000"/>
                </a:solidFill>
              </a:rPr>
              <a:t>ítens</a:t>
            </a:r>
            <a:r>
              <a:rPr lang="pt-PT" dirty="0" smtClean="0"/>
              <a:t> catalogados, </a:t>
            </a:r>
            <a:r>
              <a:rPr lang="pt-PT" dirty="0" smtClean="0">
                <a:solidFill>
                  <a:srgbClr val="FF0000"/>
                </a:solidFill>
              </a:rPr>
              <a:t>aquisições</a:t>
            </a:r>
            <a:r>
              <a:rPr lang="pt-PT" dirty="0" smtClean="0"/>
              <a:t>,</a:t>
            </a:r>
            <a:r>
              <a:rPr lang="pt-PT" dirty="0" smtClean="0">
                <a:solidFill>
                  <a:srgbClr val="FF0000"/>
                </a:solidFill>
              </a:rPr>
              <a:t> circulação</a:t>
            </a:r>
            <a:r>
              <a:rPr lang="pt-PT" dirty="0" smtClean="0"/>
              <a:t>, e usuários </a:t>
            </a:r>
            <a:r>
              <a:rPr lang="pt-PT" dirty="0"/>
              <a:t>que </a:t>
            </a:r>
            <a:r>
              <a:rPr lang="pt-PT" dirty="0" smtClean="0"/>
              <a:t>podem ter </a:t>
            </a:r>
            <a:r>
              <a:rPr lang="pt-PT" dirty="0">
                <a:solidFill>
                  <a:srgbClr val="FF0000"/>
                </a:solidFill>
              </a:rPr>
              <a:t>empréstimos</a:t>
            </a:r>
            <a:r>
              <a:rPr lang="pt-PT" dirty="0" smtClean="0"/>
              <a:t>, </a:t>
            </a:r>
            <a:r>
              <a:rPr lang="pt-PT" dirty="0">
                <a:solidFill>
                  <a:srgbClr val="FF0000"/>
                </a:solidFill>
              </a:rPr>
              <a:t>consultas</a:t>
            </a:r>
            <a:r>
              <a:rPr lang="pt-PT" dirty="0" smtClean="0"/>
              <a:t> e </a:t>
            </a:r>
            <a:r>
              <a:rPr lang="pt-PT" dirty="0">
                <a:solidFill>
                  <a:srgbClr val="FF0000"/>
                </a:solidFill>
              </a:rPr>
              <a:t>devolução</a:t>
            </a:r>
            <a:r>
              <a:rPr lang="pt-PT" dirty="0" smtClean="0"/>
              <a:t> através de sistemas automáticos.</a:t>
            </a:r>
          </a:p>
          <a:p>
            <a:pPr marL="0" indent="0">
              <a:buNone/>
            </a:pPr>
            <a:r>
              <a:rPr lang="pt-PT" dirty="0" smtClean="0"/>
              <a:t>Os sistemas evoluíram junto com os processos de catalogação online, com a evolução da internet e facilidade dos usuários até os anos 90, os serviços online cresceram, e com a Web nos anos 90 os usuários se envolvem mais ativamente com as bibliotecas, a partir de portais online feitas para Web.</a:t>
            </a:r>
          </a:p>
          <a:p>
            <a:pPr marL="0" indent="0">
              <a:buNone/>
            </a:pPr>
            <a:r>
              <a:rPr lang="pt-PT" dirty="0" smtClean="0"/>
              <a:t>A partir dos anos 2000 evoluem os sistemas open-source alternativos.</a:t>
            </a:r>
          </a:p>
          <a:p>
            <a:pPr marL="0" indent="0">
              <a:buNone/>
            </a:pPr>
            <a:r>
              <a:rPr lang="pt-PT" dirty="0"/>
              <a:t>Muitas soluções modernas baseadas em nuvem permitem a catalogação automática </a:t>
            </a:r>
            <a:r>
              <a:rPr lang="pt-PT" dirty="0" smtClean="0"/>
              <a:t>escaneando </a:t>
            </a:r>
            <a:r>
              <a:rPr lang="pt-PT" dirty="0"/>
              <a:t>o ISBN de um </a:t>
            </a:r>
            <a:r>
              <a:rPr lang="pt-PT" dirty="0" smtClean="0"/>
              <a:t>livro</a:t>
            </a:r>
            <a:r>
              <a:rPr lang="en-US" dirty="0"/>
              <a:t> </a:t>
            </a:r>
            <a:r>
              <a:rPr lang="en-US" dirty="0" smtClean="0"/>
              <a:t>(</a:t>
            </a:r>
            <a:r>
              <a:rPr lang="en-US" dirty="0" err="1" smtClean="0">
                <a:hlinkClick r:id="rId2"/>
              </a:rPr>
              <a:t>Libramatic</a:t>
            </a:r>
            <a:r>
              <a:rPr lang="en-US" dirty="0"/>
              <a:t> </a:t>
            </a:r>
            <a:r>
              <a:rPr lang="en-US" dirty="0" smtClean="0"/>
              <a:t>- </a:t>
            </a:r>
            <a:r>
              <a:rPr lang="en-US" dirty="0" err="1" smtClean="0"/>
              <a:t>sistema</a:t>
            </a:r>
            <a:r>
              <a:rPr lang="en-US" dirty="0" smtClean="0"/>
              <a:t> </a:t>
            </a:r>
            <a:r>
              <a:rPr lang="en-US" dirty="0" err="1" smtClean="0"/>
              <a:t>pioneiro</a:t>
            </a:r>
            <a:r>
              <a:rPr lang="en-US" dirty="0" smtClean="0"/>
              <a:t>). </a:t>
            </a:r>
            <a:endParaRPr lang="pt-PT" dirty="0" smtClean="0"/>
          </a:p>
        </p:txBody>
      </p:sp>
    </p:spTree>
    <p:extLst>
      <p:ext uri="{BB962C8B-B14F-4D97-AF65-F5344CB8AC3E}">
        <p14:creationId xmlns:p14="http://schemas.microsoft.com/office/powerpoint/2010/main" val="3707566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2867</Words>
  <Application>Microsoft Office PowerPoint</Application>
  <PresentationFormat>Widescreen</PresentationFormat>
  <Paragraphs>356</Paragraphs>
  <Slides>46</Slides>
  <Notes>13</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46</vt:i4>
      </vt:variant>
    </vt:vector>
  </HeadingPairs>
  <TitlesOfParts>
    <vt:vector size="56" baseType="lpstr">
      <vt:lpstr>宋体</vt:lpstr>
      <vt:lpstr>Arial</vt:lpstr>
      <vt:lpstr>Calibri</vt:lpstr>
      <vt:lpstr>Calibri Light</vt:lpstr>
      <vt:lpstr>Georgia</vt:lpstr>
      <vt:lpstr>Gill Sans MT</vt:lpstr>
      <vt:lpstr>Impact</vt:lpstr>
      <vt:lpstr>Times New Roman</vt:lpstr>
      <vt:lpstr>Wingdings</vt:lpstr>
      <vt:lpstr>Tema do Office</vt:lpstr>
      <vt:lpstr>Os sistemas integrados de Bibliotecas e a próxima geração (next generation)  Aula 4.2</vt:lpstr>
      <vt:lpstr>Apresentação do PowerPoint</vt:lpstr>
      <vt:lpstr>Apresentação do PowerPoint</vt:lpstr>
      <vt:lpstr>MARC</vt:lpstr>
      <vt:lpstr>Terminologia MARC</vt:lpstr>
      <vt:lpstr>O que entendo dentro destas “regras”</vt:lpstr>
      <vt:lpstr>Necessidade de mudanças </vt:lpstr>
      <vt:lpstr>A que veio o RDA</vt:lpstr>
      <vt:lpstr>Sistemas ILS (Integrated Library System)</vt:lpstr>
      <vt:lpstr>Apresentação do PowerPoint</vt:lpstr>
      <vt:lpstr>Apresentação do PowerPoint</vt:lpstr>
      <vt:lpstr>Preocupações hoje com a classificação (fácil)</vt:lpstr>
      <vt:lpstr>Apresentação do PowerPoint</vt:lpstr>
      <vt:lpstr>Apresentação do PowerPoint</vt:lpstr>
      <vt:lpstr>Introdução: alguns ILS Open Source ILS: sistema integrado de Biblioteca: banco de dados relacional, base de dados e interface.</vt:lpstr>
      <vt:lpstr>Introdução:  OPACs Open Source</vt:lpstr>
      <vt:lpstr>Introdução: Koha e Evergreen</vt:lpstr>
      <vt:lpstr>Comparação: Koha, Evergreen e Voyager</vt:lpstr>
      <vt:lpstr>Alguns usados aqui: Biblivre, Pergamum e Aleph</vt:lpstr>
      <vt:lpstr>Apresentação do PowerPoint</vt:lpstr>
      <vt:lpstr>Apresentação do PowerPoint</vt:lpstr>
      <vt:lpstr>Novo conceito para antigas ILS</vt:lpstr>
      <vt:lpstr>Conclusões preliminares</vt:lpstr>
      <vt:lpstr>Lista de novos sistemas (next-generations??)</vt:lpstr>
      <vt:lpstr>Precisamos da next-geration library ?</vt:lpstr>
      <vt:lpstr>Referencias: </vt:lpstr>
      <vt:lpstr>Apresentação do PowerPoint</vt:lpstr>
      <vt:lpstr>Web Semântica e Linked Open Data TEMA 10</vt:lpstr>
      <vt:lpstr>Triplas: Texto/Graph RDF</vt:lpstr>
      <vt:lpstr>LoD – Linked of Data – Conectando a Web</vt:lpstr>
      <vt:lpstr>Triplas em ação</vt:lpstr>
      <vt:lpstr>Exemplo de Schema.org </vt:lpstr>
      <vt:lpstr>Um exemplo de um livro simples</vt:lpstr>
      <vt:lpstr>Alguns serviços avançados </vt:lpstr>
      <vt:lpstr>OCLC e a Web Semântica</vt:lpstr>
      <vt:lpstr>O que é esse Schema.org ?</vt:lpstr>
      <vt:lpstr>Mas vocabulário (controlado?) o que é.</vt:lpstr>
      <vt:lpstr>Conceito: Triplas</vt:lpstr>
      <vt:lpstr>Expressando metadados como triplas</vt:lpstr>
      <vt:lpstr>Exemplo de expansões (metadados agregados)</vt:lpstr>
      <vt:lpstr>VIAF® – Virtual International Authority File </vt:lpstr>
      <vt:lpstr>FAST – Faceted Application of Subject Headings  </vt:lpstr>
      <vt:lpstr>Descrição detalha de um grafo de um livro</vt:lpstr>
      <vt:lpstr>5-estrelas data Schema</vt:lpstr>
      <vt:lpstr>Considerações Finais  </vt:lpstr>
      <vt:lpstr>Referencias: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dc:title>
  <dc:creator>marcos</dc:creator>
  <cp:lastModifiedBy>marcos</cp:lastModifiedBy>
  <cp:revision>69</cp:revision>
  <dcterms:created xsi:type="dcterms:W3CDTF">2017-02-06T16:21:58Z</dcterms:created>
  <dcterms:modified xsi:type="dcterms:W3CDTF">2017-03-10T18:23:58Z</dcterms:modified>
</cp:coreProperties>
</file>