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uricio Santos Rosa" initials="" lastIdx="1" clrIdx="0"/>
  <p:cmAuthor id="1" name="Gabriel 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609A72-5FBA-45A9-9D86-09CBF6E67B4A}">
  <a:tblStyle styleId="{C5609A72-5FBA-45A9-9D86-09CBF6E67B4A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3T01:27:14.958" idx="1">
    <p:pos x="6000" y="0"/>
    <p:text>Vale apena marcar as partes onde ta escrito extensão nos trechos das leis ou desmarca tudo?</p:text>
  </p:cm>
  <p:cm authorId="1" dt="2017-05-23T01:27:14.958" idx="1">
    <p:pos x="6000" y="100"/>
    <p:text>Acho que deixa, fica mais fácil de achar na hora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VOU COLAR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Tira as partes Marcadas?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569214"/>
            <a:ext cx="565785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3341716"/>
            <a:ext cx="565785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pPr algn="r"/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325755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5520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pPr algn="r"/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717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11085"/>
            <a:ext cx="1478756" cy="431806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11084"/>
            <a:ext cx="4350544" cy="4318065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pPr algn="r"/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934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06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pPr algn="r"/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323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569214"/>
            <a:ext cx="565785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3339846"/>
            <a:ext cx="565785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pPr algn="r"/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325755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871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384301"/>
            <a:ext cx="2777490" cy="301752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1384303"/>
            <a:ext cx="2777490" cy="301751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pPr algn="r"/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933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384539"/>
            <a:ext cx="277749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1936751"/>
            <a:ext cx="2777490" cy="246507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1384539"/>
            <a:ext cx="277749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1936751"/>
            <a:ext cx="2777490" cy="246507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pPr algn="r"/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868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pPr algn="r"/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965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pPr algn="r"/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652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445769"/>
            <a:ext cx="1800225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78" y="548640"/>
            <a:ext cx="3757045" cy="394335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2194560"/>
            <a:ext cx="1800225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4844840"/>
            <a:ext cx="1472912" cy="273844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4844840"/>
            <a:ext cx="2614613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pPr algn="r"/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500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6856214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368630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3806190"/>
            <a:ext cx="5692140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19" y="4430268"/>
            <a:ext cx="569214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pPr algn="r"/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831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00600"/>
            <a:ext cx="6858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6858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1384301"/>
            <a:ext cx="565785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4844840"/>
            <a:ext cx="13906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4844840"/>
            <a:ext cx="27128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4844840"/>
            <a:ext cx="7380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pt-BR" sz="1000" smtClean="0">
                <a:solidFill>
                  <a:schemeClr val="dk2"/>
                </a:solidFill>
              </a:rPr>
              <a:pPr algn="r"/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1303384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68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nf.usp.br/?post_type=resolucao&amp;p=1284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18779" y="1524346"/>
            <a:ext cx="5657850" cy="267462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Extensão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7149" y="0"/>
            <a:ext cx="2793475" cy="210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6326" y="0"/>
            <a:ext cx="4624965" cy="267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33775" y="-1"/>
            <a:ext cx="6390450" cy="21827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200" dirty="0" smtClean="0"/>
              <a:t>Fórum de Pró-Reitores de Extensão das Instituições Públicas de Educação Superior Brasileiras (FORPROEX, 2010)</a:t>
            </a:r>
          </a:p>
          <a:p>
            <a:endParaRPr lang="pt-BR" sz="3200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33775" y="2438400"/>
            <a:ext cx="6390450" cy="2359742"/>
          </a:xfrm>
        </p:spPr>
        <p:txBody>
          <a:bodyPr>
            <a:normAutofit/>
          </a:bodyPr>
          <a:lstStyle/>
          <a:p>
            <a:r>
              <a:rPr lang="pt-BR" sz="1800" dirty="0" smtClean="0"/>
              <a:t>Conceito de extensão universitária:</a:t>
            </a:r>
          </a:p>
          <a:p>
            <a:r>
              <a:rPr lang="pt-BR" sz="1800" dirty="0" smtClean="0"/>
              <a:t>“A Extensão Universitária, sob o princípio constitucional da </a:t>
            </a:r>
            <a:r>
              <a:rPr lang="pt-BR" sz="1800" dirty="0" err="1" smtClean="0"/>
              <a:t>indissociabilidade</a:t>
            </a:r>
            <a:r>
              <a:rPr lang="pt-BR" sz="1800" dirty="0" smtClean="0"/>
              <a:t> entre ensino, pesquisa e extensão, é um processo interdisciplinar educativo, cultural, científico e político que promove a interação transformadora entre universidade e outros setores da sociedade.”</a:t>
            </a:r>
          </a:p>
          <a:p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30" name="Shape 130"/>
          <p:cNvGraphicFramePr/>
          <p:nvPr>
            <p:extLst>
              <p:ext uri="{D42A27DB-BD31-4B8C-83A1-F6EECF244321}">
                <p14:modId xmlns:p14="http://schemas.microsoft.com/office/powerpoint/2010/main" val="1478098630"/>
              </p:ext>
            </p:extLst>
          </p:nvPr>
        </p:nvGraphicFramePr>
        <p:xfrm>
          <a:off x="233775" y="255639"/>
          <a:ext cx="6471824" cy="4313236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{C5609A72-5FBA-45A9-9D86-09CBF6E67B4A}</a:tableStyleId>
              </a:tblPr>
              <a:tblGrid>
                <a:gridCol w="6471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884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Diretrizes para a Extensão Universitária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0C0C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38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1.     Interação dialógica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2.     Interdisciplinaridade e </a:t>
                      </a:r>
                      <a:r>
                        <a:rPr lang="pt-BR" sz="2400" dirty="0" err="1">
                          <a:solidFill>
                            <a:schemeClr val="tx1"/>
                          </a:solidFill>
                        </a:rPr>
                        <a:t>Interprofissionalidade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3.     </a:t>
                      </a:r>
                      <a:r>
                        <a:rPr lang="pt-BR" sz="2400" dirty="0" err="1">
                          <a:solidFill>
                            <a:schemeClr val="tx1"/>
                          </a:solidFill>
                        </a:rPr>
                        <a:t>Indissociabilidade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pt-BR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ensino–pesquisa–extensão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4.     Impacto na formação do estudante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5.     Impacto na transformação social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0C0C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33775" y="0"/>
            <a:ext cx="6390450" cy="5727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1.     Interação dialógica 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33775" y="572700"/>
            <a:ext cx="6390450" cy="411728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 diretriz Interação Dialógica orienta o desenvolvimento de relações entre Universidade e setores sociais marcadas pelo diálogo e troca de saberes, superando-se, assim, o discurso da hegemonia acadêmica e substituindo-o pela ideia de aliança com movimentos, setores e organizações sociais. Não se trata mais de “estender à sociedade o conhecimento acumulado pela Universidade”, mas de produzir, em interação com a sociedade, um conhecimento novo.  Um conhecimento que contribua para a superação da desigualdade e da exclusão social e para a construção de uma sociedade mais justa, ética e democrática.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Esse objetivo pressupõe uma </a:t>
            </a:r>
            <a:r>
              <a:rPr lang="pt-BR" dirty="0" smtClean="0">
                <a:solidFill>
                  <a:srgbClr val="FF0000"/>
                </a:solidFill>
              </a:rPr>
              <a:t>ação de mão dupla</a:t>
            </a:r>
            <a:r>
              <a:rPr lang="pt-BR" dirty="0" smtClean="0">
                <a:solidFill>
                  <a:schemeClr val="tx1"/>
                </a:solidFill>
              </a:rPr>
              <a:t>: da Universidade para a sociedade e da sociedade para a Universidade. Isto porque os atores sociais que participam da ação, sejam pessoas inseridas nas comunidades com as quais a ação de </a:t>
            </a:r>
            <a:r>
              <a:rPr lang="pt-BR" dirty="0" smtClean="0">
                <a:solidFill>
                  <a:srgbClr val="FF0000"/>
                </a:solidFill>
              </a:rPr>
              <a:t>Extensão </a:t>
            </a:r>
            <a:r>
              <a:rPr lang="pt-BR" dirty="0" smtClean="0">
                <a:solidFill>
                  <a:schemeClr val="tx1"/>
                </a:solidFill>
              </a:rPr>
              <a:t>é desenvolvida, sejam agentes públicos (estatais e não-estatais) envolvidos na formulação e implementação de políticas públicas com as quais essa ação se vincula, também contribuem com a produção do conhecimento. Eles também oferecem à Universidade os saberes construídos em sua prática cotidiana, em seu fazer profissional ou vivência comunitária.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233775" y="0"/>
            <a:ext cx="6390450" cy="5727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2</a:t>
            </a:r>
            <a:r>
              <a:rPr lang="pt-BR" dirty="0" smtClean="0">
                <a:solidFill>
                  <a:schemeClr val="tx1"/>
                </a:solidFill>
              </a:rPr>
              <a:t>.     Interdisciplinaridade e </a:t>
            </a:r>
            <a:r>
              <a:rPr lang="pt-BR" dirty="0" err="1" smtClean="0">
                <a:solidFill>
                  <a:schemeClr val="tx1"/>
                </a:solidFill>
              </a:rPr>
              <a:t>Interprofissionalidade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233775" y="1091382"/>
            <a:ext cx="6390450" cy="357894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O suposto dessa diretriz é que a </a:t>
            </a:r>
            <a:r>
              <a:rPr lang="pt-BR" sz="2200" dirty="0" smtClean="0">
                <a:solidFill>
                  <a:srgbClr val="FF0000"/>
                </a:solidFill>
              </a:rPr>
              <a:t>combinação de especialização e visão </a:t>
            </a:r>
            <a:r>
              <a:rPr lang="pt-BR" sz="2200" dirty="0" err="1" smtClean="0">
                <a:solidFill>
                  <a:srgbClr val="FF0000"/>
                </a:solidFill>
              </a:rPr>
              <a:t>holista</a:t>
            </a:r>
            <a:r>
              <a:rPr lang="pt-BR" sz="2200" dirty="0" smtClean="0">
                <a:solidFill>
                  <a:srgbClr val="FF0000"/>
                </a:solidFill>
              </a:rPr>
              <a:t> [compara-se com o padrão “T”] </a:t>
            </a:r>
            <a:r>
              <a:rPr lang="pt-BR" sz="2200" dirty="0" smtClean="0">
                <a:solidFill>
                  <a:schemeClr val="tx1"/>
                </a:solidFill>
              </a:rPr>
              <a:t>pode ser materializada pela interação de modelos, conceitos e metodologias oriundos de várias disciplinas e áreas do conhecimento, assim como pela construção de alianças </a:t>
            </a:r>
            <a:r>
              <a:rPr lang="pt-BR" sz="2200" dirty="0" err="1" smtClean="0">
                <a:solidFill>
                  <a:schemeClr val="tx1"/>
                </a:solidFill>
              </a:rPr>
              <a:t>intersetoriais</a:t>
            </a:r>
            <a:r>
              <a:rPr lang="pt-BR" sz="2200" dirty="0" smtClean="0">
                <a:solidFill>
                  <a:schemeClr val="tx1"/>
                </a:solidFill>
              </a:rPr>
              <a:t>, </a:t>
            </a:r>
            <a:r>
              <a:rPr lang="pt-BR" sz="2200" dirty="0" err="1" smtClean="0">
                <a:solidFill>
                  <a:schemeClr val="tx1"/>
                </a:solidFill>
              </a:rPr>
              <a:t>interorganizacionais</a:t>
            </a:r>
            <a:r>
              <a:rPr lang="pt-BR" sz="2200" dirty="0" smtClean="0">
                <a:solidFill>
                  <a:schemeClr val="tx1"/>
                </a:solidFill>
              </a:rPr>
              <a:t> e </a:t>
            </a:r>
            <a:r>
              <a:rPr lang="pt-BR" sz="2200" dirty="0" err="1" smtClean="0">
                <a:solidFill>
                  <a:schemeClr val="tx1"/>
                </a:solidFill>
              </a:rPr>
              <a:t>interprofissionais</a:t>
            </a:r>
            <a:r>
              <a:rPr lang="pt-BR" sz="2200" dirty="0" smtClean="0">
                <a:solidFill>
                  <a:schemeClr val="tx1"/>
                </a:solidFill>
              </a:rPr>
              <a:t>. Dessa maneira, espera-se imprimir às ações de Extensão Universitária a consistência teórica e operacional de que sua efetividade depende.</a:t>
            </a:r>
          </a:p>
          <a:p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33775" y="0"/>
            <a:ext cx="6390450" cy="5727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3.     </a:t>
            </a:r>
            <a:r>
              <a:rPr lang="pt-BR" dirty="0" err="1" smtClean="0">
                <a:solidFill>
                  <a:schemeClr val="tx1"/>
                </a:solidFill>
              </a:rPr>
              <a:t>Indissociabilidade</a:t>
            </a:r>
            <a:r>
              <a:rPr lang="pt-BR" dirty="0" smtClean="0">
                <a:solidFill>
                  <a:schemeClr val="tx1"/>
                </a:solidFill>
              </a:rPr>
              <a:t> ensino–pesquisa–extensão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1120" y="857701"/>
            <a:ext cx="6664960" cy="381589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1200" dirty="0" smtClean="0">
                <a:solidFill>
                  <a:schemeClr val="tx1"/>
                </a:solidFill>
              </a:rPr>
              <a:t>Nessa perspectiva, o suposto é que as ações de extensão adquirem maior efetividade se estiverem vinculadas ao processo de formação de pessoas (Ensino) e de geração de conhecimento (Pesquisa).</a:t>
            </a:r>
            <a:br>
              <a:rPr lang="pt-BR" sz="1200" dirty="0" smtClean="0">
                <a:solidFill>
                  <a:schemeClr val="tx1"/>
                </a:solidFill>
              </a:rPr>
            </a:br>
            <a:r>
              <a:rPr lang="pt-BR" sz="1200" dirty="0" smtClean="0">
                <a:solidFill>
                  <a:schemeClr val="tx1"/>
                </a:solidFill>
              </a:rPr>
              <a:t>No que se refere à relação Extensão e Ensino, a diretriz de </a:t>
            </a:r>
            <a:r>
              <a:rPr lang="pt-BR" sz="1200" dirty="0" err="1" smtClean="0">
                <a:solidFill>
                  <a:schemeClr val="tx1"/>
                </a:solidFill>
              </a:rPr>
              <a:t>indissociabilidade</a:t>
            </a:r>
            <a:r>
              <a:rPr lang="pt-BR" sz="1200" dirty="0" smtClean="0">
                <a:solidFill>
                  <a:schemeClr val="tx1"/>
                </a:solidFill>
              </a:rPr>
              <a:t> coloca o estudante como protagonista de sua formação técnica - processo de obtenção de competências necessárias à atuação profissional -, e de sua formação cidadã – processo que lhe permite reconhecer-se como agente de garantia de direitos e deveres e de transformação social.</a:t>
            </a:r>
            <a:br>
              <a:rPr lang="pt-BR" sz="1200" dirty="0" smtClean="0">
                <a:solidFill>
                  <a:schemeClr val="tx1"/>
                </a:solidFill>
              </a:rPr>
            </a:br>
            <a:r>
              <a:rPr lang="pt-BR" sz="1200" dirty="0" smtClean="0">
                <a:solidFill>
                  <a:schemeClr val="tx1"/>
                </a:solidFill>
              </a:rPr>
              <a:t>Essa visão do estudante como protagonista de sua formação técnica e cidadã deve ser estendida, na ação de Extensão Universitária, a todos envolvidos; por exemplo, alunos, professores, técnico-administrativos, pessoas das comunidades, estudantes de outras Universidades e do ensino médio. Dessa maneira, emerge um novo conceito de ‘sala de aula’, que não mais se limita ao espaço físico tradicional de ensino-aprendizagem. ‘Sala de aula’ são todos os espaços, dentro e fora da Universidade, em que se apreende e se (</a:t>
            </a:r>
            <a:r>
              <a:rPr lang="pt-BR" sz="1200" dirty="0" err="1" smtClean="0">
                <a:solidFill>
                  <a:schemeClr val="tx1"/>
                </a:solidFill>
              </a:rPr>
              <a:t>re</a:t>
            </a:r>
            <a:r>
              <a:rPr lang="pt-BR" sz="1200" dirty="0" smtClean="0">
                <a:solidFill>
                  <a:schemeClr val="tx1"/>
                </a:solidFill>
              </a:rPr>
              <a:t>)constrói o processo histórico-social em suas múltiplas determinações e facetas. O eixo pedagógico clássico ‘estudante–professor’ é substituído pelo eixo ‘estudante–professor–comunidade’. O estudante, assim como a comunidade com a qual se desenvolve a ação de Extensão, deixa de ser um mero receptáculo de um conhecimento validado pelo professor para se tornar participante do processo. Dessa forma, ele se torna também o tutor (aquele que apoia o crescimento possibilitado pelo conhecimento), o pedagogo (aquele que conduz, de mãos dadas, o processo de conhecimento) e o orientador (aquele que aponta a direção desse processo). Assim, no âmbito da relação entre Pesquisa e Ensino, a diretriz </a:t>
            </a:r>
            <a:r>
              <a:rPr lang="pt-BR" sz="1200" dirty="0" err="1" smtClean="0">
                <a:solidFill>
                  <a:schemeClr val="tx1"/>
                </a:solidFill>
              </a:rPr>
              <a:t>Indissocibialidade</a:t>
            </a:r>
            <a:r>
              <a:rPr lang="pt-BR" sz="1200" dirty="0" smtClean="0">
                <a:solidFill>
                  <a:schemeClr val="tx1"/>
                </a:solidFill>
              </a:rPr>
              <a:t> Ensino–Pesquisa–Extensão inaugura possibilidades importantes na trajetória acadêmica do estudante e do professor.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233775" y="0"/>
            <a:ext cx="6390450" cy="5727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4.     Impacto na formação do estudante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3408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As atividades de Extensão Universitária constituem aportes decisivos à formação do estudante, seja pela ampliação do universo de referência que ensejam, seja pelo contato direto com as grandes questões contemporâneas.</a:t>
            </a:r>
            <a:br>
              <a:rPr lang="pt-BR" sz="1800" dirty="0" smtClean="0">
                <a:solidFill>
                  <a:schemeClr val="tx1"/>
                </a:solidFill>
              </a:rPr>
            </a:br>
            <a:r>
              <a:rPr lang="pt-BR" sz="1800" dirty="0" smtClean="0">
                <a:solidFill>
                  <a:schemeClr val="tx1"/>
                </a:solidFill>
              </a:rPr>
              <a:t>[…] as ações </a:t>
            </a:r>
            <a:r>
              <a:rPr lang="pt-BR" sz="1800" dirty="0" err="1" smtClean="0">
                <a:solidFill>
                  <a:schemeClr val="tx1"/>
                </a:solidFill>
              </a:rPr>
              <a:t>extensionistas</a:t>
            </a:r>
            <a:r>
              <a:rPr lang="pt-BR" sz="1800" dirty="0" smtClean="0">
                <a:solidFill>
                  <a:schemeClr val="tx1"/>
                </a:solidFill>
              </a:rPr>
              <a:t> devem possuir um projeto pedagógico que explicite três elementos essenciais: (i) a designação do professor orientador; (</a:t>
            </a:r>
            <a:r>
              <a:rPr lang="pt-BR" sz="1800" dirty="0" err="1" smtClean="0">
                <a:solidFill>
                  <a:schemeClr val="tx1"/>
                </a:solidFill>
              </a:rPr>
              <a:t>ii</a:t>
            </a:r>
            <a:r>
              <a:rPr lang="pt-BR" sz="1800" dirty="0" smtClean="0">
                <a:solidFill>
                  <a:schemeClr val="tx1"/>
                </a:solidFill>
              </a:rPr>
              <a:t>) os objetivos da ação e as competências dos atores nela envolvidos; (</a:t>
            </a:r>
            <a:r>
              <a:rPr lang="pt-BR" sz="1800" dirty="0" err="1" smtClean="0">
                <a:solidFill>
                  <a:schemeClr val="tx1"/>
                </a:solidFill>
              </a:rPr>
              <a:t>iii</a:t>
            </a:r>
            <a:r>
              <a:rPr lang="pt-BR" sz="1800" dirty="0" smtClean="0">
                <a:solidFill>
                  <a:schemeClr val="tx1"/>
                </a:solidFill>
              </a:rPr>
              <a:t>) a metodologia de avaliação da participação do estudante.</a:t>
            </a:r>
            <a:endParaRPr lang="pt-BR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33775" y="0"/>
            <a:ext cx="6390450" cy="572700"/>
          </a:xfrm>
        </p:spPr>
        <p:txBody>
          <a:bodyPr>
            <a:normAutofit fontScale="90000"/>
          </a:bodyPr>
          <a:lstStyle/>
          <a:p>
            <a:r>
              <a:rPr lang="pt-BR" smtClean="0">
                <a:solidFill>
                  <a:schemeClr val="tx1"/>
                </a:solidFill>
              </a:rPr>
              <a:t>5.     Impacto na transformação social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233775" y="943898"/>
            <a:ext cx="6390450" cy="3657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1600" dirty="0" smtClean="0">
                <a:solidFill>
                  <a:schemeClr val="tx1"/>
                </a:solidFill>
              </a:rPr>
              <a:t>Com essa diretriz, espera-se configurar nas ações </a:t>
            </a:r>
            <a:r>
              <a:rPr lang="pt-BR" sz="1600" dirty="0" err="1" smtClean="0">
                <a:solidFill>
                  <a:schemeClr val="tx1"/>
                </a:solidFill>
              </a:rPr>
              <a:t>extensionistas</a:t>
            </a:r>
            <a:r>
              <a:rPr lang="pt-BR" sz="1600" dirty="0" smtClean="0">
                <a:solidFill>
                  <a:schemeClr val="tx1"/>
                </a:solidFill>
              </a:rPr>
              <a:t> as seguintes características: (i) </a:t>
            </a:r>
            <a:r>
              <a:rPr lang="pt-BR" sz="1600" dirty="0" err="1" smtClean="0">
                <a:solidFill>
                  <a:schemeClr val="tx1"/>
                </a:solidFill>
              </a:rPr>
              <a:t>privilegiamento</a:t>
            </a:r>
            <a:r>
              <a:rPr lang="pt-BR" sz="1600" dirty="0" smtClean="0">
                <a:solidFill>
                  <a:schemeClr val="tx1"/>
                </a:solidFill>
              </a:rPr>
              <a:t> de questões sobre as quais atuar, sem desconsideração da complexidade e diversidade da realidade social; (</a:t>
            </a:r>
            <a:r>
              <a:rPr lang="pt-BR" sz="1600" dirty="0" err="1" smtClean="0">
                <a:solidFill>
                  <a:schemeClr val="tx1"/>
                </a:solidFill>
              </a:rPr>
              <a:t>ii</a:t>
            </a:r>
            <a:r>
              <a:rPr lang="pt-BR" sz="1600" dirty="0" smtClean="0">
                <a:solidFill>
                  <a:schemeClr val="tx1"/>
                </a:solidFill>
              </a:rPr>
              <a:t>) abrangência, de forma que a ação, ou um conjunto de ações, possa ser suficiente para oferecer contribuições relevantes para a transformação da área, setor ou comunidade sobre o qual incide;  (</a:t>
            </a:r>
            <a:r>
              <a:rPr lang="pt-BR" sz="1600" dirty="0" err="1" smtClean="0">
                <a:solidFill>
                  <a:schemeClr val="tx1"/>
                </a:solidFill>
              </a:rPr>
              <a:t>iii</a:t>
            </a:r>
            <a:r>
              <a:rPr lang="pt-BR" sz="1600" dirty="0" smtClean="0">
                <a:solidFill>
                  <a:schemeClr val="tx1"/>
                </a:solidFill>
              </a:rPr>
              <a:t>) efetividade na solução do problema. Cabe lembrar que a efetividade de qualquer tipo de intervenção social depende do grau de racionalidade que se imprime à sua formulação, sem perder de vista os valores e princípios que a sustentam, de forma a permitir sua gestão eficiente e sua avaliação, seja a de seu processo de implementação (monitoramento), seja a de seus resultados e impactos sociais.</a:t>
            </a:r>
            <a:br>
              <a:rPr lang="pt-BR" sz="1600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É importante ter clareza de que não é apenas sobre a sociedade que se almeja produzir impacto e transformação com a Extensão Universitária. A própria Universidade Pública, enquanto parte da sociedade, também deve também sofrer impacto, ser transformada.</a:t>
            </a:r>
            <a:br>
              <a:rPr lang="pt-BR" sz="1600" dirty="0" smtClean="0">
                <a:solidFill>
                  <a:schemeClr val="tx1"/>
                </a:solidFill>
              </a:rPr>
            </a:br>
            <a:endParaRPr lang="pt-B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-831300" y="1342751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pt-BR">
                <a:solidFill>
                  <a:schemeClr val="tx1"/>
                </a:solidFill>
              </a:rPr>
              <a:t>OBRIGADO PELA ATENÇÃO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951270" y="3540717"/>
            <a:ext cx="5906730" cy="70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BR" dirty="0"/>
              <a:t>REUNIÕES </a:t>
            </a:r>
            <a:r>
              <a:rPr lang="pt-BR" dirty="0" err="1"/>
              <a:t>DCAgro</a:t>
            </a:r>
            <a:r>
              <a:rPr lang="pt-BR" dirty="0"/>
              <a:t>:</a:t>
            </a:r>
          </a:p>
          <a:p>
            <a:r>
              <a:rPr lang="pt-BR" dirty="0"/>
              <a:t>Segundas-feiras às 19h30 em frente ao CV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 que é extensão?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 rot="-1705816">
            <a:off x="2753308" y="2517244"/>
            <a:ext cx="2608149" cy="393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1600" b="1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verage"/>
                <a:cs typeface="Average"/>
                <a:sym typeface="Average"/>
              </a:rPr>
              <a:t>INDISSOCIABILIDADE</a:t>
            </a:r>
          </a:p>
        </p:txBody>
      </p:sp>
      <p:sp>
        <p:nvSpPr>
          <p:cNvPr id="68" name="Shape 68"/>
          <p:cNvSpPr txBox="1"/>
          <p:nvPr/>
        </p:nvSpPr>
        <p:spPr>
          <a:xfrm rot="2094967">
            <a:off x="1635994" y="1714577"/>
            <a:ext cx="1539895" cy="414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1600" b="1" dirty="0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verage"/>
                <a:cs typeface="Average"/>
                <a:sym typeface="Average"/>
              </a:rPr>
              <a:t>MÃO-DUPLA</a:t>
            </a:r>
          </a:p>
        </p:txBody>
      </p:sp>
      <p:sp>
        <p:nvSpPr>
          <p:cNvPr id="69" name="Shape 69"/>
          <p:cNvSpPr txBox="1"/>
          <p:nvPr/>
        </p:nvSpPr>
        <p:spPr>
          <a:xfrm rot="858012">
            <a:off x="801825" y="3179251"/>
            <a:ext cx="1708403" cy="3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1600" b="1" dirty="0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verage"/>
                <a:cs typeface="Average"/>
                <a:sym typeface="Average"/>
              </a:rPr>
              <a:t>COMUNIDADE </a:t>
            </a:r>
          </a:p>
        </p:txBody>
      </p:sp>
      <p:sp>
        <p:nvSpPr>
          <p:cNvPr id="70" name="Shape 70"/>
          <p:cNvSpPr txBox="1"/>
          <p:nvPr/>
        </p:nvSpPr>
        <p:spPr>
          <a:xfrm rot="1093934">
            <a:off x="5095111" y="2837305"/>
            <a:ext cx="1781036" cy="3259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1600" b="1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verage"/>
                <a:cs typeface="Average"/>
                <a:sym typeface="Average"/>
              </a:rPr>
              <a:t>UNIVERSIDADE</a:t>
            </a:r>
          </a:p>
        </p:txBody>
      </p:sp>
      <p:sp>
        <p:nvSpPr>
          <p:cNvPr id="71" name="Shape 71"/>
          <p:cNvSpPr txBox="1"/>
          <p:nvPr/>
        </p:nvSpPr>
        <p:spPr>
          <a:xfrm rot="-422467">
            <a:off x="4440983" y="1601994"/>
            <a:ext cx="2398383" cy="426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1600" b="1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verage"/>
                <a:cs typeface="Average"/>
                <a:sym typeface="Average"/>
              </a:rPr>
              <a:t>PROJETOS SOCIAIS</a:t>
            </a:r>
          </a:p>
        </p:txBody>
      </p:sp>
      <p:sp>
        <p:nvSpPr>
          <p:cNvPr id="72" name="Shape 72"/>
          <p:cNvSpPr txBox="1"/>
          <p:nvPr/>
        </p:nvSpPr>
        <p:spPr>
          <a:xfrm rot="-960477">
            <a:off x="1925978" y="4153315"/>
            <a:ext cx="2023169" cy="326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1600" b="1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verage"/>
                <a:cs typeface="Average"/>
                <a:sym typeface="Average"/>
              </a:rPr>
              <a:t>CONHECIMENTO</a:t>
            </a:r>
          </a:p>
        </p:txBody>
      </p:sp>
      <p:sp>
        <p:nvSpPr>
          <p:cNvPr id="73" name="Shape 73"/>
          <p:cNvSpPr txBox="1"/>
          <p:nvPr/>
        </p:nvSpPr>
        <p:spPr>
          <a:xfrm rot="480264">
            <a:off x="2775335" y="1541217"/>
            <a:ext cx="1915487" cy="426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1600" b="1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verage"/>
                <a:cs typeface="Average"/>
                <a:sym typeface="Average"/>
              </a:rPr>
              <a:t>PROFESSOR</a:t>
            </a:r>
          </a:p>
        </p:txBody>
      </p:sp>
      <p:sp>
        <p:nvSpPr>
          <p:cNvPr id="74" name="Shape 74"/>
          <p:cNvSpPr txBox="1"/>
          <p:nvPr/>
        </p:nvSpPr>
        <p:spPr>
          <a:xfrm rot="-454837">
            <a:off x="1504023" y="3690555"/>
            <a:ext cx="1510455" cy="3262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1600" b="1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verage"/>
                <a:cs typeface="Average"/>
                <a:sym typeface="Average"/>
              </a:rPr>
              <a:t>CIDADÃO 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5530578" y="4030825"/>
            <a:ext cx="1510539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1600" b="1" dirty="0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verage"/>
                <a:cs typeface="Average"/>
                <a:sym typeface="Average"/>
              </a:rPr>
              <a:t>PADRÃO </a:t>
            </a:r>
            <a:r>
              <a:rPr lang="pt-BR" sz="1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verage"/>
                <a:cs typeface="Average"/>
                <a:sym typeface="Average"/>
              </a:rPr>
              <a:t>“T”</a:t>
            </a:r>
            <a:endParaRPr lang="pt-BR" sz="1600" b="1" dirty="0"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  <a:ea typeface="Average"/>
              <a:cs typeface="Average"/>
              <a:sym typeface="Average"/>
            </a:endParaRPr>
          </a:p>
        </p:txBody>
      </p:sp>
      <p:sp>
        <p:nvSpPr>
          <p:cNvPr id="76" name="Shape 76"/>
          <p:cNvSpPr txBox="1"/>
          <p:nvPr/>
        </p:nvSpPr>
        <p:spPr>
          <a:xfrm rot="722129">
            <a:off x="3523271" y="3727076"/>
            <a:ext cx="1510532" cy="3260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1600" b="1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verage"/>
                <a:cs typeface="Average"/>
                <a:sym typeface="Average"/>
              </a:rPr>
              <a:t>ESTUDANTE</a:t>
            </a:r>
          </a:p>
        </p:txBody>
      </p:sp>
      <p:sp>
        <p:nvSpPr>
          <p:cNvPr id="77" name="Shape 77"/>
          <p:cNvSpPr txBox="1"/>
          <p:nvPr/>
        </p:nvSpPr>
        <p:spPr>
          <a:xfrm rot="-849160">
            <a:off x="486640" y="1257242"/>
            <a:ext cx="1794325" cy="3555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1600" b="1" dirty="0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verage"/>
                <a:cs typeface="Average"/>
                <a:sym typeface="Average"/>
              </a:rPr>
              <a:t>ENSINO</a:t>
            </a:r>
          </a:p>
        </p:txBody>
      </p:sp>
      <p:sp>
        <p:nvSpPr>
          <p:cNvPr id="78" name="Shape 78"/>
          <p:cNvSpPr txBox="1"/>
          <p:nvPr/>
        </p:nvSpPr>
        <p:spPr>
          <a:xfrm rot="1006124">
            <a:off x="193834" y="4204972"/>
            <a:ext cx="1794496" cy="355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1600" b="1" dirty="0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verage"/>
                <a:cs typeface="Average"/>
                <a:sym typeface="Average"/>
              </a:rPr>
              <a:t>PESQUISA</a:t>
            </a:r>
          </a:p>
        </p:txBody>
      </p:sp>
      <p:sp>
        <p:nvSpPr>
          <p:cNvPr id="79" name="Shape 79"/>
          <p:cNvSpPr txBox="1"/>
          <p:nvPr/>
        </p:nvSpPr>
        <p:spPr>
          <a:xfrm rot="223136">
            <a:off x="1938721" y="255239"/>
            <a:ext cx="3206816" cy="674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verage"/>
                <a:cs typeface="Average"/>
                <a:sym typeface="Average"/>
              </a:rPr>
              <a:t>EXTENSÃO</a:t>
            </a:r>
          </a:p>
        </p:txBody>
      </p:sp>
      <p:sp>
        <p:nvSpPr>
          <p:cNvPr id="36" name="Shape 77"/>
          <p:cNvSpPr txBox="1"/>
          <p:nvPr/>
        </p:nvSpPr>
        <p:spPr>
          <a:xfrm rot="419909">
            <a:off x="184437" y="2275461"/>
            <a:ext cx="2616792" cy="3555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1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verage"/>
                <a:cs typeface="Average"/>
                <a:sym typeface="Average"/>
              </a:rPr>
              <a:t>TRIPÉ UNIVERSITÁRIO</a:t>
            </a:r>
            <a:endParaRPr lang="pt-BR" sz="1600" b="1" dirty="0"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Extensão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63258">
            <a:off x="96434" y="688915"/>
            <a:ext cx="6960095" cy="39131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Extensão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226" y="42135"/>
            <a:ext cx="3758774" cy="21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79249"/>
            <a:ext cx="3475825" cy="266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169224">
            <a:off x="2332890" y="1812123"/>
            <a:ext cx="3522217" cy="213891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3490173" y="3272881"/>
            <a:ext cx="3382175" cy="18798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Via </a:t>
            </a:r>
            <a:r>
              <a:rPr lang="pt-BR" dirty="0"/>
              <a:t>de </a:t>
            </a:r>
            <a:r>
              <a:rPr lang="pt-BR" dirty="0" smtClean="0"/>
              <a:t>mão-dupla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Tripé </a:t>
            </a:r>
            <a:r>
              <a:rPr lang="pt-BR" dirty="0"/>
              <a:t>u</a:t>
            </a:r>
            <a:r>
              <a:rPr lang="pt-BR" dirty="0" smtClean="0"/>
              <a:t>niversitário</a:t>
            </a:r>
            <a:r>
              <a:rPr lang="pt-BR" dirty="0"/>
              <a:t>: </a:t>
            </a:r>
            <a:r>
              <a:rPr lang="pt-BR" dirty="0" smtClean="0"/>
              <a:t>ensino–pesquisa–extensão (indissociáveis)</a:t>
            </a:r>
            <a:endParaRPr lang="pt-BR" dirty="0"/>
          </a:p>
        </p:txBody>
      </p:sp>
      <p:pic>
        <p:nvPicPr>
          <p:cNvPr id="9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005169">
            <a:off x="1974353" y="1222333"/>
            <a:ext cx="3522217" cy="2138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33775" y="251984"/>
            <a:ext cx="6390450" cy="91641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Estatuto da 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Universidade de São Paulo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233775" y="1337895"/>
            <a:ext cx="6390450" cy="3805605"/>
          </a:xfrm>
        </p:spPr>
        <p:txBody>
          <a:bodyPr>
            <a:norm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RESOLUÇÃO Nº 3461, DE 7 DE OUTUBRO DE 1988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Disponível em:</a:t>
            </a:r>
            <a:r>
              <a:rPr lang="pt-BR" sz="1800" dirty="0" smtClean="0">
                <a:solidFill>
                  <a:schemeClr val="tx1"/>
                </a:solidFill>
                <a:hlinkClick r:id="rId3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hlinkClick r:id="rId3"/>
              </a:rPr>
              <a:t>http://www.leginf.usp.br/?post_type=resolucao&amp;p=12842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Artigo 2º – São fins da USP: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I – promover e desenvolver todas as formas de conhecimento, por meio do ensino e da pesquisa;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II – ministrar o ensino superior visando à formação de pessoas capacitadas ao exercício da investigação e do magistério em todas as áreas do conhecimento, bem como à qualificação para as atividades profissionais;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III – </a:t>
            </a:r>
            <a:r>
              <a:rPr lang="pt-BR" sz="1800" dirty="0" smtClean="0">
                <a:solidFill>
                  <a:srgbClr val="FF0000"/>
                </a:solidFill>
              </a:rPr>
              <a:t>estender</a:t>
            </a:r>
            <a:r>
              <a:rPr lang="pt-BR" sz="1800" dirty="0" smtClean="0">
                <a:solidFill>
                  <a:schemeClr val="tx1"/>
                </a:solidFill>
              </a:rPr>
              <a:t> à sociedade serviços indissociáveis das atividades de ensino e de pesquisa.</a:t>
            </a:r>
          </a:p>
          <a:p>
            <a:endParaRPr lang="pt-BR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37651" y="226142"/>
            <a:ext cx="6567948" cy="4326193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Artigo 51 – O Departamento é a menor fração da estrutura universitária para os efeitos de organização didático-científica e administrativa.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Artigo 52 – Cabe ao Departamento, obedecida a orientação geral dos Colegiados Superiores: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I – elaborar e desenvolver programas delimitados de ensino e pesquisa;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II – ministrar, isoladamente ou em conjunto com outros Departamentos, disciplinas de graduação e pós-graduação;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III – ministrar cursos de </a:t>
            </a:r>
            <a:r>
              <a:rPr lang="pt-BR" sz="1800" dirty="0" smtClean="0">
                <a:solidFill>
                  <a:srgbClr val="FF0000"/>
                </a:solidFill>
              </a:rPr>
              <a:t>extensão</a:t>
            </a:r>
            <a:r>
              <a:rPr lang="pt-BR" sz="1800" dirty="0" smtClean="0"/>
              <a:t> </a:t>
            </a:r>
            <a:r>
              <a:rPr lang="pt-BR" sz="1800" dirty="0" smtClean="0">
                <a:solidFill>
                  <a:schemeClr val="tx1"/>
                </a:solidFill>
              </a:rPr>
              <a:t>universitária;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IV – organizar o trabalho docente e discente;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V – organizar e administrar os laboratórios;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VI – promover a pesquisa;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VII – promover a </a:t>
            </a:r>
            <a:r>
              <a:rPr lang="pt-BR" sz="1800" dirty="0" smtClean="0">
                <a:solidFill>
                  <a:srgbClr val="FF0000"/>
                </a:solidFill>
              </a:rPr>
              <a:t>extensão</a:t>
            </a:r>
            <a:r>
              <a:rPr lang="pt-BR" sz="1800" dirty="0" smtClean="0">
                <a:solidFill>
                  <a:schemeClr val="tx1"/>
                </a:solidFill>
              </a:rPr>
              <a:t> de serviços à comunidade;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VIII – encaminhar à Congregação, anualmente, o relatório das atividades dos docentes do Departamento.</a:t>
            </a:r>
          </a:p>
          <a:p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243607" y="186814"/>
            <a:ext cx="6390450" cy="448350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1300" dirty="0" smtClean="0">
                <a:solidFill>
                  <a:schemeClr val="tx1"/>
                </a:solidFill>
              </a:rPr>
              <a:t>Artigo 59 – A Universidade ministrará o ensino em vários níveis, compreendendo, entre outras, as seguintes modalidades:</a:t>
            </a:r>
          </a:p>
          <a:p>
            <a:r>
              <a:rPr lang="pt-BR" sz="1300" dirty="0" smtClean="0">
                <a:solidFill>
                  <a:schemeClr val="tx1"/>
                </a:solidFill>
              </a:rPr>
              <a:t>I – Graduação;</a:t>
            </a:r>
          </a:p>
          <a:p>
            <a:r>
              <a:rPr lang="pt-BR" sz="1300" dirty="0" smtClean="0">
                <a:solidFill>
                  <a:schemeClr val="tx1"/>
                </a:solidFill>
              </a:rPr>
              <a:t>II – Pós-Graduação;</a:t>
            </a:r>
          </a:p>
          <a:p>
            <a:r>
              <a:rPr lang="pt-BR" sz="1300" dirty="0" smtClean="0">
                <a:solidFill>
                  <a:schemeClr val="tx1"/>
                </a:solidFill>
              </a:rPr>
              <a:t>III – </a:t>
            </a:r>
            <a:r>
              <a:rPr lang="pt-BR" sz="1300" dirty="0" smtClean="0">
                <a:solidFill>
                  <a:srgbClr val="FF0000"/>
                </a:solidFill>
              </a:rPr>
              <a:t>Extensão</a:t>
            </a:r>
            <a:r>
              <a:rPr lang="pt-BR" sz="1300" dirty="0" smtClean="0"/>
              <a:t> </a:t>
            </a:r>
            <a:r>
              <a:rPr lang="pt-BR" sz="1300" dirty="0" smtClean="0">
                <a:solidFill>
                  <a:schemeClr val="tx1"/>
                </a:solidFill>
              </a:rPr>
              <a:t>Universitária.</a:t>
            </a:r>
          </a:p>
          <a:p>
            <a:r>
              <a:rPr lang="pt-BR" sz="1300" dirty="0" smtClean="0">
                <a:solidFill>
                  <a:schemeClr val="tx1"/>
                </a:solidFill>
              </a:rPr>
              <a:t>§ 1º – Os cursos de graduação, abertos à matrícula de candidatos que tenham concluído o curso de segundo grau ou equivalente e obtido classificação em concurso vestibular, visam à habilitação para o exercício profissional ou à obtenção de qualificação universitária específica.</a:t>
            </a:r>
          </a:p>
          <a:p>
            <a:r>
              <a:rPr lang="pt-BR" sz="1300" dirty="0" smtClean="0">
                <a:solidFill>
                  <a:schemeClr val="tx1"/>
                </a:solidFill>
              </a:rPr>
              <a:t>§ 2º – Os cursos de pós-graduação, abertos à matrícula de candidatos que tenham concluído cursos de graduação, visam à obtenção dos graus de Mestre e de Doutor.</a:t>
            </a:r>
          </a:p>
          <a:p>
            <a:r>
              <a:rPr lang="pt-BR" sz="1300" dirty="0" smtClean="0">
                <a:solidFill>
                  <a:schemeClr val="tx1"/>
                </a:solidFill>
              </a:rPr>
              <a:t>§ 3º – Os cursos de </a:t>
            </a:r>
            <a:r>
              <a:rPr lang="pt-BR" sz="1300" dirty="0" smtClean="0">
                <a:solidFill>
                  <a:srgbClr val="FF0000"/>
                </a:solidFill>
              </a:rPr>
              <a:t>extensão</a:t>
            </a:r>
            <a:r>
              <a:rPr lang="pt-BR" sz="1300" dirty="0" smtClean="0"/>
              <a:t> </a:t>
            </a:r>
            <a:r>
              <a:rPr lang="pt-BR" sz="1300" dirty="0" smtClean="0">
                <a:solidFill>
                  <a:schemeClr val="tx1"/>
                </a:solidFill>
              </a:rPr>
              <a:t>universitária destinam-se a completar, atualizar, aprofundar ou difundir conhecimentos.</a:t>
            </a:r>
          </a:p>
          <a:p>
            <a:r>
              <a:rPr lang="pt-BR" sz="1300" dirty="0" smtClean="0">
                <a:solidFill>
                  <a:schemeClr val="tx1"/>
                </a:solidFill>
              </a:rPr>
              <a:t>Artigo 60 – A Universidade poderá instituir outros cursos, exigidos pelo desenvolvimento da cultura e necessidade social.</a:t>
            </a:r>
          </a:p>
          <a:p>
            <a:r>
              <a:rPr lang="pt-BR" sz="1300" dirty="0" smtClean="0">
                <a:solidFill>
                  <a:schemeClr val="tx1"/>
                </a:solidFill>
              </a:rPr>
              <a:t>Artigo 88 – O regime preferencial de trabalho da atividade docente será o da dedicação integral à docência e à pesquisa (RDIDP).</a:t>
            </a:r>
          </a:p>
          <a:p>
            <a:r>
              <a:rPr lang="pt-BR" sz="1300" dirty="0" smtClean="0">
                <a:solidFill>
                  <a:schemeClr val="tx1"/>
                </a:solidFill>
              </a:rPr>
              <a:t>Artigo 89 – O docente em RDIDP obriga-se a manter vínculo empregatício exclusivo com a USP, com atividade permanente na Unidade respectiva, ocupando-se exclusivamente com trabalhos de ensino, pesquisa e </a:t>
            </a:r>
            <a:r>
              <a:rPr lang="pt-BR" sz="1300" dirty="0" smtClean="0">
                <a:solidFill>
                  <a:srgbClr val="FF0000"/>
                </a:solidFill>
              </a:rPr>
              <a:t>extensão</a:t>
            </a:r>
            <a:r>
              <a:rPr lang="pt-BR" sz="1300" dirty="0" smtClean="0"/>
              <a:t> </a:t>
            </a:r>
            <a:r>
              <a:rPr lang="pt-BR" sz="1300" dirty="0" smtClean="0">
                <a:solidFill>
                  <a:schemeClr val="tx1"/>
                </a:solidFill>
              </a:rPr>
              <a:t>de serviços à comunidade, admitindo-se a necessária flexibilidade no desempenho de atividades de interesse da Universidade, que não prejudiquem o exercício regular da função.</a:t>
            </a:r>
          </a:p>
          <a:p>
            <a:endParaRPr lang="pt-BR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Constituição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" y="1396315"/>
            <a:ext cx="3234813" cy="3991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“Art. 207. As universidades gozam de autonomia didático-científica, administrativa e de gestão financeira e patrimonial, e obedecerão ao princípio de </a:t>
            </a:r>
            <a:r>
              <a:rPr lang="pt-BR" dirty="0" err="1" smtClean="0">
                <a:solidFill>
                  <a:schemeClr val="tx1"/>
                </a:solidFill>
              </a:rPr>
              <a:t>indissociabilidade</a:t>
            </a:r>
            <a:r>
              <a:rPr lang="pt-BR" dirty="0" smtClean="0">
                <a:solidFill>
                  <a:schemeClr val="tx1"/>
                </a:solidFill>
              </a:rPr>
              <a:t> entre ensino, pesquisa e </a:t>
            </a:r>
            <a:r>
              <a:rPr lang="pt-BR" dirty="0" smtClean="0">
                <a:solidFill>
                  <a:srgbClr val="FF0000"/>
                </a:solidFill>
              </a:rPr>
              <a:t>extensão</a:t>
            </a:r>
            <a:r>
              <a:rPr lang="pt-BR" dirty="0" smtClean="0"/>
              <a:t>.”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“Art. 213. § 2º As atividades de pesquisa, de </a:t>
            </a:r>
            <a:r>
              <a:rPr lang="pt-BR" dirty="0" smtClean="0">
                <a:solidFill>
                  <a:srgbClr val="FF0000"/>
                </a:solidFill>
              </a:rPr>
              <a:t>extensão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tx1"/>
                </a:solidFill>
              </a:rPr>
              <a:t>e de estímulo e fomento à inovação realizadas por universidades e/ou por instituições de educação profissional e tecnológica poderão receber apoio financeiro do Poder Público.”</a:t>
            </a:r>
          </a:p>
          <a:p>
            <a:endParaRPr lang="pt-BR" dirty="0"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051" y="1850865"/>
            <a:ext cx="5994297" cy="329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7262" y="378600"/>
            <a:ext cx="2228851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Personalizada 2">
      <a:dk1>
        <a:srgbClr val="000000"/>
      </a:dk1>
      <a:lt1>
        <a:sysClr val="window" lastClr="FFFFFF"/>
      </a:lt1>
      <a:dk2>
        <a:srgbClr val="000000"/>
      </a:dk2>
      <a:lt2>
        <a:srgbClr val="000000"/>
      </a:lt2>
      <a:accent1>
        <a:srgbClr val="006600"/>
      </a:accent1>
      <a:accent2>
        <a:srgbClr val="602D16"/>
      </a:accent2>
      <a:accent3>
        <a:srgbClr val="865640"/>
      </a:accent3>
      <a:accent4>
        <a:srgbClr val="9B8357"/>
      </a:accent4>
      <a:accent5>
        <a:srgbClr val="C2BC80"/>
      </a:accent5>
      <a:accent6>
        <a:srgbClr val="000000"/>
      </a:accent6>
      <a:hlink>
        <a:srgbClr val="2998E3"/>
      </a:hlink>
      <a:folHlink>
        <a:srgbClr val="8C8C8C"/>
      </a:folHlink>
    </a:clrScheme>
    <a:fontScheme name="Consolas-Franklin">
      <a:majorFont>
        <a:latin typeface="Consolas"/>
        <a:ea typeface=""/>
        <a:cs typeface=""/>
      </a:majorFont>
      <a:minorFont>
        <a:latin typeface="Franklin Gothic Book"/>
        <a:ea typeface=""/>
        <a:cs typeface="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1179</Words>
  <Application>Microsoft Office PowerPoint</Application>
  <PresentationFormat>Personalizar</PresentationFormat>
  <Paragraphs>75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Franklin Gothic Book</vt:lpstr>
      <vt:lpstr>Average</vt:lpstr>
      <vt:lpstr>Consolas</vt:lpstr>
      <vt:lpstr>Calibri</vt:lpstr>
      <vt:lpstr>Arial</vt:lpstr>
      <vt:lpstr>Retrospectiva</vt:lpstr>
      <vt:lpstr>Extensão</vt:lpstr>
      <vt:lpstr>O que é extensão?</vt:lpstr>
      <vt:lpstr>Apresentação do PowerPoint</vt:lpstr>
      <vt:lpstr>Extensão</vt:lpstr>
      <vt:lpstr>Extensão</vt:lpstr>
      <vt:lpstr>Estatuto da  Universidade de São Paulo </vt:lpstr>
      <vt:lpstr>Apresentação do PowerPoint</vt:lpstr>
      <vt:lpstr>Apresentação do PowerPoint</vt:lpstr>
      <vt:lpstr>Constituição</vt:lpstr>
      <vt:lpstr>Fórum de Pró-Reitores de Extensão das Instituições Públicas de Educação Superior Brasileiras (FORPROEX, 2010) </vt:lpstr>
      <vt:lpstr>Apresentação do PowerPoint</vt:lpstr>
      <vt:lpstr>1.     Interação dialógica  </vt:lpstr>
      <vt:lpstr>2.     Interdisciplinaridade e Interprofissionalidade</vt:lpstr>
      <vt:lpstr>3.     Indissociabilidade ensino–pesquisa–extensão</vt:lpstr>
      <vt:lpstr>4.     Impacto na formação do estudante</vt:lpstr>
      <vt:lpstr>5.     Impacto na transformação social</vt:lpstr>
      <vt:lpstr>OBRIGADO PELA ATENÇÃO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Extensão</dc:title>
  <cp:lastModifiedBy>Gabriel Souza</cp:lastModifiedBy>
  <cp:revision>6</cp:revision>
  <dcterms:modified xsi:type="dcterms:W3CDTF">2017-05-23T02:15:19Z</dcterms:modified>
</cp:coreProperties>
</file>