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6"/>
  </p:notesMasterIdLst>
  <p:sldIdLst>
    <p:sldId id="256" r:id="rId2"/>
    <p:sldId id="295" r:id="rId3"/>
    <p:sldId id="257" r:id="rId4"/>
    <p:sldId id="312" r:id="rId5"/>
    <p:sldId id="258" r:id="rId6"/>
    <p:sldId id="259" r:id="rId7"/>
    <p:sldId id="299" r:id="rId8"/>
    <p:sldId id="297" r:id="rId9"/>
    <p:sldId id="300" r:id="rId10"/>
    <p:sldId id="301" r:id="rId11"/>
    <p:sldId id="261" r:id="rId12"/>
    <p:sldId id="260" r:id="rId13"/>
    <p:sldId id="302" r:id="rId14"/>
    <p:sldId id="262" r:id="rId15"/>
    <p:sldId id="263" r:id="rId16"/>
    <p:sldId id="264" r:id="rId17"/>
    <p:sldId id="298" r:id="rId18"/>
    <p:sldId id="265" r:id="rId19"/>
    <p:sldId id="266" r:id="rId20"/>
    <p:sldId id="303" r:id="rId21"/>
    <p:sldId id="304" r:id="rId22"/>
    <p:sldId id="305" r:id="rId23"/>
    <p:sldId id="306" r:id="rId24"/>
    <p:sldId id="307" r:id="rId25"/>
    <p:sldId id="308" r:id="rId26"/>
    <p:sldId id="309" r:id="rId27"/>
    <p:sldId id="310" r:id="rId28"/>
    <p:sldId id="267" r:id="rId29"/>
    <p:sldId id="270" r:id="rId30"/>
    <p:sldId id="271" r:id="rId31"/>
    <p:sldId id="272" r:id="rId32"/>
    <p:sldId id="273" r:id="rId33"/>
    <p:sldId id="311" r:id="rId34"/>
    <p:sldId id="278" r:id="rId35"/>
  </p:sldIdLst>
  <p:sldSz cx="9144000" cy="5143500" type="screen16x9"/>
  <p:notesSz cx="6858000" cy="9144000"/>
  <p:embeddedFontLst>
    <p:embeddedFont>
      <p:font typeface="Raleway" panose="020B0604020202020204"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Tahoma" panose="020B0604030504040204" pitchFamily="34" charset="0"/>
      <p:regular r:id="rId45"/>
      <p:bold r:id="rId46"/>
    </p:embeddedFont>
    <p:embeddedFont>
      <p:font typeface="Lato" panose="020B06040202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Trebuchet MS" panose="020B0603020202020204" pitchFamily="34" charset="0"/>
      <p:regular r:id="rId55"/>
      <p:bold r:id="rId56"/>
      <p:italic r:id="rId57"/>
      <p:boldItalic r:id="rId58"/>
    </p:embeddedFont>
    <p:embeddedFont>
      <p:font typeface="Lucida Sans Unicode" panose="020B0602030504020204" pitchFamily="34" charset="0"/>
      <p:regular r:id="rId59"/>
    </p:embeddedFont>
    <p:embeddedFont>
      <p:font typeface="ＭＳ Ｐゴシック" panose="020B0600070205080204" pitchFamily="34" charset="-128"/>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A6E"/>
    <a:srgbClr val="1F2529"/>
    <a:srgbClr val="89B842"/>
    <a:srgbClr val="F8F8F8"/>
    <a:srgbClr val="345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4660"/>
  </p:normalViewPr>
  <p:slideViewPr>
    <p:cSldViewPr snapToGrid="0">
      <p:cViewPr varScale="1">
        <p:scale>
          <a:sx n="86" d="100"/>
          <a:sy n="86" d="100"/>
        </p:scale>
        <p:origin x="6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126/science.aap882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3025" y="8686800"/>
            <a:ext cx="29733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80" rIns="95559" bIns="47780" anchor="b"/>
          <a:lstStyle>
            <a:lvl1pPr defTabSz="955675" eaLnBrk="0" hangingPunct="0">
              <a:defRPr sz="2400">
                <a:solidFill>
                  <a:schemeClr val="tx1"/>
                </a:solidFill>
                <a:latin typeface="Arial" charset="0"/>
                <a:ea typeface="ＭＳ Ｐゴシック" charset="-128"/>
              </a:defRPr>
            </a:lvl1pPr>
            <a:lvl2pPr marL="37931725" indent="-37474525" defTabSz="95567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97514CA0-574E-41D1-89B7-7AB271780621}" type="slidenum">
              <a:rPr lang="pt-BR" sz="1300">
                <a:cs typeface="Tahoma" charset="0"/>
              </a:rPr>
              <a:pPr algn="r" eaLnBrk="1" hangingPunct="1"/>
              <a:t>20</a:t>
            </a:fld>
            <a:endParaRPr lang="pt-BR" sz="1300">
              <a:cs typeface="Tahoma"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80" rIns="95559" bIns="47780"/>
          <a:lstStyle/>
          <a:p>
            <a:pPr eaLnBrk="1" hangingPunct="1"/>
            <a:endParaRPr lang="en-US" smtClean="0">
              <a:latin typeface="Calibri" charset="0"/>
            </a:endParaRPr>
          </a:p>
        </p:txBody>
      </p:sp>
    </p:spTree>
    <p:extLst>
      <p:ext uri="{BB962C8B-B14F-4D97-AF65-F5344CB8AC3E}">
        <p14:creationId xmlns:p14="http://schemas.microsoft.com/office/powerpoint/2010/main" val="1573513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err="1" smtClean="0"/>
              <a:t>thresholds</a:t>
            </a:r>
            <a:r>
              <a:rPr lang="pt-BR" dirty="0" smtClean="0"/>
              <a:t> </a:t>
            </a:r>
            <a:r>
              <a:rPr lang="en-US" dirty="0" smtClean="0"/>
              <a:t>of 61 US$/</a:t>
            </a:r>
            <a:r>
              <a:rPr lang="en-US" dirty="0" err="1" smtClean="0"/>
              <a:t>ha.y</a:t>
            </a:r>
            <a:r>
              <a:rPr lang="en-US" dirty="0" smtClean="0"/>
              <a:t> and 3000 US$/</a:t>
            </a:r>
            <a:r>
              <a:rPr lang="en-US" dirty="0" err="1" smtClean="0"/>
              <a:t>ha.y</a:t>
            </a:r>
            <a:r>
              <a:rPr lang="en-US" dirty="0" smtClean="0"/>
              <a:t>. To regulate the pollution under flood conditions, results also suggest the respective economic valuation could be regionalized for all basins, </a:t>
            </a:r>
            <a:r>
              <a:rPr lang="en-US" dirty="0" err="1" smtClean="0"/>
              <a:t>except</a:t>
            </a:r>
            <a:r>
              <a:rPr lang="en-US" dirty="0" smtClean="0"/>
              <a:t> for a highly-polluted case. However, we do not identify any </a:t>
            </a:r>
            <a:r>
              <a:rPr lang="en-US" dirty="0" err="1" smtClean="0"/>
              <a:t>watershed</a:t>
            </a:r>
            <a:r>
              <a:rPr lang="en-US" dirty="0" smtClean="0"/>
              <a:t> attribute, e.g. drainage area, land use, water yield, or socioeconomic indicator, as a key explanatory variable for WD(</a:t>
            </a:r>
            <a:r>
              <a:rPr lang="en-US" dirty="0" err="1" smtClean="0"/>
              <a:t>greyWF</a:t>
            </a:r>
            <a:r>
              <a:rPr lang="en-US" dirty="0" smtClean="0"/>
              <a:t>). For low to moderate polluted samples, the new estimates of economic valuation are probabilistically close to field data found in the Brazilian PES projects.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9324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Ecosystem services Provisioning services are the products obtained from ecosystems, regulating services are the benefits obtained from the regulation of ecosystem processes, cultural services are the nonmaterial benefits people obtain from ecosystems and supporting services are those services that are necessary for the production of all other ecosystem services. Adapted from the Millennium Ecosystem Assessment, 2005.</a:t>
            </a:r>
          </a:p>
          <a:p>
            <a:pPr marL="0" lvl="0" indent="0" algn="l" rtl="0">
              <a:spcBef>
                <a:spcPts val="0"/>
              </a:spcBef>
              <a:spcAft>
                <a:spcPts val="0"/>
              </a:spcAft>
              <a:buNone/>
            </a:pPr>
            <a:r>
              <a:rPr lang="en-US" dirty="0" smtClean="0"/>
              <a:t>INCREASED HUMAN PRESSURE IS DIMINISHING NATURAL CAPITAL AT A FASTER RATE THAN IT CAN BE REPLENISHED (REABASTECIDO).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A Fig. à </a:t>
            </a:r>
            <a:r>
              <a:rPr lang="en-US" dirty="0" err="1" smtClean="0"/>
              <a:t>direita</a:t>
            </a:r>
            <a:r>
              <a:rPr lang="en-US" dirty="0" smtClean="0"/>
              <a:t> </a:t>
            </a:r>
            <a:r>
              <a:rPr lang="en-US" dirty="0" err="1" smtClean="0"/>
              <a:t>mostra</a:t>
            </a:r>
            <a:r>
              <a:rPr lang="en-US" dirty="0" smtClean="0"/>
              <a:t> a </a:t>
            </a:r>
            <a:r>
              <a:rPr lang="en-US" dirty="0" err="1" smtClean="0"/>
              <a:t>Evolução</a:t>
            </a:r>
            <a:r>
              <a:rPr lang="en-US" dirty="0" smtClean="0"/>
              <a:t> das </a:t>
            </a:r>
            <a:r>
              <a:rPr lang="en-US" dirty="0" err="1" smtClean="0"/>
              <a:t>Contribuições</a:t>
            </a:r>
            <a:r>
              <a:rPr lang="en-US" baseline="0" dirty="0" smtClean="0"/>
              <a:t> da </a:t>
            </a:r>
            <a:r>
              <a:rPr lang="en-US" baseline="0" dirty="0" err="1" smtClean="0"/>
              <a:t>Natureza</a:t>
            </a:r>
            <a:r>
              <a:rPr lang="en-US" baseline="0" dirty="0" smtClean="0"/>
              <a:t> para as </a:t>
            </a:r>
            <a:r>
              <a:rPr lang="en-US" baseline="0" dirty="0" err="1" smtClean="0"/>
              <a:t>Pessoas</a:t>
            </a:r>
            <a:r>
              <a:rPr lang="en-US" baseline="0" dirty="0" smtClean="0"/>
              <a:t>, </a:t>
            </a:r>
            <a:r>
              <a:rPr lang="en-US" baseline="0" dirty="0" err="1" smtClean="0"/>
              <a:t>conforme</a:t>
            </a:r>
            <a:r>
              <a:rPr lang="en-US" baseline="0" dirty="0" smtClean="0"/>
              <a:t> </a:t>
            </a:r>
            <a:r>
              <a:rPr lang="en-US" baseline="0" dirty="0" err="1" smtClean="0"/>
              <a:t>definido</a:t>
            </a:r>
            <a:r>
              <a:rPr lang="en-US" baseline="0" dirty="0" smtClean="0"/>
              <a:t> </a:t>
            </a:r>
            <a:r>
              <a:rPr lang="en-US" baseline="0" dirty="0" err="1" smtClean="0"/>
              <a:t>nas</a:t>
            </a:r>
            <a:r>
              <a:rPr lang="en-US" baseline="0" dirty="0" smtClean="0"/>
              <a:t> </a:t>
            </a:r>
            <a:r>
              <a:rPr lang="en-US" baseline="0" dirty="0" err="1" smtClean="0"/>
              <a:t>Plenárias</a:t>
            </a:r>
            <a:r>
              <a:rPr lang="en-US" baseline="0" dirty="0" smtClean="0"/>
              <a:t>  da IPBES (</a:t>
            </a:r>
            <a:r>
              <a:rPr lang="en-US" baseline="0" dirty="0" err="1" smtClean="0"/>
              <a:t>Plataforma</a:t>
            </a:r>
            <a:r>
              <a:rPr lang="en-US" baseline="0" dirty="0" smtClean="0"/>
              <a:t> </a:t>
            </a:r>
            <a:r>
              <a:rPr lang="en-US" baseline="0" dirty="0" err="1" smtClean="0"/>
              <a:t>Internacional</a:t>
            </a:r>
            <a:r>
              <a:rPr lang="en-US" baseline="0" dirty="0" smtClean="0"/>
              <a:t> </a:t>
            </a:r>
            <a:r>
              <a:rPr lang="en-US" baseline="0" dirty="0" err="1" smtClean="0"/>
              <a:t>sobre</a:t>
            </a:r>
            <a:r>
              <a:rPr lang="en-US" baseline="0" dirty="0" smtClean="0"/>
              <a:t> </a:t>
            </a:r>
            <a:r>
              <a:rPr lang="en-US" baseline="0" dirty="0" err="1" smtClean="0"/>
              <a:t>Biodiversidade</a:t>
            </a:r>
            <a:r>
              <a:rPr lang="en-US" baseline="0" dirty="0" smtClean="0"/>
              <a:t> e </a:t>
            </a:r>
            <a:r>
              <a:rPr lang="en-US" baseline="0" dirty="0" err="1" smtClean="0"/>
              <a:t>Serviços</a:t>
            </a:r>
            <a:r>
              <a:rPr lang="en-US" baseline="0" dirty="0" smtClean="0"/>
              <a:t> </a:t>
            </a:r>
            <a:r>
              <a:rPr lang="en-US" baseline="0" dirty="0" err="1" smtClean="0"/>
              <a:t>Ecossistêmicos</a:t>
            </a:r>
            <a:r>
              <a:rPr lang="en-US" baseline="0" dirty="0" smtClean="0"/>
              <a:t>, </a:t>
            </a:r>
            <a:r>
              <a:rPr lang="en-US" baseline="0" dirty="0" err="1" smtClean="0"/>
              <a:t>sendo</a:t>
            </a:r>
            <a:r>
              <a:rPr lang="en-US" baseline="0" dirty="0" smtClean="0"/>
              <a:t> que a 5ª </a:t>
            </a:r>
            <a:r>
              <a:rPr lang="en-US" baseline="0" dirty="0" err="1" smtClean="0"/>
              <a:t>Plenaria</a:t>
            </a:r>
            <a:r>
              <a:rPr lang="en-US" baseline="0" dirty="0" smtClean="0"/>
              <a:t> IPBES </a:t>
            </a:r>
            <a:r>
              <a:rPr lang="en-US" baseline="0" dirty="0" err="1" smtClean="0"/>
              <a:t>ocorreu</a:t>
            </a:r>
            <a:r>
              <a:rPr lang="en-US" baseline="0" dirty="0" smtClean="0"/>
              <a:t> </a:t>
            </a:r>
            <a:r>
              <a:rPr lang="en-US" baseline="0" dirty="0" err="1" smtClean="0"/>
              <a:t>em</a:t>
            </a:r>
            <a:r>
              <a:rPr lang="en-US" baseline="0" dirty="0" smtClean="0"/>
              <a:t> 2017). </a:t>
            </a:r>
            <a:r>
              <a:rPr lang="pt-BR" dirty="0" smtClean="0"/>
              <a:t>Díaz et al (2015; </a:t>
            </a:r>
            <a:r>
              <a:rPr lang="pt-BR" sz="1100" b="0" i="0" u="none" strike="noStrike" cap="none" dirty="0" smtClean="0">
                <a:solidFill>
                  <a:srgbClr val="000000"/>
                </a:solidFill>
                <a:effectLst/>
                <a:latin typeface="Arial"/>
                <a:ea typeface="Arial"/>
                <a:cs typeface="Arial"/>
                <a:sym typeface="Arial"/>
                <a:hlinkClick r:id="rId3"/>
              </a:rPr>
              <a:t>https://doi.org/10.1126/science.aap8826</a:t>
            </a:r>
            <a:r>
              <a:rPr lang="pt-BR" sz="1100" b="0" i="0" u="none" strike="noStrike" cap="none" dirty="0" smtClean="0">
                <a:solidFill>
                  <a:srgbClr val="000000"/>
                </a:solidFill>
                <a:effectLst/>
                <a:latin typeface="Arial"/>
                <a:ea typeface="Arial"/>
                <a:cs typeface="Arial"/>
                <a:sym typeface="Arial"/>
              </a:rPr>
              <a:t>)</a:t>
            </a:r>
            <a:endParaRPr lang="pt-BR" dirty="0" smtClean="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dirty="0"/>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rgbClr val="345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72AF4DB-E7E6-4AE9-9C91-179773D230BF}" type="datetimeFigureOut">
              <a:rPr lang="pt-BR" smtClean="0"/>
              <a:pPr/>
              <a:t>19/06/2023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DD68C20-4B45-4643-A581-430BD85809D2}" type="slidenum">
              <a:rPr lang="pt-BR" smtClean="0"/>
              <a:pPr/>
              <a:t>‹nº›</a:t>
            </a:fld>
            <a:endParaRPr lang="pt-BR"/>
          </a:p>
        </p:txBody>
      </p:sp>
    </p:spTree>
    <p:extLst>
      <p:ext uri="{BB962C8B-B14F-4D97-AF65-F5344CB8AC3E}">
        <p14:creationId xmlns:p14="http://schemas.microsoft.com/office/powerpoint/2010/main" val="1694505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072AF4DB-E7E6-4AE9-9C91-179773D230BF}" type="datetimeFigureOut">
              <a:rPr lang="pt-BR" smtClean="0"/>
              <a:pPr/>
              <a:t>19/06/2023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DD68C20-4B45-4643-A581-430BD85809D2}" type="slidenum">
              <a:rPr lang="pt-BR" smtClean="0"/>
              <a:pPr/>
              <a:t>‹nº›</a:t>
            </a:fld>
            <a:endParaRPr lang="pt-BR"/>
          </a:p>
        </p:txBody>
      </p:sp>
    </p:spTree>
    <p:extLst>
      <p:ext uri="{BB962C8B-B14F-4D97-AF65-F5344CB8AC3E}">
        <p14:creationId xmlns:p14="http://schemas.microsoft.com/office/powerpoint/2010/main" val="4251651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p>
            <a:fld id="{072AF4DB-E7E6-4AE9-9C91-179773D230BF}" type="datetimeFigureOut">
              <a:rPr lang="pt-BR" smtClean="0"/>
              <a:pPr/>
              <a:t>19/06/2023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DD68C20-4B45-4643-A581-430BD85809D2}" type="slidenum">
              <a:rPr lang="pt-BR" smtClean="0"/>
              <a:pPr/>
              <a:t>‹nº›</a:t>
            </a:fld>
            <a:endParaRPr lang="pt-BR"/>
          </a:p>
        </p:txBody>
      </p:sp>
    </p:spTree>
    <p:extLst>
      <p:ext uri="{BB962C8B-B14F-4D97-AF65-F5344CB8AC3E}">
        <p14:creationId xmlns:p14="http://schemas.microsoft.com/office/powerpoint/2010/main" val="315302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userDrawn="1">
  <p:cSld name="TITLE_1">
    <p:spTree>
      <p:nvGrpSpPr>
        <p:cNvPr id="1" name="Shape 15"/>
        <p:cNvGrpSpPr/>
        <p:nvPr/>
      </p:nvGrpSpPr>
      <p:grpSpPr>
        <a:xfrm>
          <a:off x="0" y="0"/>
          <a:ext cx="0" cy="0"/>
          <a:chOff x="0" y="0"/>
          <a:chExt cx="0" cy="0"/>
        </a:xfrm>
      </p:grpSpPr>
      <p:sp>
        <p:nvSpPr>
          <p:cNvPr id="16" name="Google Shape;16;p3"/>
          <p:cNvSpPr/>
          <p:nvPr userDrawn="1"/>
        </p:nvSpPr>
        <p:spPr>
          <a:xfrm>
            <a:off x="0" y="0"/>
            <a:ext cx="9144000" cy="3993000"/>
          </a:xfrm>
          <a:prstGeom prst="rect">
            <a:avLst/>
          </a:prstGeom>
          <a:solidFill>
            <a:srgbClr val="89B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dirty="0"/>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userDrawn="1">
  <p:cSld name="TITLE_1_1">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endParaRPr dirty="0"/>
          </a:p>
        </p:txBody>
      </p:sp>
      <p:sp>
        <p:nvSpPr>
          <p:cNvPr id="25" name="Google Shape;25;p4"/>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accent6"/>
                </a:solidFill>
              </a:rPr>
              <a:t>“</a:t>
            </a:r>
            <a:endParaRPr sz="9600" b="1">
              <a:solidFill>
                <a:schemeClr val="accent6"/>
              </a:solidFill>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0"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userDrawn="1">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343688"/>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dirty="0"/>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userDrawn="1">
  <p:cSld name="TITLE_AND_TWO_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userDrawn="1">
  <p:cSld name="TITLE_AND_TWO_COLUMNS_1">
    <p:spTree>
      <p:nvGrpSpPr>
        <p:cNvPr id="1" name="Shape 48"/>
        <p:cNvGrpSpPr/>
        <p:nvPr/>
      </p:nvGrpSpPr>
      <p:grpSpPr>
        <a:xfrm>
          <a:off x="0" y="0"/>
          <a:ext cx="0" cy="0"/>
          <a:chOff x="0" y="0"/>
          <a:chExt cx="0" cy="0"/>
        </a:xfrm>
      </p:grpSpPr>
      <p:sp>
        <p:nvSpPr>
          <p:cNvPr id="49" name="Google Shape;49;p7"/>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olor background" userDrawn="1">
  <p:cSld name="BLANK_1">
    <p:bg>
      <p:bgPr>
        <a:solidFill>
          <a:srgbClr val="89B842"/>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11" name="Retângulo 10">
            <a:extLst>
              <a:ext uri="{FF2B5EF4-FFF2-40B4-BE49-F238E27FC236}">
                <a16:creationId xmlns:a16="http://schemas.microsoft.com/office/drawing/2014/main" id="{C3F94C64-6F64-C030-AE5C-DEAC3C3045F2}"/>
              </a:ext>
            </a:extLst>
          </p:cNvPr>
          <p:cNvSpPr/>
          <p:nvPr userDrawn="1"/>
        </p:nvSpPr>
        <p:spPr>
          <a:xfrm>
            <a:off x="0" y="4761894"/>
            <a:ext cx="9144000" cy="32074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dirty="0"/>
          </a:p>
        </p:txBody>
      </p:sp>
      <p:pic>
        <p:nvPicPr>
          <p:cNvPr id="5" name="Imagem 4">
            <a:extLst>
              <a:ext uri="{FF2B5EF4-FFF2-40B4-BE49-F238E27FC236}">
                <a16:creationId xmlns:a16="http://schemas.microsoft.com/office/drawing/2014/main" id="{B221FF89-25E1-9005-DA5E-D7C78D2F8B27}"/>
              </a:ext>
            </a:extLst>
          </p:cNvPr>
          <p:cNvPicPr>
            <a:picLocks noChangeAspect="1"/>
          </p:cNvPicPr>
          <p:nvPr userDrawn="1"/>
        </p:nvPicPr>
        <p:blipFill rotWithShape="1">
          <a:blip r:embed="rId14"/>
          <a:srcRect l="7720" t="35945" r="644" b="34363"/>
          <a:stretch/>
        </p:blipFill>
        <p:spPr>
          <a:xfrm>
            <a:off x="0" y="4768085"/>
            <a:ext cx="1224734" cy="276474"/>
          </a:xfrm>
          <a:prstGeom prst="rect">
            <a:avLst/>
          </a:prstGeom>
        </p:spPr>
      </p:pic>
      <p:pic>
        <p:nvPicPr>
          <p:cNvPr id="9" name="Imagem 8">
            <a:extLst>
              <a:ext uri="{FF2B5EF4-FFF2-40B4-BE49-F238E27FC236}">
                <a16:creationId xmlns:a16="http://schemas.microsoft.com/office/drawing/2014/main" id="{79C27354-6881-F3AF-5B5A-F44F6F676CF3}"/>
              </a:ext>
            </a:extLst>
          </p:cNvPr>
          <p:cNvPicPr>
            <a:picLocks noChangeAspect="1"/>
          </p:cNvPicPr>
          <p:nvPr userDrawn="1"/>
        </p:nvPicPr>
        <p:blipFill rotWithShape="1">
          <a:blip r:embed="rId15"/>
          <a:srcRect l="4803" t="38934" r="7370" b="35179"/>
          <a:stretch/>
        </p:blipFill>
        <p:spPr>
          <a:xfrm>
            <a:off x="1196314" y="4761894"/>
            <a:ext cx="1337052" cy="278580"/>
          </a:xfrm>
          <a:prstGeom prst="rect">
            <a:avLst/>
          </a:prstGeom>
        </p:spPr>
      </p:pic>
      <p:sp>
        <p:nvSpPr>
          <p:cNvPr id="3" name="Espaço Reservado para Texto 3">
            <a:extLst>
              <a:ext uri="{FF2B5EF4-FFF2-40B4-BE49-F238E27FC236}">
                <a16:creationId xmlns:a16="http://schemas.microsoft.com/office/drawing/2014/main" id="{DB5A691C-29BD-773A-23BA-3CA53A0ADFF1}"/>
              </a:ext>
            </a:extLst>
          </p:cNvPr>
          <p:cNvSpPr txBox="1">
            <a:spLocks/>
          </p:cNvSpPr>
          <p:nvPr userDrawn="1"/>
        </p:nvSpPr>
        <p:spPr>
          <a:xfrm>
            <a:off x="2679142" y="4770951"/>
            <a:ext cx="6019248" cy="3127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L="533400" marR="0" lvl="1" indent="0" algn="r" rtl="0">
              <a:lnSpc>
                <a:spcPct val="100000"/>
              </a:lnSpc>
              <a:spcBef>
                <a:spcPts val="0"/>
              </a:spcBef>
              <a:spcAft>
                <a:spcPts val="0"/>
              </a:spcAft>
              <a:buClr>
                <a:srgbClr val="000000"/>
              </a:buClr>
              <a:buFont typeface="Arial"/>
              <a:buNone/>
              <a:defRPr sz="1500" b="0" i="0" u="none" strike="noStrike" cap="none">
                <a:solidFill>
                  <a:schemeClr val="accent4"/>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pt-BR" sz="1400" dirty="0">
                <a:solidFill>
                  <a:schemeClr val="tx1"/>
                </a:solidFill>
                <a:latin typeface="Lato" panose="020F0502020204030203" pitchFamily="34" charset="0"/>
                <a:ea typeface="Lato" panose="020F0502020204030203" pitchFamily="34" charset="0"/>
                <a:cs typeface="Lato" panose="020F0502020204030203" pitchFamily="34" charset="0"/>
              </a:rPr>
              <a:t>7º Congresso Internacional de Tecnologias para o Meio Ambiente</a:t>
            </a:r>
          </a:p>
        </p:txBody>
      </p:sp>
      <p:sp>
        <p:nvSpPr>
          <p:cNvPr id="2" name="Espaço Reservado para Número de Slide 1">
            <a:extLst>
              <a:ext uri="{FF2B5EF4-FFF2-40B4-BE49-F238E27FC236}">
                <a16:creationId xmlns:a16="http://schemas.microsoft.com/office/drawing/2014/main" id="{653D1412-4FC9-6AFE-1D12-840E81EE35E0}"/>
              </a:ext>
            </a:extLst>
          </p:cNvPr>
          <p:cNvSpPr txBox="1">
            <a:spLocks/>
          </p:cNvSpPr>
          <p:nvPr userDrawn="1"/>
        </p:nvSpPr>
        <p:spPr>
          <a:xfrm>
            <a:off x="8632723" y="4769138"/>
            <a:ext cx="511277" cy="313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lumMod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pt-BR" sz="1400" b="0" i="0" u="none" strike="noStrike" cap="none" smtClean="0">
                <a:solidFill>
                  <a:schemeClr val="tx1"/>
                </a:solidFill>
                <a:latin typeface="Lato" panose="020F0502020204030203" pitchFamily="34" charset="0"/>
                <a:ea typeface="Lato" panose="020F0502020204030203" pitchFamily="34" charset="0"/>
                <a:cs typeface="Lato" panose="020F0502020204030203" pitchFamily="34" charset="0"/>
                <a:sym typeface="Arial"/>
              </a:rPr>
              <a:pPr algn="ctr"/>
              <a:t>‹nº›</a:t>
            </a:fld>
            <a:endParaRPr lang="pt-BR" sz="1400" b="0" i="0" u="none" strike="noStrike" cap="none" dirty="0">
              <a:solidFill>
                <a:schemeClr val="tx1"/>
              </a:solidFill>
              <a:latin typeface="Lato" panose="020F0502020204030203" pitchFamily="34" charset="0"/>
              <a:ea typeface="Lato" panose="020F0502020204030203" pitchFamily="34" charset="0"/>
              <a:cs typeface="Lato" panose="020F0502020204030203" pitchFamily="34" charset="0"/>
              <a:sym typeface="Arial"/>
            </a:endParaRPr>
          </a:p>
        </p:txBody>
      </p:sp>
      <p:pic>
        <p:nvPicPr>
          <p:cNvPr id="12" name="Imagem 11">
            <a:extLst>
              <a:ext uri="{FF2B5EF4-FFF2-40B4-BE49-F238E27FC236}">
                <a16:creationId xmlns:a16="http://schemas.microsoft.com/office/drawing/2014/main" id="{53E8BA7F-F44A-7864-2D80-6573108BF04E}"/>
              </a:ext>
            </a:extLst>
          </p:cNvPr>
          <p:cNvPicPr>
            <a:picLocks noChangeAspect="1"/>
          </p:cNvPicPr>
          <p:nvPr userDrawn="1"/>
        </p:nvPicPr>
        <p:blipFill>
          <a:blip r:embed="rId16">
            <a:extLst>
              <a:ext uri="{BEBA8EAE-BF5A-486C-A8C5-ECC9F3942E4B}">
                <a14:imgProps xmlns:a14="http://schemas.microsoft.com/office/drawing/2010/main">
                  <a14:imgLayer r:embed="rId17">
                    <a14:imgEffect>
                      <a14:backgroundRemoval t="9677" b="93548" l="10000" r="90000">
                        <a14:foregroundMark x1="51875" y1="86559" x2="51875" y2="86559"/>
                        <a14:foregroundMark x1="49375" y1="93548" x2="49375" y2="93548"/>
                      </a14:backgroundRemoval>
                    </a14:imgEffect>
                  </a14:imgLayer>
                </a14:imgProps>
              </a:ext>
            </a:extLst>
          </a:blip>
          <a:stretch>
            <a:fillRect/>
          </a:stretch>
        </p:blipFill>
        <p:spPr>
          <a:xfrm>
            <a:off x="3204680" y="4797065"/>
            <a:ext cx="222536" cy="258697"/>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9" r:id="rId10"/>
    <p:sldLayoutId id="2147483660" r:id="rId11"/>
    <p:sldLayoutId id="2147483661"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5.jpeg"/><Relationship Id="rId3" Type="http://schemas.openxmlformats.org/officeDocument/2006/relationships/image" Target="../media/image48.jpeg"/><Relationship Id="rId7" Type="http://schemas.openxmlformats.org/officeDocument/2006/relationships/image" Target="../media/image50.jpeg"/><Relationship Id="rId12" Type="http://schemas.openxmlformats.org/officeDocument/2006/relationships/image" Target="../media/image54.jpeg"/><Relationship Id="rId2" Type="http://schemas.openxmlformats.org/officeDocument/2006/relationships/slideLayout" Target="../slideLayouts/slideLayout10.xml"/><Relationship Id="rId16" Type="http://schemas.openxmlformats.org/officeDocument/2006/relationships/image" Target="../media/image58.png"/><Relationship Id="rId1" Type="http://schemas.openxmlformats.org/officeDocument/2006/relationships/vmlDrawing" Target="../drawings/vmlDrawing1.v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jpeg"/><Relationship Id="rId4" Type="http://schemas.openxmlformats.org/officeDocument/2006/relationships/oleObject" Target="../embeddings/oleObject1.bin"/><Relationship Id="rId9" Type="http://schemas.openxmlformats.org/officeDocument/2006/relationships/image" Target="../media/image51.png"/><Relationship Id="rId1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16/j.scib.2023.01.027" TargetMode="External"/><Relationship Id="rId2" Type="http://schemas.openxmlformats.org/officeDocument/2006/relationships/hyperlink" Target="https://www.thelancet.com/action/showPdf?pii=S2542-5196(23)00022-0" TargetMode="External"/><Relationship Id="rId1" Type="http://schemas.openxmlformats.org/officeDocument/2006/relationships/slideLayout" Target="../slideLayouts/slideLayout2.xml"/><Relationship Id="rId5" Type="http://schemas.openxmlformats.org/officeDocument/2006/relationships/hyperlink" Target="https://www.ipcc.ch/report/ar6/wg2/downloads/report/IPCC_AR6_WGII_TechnicalSummary.pdf" TargetMode="External"/><Relationship Id="rId4" Type="http://schemas.openxmlformats.org/officeDocument/2006/relationships/hyperlink" Target="https://doi.org/10.1016/j.oneear.2021.06.009"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taffarellod@gmail.com"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645225" y="2794622"/>
            <a:ext cx="6736500" cy="1159800"/>
          </a:xfrm>
          <a:prstGeom prst="rect">
            <a:avLst/>
          </a:prstGeom>
        </p:spPr>
        <p:txBody>
          <a:bodyPr spcFirstLastPara="1" wrap="square" lIns="91425" tIns="91425" rIns="91425" bIns="91425" anchor="t" anchorCtr="0">
            <a:noAutofit/>
          </a:bodyPr>
          <a:lstStyle/>
          <a:p>
            <a:pPr lvl="0" algn="ctr"/>
            <a:r>
              <a:rPr lang="pt-BR" sz="2000" b="1" dirty="0"/>
              <a:t>Instrumentos de proteção socioambiental: </a:t>
            </a:r>
            <a:r>
              <a:rPr lang="pt-BR" sz="2000" b="1" dirty="0" smtClean="0"/>
              <a:t>serviços ecossistêmicos das matas ciliares, proteção </a:t>
            </a:r>
            <a:r>
              <a:rPr lang="pt-BR" sz="2000" b="1" dirty="0"/>
              <a:t>dos recursos hídricos e gestão para a </a:t>
            </a:r>
            <a:r>
              <a:rPr lang="pt-BR" sz="2000" b="1" dirty="0" smtClean="0"/>
              <a:t>sustentabilidade </a:t>
            </a:r>
            <a:r>
              <a:rPr lang="pt-BR" sz="2000" b="1" dirty="0" smtClean="0"/>
              <a:t>–</a:t>
            </a:r>
            <a:r>
              <a:rPr lang="pt-BR" sz="2000" dirty="0" smtClean="0"/>
              <a:t>Dra. Denise </a:t>
            </a:r>
            <a:r>
              <a:rPr lang="pt-BR" sz="2000" dirty="0" err="1" smtClean="0"/>
              <a:t>Taffarello</a:t>
            </a:r>
            <a:endParaRPr sz="2000" dirty="0"/>
          </a:p>
        </p:txBody>
      </p:sp>
      <p:pic>
        <p:nvPicPr>
          <p:cNvPr id="3" name="Imagem 2"/>
          <p:cNvPicPr>
            <a:picLocks noChangeAspect="1"/>
          </p:cNvPicPr>
          <p:nvPr/>
        </p:nvPicPr>
        <p:blipFill>
          <a:blip r:embed="rId3"/>
          <a:stretch>
            <a:fillRect/>
          </a:stretch>
        </p:blipFill>
        <p:spPr>
          <a:xfrm>
            <a:off x="1323539" y="329427"/>
            <a:ext cx="2631843" cy="1977870"/>
          </a:xfrm>
          <a:prstGeom prst="rect">
            <a:avLst/>
          </a:prstGeom>
        </p:spPr>
      </p:pic>
      <p:pic>
        <p:nvPicPr>
          <p:cNvPr id="4" name="Imagem 3"/>
          <p:cNvPicPr>
            <a:picLocks noChangeAspect="1"/>
          </p:cNvPicPr>
          <p:nvPr/>
        </p:nvPicPr>
        <p:blipFill>
          <a:blip r:embed="rId4"/>
          <a:stretch>
            <a:fillRect/>
          </a:stretch>
        </p:blipFill>
        <p:spPr>
          <a:xfrm>
            <a:off x="3904557" y="613512"/>
            <a:ext cx="1418679" cy="1409700"/>
          </a:xfrm>
          <a:prstGeom prst="rect">
            <a:avLst/>
          </a:prstGeom>
        </p:spPr>
      </p:pic>
      <p:pic>
        <p:nvPicPr>
          <p:cNvPr id="2" name="Imagem 1"/>
          <p:cNvPicPr>
            <a:picLocks noChangeAspect="1"/>
          </p:cNvPicPr>
          <p:nvPr/>
        </p:nvPicPr>
        <p:blipFill rotWithShape="1">
          <a:blip r:embed="rId5"/>
          <a:srcRect l="17144" t="9437" b="4319"/>
          <a:stretch/>
        </p:blipFill>
        <p:spPr>
          <a:xfrm>
            <a:off x="231148" y="659242"/>
            <a:ext cx="1328113" cy="1472889"/>
          </a:xfrm>
          <a:prstGeom prst="rect">
            <a:avLst/>
          </a:prstGeom>
        </p:spPr>
      </p:pic>
      <p:pic>
        <p:nvPicPr>
          <p:cNvPr id="6" name="Imagem 5"/>
          <p:cNvPicPr>
            <a:picLocks noChangeAspect="1"/>
          </p:cNvPicPr>
          <p:nvPr/>
        </p:nvPicPr>
        <p:blipFill>
          <a:blip r:embed="rId6"/>
          <a:stretch>
            <a:fillRect/>
          </a:stretch>
        </p:blipFill>
        <p:spPr>
          <a:xfrm>
            <a:off x="5686739" y="622032"/>
            <a:ext cx="1353726" cy="13182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b="8024"/>
          <a:stretch/>
        </p:blipFill>
        <p:spPr>
          <a:xfrm>
            <a:off x="0" y="0"/>
            <a:ext cx="9144000" cy="4730750"/>
          </a:xfrm>
          <a:prstGeom prst="rect">
            <a:avLst/>
          </a:prstGeom>
        </p:spPr>
      </p:pic>
    </p:spTree>
    <p:extLst>
      <p:ext uri="{BB962C8B-B14F-4D97-AF65-F5344CB8AC3E}">
        <p14:creationId xmlns:p14="http://schemas.microsoft.com/office/powerpoint/2010/main" val="4184474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4" name="Imagem 3"/>
          <p:cNvPicPr>
            <a:picLocks noChangeAspect="1"/>
          </p:cNvPicPr>
          <p:nvPr/>
        </p:nvPicPr>
        <p:blipFill rotWithShape="1">
          <a:blip r:embed="rId3"/>
          <a:srcRect l="10646" t="2049" r="7496" b="2381"/>
          <a:stretch/>
        </p:blipFill>
        <p:spPr>
          <a:xfrm>
            <a:off x="203928" y="315764"/>
            <a:ext cx="4400961" cy="4269392"/>
          </a:xfrm>
          <a:prstGeom prst="rect">
            <a:avLst/>
          </a:prstGeom>
        </p:spPr>
      </p:pic>
      <p:sp>
        <p:nvSpPr>
          <p:cNvPr id="5" name="CaixaDeTexto 4"/>
          <p:cNvSpPr txBox="1"/>
          <p:nvPr/>
        </p:nvSpPr>
        <p:spPr>
          <a:xfrm>
            <a:off x="953868" y="4498932"/>
            <a:ext cx="3328681" cy="276999"/>
          </a:xfrm>
          <a:prstGeom prst="rect">
            <a:avLst/>
          </a:prstGeom>
          <a:noFill/>
        </p:spPr>
        <p:txBody>
          <a:bodyPr wrap="square" rtlCol="0">
            <a:spAutoFit/>
          </a:bodyPr>
          <a:lstStyle/>
          <a:p>
            <a:r>
              <a:rPr lang="pt-BR" sz="1200" b="1" dirty="0" smtClean="0">
                <a:latin typeface="Calibri" panose="020F0502020204030204" pitchFamily="34" charset="0"/>
                <a:cs typeface="Calibri" panose="020F0502020204030204" pitchFamily="34" charset="0"/>
              </a:rPr>
              <a:t>Fonte: MEA (2005); WWF (2016); GARP (2023). </a:t>
            </a:r>
            <a:endParaRPr lang="pt-BR" sz="1200" b="1" dirty="0">
              <a:latin typeface="Calibri" panose="020F0502020204030204" pitchFamily="34" charset="0"/>
              <a:cs typeface="Calibri" panose="020F0502020204030204" pitchFamily="34" charset="0"/>
            </a:endParaRPr>
          </a:p>
        </p:txBody>
      </p:sp>
      <p:pic>
        <p:nvPicPr>
          <p:cNvPr id="6" name="Imagem 5"/>
          <p:cNvPicPr>
            <a:picLocks noChangeAspect="1"/>
          </p:cNvPicPr>
          <p:nvPr/>
        </p:nvPicPr>
        <p:blipFill rotWithShape="1">
          <a:blip r:embed="rId4"/>
          <a:srcRect l="1890" t="12465" r="2577"/>
          <a:stretch/>
        </p:blipFill>
        <p:spPr>
          <a:xfrm>
            <a:off x="4835137" y="597017"/>
            <a:ext cx="3657600" cy="3901915"/>
          </a:xfrm>
          <a:prstGeom prst="rect">
            <a:avLst/>
          </a:prstGeom>
        </p:spPr>
      </p:pic>
      <p:sp>
        <p:nvSpPr>
          <p:cNvPr id="124" name="Google Shape;124;p17"/>
          <p:cNvSpPr txBox="1">
            <a:spLocks noGrp="1"/>
          </p:cNvSpPr>
          <p:nvPr>
            <p:ph type="title"/>
          </p:nvPr>
        </p:nvSpPr>
        <p:spPr>
          <a:xfrm>
            <a:off x="651262" y="-369491"/>
            <a:ext cx="10157975"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b="1" dirty="0" smtClean="0"/>
              <a:t>Serviços Ecossistêmicos: Contribuições da Natureza às Pessoas</a:t>
            </a:r>
            <a:endParaRPr sz="2000" b="1" dirty="0"/>
          </a:p>
        </p:txBody>
      </p:sp>
      <p:sp>
        <p:nvSpPr>
          <p:cNvPr id="9" name="CaixaDeTexto 8"/>
          <p:cNvSpPr txBox="1"/>
          <p:nvPr/>
        </p:nvSpPr>
        <p:spPr>
          <a:xfrm>
            <a:off x="4737554" y="4498932"/>
            <a:ext cx="3328681" cy="276999"/>
          </a:xfrm>
          <a:prstGeom prst="rect">
            <a:avLst/>
          </a:prstGeom>
          <a:noFill/>
        </p:spPr>
        <p:txBody>
          <a:bodyPr wrap="square" rtlCol="0">
            <a:spAutoFit/>
          </a:bodyPr>
          <a:lstStyle/>
          <a:p>
            <a:r>
              <a:rPr lang="pt-BR" sz="1200" b="1" dirty="0" smtClean="0">
                <a:latin typeface="Calibri" panose="020F0502020204030204" pitchFamily="34" charset="0"/>
                <a:cs typeface="Calibri" panose="020F0502020204030204" pitchFamily="34" charset="0"/>
              </a:rPr>
              <a:t>Fonte: MEA (2005); Díaz et al. (2015).  </a:t>
            </a:r>
            <a:endParaRPr lang="pt-BR" sz="12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 name="Imagem 2"/>
          <p:cNvPicPr>
            <a:picLocks noChangeAspect="1"/>
          </p:cNvPicPr>
          <p:nvPr/>
        </p:nvPicPr>
        <p:blipFill rotWithShape="1">
          <a:blip r:embed="rId3"/>
          <a:srcRect t="1968"/>
          <a:stretch/>
        </p:blipFill>
        <p:spPr>
          <a:xfrm>
            <a:off x="4495800" y="121414"/>
            <a:ext cx="4648200" cy="4661801"/>
          </a:xfrm>
          <a:prstGeom prst="rect">
            <a:avLst/>
          </a:prstGeom>
        </p:spPr>
      </p:pic>
      <p:pic>
        <p:nvPicPr>
          <p:cNvPr id="2" name="Imagem 1"/>
          <p:cNvPicPr>
            <a:picLocks noChangeAspect="1"/>
          </p:cNvPicPr>
          <p:nvPr/>
        </p:nvPicPr>
        <p:blipFill rotWithShape="1">
          <a:blip r:embed="rId4"/>
          <a:srcRect r="3307"/>
          <a:stretch/>
        </p:blipFill>
        <p:spPr>
          <a:xfrm>
            <a:off x="89450" y="997958"/>
            <a:ext cx="4406350" cy="3791835"/>
          </a:xfrm>
          <a:prstGeom prst="rect">
            <a:avLst/>
          </a:prstGeom>
        </p:spPr>
      </p:pic>
      <p:sp>
        <p:nvSpPr>
          <p:cNvPr id="6" name="CaixaDeTexto 5"/>
          <p:cNvSpPr txBox="1"/>
          <p:nvPr/>
        </p:nvSpPr>
        <p:spPr>
          <a:xfrm>
            <a:off x="6933654" y="4552262"/>
            <a:ext cx="2710308" cy="276999"/>
          </a:xfrm>
          <a:prstGeom prst="rect">
            <a:avLst/>
          </a:prstGeom>
          <a:noFill/>
        </p:spPr>
        <p:txBody>
          <a:bodyPr wrap="square" rtlCol="0">
            <a:spAutoFit/>
          </a:bodyPr>
          <a:lstStyle/>
          <a:p>
            <a:r>
              <a:rPr lang="pt-BR" sz="1200" b="1" dirty="0" smtClean="0">
                <a:latin typeface="Calibri" panose="020F0502020204030204" pitchFamily="34" charset="0"/>
                <a:cs typeface="Calibri" panose="020F0502020204030204" pitchFamily="34" charset="0"/>
              </a:rPr>
              <a:t>Fonte: </a:t>
            </a:r>
            <a:r>
              <a:rPr lang="pt-BR" sz="1200" b="1" dirty="0" err="1" smtClean="0">
                <a:latin typeface="Calibri" panose="020F0502020204030204" pitchFamily="34" charset="0"/>
                <a:cs typeface="Calibri" panose="020F0502020204030204" pitchFamily="34" charset="0"/>
              </a:rPr>
              <a:t>Taffarello</a:t>
            </a:r>
            <a:r>
              <a:rPr lang="pt-BR" sz="1200" b="1" dirty="0" smtClean="0">
                <a:latin typeface="Calibri" panose="020F0502020204030204" pitchFamily="34" charset="0"/>
                <a:cs typeface="Calibri" panose="020F0502020204030204" pitchFamily="34" charset="0"/>
              </a:rPr>
              <a:t> et al. (2019).</a:t>
            </a:r>
            <a:endParaRPr lang="pt-BR" sz="1200" b="1" dirty="0">
              <a:latin typeface="Calibri" panose="020F0502020204030204" pitchFamily="34" charset="0"/>
              <a:cs typeface="Calibri" panose="020F0502020204030204" pitchFamily="34" charset="0"/>
            </a:endParaRPr>
          </a:p>
        </p:txBody>
      </p:sp>
      <p:sp>
        <p:nvSpPr>
          <p:cNvPr id="7" name="CaixaDeTexto 6"/>
          <p:cNvSpPr txBox="1"/>
          <p:nvPr/>
        </p:nvSpPr>
        <p:spPr>
          <a:xfrm>
            <a:off x="-69026" y="166961"/>
            <a:ext cx="4723303" cy="830997"/>
          </a:xfrm>
          <a:prstGeom prst="rect">
            <a:avLst/>
          </a:prstGeom>
          <a:noFill/>
        </p:spPr>
        <p:txBody>
          <a:bodyPr wrap="square" rtlCol="0">
            <a:spAutoFit/>
          </a:bodyPr>
          <a:lstStyle/>
          <a:p>
            <a:pPr algn="ctr"/>
            <a:r>
              <a:rPr lang="pt-BR" sz="2400" b="1" dirty="0" smtClean="0">
                <a:solidFill>
                  <a:schemeClr val="accent5">
                    <a:lumMod val="75000"/>
                  </a:schemeClr>
                </a:solidFill>
                <a:latin typeface="Raleway" panose="020B0604020202020204" charset="0"/>
              </a:rPr>
              <a:t>SERVIÇOS ECOSSISTÊMICOS HIDROLÓGICOS</a:t>
            </a:r>
            <a:endParaRPr lang="pt-BR" sz="2400" b="1" dirty="0">
              <a:solidFill>
                <a:schemeClr val="accent5">
                  <a:lumMod val="75000"/>
                </a:schemeClr>
              </a:solidFill>
              <a:latin typeface="Raleway" panose="020B060402020202020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68679" y="266700"/>
            <a:ext cx="6078053" cy="3613149"/>
          </a:xfrm>
          <a:prstGeom prst="rect">
            <a:avLst/>
          </a:prstGeom>
        </p:spPr>
      </p:pic>
      <p:pic>
        <p:nvPicPr>
          <p:cNvPr id="4" name="Imagem 3"/>
          <p:cNvPicPr>
            <a:picLocks noChangeAspect="1"/>
          </p:cNvPicPr>
          <p:nvPr/>
        </p:nvPicPr>
        <p:blipFill>
          <a:blip r:embed="rId3"/>
          <a:stretch>
            <a:fillRect/>
          </a:stretch>
        </p:blipFill>
        <p:spPr>
          <a:xfrm>
            <a:off x="5944801" y="1829476"/>
            <a:ext cx="2989649" cy="2897660"/>
          </a:xfrm>
          <a:prstGeom prst="rect">
            <a:avLst/>
          </a:prstGeom>
        </p:spPr>
      </p:pic>
    </p:spTree>
    <p:extLst>
      <p:ext uri="{BB962C8B-B14F-4D97-AF65-F5344CB8AC3E}">
        <p14:creationId xmlns:p14="http://schemas.microsoft.com/office/powerpoint/2010/main" val="23653429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18"/>
          <p:cNvSpPr txBox="1">
            <a:spLocks noGrp="1"/>
          </p:cNvSpPr>
          <p:nvPr>
            <p:ph type="ctrTitle" idx="4294967295"/>
          </p:nvPr>
        </p:nvSpPr>
        <p:spPr>
          <a:xfrm>
            <a:off x="584358" y="-477164"/>
            <a:ext cx="8204042"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smtClean="0">
                <a:solidFill>
                  <a:schemeClr val="lt1"/>
                </a:solidFill>
              </a:rPr>
              <a:t>Conscientização: Educação Ambiental (E. A.)</a:t>
            </a:r>
            <a:endParaRPr sz="2800" b="1" dirty="0">
              <a:solidFill>
                <a:schemeClr val="lt1"/>
              </a:solidFill>
            </a:endParaRPr>
          </a:p>
        </p:txBody>
      </p:sp>
      <p:grpSp>
        <p:nvGrpSpPr>
          <p:cNvPr id="134" name="Google Shape;134;p18"/>
          <p:cNvGrpSpPr/>
          <p:nvPr/>
        </p:nvGrpSpPr>
        <p:grpSpPr>
          <a:xfrm>
            <a:off x="364839" y="871606"/>
            <a:ext cx="1098294" cy="1047910"/>
            <a:chOff x="570875" y="4322250"/>
            <a:chExt cx="443300" cy="443325"/>
          </a:xfrm>
        </p:grpSpPr>
        <p:sp>
          <p:nvSpPr>
            <p:cNvPr id="135" name="Google Shape;135;p18"/>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m 1"/>
          <p:cNvPicPr>
            <a:picLocks noChangeAspect="1"/>
          </p:cNvPicPr>
          <p:nvPr/>
        </p:nvPicPr>
        <p:blipFill>
          <a:blip r:embed="rId3"/>
          <a:stretch>
            <a:fillRect/>
          </a:stretch>
        </p:blipFill>
        <p:spPr>
          <a:xfrm>
            <a:off x="1708356" y="1232600"/>
            <a:ext cx="6886975" cy="3521671"/>
          </a:xfrm>
          <a:prstGeom prst="rect">
            <a:avLst/>
          </a:prstGeom>
        </p:spPr>
      </p:pic>
      <p:sp>
        <p:nvSpPr>
          <p:cNvPr id="3" name="Retângulo 2"/>
          <p:cNvSpPr/>
          <p:nvPr/>
        </p:nvSpPr>
        <p:spPr>
          <a:xfrm>
            <a:off x="119616" y="493936"/>
            <a:ext cx="6928884" cy="738664"/>
          </a:xfrm>
          <a:prstGeom prst="rect">
            <a:avLst/>
          </a:prstGeom>
        </p:spPr>
        <p:txBody>
          <a:bodyPr wrap="square">
            <a:spAutoFit/>
          </a:bodyPr>
          <a:lstStyle/>
          <a:p>
            <a:pPr marL="139700" lvl="0" algn="r">
              <a:buSzPts val="1400"/>
            </a:pPr>
            <a:r>
              <a:rPr lang="pt-BR" sz="1800" b="1" dirty="0" smtClean="0">
                <a:latin typeface="Raleway" panose="020B0604020202020204" charset="0"/>
              </a:rPr>
              <a:t>“Devemos pensar </a:t>
            </a:r>
            <a:r>
              <a:rPr lang="pt-BR" sz="1800" b="1" dirty="0">
                <a:latin typeface="Raleway" panose="020B0604020202020204" charset="0"/>
              </a:rPr>
              <a:t>globalmente e agir localmente</a:t>
            </a:r>
            <a:r>
              <a:rPr lang="pt-BR" sz="1800" b="1" dirty="0" smtClean="0">
                <a:latin typeface="Raleway" panose="020B0604020202020204" charset="0"/>
              </a:rPr>
              <a:t>”. </a:t>
            </a:r>
          </a:p>
          <a:p>
            <a:pPr marL="139700" lvl="0" algn="r">
              <a:buSzPts val="1400"/>
            </a:pPr>
            <a:r>
              <a:rPr lang="pt-BR" sz="1800" dirty="0" err="1" smtClean="0">
                <a:latin typeface="Raleway" panose="020B0604020202020204" charset="0"/>
              </a:rPr>
              <a:t>Ulrich</a:t>
            </a:r>
            <a:r>
              <a:rPr lang="pt-BR" sz="1800" dirty="0" smtClean="0">
                <a:latin typeface="Raleway" panose="020B0604020202020204" charset="0"/>
              </a:rPr>
              <a:t> </a:t>
            </a:r>
            <a:r>
              <a:rPr lang="pt-BR" sz="1800" dirty="0">
                <a:latin typeface="Raleway" panose="020B0604020202020204" charset="0"/>
              </a:rPr>
              <a:t>Beck (1944-2015</a:t>
            </a:r>
            <a:r>
              <a:rPr lang="pt-BR" sz="1800" dirty="0" smtClean="0">
                <a:latin typeface="Raleway" panose="020B0604020202020204" charset="0"/>
              </a:rPr>
              <a:t>) </a:t>
            </a:r>
            <a:r>
              <a:rPr lang="pt-BR" sz="2400" b="1" dirty="0">
                <a:latin typeface="Raleway" panose="020B0604020202020204" charset="0"/>
              </a:rPr>
              <a:t> </a:t>
            </a:r>
          </a:p>
        </p:txBody>
      </p:sp>
      <p:sp>
        <p:nvSpPr>
          <p:cNvPr id="4" name="CaixaDeTexto 3"/>
          <p:cNvSpPr txBox="1"/>
          <p:nvPr/>
        </p:nvSpPr>
        <p:spPr>
          <a:xfrm>
            <a:off x="263794" y="4529133"/>
            <a:ext cx="3492939" cy="276999"/>
          </a:xfrm>
          <a:prstGeom prst="rect">
            <a:avLst/>
          </a:prstGeom>
          <a:noFill/>
        </p:spPr>
        <p:txBody>
          <a:bodyPr wrap="square" rtlCol="0">
            <a:spAutoFit/>
          </a:bodyPr>
          <a:lstStyle/>
          <a:p>
            <a:r>
              <a:rPr lang="pt-BR" sz="1200" dirty="0" smtClean="0"/>
              <a:t>Fonte: Adaptado de </a:t>
            </a:r>
            <a:r>
              <a:rPr lang="pt-BR" sz="1200" b="1" dirty="0" err="1"/>
              <a:t>Pörtner</a:t>
            </a:r>
            <a:r>
              <a:rPr lang="pt-BR" sz="1200" b="1" dirty="0"/>
              <a:t> et al, </a:t>
            </a:r>
            <a:r>
              <a:rPr lang="pt-BR" sz="1200" b="1" dirty="0" smtClean="0"/>
              <a:t>(2022).</a:t>
            </a:r>
            <a:endParaRPr lang="pt-BR" sz="1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19"/>
          <p:cNvSpPr txBox="1">
            <a:spLocks noGrp="1"/>
          </p:cNvSpPr>
          <p:nvPr>
            <p:ph type="title"/>
          </p:nvPr>
        </p:nvSpPr>
        <p:spPr>
          <a:xfrm>
            <a:off x="751807" y="124165"/>
            <a:ext cx="833285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a:t>E</a:t>
            </a:r>
            <a:r>
              <a:rPr lang="en" sz="2800" b="1" dirty="0" smtClean="0"/>
              <a:t>stratégias didático-pedagógicas no ensino de                 Ciências que permeiam a E. A.</a:t>
            </a:r>
            <a:endParaRPr sz="2800" b="1" dirty="0"/>
          </a:p>
        </p:txBody>
      </p:sp>
      <p:pic>
        <p:nvPicPr>
          <p:cNvPr id="4" name="Imagem 3"/>
          <p:cNvPicPr>
            <a:picLocks noChangeAspect="1"/>
          </p:cNvPicPr>
          <p:nvPr/>
        </p:nvPicPr>
        <p:blipFill>
          <a:blip r:embed="rId3"/>
          <a:stretch>
            <a:fillRect/>
          </a:stretch>
        </p:blipFill>
        <p:spPr>
          <a:xfrm>
            <a:off x="2635250" y="1012588"/>
            <a:ext cx="6045200" cy="4018067"/>
          </a:xfrm>
          <a:prstGeom prst="rect">
            <a:avLst/>
          </a:prstGeom>
        </p:spPr>
      </p:pic>
      <p:sp>
        <p:nvSpPr>
          <p:cNvPr id="2" name="Elipse 1"/>
          <p:cNvSpPr/>
          <p:nvPr/>
        </p:nvSpPr>
        <p:spPr>
          <a:xfrm>
            <a:off x="638174" y="2198317"/>
            <a:ext cx="1419225" cy="919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Reflexões sobre o espaço</a:t>
            </a:r>
            <a:endParaRPr lang="pt-BR" dirty="0"/>
          </a:p>
        </p:txBody>
      </p:sp>
      <p:sp>
        <p:nvSpPr>
          <p:cNvPr id="5" name="Elipse 4"/>
          <p:cNvSpPr/>
          <p:nvPr/>
        </p:nvSpPr>
        <p:spPr>
          <a:xfrm>
            <a:off x="334900" y="576323"/>
            <a:ext cx="1917700" cy="1231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Planejamento com intencionalidade pedagógica</a:t>
            </a:r>
            <a:endParaRPr lang="pt-BR" dirty="0"/>
          </a:p>
        </p:txBody>
      </p:sp>
      <p:sp>
        <p:nvSpPr>
          <p:cNvPr id="7" name="Elipse 6"/>
          <p:cNvSpPr/>
          <p:nvPr/>
        </p:nvSpPr>
        <p:spPr>
          <a:xfrm>
            <a:off x="465075" y="3566742"/>
            <a:ext cx="1787525" cy="116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Importância da água e do solo para o ecossistema</a:t>
            </a:r>
            <a:endParaRPr lang="pt-BR" dirty="0"/>
          </a:p>
        </p:txBody>
      </p:sp>
      <p:sp>
        <p:nvSpPr>
          <p:cNvPr id="9" name="Seta para Baixo 8"/>
          <p:cNvSpPr/>
          <p:nvPr/>
        </p:nvSpPr>
        <p:spPr>
          <a:xfrm>
            <a:off x="1225550" y="1876569"/>
            <a:ext cx="200025" cy="230558"/>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p:cNvPicPr>
            <a:picLocks noChangeAspect="1"/>
          </p:cNvPicPr>
          <p:nvPr/>
        </p:nvPicPr>
        <p:blipFill>
          <a:blip r:embed="rId4"/>
          <a:stretch>
            <a:fillRect/>
          </a:stretch>
        </p:blipFill>
        <p:spPr>
          <a:xfrm>
            <a:off x="1194486" y="3261083"/>
            <a:ext cx="262151" cy="26215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451167" y="305048"/>
            <a:ext cx="858012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2000" b="1" dirty="0" smtClean="0"/>
              <a:t>S</a:t>
            </a:r>
            <a:r>
              <a:rPr lang="en" sz="2000" b="1" dirty="0" smtClean="0"/>
              <a:t>ituações problemas: desenvolvimento de possíveis ações articuladas com o ensino de Ciências e E. A., com turmas dos 8° </a:t>
            </a:r>
            <a:r>
              <a:rPr lang="pt-BR" sz="2000" b="1" dirty="0"/>
              <a:t>e</a:t>
            </a:r>
            <a:r>
              <a:rPr lang="en" sz="2000" b="1" dirty="0" smtClean="0"/>
              <a:t> 9° Anos </a:t>
            </a:r>
            <a:r>
              <a:rPr lang="en" sz="2000" dirty="0" smtClean="0"/>
              <a:t>da E.M.E.F. Profª.  Zezé Salles, em Analândia (SP).  </a:t>
            </a:r>
            <a:endParaRPr sz="2000" dirty="0"/>
          </a:p>
        </p:txBody>
      </p:sp>
      <p:pic>
        <p:nvPicPr>
          <p:cNvPr id="6" name="Imagem 5"/>
          <p:cNvPicPr>
            <a:picLocks noChangeAspect="1"/>
          </p:cNvPicPr>
          <p:nvPr/>
        </p:nvPicPr>
        <p:blipFill>
          <a:blip r:embed="rId3"/>
          <a:stretch>
            <a:fillRect/>
          </a:stretch>
        </p:blipFill>
        <p:spPr>
          <a:xfrm>
            <a:off x="1223515" y="1162448"/>
            <a:ext cx="6519962" cy="3196192"/>
          </a:xfrm>
          <a:prstGeom prst="rect">
            <a:avLst/>
          </a:prstGeom>
        </p:spPr>
      </p:pic>
      <p:sp>
        <p:nvSpPr>
          <p:cNvPr id="7" name="CaixaDeTexto 6"/>
          <p:cNvSpPr txBox="1"/>
          <p:nvPr/>
        </p:nvSpPr>
        <p:spPr>
          <a:xfrm>
            <a:off x="1158240" y="4358640"/>
            <a:ext cx="6393180" cy="307777"/>
          </a:xfrm>
          <a:prstGeom prst="rect">
            <a:avLst/>
          </a:prstGeom>
          <a:noFill/>
        </p:spPr>
        <p:txBody>
          <a:bodyPr wrap="square" rtlCol="0">
            <a:spAutoFit/>
          </a:bodyPr>
          <a:lstStyle/>
          <a:p>
            <a:r>
              <a:rPr lang="pt-BR" b="1" dirty="0"/>
              <a:t>Fonte: Federação Brasileira de Geólogos – </a:t>
            </a:r>
            <a:r>
              <a:rPr lang="pt-BR" b="1" dirty="0" err="1"/>
              <a:t>Febrageo</a:t>
            </a:r>
            <a:r>
              <a:rPr lang="pt-BR" b="1" dirty="0"/>
              <a:t>: IGCE/Unesp (2021).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258" y="411728"/>
            <a:ext cx="8580120" cy="857400"/>
          </a:xfrm>
        </p:spPr>
        <p:txBody>
          <a:bodyPr/>
          <a:lstStyle/>
          <a:p>
            <a:pPr algn="ctr"/>
            <a:r>
              <a:rPr lang="pt-BR" sz="2400" b="1" dirty="0"/>
              <a:t>Sistematização das </a:t>
            </a:r>
            <a:r>
              <a:rPr lang="pt-BR" sz="2400" b="1" dirty="0" smtClean="0"/>
              <a:t>Atividades em aulas de Ciências. </a:t>
            </a:r>
            <a:r>
              <a:rPr lang="pt-BR" sz="1800" b="1" dirty="0"/>
              <a:t>Adaptado de Teodoro, Silveira &amp; </a:t>
            </a:r>
            <a:r>
              <a:rPr lang="pt-BR" sz="1800" b="1" dirty="0" err="1"/>
              <a:t>Longhini</a:t>
            </a:r>
            <a:r>
              <a:rPr lang="pt-BR" sz="1800" b="1" dirty="0"/>
              <a:t> (2022).</a:t>
            </a:r>
            <a:r>
              <a:rPr lang="pt-BR" sz="1800" dirty="0"/>
              <a:t/>
            </a:r>
            <a:br>
              <a:rPr lang="pt-BR" sz="1800" dirty="0"/>
            </a:br>
            <a:endParaRPr lang="pt-BR" sz="1800" dirty="0"/>
          </a:p>
        </p:txBody>
      </p:sp>
      <p:graphicFrame>
        <p:nvGraphicFramePr>
          <p:cNvPr id="3" name="Tabela 2"/>
          <p:cNvGraphicFramePr>
            <a:graphicFrameLocks noGrp="1"/>
          </p:cNvGraphicFramePr>
          <p:nvPr>
            <p:extLst>
              <p:ext uri="{D42A27DB-BD31-4B8C-83A1-F6EECF244321}">
                <p14:modId xmlns:p14="http://schemas.microsoft.com/office/powerpoint/2010/main" val="808229746"/>
              </p:ext>
            </p:extLst>
          </p:nvPr>
        </p:nvGraphicFramePr>
        <p:xfrm>
          <a:off x="312417" y="964328"/>
          <a:ext cx="8572501" cy="3552824"/>
        </p:xfrm>
        <a:graphic>
          <a:graphicData uri="http://schemas.openxmlformats.org/drawingml/2006/table">
            <a:tbl>
              <a:tblPr firstRow="1" firstCol="1" bandRow="1">
                <a:tableStyleId>{C98665B7-6574-423E-A4B5-A6C020D860FF}</a:tableStyleId>
              </a:tblPr>
              <a:tblGrid>
                <a:gridCol w="1113313">
                  <a:extLst>
                    <a:ext uri="{9D8B030D-6E8A-4147-A177-3AD203B41FA5}">
                      <a16:colId xmlns:a16="http://schemas.microsoft.com/office/drawing/2014/main" val="3397669703"/>
                    </a:ext>
                  </a:extLst>
                </a:gridCol>
                <a:gridCol w="1187533">
                  <a:extLst>
                    <a:ext uri="{9D8B030D-6E8A-4147-A177-3AD203B41FA5}">
                      <a16:colId xmlns:a16="http://schemas.microsoft.com/office/drawing/2014/main" val="1234707449"/>
                    </a:ext>
                  </a:extLst>
                </a:gridCol>
                <a:gridCol w="3070885">
                  <a:extLst>
                    <a:ext uri="{9D8B030D-6E8A-4147-A177-3AD203B41FA5}">
                      <a16:colId xmlns:a16="http://schemas.microsoft.com/office/drawing/2014/main" val="3550931057"/>
                    </a:ext>
                  </a:extLst>
                </a:gridCol>
                <a:gridCol w="3200770">
                  <a:extLst>
                    <a:ext uri="{9D8B030D-6E8A-4147-A177-3AD203B41FA5}">
                      <a16:colId xmlns:a16="http://schemas.microsoft.com/office/drawing/2014/main" val="2902180728"/>
                    </a:ext>
                  </a:extLst>
                </a:gridCol>
              </a:tblGrid>
              <a:tr h="263172">
                <a:tc>
                  <a:txBody>
                    <a:bodyPr/>
                    <a:lstStyle/>
                    <a:p>
                      <a:pPr indent="450215" algn="just">
                        <a:lnSpc>
                          <a:spcPct val="120000"/>
                        </a:lnSpc>
                        <a:spcAft>
                          <a:spcPts val="710"/>
                        </a:spcAft>
                      </a:pPr>
                      <a:r>
                        <a:rPr lang="pt-BR" sz="700">
                          <a:effectLst/>
                        </a:rPr>
                        <a:t> </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Duração</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Objetivo</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Atividade</a:t>
                      </a:r>
                      <a:endParaRPr lang="pt-BR" sz="700">
                        <a:effectLst/>
                        <a:latin typeface="Calibri" panose="020F0502020204030204" pitchFamily="34" charset="0"/>
                        <a:ea typeface="Times New Roman" panose="02020603050405020304" pitchFamily="18" charset="0"/>
                      </a:endParaRPr>
                    </a:p>
                  </a:txBody>
                  <a:tcPr marL="44859" marR="44859" marT="0" marB="0"/>
                </a:tc>
                <a:extLst>
                  <a:ext uri="{0D108BD9-81ED-4DB2-BD59-A6C34878D82A}">
                    <a16:rowId xmlns:a16="http://schemas.microsoft.com/office/drawing/2014/main" val="1323539131"/>
                  </a:ext>
                </a:extLst>
              </a:tr>
              <a:tr h="526344">
                <a:tc>
                  <a:txBody>
                    <a:bodyPr/>
                    <a:lstStyle/>
                    <a:p>
                      <a:pPr indent="450215" algn="just">
                        <a:lnSpc>
                          <a:spcPct val="120000"/>
                        </a:lnSpc>
                        <a:spcAft>
                          <a:spcPts val="710"/>
                        </a:spcAft>
                      </a:pPr>
                      <a:r>
                        <a:rPr lang="pt-BR" sz="700" dirty="0">
                          <a:effectLst/>
                        </a:rPr>
                        <a:t>1ª etapa</a:t>
                      </a:r>
                      <a:endParaRPr lang="pt-BR" sz="700" dirty="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dirty="0">
                          <a:effectLst/>
                        </a:rPr>
                        <a:t>50 min</a:t>
                      </a:r>
                      <a:endParaRPr lang="pt-BR" sz="700" dirty="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Apresentar e discutir a proposta com estudantes</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Indicar uma situação problema aos estudantes: por exemplo, uma nascente. Refletir sobre a relação harmônica entre o ser humano e o meio ambiente </a:t>
                      </a:r>
                      <a:endParaRPr lang="pt-BR" sz="700">
                        <a:effectLst/>
                        <a:latin typeface="Calibri" panose="020F0502020204030204" pitchFamily="34" charset="0"/>
                        <a:ea typeface="Times New Roman" panose="02020603050405020304" pitchFamily="18" charset="0"/>
                      </a:endParaRPr>
                    </a:p>
                  </a:txBody>
                  <a:tcPr marL="44859" marR="44859" marT="0" marB="0"/>
                </a:tc>
                <a:extLst>
                  <a:ext uri="{0D108BD9-81ED-4DB2-BD59-A6C34878D82A}">
                    <a16:rowId xmlns:a16="http://schemas.microsoft.com/office/drawing/2014/main" val="1288956183"/>
                  </a:ext>
                </a:extLst>
              </a:tr>
              <a:tr h="1184275">
                <a:tc>
                  <a:txBody>
                    <a:bodyPr/>
                    <a:lstStyle/>
                    <a:p>
                      <a:pPr indent="450215" algn="just">
                        <a:lnSpc>
                          <a:spcPct val="120000"/>
                        </a:lnSpc>
                        <a:spcAft>
                          <a:spcPts val="710"/>
                        </a:spcAft>
                      </a:pPr>
                      <a:r>
                        <a:rPr lang="pt-BR" sz="700">
                          <a:effectLst/>
                        </a:rPr>
                        <a:t>2ª etapa</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2h30min</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dirty="0">
                          <a:effectLst/>
                        </a:rPr>
                        <a:t>Reconhecer o meio e promover discussões</a:t>
                      </a:r>
                      <a:endParaRPr lang="pt-BR" sz="700" dirty="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Refletir sobre a importância do conhecimento científico para compreender fenômenos naturais. Grupos de 10 estudantes para a execução das atividades: estimativa da área e da biodiversidade do espaço, coleta de amostras de água, verificação do pH da água, da condutividade elétrica e da turbidez. Realização de picnic na fazenda (lanche saudável fornecido pela escola).</a:t>
                      </a:r>
                      <a:endParaRPr lang="pt-BR" sz="700">
                        <a:effectLst/>
                        <a:latin typeface="Calibri" panose="020F0502020204030204" pitchFamily="34" charset="0"/>
                        <a:ea typeface="Times New Roman" panose="02020603050405020304" pitchFamily="18" charset="0"/>
                      </a:endParaRPr>
                    </a:p>
                  </a:txBody>
                  <a:tcPr marL="44859" marR="44859" marT="0" marB="0"/>
                </a:tc>
                <a:extLst>
                  <a:ext uri="{0D108BD9-81ED-4DB2-BD59-A6C34878D82A}">
                    <a16:rowId xmlns:a16="http://schemas.microsoft.com/office/drawing/2014/main" val="1518365244"/>
                  </a:ext>
                </a:extLst>
              </a:tr>
              <a:tr h="1052689">
                <a:tc>
                  <a:txBody>
                    <a:bodyPr/>
                    <a:lstStyle/>
                    <a:p>
                      <a:pPr indent="450215" algn="just">
                        <a:lnSpc>
                          <a:spcPct val="120000"/>
                        </a:lnSpc>
                        <a:spcAft>
                          <a:spcPts val="710"/>
                        </a:spcAft>
                      </a:pPr>
                      <a:r>
                        <a:rPr lang="pt-BR" sz="700">
                          <a:effectLst/>
                        </a:rPr>
                        <a:t>3ª etapa </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2h30min</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dirty="0" smtClean="0">
                          <a:effectLst/>
                        </a:rPr>
                        <a:t>Refletir </a:t>
                      </a:r>
                      <a:r>
                        <a:rPr lang="pt-BR" sz="700" dirty="0">
                          <a:effectLst/>
                        </a:rPr>
                        <a:t>sobre os resultados e iniciar discussões conceituais de Ciências</a:t>
                      </a:r>
                      <a:endParaRPr lang="pt-BR" sz="700" dirty="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dirty="0">
                          <a:effectLst/>
                        </a:rPr>
                        <a:t>Discutir as atividades realizadas na aula anterior, apresentar a escala de pH, conceituar soluções ácidas e alcalinas, turbidez, condutividade elétrica, ciclo hidrológico, se posicionar criticamente quanto à </a:t>
                      </a:r>
                      <a:r>
                        <a:rPr lang="pt-BR" sz="1100" b="1" dirty="0" smtClean="0">
                          <a:solidFill>
                            <a:srgbClr val="FF0000"/>
                          </a:solidFill>
                          <a:effectLst/>
                        </a:rPr>
                        <a:t>ESCASSEZ E POLUIÇÃO HÍDRICA,</a:t>
                      </a:r>
                      <a:r>
                        <a:rPr lang="pt-BR" sz="700" dirty="0" smtClean="0">
                          <a:effectLst/>
                        </a:rPr>
                        <a:t> </a:t>
                      </a:r>
                      <a:r>
                        <a:rPr lang="pt-BR" sz="700" dirty="0">
                          <a:effectLst/>
                        </a:rPr>
                        <a:t>explicar alguns conceitos de estatística descritiva, por exemplo, amostragens, amostra e média. </a:t>
                      </a:r>
                      <a:endParaRPr lang="pt-BR" sz="700" dirty="0">
                        <a:effectLst/>
                        <a:latin typeface="Calibri" panose="020F0502020204030204" pitchFamily="34" charset="0"/>
                        <a:ea typeface="Times New Roman" panose="02020603050405020304" pitchFamily="18" charset="0"/>
                      </a:endParaRPr>
                    </a:p>
                  </a:txBody>
                  <a:tcPr marL="44859" marR="44859" marT="0" marB="0"/>
                </a:tc>
                <a:extLst>
                  <a:ext uri="{0D108BD9-81ED-4DB2-BD59-A6C34878D82A}">
                    <a16:rowId xmlns:a16="http://schemas.microsoft.com/office/drawing/2014/main" val="2324514817"/>
                  </a:ext>
                </a:extLst>
              </a:tr>
              <a:tr h="526344">
                <a:tc>
                  <a:txBody>
                    <a:bodyPr/>
                    <a:lstStyle/>
                    <a:p>
                      <a:pPr indent="450215" algn="just">
                        <a:lnSpc>
                          <a:spcPct val="120000"/>
                        </a:lnSpc>
                        <a:spcAft>
                          <a:spcPts val="710"/>
                        </a:spcAft>
                      </a:pPr>
                      <a:r>
                        <a:rPr lang="pt-BR" sz="700">
                          <a:effectLst/>
                        </a:rPr>
                        <a:t>4ª etapa</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50 min</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a:effectLst/>
                        </a:rPr>
                        <a:t>Avaliar a efetividade da proposta</a:t>
                      </a:r>
                      <a:endParaRPr lang="pt-BR" sz="700">
                        <a:effectLst/>
                        <a:latin typeface="Calibri" panose="020F0502020204030204" pitchFamily="34" charset="0"/>
                        <a:ea typeface="Times New Roman" panose="02020603050405020304" pitchFamily="18" charset="0"/>
                      </a:endParaRPr>
                    </a:p>
                  </a:txBody>
                  <a:tcPr marL="44859" marR="44859" marT="0" marB="0"/>
                </a:tc>
                <a:tc>
                  <a:txBody>
                    <a:bodyPr/>
                    <a:lstStyle/>
                    <a:p>
                      <a:pPr indent="450215" algn="just">
                        <a:lnSpc>
                          <a:spcPct val="120000"/>
                        </a:lnSpc>
                        <a:spcAft>
                          <a:spcPts val="710"/>
                        </a:spcAft>
                      </a:pPr>
                      <a:r>
                        <a:rPr lang="pt-BR" sz="700" dirty="0">
                          <a:effectLst/>
                        </a:rPr>
                        <a:t>Estudantes devem apresentar e discutir os dados coletados e os resultados do projeto. Promover que os estudantes realizem avaliação do projeto e </a:t>
                      </a:r>
                      <a:r>
                        <a:rPr lang="pt-BR" sz="700" dirty="0" err="1">
                          <a:effectLst/>
                        </a:rPr>
                        <a:t>autoavaliação</a:t>
                      </a:r>
                      <a:r>
                        <a:rPr lang="pt-BR" sz="700" dirty="0">
                          <a:effectLst/>
                        </a:rPr>
                        <a:t>.  </a:t>
                      </a:r>
                      <a:endParaRPr lang="pt-BR" sz="700" dirty="0">
                        <a:effectLst/>
                        <a:latin typeface="Calibri" panose="020F0502020204030204" pitchFamily="34" charset="0"/>
                        <a:ea typeface="Times New Roman" panose="02020603050405020304" pitchFamily="18" charset="0"/>
                      </a:endParaRPr>
                    </a:p>
                  </a:txBody>
                  <a:tcPr marL="44859" marR="44859" marT="0" marB="0"/>
                </a:tc>
                <a:extLst>
                  <a:ext uri="{0D108BD9-81ED-4DB2-BD59-A6C34878D82A}">
                    <a16:rowId xmlns:a16="http://schemas.microsoft.com/office/drawing/2014/main" val="189988885"/>
                  </a:ext>
                </a:extLst>
              </a:tr>
            </a:tbl>
          </a:graphicData>
        </a:graphic>
      </p:graphicFrame>
    </p:spTree>
    <p:extLst>
      <p:ext uri="{BB962C8B-B14F-4D97-AF65-F5344CB8AC3E}">
        <p14:creationId xmlns:p14="http://schemas.microsoft.com/office/powerpoint/2010/main" val="226536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1270000" y="863703"/>
            <a:ext cx="6635750" cy="4063891"/>
          </a:xfrm>
          <a:prstGeom prst="rect">
            <a:avLst/>
          </a:prstGeom>
        </p:spPr>
      </p:pic>
      <p:sp>
        <p:nvSpPr>
          <p:cNvPr id="6" name="Título 5"/>
          <p:cNvSpPr>
            <a:spLocks noGrp="1"/>
          </p:cNvSpPr>
          <p:nvPr>
            <p:ph type="title"/>
          </p:nvPr>
        </p:nvSpPr>
        <p:spPr>
          <a:xfrm>
            <a:off x="138875" y="212338"/>
            <a:ext cx="8898000" cy="857400"/>
          </a:xfrm>
        </p:spPr>
        <p:txBody>
          <a:bodyPr/>
          <a:lstStyle/>
          <a:p>
            <a:pPr algn="ctr"/>
            <a:r>
              <a:rPr lang="pt-BR" sz="2000" b="1" dirty="0" smtClean="0"/>
              <a:t>Métodos </a:t>
            </a:r>
            <a:r>
              <a:rPr lang="pt-BR" sz="2000" b="1" dirty="0"/>
              <a:t>e principais </a:t>
            </a:r>
            <a:r>
              <a:rPr lang="pt-BR" sz="2000" b="1" dirty="0" smtClean="0"/>
              <a:t>etapas </a:t>
            </a:r>
            <a:r>
              <a:rPr lang="pt-BR" sz="2000" b="1" dirty="0"/>
              <a:t>para avaliação de riscos </a:t>
            </a:r>
            <a:r>
              <a:rPr lang="pt-BR" sz="2000" b="1" dirty="0" smtClean="0"/>
              <a:t>e de </a:t>
            </a:r>
            <a:r>
              <a:rPr lang="pt-BR" sz="2000" b="1" dirty="0"/>
              <a:t>resiliência </a:t>
            </a:r>
            <a:r>
              <a:rPr lang="pt-BR" sz="2000" b="1" dirty="0" smtClean="0"/>
              <a:t>dos ecossistemas. </a:t>
            </a:r>
            <a:r>
              <a:rPr lang="pt-BR" sz="1600" dirty="0" smtClean="0"/>
              <a:t>Fonte: </a:t>
            </a:r>
            <a:r>
              <a:rPr lang="pt-BR" sz="1600" dirty="0" err="1" smtClean="0"/>
              <a:t>Taffarello</a:t>
            </a:r>
            <a:r>
              <a:rPr lang="pt-BR" sz="1600" dirty="0" smtClean="0"/>
              <a:t> et al. (2017).</a:t>
            </a:r>
            <a:r>
              <a:rPr lang="pt-BR" sz="1600" dirty="0"/>
              <a:t/>
            </a:r>
            <a:br>
              <a:rPr lang="pt-BR" sz="1600" dirty="0"/>
            </a:br>
            <a:endParaRPr lang="pt-BR" sz="1600" dirty="0"/>
          </a:p>
        </p:txBody>
      </p:sp>
      <p:grpSp>
        <p:nvGrpSpPr>
          <p:cNvPr id="9" name="Agrupar 8"/>
          <p:cNvGrpSpPr/>
          <p:nvPr/>
        </p:nvGrpSpPr>
        <p:grpSpPr>
          <a:xfrm>
            <a:off x="1052195" y="715903"/>
            <a:ext cx="7330440" cy="4146129"/>
            <a:chOff x="1052195" y="520700"/>
            <a:chExt cx="7330440" cy="4146129"/>
          </a:xfrm>
        </p:grpSpPr>
        <p:sp>
          <p:nvSpPr>
            <p:cNvPr id="7" name="Elipse 6"/>
            <p:cNvSpPr/>
            <p:nvPr/>
          </p:nvSpPr>
          <p:spPr>
            <a:xfrm>
              <a:off x="4587875" y="520700"/>
              <a:ext cx="1638300" cy="41461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p:cNvSpPr/>
            <p:nvPr/>
          </p:nvSpPr>
          <p:spPr>
            <a:xfrm>
              <a:off x="1052195" y="3155102"/>
              <a:ext cx="7330440" cy="12644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2"/>
          <p:cNvSpPr/>
          <p:nvPr/>
        </p:nvSpPr>
        <p:spPr>
          <a:xfrm>
            <a:off x="0" y="3214294"/>
            <a:ext cx="7352400" cy="123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txBox="1">
            <a:spLocks noGrp="1"/>
          </p:cNvSpPr>
          <p:nvPr>
            <p:ph type="title" idx="4294967295"/>
          </p:nvPr>
        </p:nvSpPr>
        <p:spPr>
          <a:xfrm>
            <a:off x="0" y="3386138"/>
            <a:ext cx="5795963" cy="552450"/>
          </a:xfrm>
          <a:prstGeom prst="rect">
            <a:avLst/>
          </a:prstGeom>
        </p:spPr>
        <p:txBody>
          <a:bodyPr spcFirstLastPara="1" wrap="square" lIns="91425" tIns="91425" rIns="91425" bIns="91425" anchor="b" anchorCtr="0">
            <a:noAutofit/>
          </a:bodyPr>
          <a:lstStyle/>
          <a:p>
            <a:endParaRPr dirty="0"/>
          </a:p>
        </p:txBody>
      </p:sp>
      <p:sp>
        <p:nvSpPr>
          <p:cNvPr id="171" name="Google Shape;171;p22"/>
          <p:cNvSpPr txBox="1">
            <a:spLocks noGrp="1"/>
          </p:cNvSpPr>
          <p:nvPr>
            <p:ph type="body" idx="4294967295"/>
          </p:nvPr>
        </p:nvSpPr>
        <p:spPr>
          <a:xfrm>
            <a:off x="0" y="3810000"/>
            <a:ext cx="5795963" cy="647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dirty="0"/>
              <a:t>Use big image.</a:t>
            </a:r>
            <a:endParaRPr sz="2400" dirty="0"/>
          </a:p>
        </p:txBody>
      </p:sp>
      <p:sp>
        <p:nvSpPr>
          <p:cNvPr id="172" name="Google Shape;172;p22"/>
          <p:cNvSpPr/>
          <p:nvPr/>
        </p:nvSpPr>
        <p:spPr>
          <a:xfrm>
            <a:off x="0" y="4444375"/>
            <a:ext cx="9240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p:nvPr/>
        </p:nvSpPr>
        <p:spPr>
          <a:xfrm>
            <a:off x="924117" y="4444375"/>
            <a:ext cx="64284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m 1"/>
          <p:cNvPicPr>
            <a:picLocks noChangeAspect="1"/>
          </p:cNvPicPr>
          <p:nvPr/>
        </p:nvPicPr>
        <p:blipFill>
          <a:blip r:embed="rId4"/>
          <a:stretch>
            <a:fillRect/>
          </a:stretch>
        </p:blipFill>
        <p:spPr>
          <a:xfrm>
            <a:off x="8093" y="0"/>
            <a:ext cx="3981449" cy="4797646"/>
          </a:xfrm>
          <a:prstGeom prst="rect">
            <a:avLst/>
          </a:prstGeom>
        </p:spPr>
      </p:pic>
      <p:pic>
        <p:nvPicPr>
          <p:cNvPr id="3" name="Imagem 2"/>
          <p:cNvPicPr>
            <a:picLocks noChangeAspect="1"/>
          </p:cNvPicPr>
          <p:nvPr/>
        </p:nvPicPr>
        <p:blipFill>
          <a:blip r:embed="rId5"/>
          <a:stretch>
            <a:fillRect/>
          </a:stretch>
        </p:blipFill>
        <p:spPr>
          <a:xfrm>
            <a:off x="3398004" y="10892"/>
            <a:ext cx="5745996" cy="4805280"/>
          </a:xfrm>
          <a:prstGeom prst="rect">
            <a:avLst/>
          </a:prstGeom>
        </p:spPr>
      </p:pic>
      <p:pic>
        <p:nvPicPr>
          <p:cNvPr id="4" name="Imagem 3"/>
          <p:cNvPicPr>
            <a:picLocks noChangeAspect="1"/>
          </p:cNvPicPr>
          <p:nvPr/>
        </p:nvPicPr>
        <p:blipFill>
          <a:blip r:embed="rId6"/>
          <a:stretch>
            <a:fillRect/>
          </a:stretch>
        </p:blipFill>
        <p:spPr>
          <a:xfrm>
            <a:off x="3613149" y="1892"/>
            <a:ext cx="5530851" cy="2200342"/>
          </a:xfrm>
          <a:prstGeom prst="rect">
            <a:avLst/>
          </a:prstGeom>
        </p:spPr>
      </p:pic>
      <p:pic>
        <p:nvPicPr>
          <p:cNvPr id="5" name="Imagem 4"/>
          <p:cNvPicPr>
            <a:picLocks noChangeAspect="1"/>
          </p:cNvPicPr>
          <p:nvPr/>
        </p:nvPicPr>
        <p:blipFill>
          <a:blip r:embed="rId7"/>
          <a:stretch>
            <a:fillRect/>
          </a:stretch>
        </p:blipFill>
        <p:spPr>
          <a:xfrm>
            <a:off x="277860" y="2028068"/>
            <a:ext cx="2848717" cy="2716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6B59AA-B774-7CB3-E956-F44B89269315}"/>
              </a:ext>
            </a:extLst>
          </p:cNvPr>
          <p:cNvSpPr>
            <a:spLocks noGrp="1"/>
          </p:cNvSpPr>
          <p:nvPr>
            <p:ph type="ctrTitle"/>
          </p:nvPr>
        </p:nvSpPr>
        <p:spPr>
          <a:xfrm>
            <a:off x="442398" y="853138"/>
            <a:ext cx="7772400" cy="1159800"/>
          </a:xfrm>
        </p:spPr>
        <p:txBody>
          <a:bodyPr/>
          <a:lstStyle/>
          <a:p>
            <a:r>
              <a:rPr lang="pt-BR" b="1" dirty="0"/>
              <a:t/>
            </a:r>
            <a:br>
              <a:rPr lang="pt-BR" b="1" dirty="0"/>
            </a:br>
            <a:r>
              <a:rPr lang="pt-BR" b="1" dirty="0"/>
              <a:t/>
            </a:r>
            <a:br>
              <a:rPr lang="pt-BR" b="1" dirty="0"/>
            </a:br>
            <a:r>
              <a:rPr lang="pt-BR" b="1" dirty="0" smtClean="0"/>
              <a:t>Gestão:</a:t>
            </a:r>
            <a:endParaRPr lang="pt-BR" b="1" dirty="0"/>
          </a:p>
        </p:txBody>
      </p:sp>
      <p:sp>
        <p:nvSpPr>
          <p:cNvPr id="3" name="Subtítulo 2">
            <a:extLst>
              <a:ext uri="{FF2B5EF4-FFF2-40B4-BE49-F238E27FC236}">
                <a16:creationId xmlns:a16="http://schemas.microsoft.com/office/drawing/2014/main" id="{F5759235-A6F6-71C3-DC87-916C38EA36C9}"/>
              </a:ext>
            </a:extLst>
          </p:cNvPr>
          <p:cNvSpPr>
            <a:spLocks noGrp="1"/>
          </p:cNvSpPr>
          <p:nvPr>
            <p:ph type="subTitle" idx="1"/>
          </p:nvPr>
        </p:nvSpPr>
        <p:spPr>
          <a:xfrm>
            <a:off x="442398" y="2012938"/>
            <a:ext cx="7772400" cy="784800"/>
          </a:xfrm>
        </p:spPr>
        <p:txBody>
          <a:bodyPr/>
          <a:lstStyle/>
          <a:p>
            <a:r>
              <a:rPr lang="pt-BR" dirty="0" smtClean="0"/>
              <a:t>     Serviços Ecossistêmicos das Matas </a:t>
            </a:r>
            <a:r>
              <a:rPr lang="pt-BR" dirty="0"/>
              <a:t>C</a:t>
            </a:r>
            <a:r>
              <a:rPr lang="pt-BR" dirty="0" smtClean="0"/>
              <a:t>iliares e o </a:t>
            </a:r>
            <a:r>
              <a:rPr lang="pt-BR" dirty="0" smtClean="0"/>
              <a:t>Pagamento </a:t>
            </a:r>
            <a:r>
              <a:rPr lang="pt-BR" dirty="0"/>
              <a:t>por </a:t>
            </a:r>
            <a:r>
              <a:rPr lang="pt-BR" dirty="0" smtClean="0"/>
              <a:t>Serviços Ambientais (PSA) </a:t>
            </a:r>
            <a:r>
              <a:rPr lang="pt-BR" dirty="0"/>
              <a:t>como instrumento de proteção socioambiental</a:t>
            </a:r>
          </a:p>
        </p:txBody>
      </p:sp>
    </p:spTree>
    <p:extLst>
      <p:ext uri="{BB962C8B-B14F-4D97-AF65-F5344CB8AC3E}">
        <p14:creationId xmlns:p14="http://schemas.microsoft.com/office/powerpoint/2010/main" val="2797132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191" t="20876" r="19121" b="30977"/>
          <a:stretch>
            <a:fillRect/>
          </a:stretch>
        </p:blipFill>
        <p:spPr bwMode="auto">
          <a:xfrm>
            <a:off x="0" y="7496"/>
            <a:ext cx="9144000" cy="47518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ctrTitle" idx="4294967295"/>
          </p:nvPr>
        </p:nvSpPr>
        <p:spPr bwMode="auto">
          <a:xfrm>
            <a:off x="1917199" y="377605"/>
            <a:ext cx="5737622" cy="971550"/>
          </a:xfrm>
          <a:prstGeom prst="rect">
            <a:avLst/>
          </a:prstGeom>
          <a:ln>
            <a:miter lim="800000"/>
            <a:headEnd/>
            <a:tailEnd/>
          </a:ln>
        </p:spPr>
        <p:txBody>
          <a:bodyPr anchor="ctr"/>
          <a:lstStyle/>
          <a:p>
            <a:pPr algn="ctr" eaLnBrk="1" hangingPunct="1"/>
            <a:r>
              <a:rPr lang="pt-BR" sz="2800" b="1" dirty="0" smtClean="0">
                <a:solidFill>
                  <a:schemeClr val="bg1"/>
                </a:solidFill>
                <a:effectLst>
                  <a:outerShdw blurRad="38100" dist="38100" dir="2700000" algn="tl">
                    <a:srgbClr val="000000"/>
                  </a:outerShdw>
                </a:effectLst>
                <a:latin typeface="Raleway" panose="020B0604020202020204" charset="0"/>
                <a:cs typeface="Calibri" panose="020F0502020204030204" pitchFamily="34" charset="0"/>
              </a:rPr>
              <a:t>Estudos </a:t>
            </a:r>
            <a:r>
              <a:rPr lang="pt-BR" sz="2800" b="1" dirty="0">
                <a:solidFill>
                  <a:schemeClr val="bg1"/>
                </a:solidFill>
                <a:effectLst>
                  <a:outerShdw blurRad="38100" dist="38100" dir="2700000" algn="tl">
                    <a:srgbClr val="000000"/>
                  </a:outerShdw>
                </a:effectLst>
                <a:latin typeface="Raleway" panose="020B0604020202020204" charset="0"/>
                <a:cs typeface="Calibri" panose="020F0502020204030204" pitchFamily="34" charset="0"/>
              </a:rPr>
              <a:t>de Caso: Pagamento por Serviços Ambientais a produtores rurais</a:t>
            </a:r>
            <a:r>
              <a:rPr lang="pt-BR" sz="2800" dirty="0">
                <a:latin typeface="Raleway" panose="020B0604020202020204" charset="0"/>
                <a:cs typeface="Calibri" panose="020F0502020204030204" pitchFamily="34" charset="0"/>
              </a:rPr>
              <a:t> </a:t>
            </a:r>
            <a:endParaRPr lang="en-GB" sz="2800" dirty="0">
              <a:solidFill>
                <a:srgbClr val="FFFF00"/>
              </a:solidFill>
              <a:latin typeface="Raleway" panose="020B0604020202020204" charset="0"/>
              <a:cs typeface="Calibri" panose="020F0502020204030204" pitchFamily="34" charset="0"/>
            </a:endParaRPr>
          </a:p>
        </p:txBody>
      </p:sp>
      <p:pic>
        <p:nvPicPr>
          <p:cNvPr id="30724" name="Picture 3" descr="Logo Produtor de Águ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1" y="863380"/>
            <a:ext cx="1039415" cy="2640806"/>
          </a:xfrm>
          <a:prstGeom prst="rect">
            <a:avLst/>
          </a:prstGeom>
          <a:solidFill>
            <a:schemeClr val="bg1">
              <a:alpha val="87057"/>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25" name="CaixaDeTexto 7"/>
          <p:cNvSpPr txBox="1">
            <a:spLocks noChangeArrowheads="1"/>
          </p:cNvSpPr>
          <p:nvPr/>
        </p:nvSpPr>
        <p:spPr bwMode="auto">
          <a:xfrm>
            <a:off x="2763069" y="2262442"/>
            <a:ext cx="49970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pt-BR" sz="2700" b="1" dirty="0">
                <a:solidFill>
                  <a:schemeClr val="bg1"/>
                </a:solidFill>
                <a:latin typeface="Calibri" charset="0"/>
                <a:cs typeface="Arial" charset="0"/>
              </a:rPr>
              <a:t>Programa Produtor de Água nos Comitês PCJ</a:t>
            </a:r>
            <a:r>
              <a:rPr lang="pt-BR" b="1" dirty="0">
                <a:solidFill>
                  <a:schemeClr val="bg1"/>
                </a:solidFill>
                <a:latin typeface="Calibri" charset="0"/>
                <a:cs typeface="Arial" charset="0"/>
              </a:rPr>
              <a:t> </a:t>
            </a:r>
            <a:endParaRPr lang="en-US" dirty="0">
              <a:solidFill>
                <a:schemeClr val="bg1"/>
              </a:solidFill>
              <a:latin typeface="Calibri" charset="0"/>
              <a:cs typeface="Tahoma" charset="0"/>
            </a:endParaRPr>
          </a:p>
        </p:txBody>
      </p:sp>
      <p:sp>
        <p:nvSpPr>
          <p:cNvPr id="30726" name="Text Box 7"/>
          <p:cNvSpPr txBox="1">
            <a:spLocks noChangeArrowheads="1"/>
          </p:cNvSpPr>
          <p:nvPr/>
        </p:nvSpPr>
        <p:spPr bwMode="auto">
          <a:xfrm>
            <a:off x="6839016" y="4409944"/>
            <a:ext cx="116085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just">
              <a:spcBef>
                <a:spcPct val="50000"/>
              </a:spcBef>
            </a:pPr>
            <a:r>
              <a:rPr lang="pt-BR" sz="1050" b="1" dirty="0">
                <a:solidFill>
                  <a:srgbClr val="1F2529"/>
                </a:solidFill>
                <a:latin typeface="Calibri" charset="0"/>
                <a:cs typeface="Tahoma" charset="0"/>
              </a:rPr>
              <a:t>Cedido pela TNC.</a:t>
            </a:r>
          </a:p>
        </p:txBody>
      </p:sp>
    </p:spTree>
    <p:extLst>
      <p:ext uri="{BB962C8B-B14F-4D97-AF65-F5344CB8AC3E}">
        <p14:creationId xmlns:p14="http://schemas.microsoft.com/office/powerpoint/2010/main" val="202264235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
          <p:cNvSpPr txBox="1">
            <a:spLocks noChangeArrowheads="1"/>
          </p:cNvSpPr>
          <p:nvPr/>
        </p:nvSpPr>
        <p:spPr bwMode="auto">
          <a:xfrm>
            <a:off x="1925706" y="1329613"/>
            <a:ext cx="5381625" cy="173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pt-BR" sz="1800" b="1" dirty="0">
                <a:latin typeface="Calibri" charset="0"/>
                <a:cs typeface="Arial" charset="0"/>
              </a:rPr>
              <a:t>Difusão e experimentação de um Sistema de Pagamentos por Serviços Ambientais para restauração da “saúde ecossistêmica” de microbacias hidrográficas dos mananciais das sub-bacias do Cantareira.</a:t>
            </a:r>
            <a:endParaRPr lang="pt-BR" sz="1800" b="1" i="1" dirty="0">
              <a:latin typeface="Calibri" charset="0"/>
              <a:cs typeface="Arial" charset="0"/>
            </a:endParaRPr>
          </a:p>
        </p:txBody>
      </p:sp>
      <p:sp>
        <p:nvSpPr>
          <p:cNvPr id="32771" name="CaixaDeTexto 2"/>
          <p:cNvSpPr txBox="1">
            <a:spLocks noChangeArrowheads="1"/>
          </p:cNvSpPr>
          <p:nvPr/>
        </p:nvSpPr>
        <p:spPr bwMode="auto">
          <a:xfrm>
            <a:off x="2627785" y="2787774"/>
            <a:ext cx="37921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pt-BR" sz="1800" dirty="0">
                <a:cs typeface="Tahoma" charset="0"/>
              </a:rPr>
              <a:t> </a:t>
            </a:r>
            <a:r>
              <a:rPr lang="pt-BR" sz="2100" b="1" dirty="0">
                <a:latin typeface="Calibri" charset="0"/>
                <a:cs typeface="Tahoma" charset="0"/>
              </a:rPr>
              <a:t>Manutenção da regularidade de fluxo e qualidade da água em microbacias hidrográficas do “Sistema Cantareira”.</a:t>
            </a:r>
            <a:endParaRPr lang="en-US" sz="2100" b="1" dirty="0">
              <a:latin typeface="Calibri" charset="0"/>
              <a:cs typeface="Tahoma" charset="0"/>
            </a:endParaRPr>
          </a:p>
        </p:txBody>
      </p:sp>
      <p:pic>
        <p:nvPicPr>
          <p:cNvPr id="32772" name="Picture 6" descr="personagem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8204" y="2139703"/>
            <a:ext cx="1140619" cy="248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descr="Logo Produtor de Águ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713" y="2355726"/>
            <a:ext cx="640556" cy="1628775"/>
          </a:xfrm>
          <a:prstGeom prst="rect">
            <a:avLst/>
          </a:prstGeom>
          <a:solidFill>
            <a:schemeClr val="bg1">
              <a:alpha val="87057"/>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2230" name="Rectangle 5"/>
          <p:cNvSpPr>
            <a:spLocks noChangeArrowheads="1"/>
          </p:cNvSpPr>
          <p:nvPr/>
        </p:nvSpPr>
        <p:spPr bwMode="auto">
          <a:xfrm>
            <a:off x="1431561" y="357504"/>
            <a:ext cx="6783049" cy="857250"/>
          </a:xfrm>
          <a:prstGeom prst="rect">
            <a:avLst/>
          </a:prstGeom>
          <a:noFill/>
          <a:ln w="9525">
            <a:noFill/>
            <a:miter lim="800000"/>
            <a:headEnd/>
            <a:tailEnd/>
          </a:ln>
        </p:spPr>
        <p:txBody>
          <a:bodyPr anchor="ctr"/>
          <a:lstStyle/>
          <a:p>
            <a:pPr algn="ctr"/>
            <a:r>
              <a:rPr lang="pt-BR" sz="2400" b="1" dirty="0">
                <a:solidFill>
                  <a:schemeClr val="tx2"/>
                </a:solidFill>
                <a:latin typeface="Calibri" charset="0"/>
                <a:cs typeface="Tahoma" charset="0"/>
              </a:rPr>
              <a:t> </a:t>
            </a:r>
            <a:r>
              <a:rPr lang="pt-BR" sz="2700" b="1" dirty="0" smtClean="0">
                <a:solidFill>
                  <a:srgbClr val="002060"/>
                </a:solidFill>
                <a:effectLst>
                  <a:outerShdw blurRad="38100" dist="38100" dir="2700000" algn="tl">
                    <a:srgbClr val="000000"/>
                  </a:outerShdw>
                </a:effectLst>
                <a:latin typeface="Calibri" charset="0"/>
                <a:cs typeface="Arial" charset="0"/>
              </a:rPr>
              <a:t>Estudo </a:t>
            </a:r>
            <a:r>
              <a:rPr lang="pt-BR" sz="2700" b="1" dirty="0">
                <a:solidFill>
                  <a:srgbClr val="002060"/>
                </a:solidFill>
                <a:effectLst>
                  <a:outerShdw blurRad="38100" dist="38100" dir="2700000" algn="tl">
                    <a:srgbClr val="000000"/>
                  </a:outerShdw>
                </a:effectLst>
                <a:latin typeface="Calibri" charset="0"/>
                <a:cs typeface="Arial" charset="0"/>
              </a:rPr>
              <a:t>de caso: Projeto Produtor de Água nas Bacias PCJ</a:t>
            </a:r>
          </a:p>
        </p:txBody>
      </p:sp>
    </p:spTree>
    <p:extLst>
      <p:ext uri="{BB962C8B-B14F-4D97-AF65-F5344CB8AC3E}">
        <p14:creationId xmlns:p14="http://schemas.microsoft.com/office/powerpoint/2010/main" val="314186301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6846" y="278370"/>
            <a:ext cx="6723674" cy="379740"/>
          </a:xfrm>
        </p:spPr>
        <p:txBody>
          <a:bodyPr>
            <a:noAutofit/>
          </a:bodyPr>
          <a:lstStyle/>
          <a:p>
            <a:r>
              <a:rPr lang="pt-BR" sz="2400" b="1" dirty="0">
                <a:solidFill>
                  <a:srgbClr val="002060"/>
                </a:solidFill>
              </a:rPr>
              <a:t>Volume do Sistema Cantareira chega ao fim</a:t>
            </a:r>
          </a:p>
        </p:txBody>
      </p:sp>
      <p:pic>
        <p:nvPicPr>
          <p:cNvPr id="4" name="Picture 1" descr="ttp://imagem.band.com.br/zoom/f_25766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68986" y="1086586"/>
            <a:ext cx="3277836" cy="1944216"/>
          </a:xfrm>
          <a:prstGeom prst="rect">
            <a:avLst/>
          </a:prstGeom>
          <a:noFill/>
          <a:ln w="19050">
            <a:solidFill>
              <a:srgbClr val="002060"/>
            </a:solidFill>
          </a:ln>
        </p:spPr>
      </p:pic>
      <p:sp>
        <p:nvSpPr>
          <p:cNvPr id="5" name="CaixaDeTexto 4"/>
          <p:cNvSpPr txBox="1"/>
          <p:nvPr/>
        </p:nvSpPr>
        <p:spPr>
          <a:xfrm>
            <a:off x="1516735" y="694257"/>
            <a:ext cx="5130570" cy="530915"/>
          </a:xfrm>
          <a:prstGeom prst="rect">
            <a:avLst/>
          </a:prstGeom>
          <a:noFill/>
        </p:spPr>
        <p:txBody>
          <a:bodyPr wrap="square" rtlCol="0">
            <a:spAutoFit/>
          </a:bodyPr>
          <a:lstStyle/>
          <a:p>
            <a:r>
              <a:rPr lang="pt-BR" sz="900" b="1" u="sng" dirty="0"/>
              <a:t>http://noticias.band.uol.com.br/cidades/noticia/100000694861/volume-util-do-sistema-cantareira-chega-ao-fim.html</a:t>
            </a:r>
            <a:r>
              <a:rPr lang="pt-BR" sz="900" b="1" dirty="0"/>
              <a:t>   </a:t>
            </a:r>
            <a:r>
              <a:rPr lang="pt-BR" sz="900" b="1" dirty="0">
                <a:solidFill>
                  <a:srgbClr val="002060"/>
                </a:solidFill>
              </a:rPr>
              <a:t>12.07.2014.</a:t>
            </a:r>
          </a:p>
          <a:p>
            <a:endParaRPr lang="pt-BR" sz="1050" dirty="0"/>
          </a:p>
        </p:txBody>
      </p:sp>
      <p:pic>
        <p:nvPicPr>
          <p:cNvPr id="6" name="Imagem 5" descr="Cantareira em Colapso.jpg"/>
          <p:cNvPicPr>
            <a:picLocks noChangeAspect="1"/>
          </p:cNvPicPr>
          <p:nvPr/>
        </p:nvPicPr>
        <p:blipFill>
          <a:blip r:embed="rId3" cstate="print"/>
          <a:stretch>
            <a:fillRect/>
          </a:stretch>
        </p:blipFill>
        <p:spPr>
          <a:xfrm>
            <a:off x="4454232" y="2138281"/>
            <a:ext cx="3412134" cy="1919326"/>
          </a:xfrm>
          <a:prstGeom prst="rect">
            <a:avLst/>
          </a:prstGeom>
          <a:ln w="19050">
            <a:solidFill>
              <a:srgbClr val="002060"/>
            </a:solidFill>
          </a:ln>
        </p:spPr>
      </p:pic>
      <p:sp>
        <p:nvSpPr>
          <p:cNvPr id="7" name="CaixaDeTexto 6"/>
          <p:cNvSpPr txBox="1"/>
          <p:nvPr/>
        </p:nvSpPr>
        <p:spPr>
          <a:xfrm>
            <a:off x="4358683" y="4141641"/>
            <a:ext cx="4266474" cy="369332"/>
          </a:xfrm>
          <a:prstGeom prst="rect">
            <a:avLst/>
          </a:prstGeom>
          <a:noFill/>
        </p:spPr>
        <p:txBody>
          <a:bodyPr wrap="square" rtlCol="0">
            <a:spAutoFit/>
          </a:bodyPr>
          <a:lstStyle/>
          <a:p>
            <a:r>
              <a:rPr lang="pt-BR" sz="900" b="1" u="sng" dirty="0"/>
              <a:t>http://noticias.band.uol.com.br/cidades/noticia/?id=100000723776&amp;t</a:t>
            </a:r>
            <a:r>
              <a:rPr lang="pt-BR" sz="900" b="1" dirty="0"/>
              <a:t>,   </a:t>
            </a:r>
            <a:r>
              <a:rPr lang="pt-BR" sz="900" b="1" dirty="0">
                <a:solidFill>
                  <a:srgbClr val="002060"/>
                </a:solidFill>
              </a:rPr>
              <a:t>04.12.2014 </a:t>
            </a:r>
          </a:p>
        </p:txBody>
      </p:sp>
      <p:pic>
        <p:nvPicPr>
          <p:cNvPr id="8" name="Imagem 7" descr="Benedito Braga_primeironovoSecretario_RH_11_12_2014.jpg"/>
          <p:cNvPicPr>
            <a:picLocks noChangeAspect="1"/>
          </p:cNvPicPr>
          <p:nvPr/>
        </p:nvPicPr>
        <p:blipFill>
          <a:blip r:embed="rId4" cstate="print"/>
          <a:stretch>
            <a:fillRect/>
          </a:stretch>
        </p:blipFill>
        <p:spPr>
          <a:xfrm>
            <a:off x="2345961" y="3197262"/>
            <a:ext cx="1259172" cy="944379"/>
          </a:xfrm>
          <a:prstGeom prst="rect">
            <a:avLst/>
          </a:prstGeom>
          <a:ln w="12700">
            <a:solidFill>
              <a:srgbClr val="002060"/>
            </a:solidFill>
          </a:ln>
        </p:spPr>
      </p:pic>
      <p:sp>
        <p:nvSpPr>
          <p:cNvPr id="9" name="CaixaDeTexto 8"/>
          <p:cNvSpPr txBox="1"/>
          <p:nvPr/>
        </p:nvSpPr>
        <p:spPr>
          <a:xfrm>
            <a:off x="996846" y="4164724"/>
            <a:ext cx="3280684" cy="323165"/>
          </a:xfrm>
          <a:prstGeom prst="rect">
            <a:avLst/>
          </a:prstGeom>
          <a:noFill/>
        </p:spPr>
        <p:txBody>
          <a:bodyPr wrap="square" rtlCol="0">
            <a:spAutoFit/>
          </a:bodyPr>
          <a:lstStyle/>
          <a:p>
            <a:pPr algn="just"/>
            <a:r>
              <a:rPr lang="pt-BR" sz="750" b="1" dirty="0"/>
              <a:t>http://noticias.band.uol.com.br/cidades/noticia/100000725133/alckmin-anuncia-novo-secretario-de-recursos-hidricos.html,   </a:t>
            </a:r>
            <a:r>
              <a:rPr lang="pt-BR" sz="750" b="1" dirty="0">
                <a:solidFill>
                  <a:srgbClr val="002060"/>
                </a:solidFill>
              </a:rPr>
              <a:t>11.12.2014</a:t>
            </a:r>
          </a:p>
        </p:txBody>
      </p:sp>
    </p:spTree>
    <p:extLst>
      <p:ext uri="{BB962C8B-B14F-4D97-AF65-F5344CB8AC3E}">
        <p14:creationId xmlns:p14="http://schemas.microsoft.com/office/powerpoint/2010/main" val="32794244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ítulo 1"/>
          <p:cNvSpPr>
            <a:spLocks noGrp="1"/>
          </p:cNvSpPr>
          <p:nvPr>
            <p:ph type="title" idx="4294967295"/>
          </p:nvPr>
        </p:nvSpPr>
        <p:spPr bwMode="auto">
          <a:xfrm>
            <a:off x="1772840" y="465516"/>
            <a:ext cx="5848350" cy="857250"/>
          </a:xfrm>
          <a:prstGeom prst="rect">
            <a:avLst/>
          </a:prstGeom>
          <a:ln>
            <a:miter lim="800000"/>
            <a:headEnd/>
            <a:tailEnd/>
          </a:ln>
        </p:spPr>
        <p:txBody>
          <a:bodyPr anchor="ctr"/>
          <a:lstStyle/>
          <a:p>
            <a:pPr eaLnBrk="1" hangingPunct="1"/>
            <a:r>
              <a:rPr lang="pt-BR" sz="2400" b="1" dirty="0">
                <a:effectLst>
                  <a:outerShdw blurRad="38100" dist="38100" dir="2700000" algn="tl">
                    <a:srgbClr val="000000"/>
                  </a:outerShdw>
                </a:effectLst>
                <a:cs typeface="Arial" charset="0"/>
              </a:rPr>
              <a:t>Por que em Nazaré Paulista e Joanópolis?</a:t>
            </a:r>
            <a:r>
              <a:rPr lang="pt-BR" sz="2700" b="1" dirty="0">
                <a:solidFill>
                  <a:srgbClr val="006600"/>
                </a:solidFill>
                <a:effectLst>
                  <a:outerShdw blurRad="38100" dist="38100" dir="2700000" algn="tl">
                    <a:srgbClr val="000000"/>
                  </a:outerShdw>
                </a:effectLst>
                <a:cs typeface="Arial" charset="0"/>
              </a:rPr>
              <a:t/>
            </a:r>
            <a:br>
              <a:rPr lang="pt-BR" sz="2700" b="1" dirty="0">
                <a:solidFill>
                  <a:srgbClr val="006600"/>
                </a:solidFill>
                <a:effectLst>
                  <a:outerShdw blurRad="38100" dist="38100" dir="2700000" algn="tl">
                    <a:srgbClr val="000000"/>
                  </a:outerShdw>
                </a:effectLst>
                <a:cs typeface="Arial" charset="0"/>
              </a:rPr>
            </a:br>
            <a:endParaRPr lang="en-US" sz="2700" b="1" dirty="0">
              <a:solidFill>
                <a:srgbClr val="006600"/>
              </a:solidFill>
              <a:effectLst>
                <a:outerShdw blurRad="38100" dist="38100" dir="2700000" algn="tl">
                  <a:srgbClr val="000000"/>
                </a:outerShdw>
              </a:effectLst>
              <a:cs typeface="Arial" charset="0"/>
            </a:endParaRPr>
          </a:p>
        </p:txBody>
      </p:sp>
      <p:pic>
        <p:nvPicPr>
          <p:cNvPr id="33795" name="Picture 3" descr="areasSabesp"/>
          <p:cNvPicPr>
            <a:picLocks noChangeAspect="1" noChangeArrowheads="1"/>
          </p:cNvPicPr>
          <p:nvPr/>
        </p:nvPicPr>
        <p:blipFill>
          <a:blip r:embed="rId2" cstate="print">
            <a:extLst>
              <a:ext uri="{28A0092B-C50C-407E-A947-70E740481C1C}">
                <a14:useLocalDpi xmlns:a14="http://schemas.microsoft.com/office/drawing/2010/main" val="0"/>
              </a:ext>
            </a:extLst>
          </a:blip>
          <a:srcRect l="21414" t="29427" r="33257" b="16095"/>
          <a:stretch>
            <a:fillRect/>
          </a:stretch>
        </p:blipFill>
        <p:spPr bwMode="auto">
          <a:xfrm>
            <a:off x="1601670" y="1977629"/>
            <a:ext cx="2975372"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4800850" y="2006781"/>
            <a:ext cx="2634854" cy="2807494"/>
            <a:chOff x="3383" y="1239"/>
            <a:chExt cx="1928" cy="2323"/>
          </a:xfrm>
        </p:grpSpPr>
        <p:grpSp>
          <p:nvGrpSpPr>
            <p:cNvPr id="3" name="Group 5"/>
            <p:cNvGrpSpPr>
              <a:grpSpLocks/>
            </p:cNvGrpSpPr>
            <p:nvPr/>
          </p:nvGrpSpPr>
          <p:grpSpPr bwMode="auto">
            <a:xfrm>
              <a:off x="3383" y="2810"/>
              <a:ext cx="1928" cy="752"/>
              <a:chOff x="3383" y="3278"/>
              <a:chExt cx="1928" cy="752"/>
            </a:xfrm>
          </p:grpSpPr>
          <p:pic>
            <p:nvPicPr>
              <p:cNvPr id="33810" name="Picture 6" descr="pcast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5" y="3278"/>
                <a:ext cx="929"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3811" name="Text Box 7"/>
              <p:cNvSpPr txBox="1">
                <a:spLocks noChangeArrowheads="1"/>
              </p:cNvSpPr>
              <p:nvPr/>
            </p:nvSpPr>
            <p:spPr bwMode="auto">
              <a:xfrm>
                <a:off x="3383" y="3880"/>
                <a:ext cx="77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pt-BR" sz="900" b="1">
                    <a:solidFill>
                      <a:srgbClr val="FFFFFF"/>
                    </a:solidFill>
                    <a:cs typeface="Tahoma" charset="0"/>
                  </a:rPr>
                  <a:t>Paiva Castro</a:t>
                </a:r>
                <a:endParaRPr lang="pt-BR" sz="1350">
                  <a:cs typeface="Tahoma" charset="0"/>
                </a:endParaRPr>
              </a:p>
            </p:txBody>
          </p:sp>
          <p:pic>
            <p:nvPicPr>
              <p:cNvPr id="33812" name="Picture 8" descr="aclar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2" y="3278"/>
                <a:ext cx="929"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3813" name="Text Box 9"/>
              <p:cNvSpPr txBox="1">
                <a:spLocks noChangeArrowheads="1"/>
              </p:cNvSpPr>
              <p:nvPr/>
            </p:nvSpPr>
            <p:spPr bwMode="auto">
              <a:xfrm>
                <a:off x="4407" y="3868"/>
                <a:ext cx="80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pt-BR" sz="900" b="1">
                    <a:solidFill>
                      <a:srgbClr val="FFFFFF"/>
                    </a:solidFill>
                    <a:cs typeface="Tahoma" charset="0"/>
                  </a:rPr>
                  <a:t>Águas Claras</a:t>
                </a:r>
                <a:endParaRPr lang="pt-BR" sz="1350">
                  <a:cs typeface="Tahoma" charset="0"/>
                </a:endParaRPr>
              </a:p>
            </p:txBody>
          </p:sp>
        </p:grpSp>
        <p:grpSp>
          <p:nvGrpSpPr>
            <p:cNvPr id="4" name="Group 10"/>
            <p:cNvGrpSpPr>
              <a:grpSpLocks/>
            </p:cNvGrpSpPr>
            <p:nvPr/>
          </p:nvGrpSpPr>
          <p:grpSpPr bwMode="auto">
            <a:xfrm>
              <a:off x="3398" y="2025"/>
              <a:ext cx="1897" cy="758"/>
              <a:chOff x="3398" y="2232"/>
              <a:chExt cx="1897" cy="758"/>
            </a:xfrm>
          </p:grpSpPr>
          <p:grpSp>
            <p:nvGrpSpPr>
              <p:cNvPr id="5" name="Group 11"/>
              <p:cNvGrpSpPr>
                <a:grpSpLocks/>
              </p:cNvGrpSpPr>
              <p:nvPr/>
            </p:nvGrpSpPr>
            <p:grpSpPr bwMode="auto">
              <a:xfrm>
                <a:off x="3398" y="2239"/>
                <a:ext cx="930" cy="751"/>
                <a:chOff x="2516" y="1705"/>
                <a:chExt cx="907" cy="793"/>
              </a:xfrm>
            </p:grpSpPr>
            <p:pic>
              <p:nvPicPr>
                <p:cNvPr id="33808" name="Picture 12" descr="cachoeira"/>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6" y="1705"/>
                  <a:ext cx="907"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3809" name="Text Box 13"/>
                <p:cNvSpPr txBox="1">
                  <a:spLocks noChangeArrowheads="1"/>
                </p:cNvSpPr>
                <p:nvPr/>
              </p:nvSpPr>
              <p:spPr bwMode="auto">
                <a:xfrm>
                  <a:off x="2543" y="2353"/>
                  <a:ext cx="641"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pt-BR" sz="900" b="1">
                      <a:solidFill>
                        <a:srgbClr val="FFFFFF"/>
                      </a:solidFill>
                      <a:cs typeface="Tahoma" charset="0"/>
                    </a:rPr>
                    <a:t>Cachoeira</a:t>
                  </a:r>
                  <a:endParaRPr lang="pt-BR" sz="1350">
                    <a:cs typeface="Tahoma" charset="0"/>
                  </a:endParaRPr>
                </a:p>
              </p:txBody>
            </p:sp>
          </p:grpSp>
          <p:pic>
            <p:nvPicPr>
              <p:cNvPr id="33806" name="Picture 14" descr="atibainh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5" y="2232"/>
                <a:ext cx="930"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3807" name="Text Box 15"/>
              <p:cNvSpPr txBox="1">
                <a:spLocks noChangeArrowheads="1"/>
              </p:cNvSpPr>
              <p:nvPr/>
            </p:nvSpPr>
            <p:spPr bwMode="auto">
              <a:xfrm>
                <a:off x="4377" y="2825"/>
                <a:ext cx="65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pt-BR" sz="900" b="1">
                    <a:solidFill>
                      <a:srgbClr val="FFFFFF"/>
                    </a:solidFill>
                    <a:cs typeface="Tahoma" charset="0"/>
                  </a:rPr>
                  <a:t>Atibainha</a:t>
                </a:r>
                <a:endParaRPr lang="pt-BR" sz="1350">
                  <a:cs typeface="Tahoma" charset="0"/>
                </a:endParaRPr>
              </a:p>
            </p:txBody>
          </p:sp>
        </p:grpSp>
        <p:grpSp>
          <p:nvGrpSpPr>
            <p:cNvPr id="6" name="Group 16"/>
            <p:cNvGrpSpPr>
              <a:grpSpLocks/>
            </p:cNvGrpSpPr>
            <p:nvPr/>
          </p:nvGrpSpPr>
          <p:grpSpPr bwMode="auto">
            <a:xfrm>
              <a:off x="3384" y="1239"/>
              <a:ext cx="1916" cy="752"/>
              <a:chOff x="3384" y="1239"/>
              <a:chExt cx="1916" cy="752"/>
            </a:xfrm>
          </p:grpSpPr>
          <p:pic>
            <p:nvPicPr>
              <p:cNvPr id="33801" name="Picture 17" descr="jacare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2" y="1239"/>
                <a:ext cx="929"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3802" name="Text Box 18"/>
              <p:cNvSpPr txBox="1">
                <a:spLocks noChangeArrowheads="1"/>
              </p:cNvSpPr>
              <p:nvPr/>
            </p:nvSpPr>
            <p:spPr bwMode="auto">
              <a:xfrm>
                <a:off x="3384" y="1854"/>
                <a:ext cx="59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pt-BR" sz="900" b="1">
                    <a:solidFill>
                      <a:srgbClr val="FFFFFF"/>
                    </a:solidFill>
                    <a:cs typeface="Tahoma" charset="0"/>
                  </a:rPr>
                  <a:t>Jaguari</a:t>
                </a:r>
                <a:endParaRPr lang="pt-BR" sz="1350">
                  <a:cs typeface="Tahoma" charset="0"/>
                </a:endParaRPr>
              </a:p>
            </p:txBody>
          </p:sp>
          <p:pic>
            <p:nvPicPr>
              <p:cNvPr id="33803" name="Picture 19" descr="jaguar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1" y="1240"/>
                <a:ext cx="929"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3804" name="Text Box 20"/>
              <p:cNvSpPr txBox="1">
                <a:spLocks noChangeArrowheads="1"/>
              </p:cNvSpPr>
              <p:nvPr/>
            </p:nvSpPr>
            <p:spPr bwMode="auto">
              <a:xfrm>
                <a:off x="4343" y="1855"/>
                <a:ext cx="49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pt-BR" sz="900" b="1">
                    <a:solidFill>
                      <a:srgbClr val="FFFFFF"/>
                    </a:solidFill>
                    <a:cs typeface="Tahoma" charset="0"/>
                  </a:rPr>
                  <a:t>Jacareí</a:t>
                </a:r>
                <a:endParaRPr lang="pt-BR" sz="1350">
                  <a:cs typeface="Tahoma" charset="0"/>
                </a:endParaRPr>
              </a:p>
            </p:txBody>
          </p:sp>
        </p:grpSp>
      </p:grpSp>
      <p:sp>
        <p:nvSpPr>
          <p:cNvPr id="33797" name="Retângulo 21"/>
          <p:cNvSpPr>
            <a:spLocks noChangeArrowheads="1"/>
          </p:cNvSpPr>
          <p:nvPr/>
        </p:nvSpPr>
        <p:spPr bwMode="auto">
          <a:xfrm>
            <a:off x="1393032" y="1113235"/>
            <a:ext cx="63113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pt-BR" sz="2100" b="1" dirty="0">
                <a:latin typeface="Calibri" charset="0"/>
                <a:cs typeface="Tahoma" charset="0"/>
              </a:rPr>
              <a:t>Sistema Cantareira: era estratégico para o abastecimento de 8,8 milhões de habitantes da RMSP.</a:t>
            </a:r>
          </a:p>
        </p:txBody>
      </p:sp>
    </p:spTree>
    <p:extLst>
      <p:ext uri="{BB962C8B-B14F-4D97-AF65-F5344CB8AC3E}">
        <p14:creationId xmlns:p14="http://schemas.microsoft.com/office/powerpoint/2010/main" val="11636782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ChangeArrowheads="1"/>
          </p:cNvSpPr>
          <p:nvPr/>
        </p:nvSpPr>
        <p:spPr bwMode="auto">
          <a:xfrm>
            <a:off x="1143001" y="2248340"/>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050">
              <a:cs typeface="Tahoma" charset="0"/>
            </a:endParaRPr>
          </a:p>
        </p:txBody>
      </p:sp>
      <p:sp>
        <p:nvSpPr>
          <p:cNvPr id="34820" name="Rectangle 3"/>
          <p:cNvSpPr>
            <a:spLocks noChangeArrowheads="1"/>
          </p:cNvSpPr>
          <p:nvPr/>
        </p:nvSpPr>
        <p:spPr bwMode="auto">
          <a:xfrm>
            <a:off x="4102894" y="2362870"/>
            <a:ext cx="9925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pt-BR" sz="900">
                <a:latin typeface="Times New Roman" charset="0"/>
                <a:ea typeface="Lucida Sans Unicode" charset="0"/>
              </a:rPr>
              <a:t>                            </a:t>
            </a:r>
            <a:endParaRPr lang="pt-BR" sz="1050">
              <a:ea typeface="Lucida Sans Unicode" charset="0"/>
            </a:endParaRPr>
          </a:p>
        </p:txBody>
      </p:sp>
      <p:sp>
        <p:nvSpPr>
          <p:cNvPr id="53252" name="Rectangle 5"/>
          <p:cNvSpPr>
            <a:spLocks noChangeArrowheads="1"/>
          </p:cNvSpPr>
          <p:nvPr/>
        </p:nvSpPr>
        <p:spPr bwMode="auto">
          <a:xfrm>
            <a:off x="857015" y="95544"/>
            <a:ext cx="6902190" cy="857250"/>
          </a:xfrm>
          <a:prstGeom prst="rect">
            <a:avLst/>
          </a:prstGeom>
          <a:noFill/>
          <a:ln w="9525">
            <a:noFill/>
            <a:miter lim="800000"/>
            <a:headEnd/>
            <a:tailEnd/>
          </a:ln>
        </p:spPr>
        <p:txBody>
          <a:bodyPr anchor="ctr"/>
          <a:lstStyle/>
          <a:p>
            <a:pPr algn="ctr"/>
            <a:r>
              <a:rPr lang="pt-BR" sz="2700" b="1" dirty="0">
                <a:solidFill>
                  <a:srgbClr val="002060"/>
                </a:solidFill>
                <a:effectLst>
                  <a:outerShdw blurRad="38100" dist="38100" dir="2700000" algn="tl">
                    <a:srgbClr val="000000"/>
                  </a:outerShdw>
                </a:effectLst>
                <a:latin typeface="Calibri" charset="0"/>
                <a:cs typeface="Arial" charset="0"/>
              </a:rPr>
              <a:t>Parceiros do Projeto Piloto </a:t>
            </a:r>
          </a:p>
          <a:p>
            <a:pPr algn="ctr"/>
            <a:r>
              <a:rPr lang="pt-BR" sz="2700" b="1" dirty="0">
                <a:solidFill>
                  <a:srgbClr val="002060"/>
                </a:solidFill>
                <a:effectLst>
                  <a:outerShdw blurRad="38100" dist="38100" dir="2700000" algn="tl">
                    <a:srgbClr val="000000"/>
                  </a:outerShdw>
                </a:effectLst>
                <a:latin typeface="Calibri" charset="0"/>
                <a:cs typeface="Arial" charset="0"/>
              </a:rPr>
              <a:t>Produtor de Água/PCJ</a:t>
            </a:r>
          </a:p>
        </p:txBody>
      </p:sp>
      <p:pic>
        <p:nvPicPr>
          <p:cNvPr id="34822" name="Picture 7"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6667" y="1180181"/>
            <a:ext cx="1458515" cy="63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818" name="Object 6"/>
          <p:cNvGraphicFramePr>
            <a:graphicFrameLocks noChangeAspect="1"/>
          </p:cNvGraphicFramePr>
          <p:nvPr>
            <p:extLst/>
          </p:nvPr>
        </p:nvGraphicFramePr>
        <p:xfrm>
          <a:off x="5684799" y="1987106"/>
          <a:ext cx="1550194" cy="791766"/>
        </p:xfrm>
        <a:graphic>
          <a:graphicData uri="http://schemas.openxmlformats.org/presentationml/2006/ole">
            <mc:AlternateContent xmlns:mc="http://schemas.openxmlformats.org/markup-compatibility/2006">
              <mc:Choice xmlns:v="urn:schemas-microsoft-com:vml" Requires="v">
                <p:oleObj spid="_x0000_s1053" r:id="rId4" imgW="14209524" imgH="7268590" progId="">
                  <p:embed/>
                </p:oleObj>
              </mc:Choice>
              <mc:Fallback>
                <p:oleObj r:id="rId4" imgW="14209524" imgH="7268590" progId="">
                  <p:embed/>
                  <p:pic>
                    <p:nvPicPr>
                      <p:cNvPr id="3481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4799" y="1987106"/>
                        <a:ext cx="1550194" cy="7917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23" name="Retângulo 13"/>
          <p:cNvSpPr>
            <a:spLocks noChangeArrowheads="1"/>
          </p:cNvSpPr>
          <p:nvPr/>
        </p:nvSpPr>
        <p:spPr bwMode="auto">
          <a:xfrm>
            <a:off x="3653898" y="4029912"/>
            <a:ext cx="191333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sz="1050" dirty="0">
                <a:latin typeface="Calibri" charset="0"/>
                <a:cs typeface="Arial" charset="0"/>
              </a:rPr>
              <a:t>Prefeitura Municipal de Joanópolis</a:t>
            </a:r>
            <a:endParaRPr lang="en-US" sz="1050" dirty="0">
              <a:latin typeface="Calibri" charset="0"/>
              <a:cs typeface="Arial" charset="0"/>
            </a:endParaRPr>
          </a:p>
        </p:txBody>
      </p:sp>
      <p:sp>
        <p:nvSpPr>
          <p:cNvPr id="34824" name="Retângulo 15"/>
          <p:cNvSpPr>
            <a:spLocks noChangeArrowheads="1"/>
          </p:cNvSpPr>
          <p:nvPr/>
        </p:nvSpPr>
        <p:spPr bwMode="auto">
          <a:xfrm>
            <a:off x="1574278" y="2824967"/>
            <a:ext cx="18597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pt-BR" sz="1050" dirty="0">
                <a:latin typeface="Calibri" charset="0"/>
                <a:cs typeface="Arial" charset="0"/>
              </a:rPr>
              <a:t>SMA/CBRN </a:t>
            </a:r>
            <a:endParaRPr lang="en-US" sz="1050" dirty="0">
              <a:latin typeface="Calibri" charset="0"/>
              <a:cs typeface="Arial" charset="0"/>
            </a:endParaRPr>
          </a:p>
        </p:txBody>
      </p:sp>
      <p:pic>
        <p:nvPicPr>
          <p:cNvPr id="34825" name="Imagem 16" descr="Logo Pref Jp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645" y="2981572"/>
            <a:ext cx="1160860" cy="87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8" descr="Logo_NatureConservanc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3735" y="1127337"/>
            <a:ext cx="1428750" cy="92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0" descr="logo mata ciliar">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3878" y="3133864"/>
            <a:ext cx="1662614" cy="37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22" descr="http://www.portalvaledoribeira.com.br/wp-content/uploads/cati.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99892" y="2139702"/>
            <a:ext cx="15906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24"/>
          <p:cNvGrpSpPr>
            <a:grpSpLocks/>
          </p:cNvGrpSpPr>
          <p:nvPr/>
        </p:nvGrpSpPr>
        <p:grpSpPr bwMode="auto">
          <a:xfrm>
            <a:off x="1402557" y="1010964"/>
            <a:ext cx="1158479" cy="917972"/>
            <a:chOff x="304800" y="1485900"/>
            <a:chExt cx="2336800" cy="1320800"/>
          </a:xfrm>
        </p:grpSpPr>
        <p:sp>
          <p:nvSpPr>
            <p:cNvPr id="23" name="Retângulo 22"/>
            <p:cNvSpPr/>
            <p:nvPr/>
          </p:nvSpPr>
          <p:spPr>
            <a:xfrm>
              <a:off x="304800" y="1485900"/>
              <a:ext cx="2336800" cy="1320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pic>
          <p:nvPicPr>
            <p:cNvPr id="34838" name="Imagem 21" descr="LOGO PCJ com texto.gi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134" y="1585405"/>
              <a:ext cx="2132732" cy="113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30" name="AutoShape 24" descr="data:image/jpg;base64,/9j/4AAQSkZJRgABAQAAAQABAAD/2wBDAAkGBwgHBgkIBwgKCgkLDRYPDQwMDRsUFRAWIB0iIiAdHx8kKDQsJCYxJx8fLT0tMTU3Ojo6Iys/RD84QzQ5Ojf/2wBDAQoKCg0MDRoPDxo3JR8lNzc3Nzc3Nzc3Nzc3Nzc3Nzc3Nzc3Nzc3Nzc3Nzc3Nzc3Nzc3Nzc3Nzc3Nzc3Nzc3Nzf/wAARCACfAKQDASIAAhEBAxEB/8QAHAAAAgIDAQEAAAAAAAAAAAAAAAYFBwEDBAII/8QARBAAAgEDAwIEBAMFBQUHBQAAAQIDBAURABIhBjETIkFRBxRhcSMygRVCUpHRYnKCkqEWM5Ox4SQnQ1RjwfGEoqPT4v/EABkBAAMBAQEAAAAAAAAAAAAAAAABAgMEBf/EACoRAAICAgEDAwIHAQAAAAAAAAABAhEDITESQVEEEyIFMiMzQmFxocHw/9oADAMBAAIRAxEAPwC8dGjRoANGjWGJA40ABIGvLOqgkkADSTfura+nuVXbqS3M5iDRmRGy8ZKZjlO4BAhOBgtn6cY1s+H9dV3F7w1TWfNQR1CKm6YSlWMYZxuAA25IwAMAhsE50ATFX1VZ4Yy0dYKgg4IpQZSPKW525x5VY5+h9tQlT8QqIo5t8PzOYmaF1mUqzArgME3MoIcHtng8ZGlvqewR2e5NFsavppKczZqIWqZII4+AoBYJtBbjI4DHv31Dz1stRSrTtXNAs2WiCVYVVixnzxUykjI3DOcDIPfOmBZ/TV+qOoLBNXx0yxyB5UhI3GObbwrruAO0/p2Oldesr9KkOyGJNskgmPhRBuAmFKNPlSG8RTzxheNMnQNxhq+lKBcxrLTR/LzIq7NrR+Unb6A4BH0Yar+9TpUdUXWrpYo5JlnKM8sdJsMYZUPmds5/CbGe32OgLGOo6uuy/OGBEUMfwPESDEI8QZLfj+byZ9uRpiprzXx9GyXioo5JKtKeSdaYQGN3AztGzLEEgDjJ76qOCeKGgp3EKfLU8YELbaKSTcAxO/DA4wo5POf01dtRdqCC3TXA1MRp4kaRmDgjyjJ7eoxoEKFJ8RfEZfEoY3RgzrNHMY0MYCEEGRRknc3H9gnOpyi62s1QskjTSQQLyk8qARzDdtypBOfMcAcE+g1WFvqKinG5quSmeqWSQQipkp4oJmLSFHEilM7pFXA/h9znUjaaBrvdKWmaPwPmGO6rNLGrqyb2ykkTBWPlGCRx30AW9T1UNTCk1PKksT/ldGyD+o1tDA6TOtkmsHQ+LTO8a0rQg+dt8iGRQw3qQ247skjk8++oa29WXamNPS06RXEPIUSR5/FaZy3EYYYZCq5OZFzwc4wTpDLN0awpzrOgA0aNGgA0aNGgA0aNGgA1g49dZ1D9V3RrLY6i5DG2mKPJn+Deu/8A+0nQBEfEW0rWWWSvghiesokZ1LxeIGjx51K8Z48wH8QXSD091FL0/dhXStU1NPMiUs0ZnWUeVFCOJcCPhywIBzhmJ4UauZmR4N5KlCucntj+mqI6mpoLHeK61yHCKJJaYKgbFPLg7vNuyqBSDtG8YYjI7NASnVPVFLf6221pp3pqdVwjzxDcQzRnB3sIyNykHG7gH0PEc1ekYamnqoQmAs0tHUs+8pksPCjEaMAGG4DJAcd9p2xlKBC9PClakVTTsUjqGQRxCPY4DK8mXyx52hRggnGdL/WFQIrlTNS/hEeJMMSu2HMzjcd/myQik55550CGOBQ9VLtamjhnjYqlO8K+LGyGJlwokOdrRMUJ485HIBHRHdZqGgHhyxMJKglYoqiVVpWLyOZGxGq8Aq20nsvHfiMgrnrLZHXUb1sFTEDI0kcsqxxRrw6YjHG3duBJ/LgfTXP1TVTQ2WnilaJCYojuBYvNvXl2LMTnbGVHA4bHrwwJy33trrSFI66UGaMKKqonkEhRX80ThEZAcP3wOHX141y1MS1NHRU8jR/jviQwyRCNoxtZyA8aAHaiqTnk4Hvlb6OuslHUSiJYpnBEqJI3lznYRwy9wy+o/KD6aaKUVQmleZZ54Ij8omyeeKOGcneykncuCVjz2HP0zpAdSVMMQ8Y+C1RhHqYIZGhiDgiRmXwnZZGHL9uFTnBIB7LLcja+oaap2rV1flDvTQxyLIWA8yCPY58shOChPbvjSDUXo1nVVNOkrtSxzhEY8b1ZsO5Hu+ST9wOwGmGavCJA085qJViQRQpIX8OXKEIfFAZQWjOSrflc4OByAMXVnWEnU6xwU8ctJHR/9oYRO0h37lxv24ZNisWJwwVvfby1/DG0g/NXWoEMu52hpZRiRiucufFwDICxA3Nydh1XFNCZjS2qmKzzSTPFT74gUeWRVLOiuu5CmcsxOByBk8B+6Nvr2vrW5dI1DMaWM5oWY8qVRS688nPL5993voYFlDWdaGqolqI4GkUSyKzIhPLBcZIH03D+Y1uB0hmdGjRoANGjRoANGjRoANKnxPwehbwp/fhCD7l1A01Htqv/AIw3JqawwW+BC89ZN5R6YTzH/XaP10mKTpWd1PfP+7yjrjIsNTNblZASAQwj5OD6DBJPoOTxnCj8YLW1yt8d8tYYVdvrjTIYzlpVOMbccna/oP7WpS7dOQ0HSdTBJKzTxUaUtOPCG55mULGnqSN2OBjliT2GOa4Gjs9DQwdRUlzEzMTIy1TSl2dXO9ShCxybs9gOGYAsCdUth2Ea2W+5SVtNLJBFSNGVM9PGu6Ylj5lIj3OoPBGSu0EjOMa76npCmepWouxVXfypHWVggGMluyl3blj3YHjnOuimvSCjWlxU08YQblp6fwIi3rxGd7HvnzKD9NSdLeemomMtRBe5JXA3mnp46c+xBZXDkH6udae3PwK0c0fT1vg8lLF4UByGMdtkkTnv55mKnsvp6aEktMTyKZnJznZ8zb028+wxjOptOq+jcJ4nTVZMyHKvPSxSsPT8zuT/AK6kYviNYIVCw2a5Rr7JSxAf6Ppe3PwFoVmqbTtP4rjHr85b+P8AXXmO2UdTApp2laIqRIot8M4weDloMHJzzg8g/U6bT8TLIRg2u6c/+hH/APs1wz9adI1Egkn6aqZJF7O9BASPsd2j25+AtCjP0hZJamAUy00UwOY1iqZIJCw5B8KYNu9OMj761V1kq6VoRvMEEUZ3Q1cWxGY5DuCxki3EMf3lwTnvplrr/wBJ1iNtob5CHGCi+G8f0/Dd2T/TUM97jo5D+zmuRjPAARIsD6xl2jPH8ITTWOfgOpeTl6K+YtN+q+pb/RP4VEqQwQrKGMEUhZQ8Y/fUcLkd97HJOcyPxInp6LqSy9X2qXx4KhkIZThS8ZHBb08vBB/hP1132W4WO72Go6YakNNdrjFOEcwKoncO0igFSdvodp4HIBPcoFFVTNbq2zSyFKeQZ2PgiGcbgjYPbkFWOOxOeQNZTuLpkuVDr1b1FNS/FejqFmZqahZIDGDwUZRvb/8AIc/3Rq17rdqa0wRPUtzLMkMSLjdI7MAABnnvn6AE6ovr6OJ+tQIpCErlhkEmCQqvEoJ+3GT9NbZepprx11Heqp3/AGdbXepijG78OGNc8L23NhQfXLgdhqU2EZPhn0ApzrOuW3VAq6KnqguBNEsgAOcbgDjPrrq1RoGjRo0AYzrBOhwccd9Ko6qT/Yma+1CLHNBE6yxK2ds6MUKD67wP5jQBAX74oyUN0q6O22j5uGkLLLNJUeGMqcMfynCg+p/9xlWunWMXVl46farp0pkprgiTxLL4iENJGQd3AIwCD9j6acPhbYXoem5a2uUtU3IeI+/kMmDjP97JP2I9tVLNQ0v7BavkqBDWRVyrAy8nwlTe5447un64HrqHZk2+5eUEovnVMkgKtb7KSisP36th5j7EIhx93PtpU+L1dbam30ny9dRzzpWxo8SzqSi7JOTg57kfyGk+0XG73qm/2SssbCPx5JqjaeZNzd3OMKmOTnufQ9tdHWPQtV01SUFdJWxz7qoRbIYypQlWPBYkY49taYn80Nyb4QvA0543Uv8Ax31vpKalqhMDVUsZQABEkZ5HY9tqn8w9wMt9DrB+aK4AqTx6+HpgsF+/ZNIkUlFLOW2YQhQUfGGYEA5zyfTAHqdxPp5pSUfiRGu5ySdMqKeeWnmkeWJQxpaqNonUbvMT24C4OQDkhscahljJCg0aoxUNseZwyg/QjVjV1vqau4QVTUo2MgjK084Vk82cs+BuHA4GQMYwd3CT1BSCkvlXFL4ZXKmIzqzs6YxwSewKtx2wOONYenyycqkVKKo4vAPf5WP/AI7/ANNdlr6frrwjNRwRxGNxkySPtYfQ47+uMduT3XMeFVV8U08DxJJs3imbYXAyQWwRwPT1+wOWCDrZ6Okjp6OC3xRg7V3mRtzdzzxk859+c60y5JPWMmMa5Mt0Xc40Z5BbFRRks1VKAB7528agZKdlqGjWKmljX/xo55CrH6ZAyPr29s6mLn1XWXa2zUc8NvaCZduVjl9wcjnHcahCYsf7ul55/wB039NVhWR7mEunsYgr5rD1BarjTxReJC7kDLOCCuDkZ9ie3/tpurbRD1w0126eYUl6Qb6y2yPgSNyC6MfQ8A5wPse6jR2o3zqC3W2nMMUk3i7WRGAJEZYA9uCVxn0zrptNfX9KX6KWaF0qqNgrxyMN2P3o247EZwexxkZ764fVfmsNpLwSTWiqprLdL5fJZUqaMJboopCAY3IUN2xwsbYHvnd6A6iq2zz2zpyhnq0MdRdD4oifuIEYNk+25mDEeyD1zp66yq6SO7XKspWhuFLTRU11ekKiSLxw3gkyEfl/DIIHqRk9sHR8Tq+n6j6Stl+txUrHI0E0eMvG7qDtPHoyjnsQRjORrCvBbjS0P3w3qHm6KtTzHcyxGPd7hXZQf5KNMlPURVMYkgkSSM9mRsg44PP31RBvd0nt9q6OtE6RqxEVTPGT+JI7ZZQR2RWYg45Oxs8Dm8LVRQ263U1FSpsgp4lijX2VRgaaKi7R2aNGjTKMNyp1U1XQ069c3SzXyfwbPJJ+3EQqAkxVQHVj/CpUscd8c6tkjIwdVN8cbYjNaLlHI0U+96VypxuQqWGfpkH/ADaBN0rFuk6nkfrcXnfiCStVApLKY6c4UKy9gNvOO2efsu3WGhiuNeLUQaMTyNEJMsAnOwY9vUZ91znUz1NYaK2dCWy/22QmWtXbUPkt52GVAHZdu11Prnvk6gWO2AzTq20PuVSMEhFDFs47dhn19/TWLswp7scum+saXpi0VFNbbaKi4z1Mkk0rEhdoOFzjJOMfQD3znWvqnryXqWyR26rt0cMvzcbiRHLocZ4IIz/InUlDZLD0L03SXSvpReLnXspjjnHkDMu4gLyOAe5BJz6Z1C3zqez3rp1YRY6a1XOOti2mFFVJFw2dsiqMY9Qf5nnG2K1NFbWrIDwY/WKl/WBtTfRlHTz9QoZKeJmiiLpsjZQOfzflPIwMEle+Oc41B7v7aj/65v6a30FXNRV9PVUpjkmSTyo1Wzb8+UDHGeSMc9wNetmj1Y2kTHkuI5PJ9dapaeKU5kjRzzjcoPcEf8iR9idQlP1XbRUyUdbI1JUxuY2WfAGQygDI4ydwOATgHk67Yr9a5onlSupzGkqws+8bQ7EgDP1wf+evKSNjrajpmXaYUx5+3GN4Ibt7gn+Z1qWit8qy04iheMMfEjKhlBbBII7cjb+mPTUfN1ZaEi3JUGUldwREYk8ZA4HBPA7dzqOivkc1zkraSmeTengbPD5cgkRkNjHnYqoAJ24ORk8NprkDT1dZIIo3q6ESQTkPNKUQlZQMlhna3m5GBwMA/ooZl/jrf8qf000dUXdZKicIm2TwPAhikVtzbmBZiAcpgYwSFJy3JGMqwpzjimj/AOO39Nd/pXJx2ZzOdprjTXigqLc9WtXEJXjcquVwhLEYH8IOfpprt92brjZaL1Rxm4Ku6G4oAkqovmIIAwcgAA4x9NR/RUW34h9PAxqgZ5gQHLZ/Cb3GrBrrRZ+mr7X3aghEbQ29pZ6eMgAFnyu0Y8u7w2GM49gPXzPqk5Y1KUeS8cboWrdC0dFeaaWOKoo44ZLfPvXY6U9OE2uh9XZpWbngsMDSrC0tja82qreOejKRzRSNJiJxE+VOM5BLYUj8w8wPbT1SWhrZarwxq3atFtSaokfnEygGKNRwOGif0yQRnka6bj0rTXa4moglkhrqqiaajdZXASoUhtwx6EMBz2HbXLD1KbhF/q7/AMFuPc0/CXoyqppV6hvWVqZUJp4mBDLuHLv2wSPT6knuMWqhAGPXVF2P4m3uxxVFLdx+0WRcRGokCujgkEMwHnAI5P0yD6C0uhai6XGyRXW8zI09cBLHFEu2OGI/kUDvkjkk85PsNdaJTXYZdGjRplHljgaqHrlqjrDreHp6k3eDSqQ5P5Vbbl3zj0yq/fPvzbr/AJeNV/0QaXxuo+qJVAjqax1hnkZVDxKf3c4ABY478kfTSaJlvQnWqQT9B9R9O3CECqoM1ccQ82NjDfj08rKc/wB46VEpnmasi8MN4kjRQpj85fAH8ztH6amr91BBa/iE1yekaOkncieFXyJo2BVnHoQQS3sSxwT6SHwtt0dyvsVfWSA09ppROQexkbIUn7BS33wfTWcottIwnBukaruz9S9WUNqE8jUcLR0MTRsOEHldhxjPlk5x+6vprk606QfpCqoYoqieooJpQYXcBmDDOVI9x3B9efY65enrj+yrhJd2jWoFBGZo0eQDxJCAicn+1MP5E66791tXdQWmCgvFPB4nzMc0UsY8PYQCCOGOQQTgg+4I1ph+5X5GqadkXux2jkH2g15ErLOrxK/iIOPwtrKWBAZT/H32/Y54BxjZF7r/AMeT+ujw4uN2xgCSAZXIHp6/Ya9ucXKNEp7s12+pFJJHWRQhjSy+Q5zxycdhkE5znk859NbRQRgANTRM2MMzNksfUnj3zrRJRU7IEQxxjJLBGPmJHc5H/wAa7IInqZ0p6WCOaeThI0Y5PuTkYAHqTqIQUNyQ22+Dw9PGB56ePAH8RP8ALjWJFVqGOBKBFIJdpI5MMxJLAd+ADj05Iz7a6btZay3NEbnTRQrJlY5ElEiFiORnb5W9jwfY99ckiRSxsgEIBGCVODj27aKjl2g3E9SSy3KWSrqIKaSWVss5OM4wB+6fb3OsfLn/AMpSf5v/AONYiSGFSiJTjLFjjjk/QAAfprZlP4IP5/8ATWkY0qE3sjqyGpW4UXyapBUES7Wgl2MfJzg+XnGQOeSQPXUrUVssPyfTKVonq6qsjFZPvMiqpKhU3ZO7BP2GwfXXvp+poKbrSySXN6SKj3yrK0pHh4aMqN2RjGSBz76s34h1FnoI7cz01P8AM0qyVcGyNdypEhwq8HguUHYjAJxgZHjfUI3N/wDbN8fArdc3+SyvBJRpI264LMdhxujp8eX048Vps++PbUvVmeKxyx2FT8/STGKHwwCZI3RQhT2/DliOPQqPbOq/6kq5Ljb7O5pZpqxYz81LGMjxJ5Glii+5BJx7Ee2pGo6pr7fWVVqutLG6CmNDJJbnYMXjG1HALYJUjG7g8c9tedk9O1jgo8xovrSbvg92P4drcKqrtNbdoo7mkbMI6XE3hYIH4rdkHIAUHJ57asz4WNXQWCa03SMx1VqqWpSMkjZgMmCfTDDH0xpa+B5olir91UDcZCN1ORgrGpPmHuCzMD7YGe+rUihjRneNVDSEF2A5YgYyT68ADXcuCYrubtGjRplHiT8p1XPxMt8Fo+H1JbaMyRwQVEEa4AZiBnk54PPP306X6mrZaEyWybZWwsJIQx8khHdG+jAkZ9M5HbSd1lWx9TfDqWupg8M0EiNNA588Dq22RG+o3N9+DpPgmXDKflqoa2iWhkjWYJKfDkBAMZYYYcHHJCH2BHH5zhg6MvSWDpTqOhqJzHcJzEkIPZoyCuUPuBvP+XTBWdC0d9+HNDXW+P5SvpIZZciMZnwzFlOOTnb5T6AjVf1MKtn5jEkZIfB57fmI5z6ZI9s9u5zboxtxpeSVq6Ir0vQRPmOe8VXi7FXkwR8KB7gu+R27DvjUt8TOnKTpSroRaofApJUAQA7iHQgMefVgUP3BOuq3XJ+s/iHaGWH5eGiRGMKdo/C8xGR2UvwPpt99cfxGutRfupJZUAa02moippMv5fxH2u3+LaR9l+urjplpJrRBEzj1q+3fbHqUtfT93utEaynkaKLGYxUFQ0393CkAexPB+2im6bJ6layVUCA07t8w8Z58JeQfs4Kj/EfbVnIiqoVVVVAwFUYAHsB7a9HL6hpJRFGHkp3dPls/OKVJVgyRgqR3B+2nvoe1+BbhcancaiqXKM4AKRZyo49/zH9B6ajerbAk/UNHIkIMdykWKUqpzGyjzNke6A8/2SfXTygCqAoAAGAAMYHtrLNm64pDjGmct1t8FyoZaOoGFfswHKN6MPqDzqqJFmg8ZKlp1kgZklw6YVh3/T1+x1cZ57aUr3Y0qurrZM6o0E4JmBxktF5l49QeAfoulgze3djlGzTZukUntvjXKesWeZdyokgXwAe3AHLe+cj00q1VJU0dZPSVD1BlhfaxUqAw9GGfQjkf9NW5jI5JJ9zpN+IVHEkdPc2CLsbwJi/Yq2Sp+4YEf4jq8Gd9fy4FKPx0Kdps0/UHUAoIxM5ioKibz4OG2FUHHbLbdMHQnWtPabBcqS+N4kVLTMadSAWyTtaEZ55LLwe3P6J9j6juNoqK6stcopnqtqh0jUkoucAbs4B79u4HPpqRpYK24dTUd/u1I1Jb5q2nmqpzEEifLABtp7gkc445zrlzTUsjHHsiVtVHPbLTbaaGjatuUStU0sFG/wAwIp2UBpZ8Dysi7QqjjIySSdR1i6cpKqqZ+pb3DbovMjRLLvqD68jB2d+S3P0GnO9in6lpbtLR0VVQLQKEpvGjMCmPDMWVCBjcw5yBkKufUBHt1kp5Krwb1e7bbYFYFnNQsjcHnaqEryfftnP01zLMpycV2HNPQy2Domz1NzigsnWU8jxeYJS0jCSNeeS+cL6jcQM9tXPb6dqWjhgeaWdo0CmWY5d8erEAZP6ahOhoLLDZwnTqlqMOR8w0ZBqGHd9xA3jnuOOMDtpk1sikqQaNGjTGeXGRg6qv4oUVZY47hcrcB8hdYxDXxkkKsx4SX6E4UZ9+/fItbUF1rSyVvSl2pYULSTUrogVdxyRgcffnQxNWjh6RuFDT9D2yeasgjhSnRHeRwoR+xU57EHjGqu68sB6fusM1GSbfUBpKSRfOAuMtGeeccMvPIHuNY606Wrump9q1EklpmcmJ1cjEg7Bh23Bd2GxyM/YQ8Ftqqvp4V1HVtU0SqrzIlQxNKw7b0IG0DnzAFfqNZy3oxk/24NvT97XpW4V9ZRMJI3p2gzjJC8hDnjG2QAHH7uPppptFlVvgxdapITI9UzVqAY3bY2Xbz9oyf1Oq9UO7tSsoUOH3RlRltw/Mreo7ZH66u6zXC1Wj4W2r9susVNNbo4mRRlpCyYIVe5Y5P/M6eO26KhJNsh+t7n8j1naXt9IZ6ioo9lVHH/vHRn/DA9yCHI/Ueo1L0lVBWU6z0sqywv8AldOx9P8Apj0PGkm3dSW+s+JdNd6rxaGiCGJHqmXAAiKqGIJC5Yk9/XvrdaErh19dLfQVkSGWeecRud0MrFt68jkEoTyPbkMBjWjUofchqQy34EW6SoRWZ6VlqUVe5KHJA+67h+upBcYwO3prhqqs0sXhXmlkt7uu1vGO6I54wJR5T9iQfoNeenJlqbDbpYzuDUsWcHdg7R3xoLJLGoq/jZDS1Q3A0tXFIWUZwhOxyfpsdsnUqQw7hgPqDpf6nuVG9srrdBUiWvlgdY6emBllLYyPKuSPTk++gCe5Hf8ANnn76rvr6/C7U9bZ7VJG8dOFeulJxx4iKqIfU7mGT6YA03S2u/X6mlmq0lsdsEZkaMODVVCgZ25HEI9D3P21WHStVaqJLtSXEyiOoo3jQxIXKybkZfUDAK5ySBx9dFNukiZOiz+j+oGu3Qbw0iwispTHRKVO0bG2qr47ghSf1Q6g7/VPPeoLVbLdLWQ+KlXPFFEzyGGIjy47AtJuXPbCL6Dlf+HlSaOvqIZp/BMo308LHAeUBwpLZwFUNIxyRnjGcY0zWFeop624XjpG1RGmqqdKakq66oCq6ox3SlOWJZtxHpzznXK8c36i5LSX9stO4m2qqLxe+m+opLtRNRXGpkRI6JgAY08qxnJxnJ3eZv4T2Axr10h8MYxV/MdQSwT+GwIo4n35PI/EPt/ZHH1I41zVsHVn7Dv9J1ZHA9RVRhqSaKRMMA4BQYxgAEHnsCf05LD8LL5U1O651EduhHDPDtMrf3dpwPuT78HUYItZMl+f8Qp8ouuCNI1VIlCIqhQqjAAxwMenGtuuCy22O00MdHDJUSpGMB6iZpXP3Y//ABrv12DDRo0aADXlhnnXrWDoAr34zQyydO0bxJuEdcmcf2lZVH+YqP11B9RdASdNRNe+mauSlNOjSTx+IF2DA3FCeCvBJUn+fbTX1lfbbJQy0aUdwussU8bNDb6V5drxur4ZwNq9hnnOkfqS89Z9TUUlILDX0dvmG1ooaRyzDP7zMAf0AH31UMfWyJISrpXvXwxPFbYqSpV9xkgfYpHuIiCFY852kD6a8xVHzckEdVWyfhDYpnPMK8nAHAAz7EDJHOvVTQ3KgjBrqeenUkgNVUzx5I+pAB1yzxyOgLRxuRyCCQf0OvUxYMcFcOTG97JM0ngxxQ1i+DUy5lkDrhoYEB5H1YhsfQDnnXm3xyUddbauymanrnO6KNSrYcMUB7YIbDjBGQB6699MWS83vxTZaVKqBUxMZiI0HIIUnjLZAOAQRgcjXXXUd2s09RJcbNLTM0aU6OyN4Uabdh2uCckquAd3qxxzrOTTlTdmla0M9P8AErqOmqFp6ujt9cuzcDTllMi7d29SpYEbQT+UdtaZet+nJnE8vRafMSfmeKRFL984IALdjz9NK8FyhheOroAqTU9vSOJWy2JsqhwSMHCZP2/XW+FaWJzTUEwnBtUqxBGy4eR2fw+/5lDY9+CdZPFF8ofUyePWHTNSfBk6Id2LFTE0wYnj+Hv21ti+IM9Er0vTnTFBbgrhGWQ7SCewKgJzweCdL1PEfEjhrlkV1tVQpjMmx8B5WAyc4OAP09NR9VJFV/PNIVhaVYWiVmJ8yDYTux32sx7D+rWCPNB1diWvnVXUtzjLVdxeGGRpIhS0x8HDJjcrDvnDDux7nUPJDS0xlh8QQQkpNBUGDcWiZTwBwFJyOcjlWGdb2mS4z1tPb6apq2mnWpjSlUuUfaRJkbc4JfGSOyjIGtd8oL9Z0oP2tSS0o8IinkYYJJYkrlT3BLYBwcH+WkelKtInd2c9bAlORHLgwtGkiiRcEIw4DL6MO2PXAPYjUtYutOorLEsNDUh6RAFjhrV3oABwFHDKO3r6aXYYJQTJJs3d8vliPr7Z1IW2z3W8vst9NU1SkkE08JC5+sh4HftnW84xcfxCFaei9ul7jT9X9N0lfcKWlkZmPiwlRIiSIxGQD27ZGeRnTIgA1Slk+HXVkM6VNPLTWmWM+VxUksP0QFSPoTq0enqbqGkhWO+V9FW4H54YGjcffnB++BryskYqXxdnQm2tk7o0aNZjDRo0aADRo0aAPJXRtGvWjQBqlgSWNo5EV42GGRhkMPYj10l3H4XdO1s/iwpU0WfzR0koVD9lIO39MaedGnGTjwxUmR1voKCxW1KWjiipKSFSQoOAPUkk9z6kn9dK9V8S+m46x6OjlqrjODgLQU7Tb/sR37d+3OnWeCKoiaKeNJI2GGR1DKw+oPfXiCjp6cAQQxxADH4aBePbjSGVq3TV26rqGrKi12ixwE4VZrek9S47EtnAH07f17rd8JbBDAy10tbWyOQS7TmMD6BUwAP56sEKB2A1nGmpSXcVFb3b4Q2WeAC1z1VFMvI3StLGx+oJz+oI0pVHS986U3Ty2C3XSl/MzSp80I8evIDqP5ge2r1xrBUaHKT7icU9lU2P4rW6Gm8GptCwMgJ8O2yJInc/unaR6e+m+13Sx9eWiphEZngB8OenmTa8bdweOx9QwP651M19mtlwheGuoKaeN87hJEp76j7d0b07bZ456G000M8bbllQHeP8Wc4+nbUqwSfcirT8M+nKCVpJaeWuY8AVsviKo+i4A9uSCdOMcSxxqiKFVRhQOAB7Aa9jjWdU5OXJVUYxrOjRpAGjRo0AGjRo0Af/2Q=="/>
          <p:cNvSpPr>
            <a:spLocks noChangeAspect="1" noChangeArrowheads="1"/>
          </p:cNvSpPr>
          <p:nvPr/>
        </p:nvSpPr>
        <p:spPr bwMode="auto">
          <a:xfrm>
            <a:off x="1200150" y="-439341"/>
            <a:ext cx="950119" cy="92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cs typeface="Tahoma" charset="0"/>
            </a:endParaRPr>
          </a:p>
        </p:txBody>
      </p:sp>
      <p:sp>
        <p:nvSpPr>
          <p:cNvPr id="34831" name="AutoShape 26" descr="data:image/jpg;base64,/9j/4AAQSkZJRgABAQAAAQABAAD/2wBDAAkGBwgHBgkIBwgKCgkLDRYPDQwMDRsUFRAWIB0iIiAdHx8kKDQsJCYxJx8fLT0tMTU3Ojo6Iys/RD84QzQ5Ojf/2wBDAQoKCg0MDRoPDxo3JR8lNzc3Nzc3Nzc3Nzc3Nzc3Nzc3Nzc3Nzc3Nzc3Nzc3Nzc3Nzc3Nzc3Nzc3Nzc3Nzc3Nzf/wAARCACfAKQDASIAAhEBAxEB/8QAHAAAAgIDAQEAAAAAAAAAAAAAAAYFBwEDBAII/8QARBAAAgEDAwIEBAMFBQUHBQAAAQIDBAURABIhBjETIkFRBxRhcSMygRVCUpHRYnKCkqEWM5Ox4SQnQ1RjwfGEoqPT4v/EABkBAAMBAQEAAAAAAAAAAAAAAAABAgMEBf/EACoRAAICAgEDAwIHAQAAAAAAAAABAhEDITESQVEEEyIFMiMzQmFxocHw/9oADAMBAAIRAxEAPwC8dGjRoANGjWGJA40ABIGvLOqgkkADSTfura+nuVXbqS3M5iDRmRGy8ZKZjlO4BAhOBgtn6cY1s+H9dV3F7w1TWfNQR1CKm6YSlWMYZxuAA25IwAMAhsE50ATFX1VZ4Yy0dYKgg4IpQZSPKW525x5VY5+h9tQlT8QqIo5t8PzOYmaF1mUqzArgME3MoIcHtng8ZGlvqewR2e5NFsavppKczZqIWqZII4+AoBYJtBbjI4DHv31Dz1stRSrTtXNAs2WiCVYVVixnzxUykjI3DOcDIPfOmBZ/TV+qOoLBNXx0yxyB5UhI3GObbwrruAO0/p2Oldesr9KkOyGJNskgmPhRBuAmFKNPlSG8RTzxheNMnQNxhq+lKBcxrLTR/LzIq7NrR+Unb6A4BH0Yar+9TpUdUXWrpYo5JlnKM8sdJsMYZUPmds5/CbGe32OgLGOo6uuy/OGBEUMfwPESDEI8QZLfj+byZ9uRpiprzXx9GyXioo5JKtKeSdaYQGN3AztGzLEEgDjJ76qOCeKGgp3EKfLU8YELbaKSTcAxO/DA4wo5POf01dtRdqCC3TXA1MRp4kaRmDgjyjJ7eoxoEKFJ8RfEZfEoY3RgzrNHMY0MYCEEGRRknc3H9gnOpyi62s1QskjTSQQLyk8qARzDdtypBOfMcAcE+g1WFvqKinG5quSmeqWSQQipkp4oJmLSFHEilM7pFXA/h9znUjaaBrvdKWmaPwPmGO6rNLGrqyb2ykkTBWPlGCRx30AW9T1UNTCk1PKksT/ldGyD+o1tDA6TOtkmsHQ+LTO8a0rQg+dt8iGRQw3qQ247skjk8++oa29WXamNPS06RXEPIUSR5/FaZy3EYYYZCq5OZFzwc4wTpDLN0awpzrOgA0aNGgA0aNGgA0aNGgA1g49dZ1D9V3RrLY6i5DG2mKPJn+Deu/8A+0nQBEfEW0rWWWSvghiesokZ1LxeIGjx51K8Z48wH8QXSD091FL0/dhXStU1NPMiUs0ZnWUeVFCOJcCPhywIBzhmJ4UauZmR4N5KlCucntj+mqI6mpoLHeK61yHCKJJaYKgbFPLg7vNuyqBSDtG8YYjI7NASnVPVFLf6221pp3pqdVwjzxDcQzRnB3sIyNykHG7gH0PEc1ekYamnqoQmAs0tHUs+8pksPCjEaMAGG4DJAcd9p2xlKBC9PClakVTTsUjqGQRxCPY4DK8mXyx52hRggnGdL/WFQIrlTNS/hEeJMMSu2HMzjcd/myQik55550CGOBQ9VLtamjhnjYqlO8K+LGyGJlwokOdrRMUJ485HIBHRHdZqGgHhyxMJKglYoqiVVpWLyOZGxGq8Aq20nsvHfiMgrnrLZHXUb1sFTEDI0kcsqxxRrw6YjHG3duBJ/LgfTXP1TVTQ2WnilaJCYojuBYvNvXl2LMTnbGVHA4bHrwwJy33trrSFI66UGaMKKqonkEhRX80ThEZAcP3wOHX141y1MS1NHRU8jR/jviQwyRCNoxtZyA8aAHaiqTnk4Hvlb6OuslHUSiJYpnBEqJI3lznYRwy9wy+o/KD6aaKUVQmleZZ54Ij8omyeeKOGcneykncuCVjz2HP0zpAdSVMMQ8Y+C1RhHqYIZGhiDgiRmXwnZZGHL9uFTnBIB7LLcja+oaap2rV1flDvTQxyLIWA8yCPY58shOChPbvjSDUXo1nVVNOkrtSxzhEY8b1ZsO5Hu+ST9wOwGmGavCJA085qJViQRQpIX8OXKEIfFAZQWjOSrflc4OByAMXVnWEnU6xwU8ctJHR/9oYRO0h37lxv24ZNisWJwwVvfby1/DG0g/NXWoEMu52hpZRiRiucufFwDICxA3Nydh1XFNCZjS2qmKzzSTPFT74gUeWRVLOiuu5CmcsxOByBk8B+6Nvr2vrW5dI1DMaWM5oWY8qVRS688nPL5993voYFlDWdaGqolqI4GkUSyKzIhPLBcZIH03D+Y1uB0hmdGjRoANGjRoANGjRoANKnxPwehbwp/fhCD7l1A01Htqv/AIw3JqawwW+BC89ZN5R6YTzH/XaP10mKTpWd1PfP+7yjrjIsNTNblZASAQwj5OD6DBJPoOTxnCj8YLW1yt8d8tYYVdvrjTIYzlpVOMbccna/oP7WpS7dOQ0HSdTBJKzTxUaUtOPCG55mULGnqSN2OBjliT2GOa4Gjs9DQwdRUlzEzMTIy1TSl2dXO9ShCxybs9gOGYAsCdUth2Ea2W+5SVtNLJBFSNGVM9PGu6Ylj5lIj3OoPBGSu0EjOMa76npCmepWouxVXfypHWVggGMluyl3blj3YHjnOuimvSCjWlxU08YQblp6fwIi3rxGd7HvnzKD9NSdLeemomMtRBe5JXA3mnp46c+xBZXDkH6udae3PwK0c0fT1vg8lLF4UByGMdtkkTnv55mKnsvp6aEktMTyKZnJznZ8zb028+wxjOptOq+jcJ4nTVZMyHKvPSxSsPT8zuT/AK6kYviNYIVCw2a5Rr7JSxAf6Ppe3PwFoVmqbTtP4rjHr85b+P8AXXmO2UdTApp2laIqRIot8M4weDloMHJzzg8g/U6bT8TLIRg2u6c/+hH/APs1wz9adI1Egkn6aqZJF7O9BASPsd2j25+AtCjP0hZJamAUy00UwOY1iqZIJCw5B8KYNu9OMj761V1kq6VoRvMEEUZ3Q1cWxGY5DuCxki3EMf3lwTnvplrr/wBJ1iNtob5CHGCi+G8f0/Dd2T/TUM97jo5D+zmuRjPAARIsD6xl2jPH8ITTWOfgOpeTl6K+YtN+q+pb/RP4VEqQwQrKGMEUhZQ8Y/fUcLkd97HJOcyPxInp6LqSy9X2qXx4KhkIZThS8ZHBb08vBB/hP1132W4WO72Go6YakNNdrjFOEcwKoncO0igFSdvodp4HIBPcoFFVTNbq2zSyFKeQZ2PgiGcbgjYPbkFWOOxOeQNZTuLpkuVDr1b1FNS/FejqFmZqahZIDGDwUZRvb/8AIc/3Rq17rdqa0wRPUtzLMkMSLjdI7MAABnnvn6AE6ovr6OJ+tQIpCErlhkEmCQqvEoJ+3GT9NbZepprx11Heqp3/AGdbXepijG78OGNc8L23NhQfXLgdhqU2EZPhn0ApzrOuW3VAq6KnqguBNEsgAOcbgDjPrrq1RoGjRo0AYzrBOhwccd9Ko6qT/Yma+1CLHNBE6yxK2ds6MUKD67wP5jQBAX74oyUN0q6O22j5uGkLLLNJUeGMqcMfynCg+p/9xlWunWMXVl46farp0pkprgiTxLL4iENJGQd3AIwCD9j6acPhbYXoem5a2uUtU3IeI+/kMmDjP97JP2I9tVLNQ0v7BavkqBDWRVyrAy8nwlTe5447un64HrqHZk2+5eUEovnVMkgKtb7KSisP36th5j7EIhx93PtpU+L1dbam30ny9dRzzpWxo8SzqSi7JOTg57kfyGk+0XG73qm/2SssbCPx5JqjaeZNzd3OMKmOTnufQ9tdHWPQtV01SUFdJWxz7qoRbIYypQlWPBYkY49taYn80Nyb4QvA0543Uv8Ax31vpKalqhMDVUsZQABEkZ5HY9tqn8w9wMt9DrB+aK4AqTx6+HpgsF+/ZNIkUlFLOW2YQhQUfGGYEA5zyfTAHqdxPp5pSUfiRGu5ySdMqKeeWnmkeWJQxpaqNonUbvMT24C4OQDkhscahljJCg0aoxUNseZwyg/QjVjV1vqau4QVTUo2MgjK084Vk82cs+BuHA4GQMYwd3CT1BSCkvlXFL4ZXKmIzqzs6YxwSewKtx2wOONYenyycqkVKKo4vAPf5WP/AI7/ANNdlr6frrwjNRwRxGNxkySPtYfQ47+uMduT3XMeFVV8U08DxJJs3imbYXAyQWwRwPT1+wOWCDrZ6Okjp6OC3xRg7V3mRtzdzzxk859+c60y5JPWMmMa5Mt0Xc40Z5BbFRRks1VKAB7528agZKdlqGjWKmljX/xo55CrH6ZAyPr29s6mLn1XWXa2zUc8NvaCZduVjl9wcjnHcahCYsf7ul55/wB039NVhWR7mEunsYgr5rD1BarjTxReJC7kDLOCCuDkZ9ie3/tpurbRD1w0126eYUl6Qb6y2yPgSNyC6MfQ8A5wPse6jR2o3zqC3W2nMMUk3i7WRGAJEZYA9uCVxn0zrptNfX9KX6KWaF0qqNgrxyMN2P3o247EZwexxkZ764fVfmsNpLwSTWiqprLdL5fJZUqaMJboopCAY3IUN2xwsbYHvnd6A6iq2zz2zpyhnq0MdRdD4oifuIEYNk+25mDEeyD1zp66yq6SO7XKspWhuFLTRU11ekKiSLxw3gkyEfl/DIIHqRk9sHR8Tq+n6j6Stl+txUrHI0E0eMvG7qDtPHoyjnsQRjORrCvBbjS0P3w3qHm6KtTzHcyxGPd7hXZQf5KNMlPURVMYkgkSSM9mRsg44PP31RBvd0nt9q6OtE6RqxEVTPGT+JI7ZZQR2RWYg45Oxs8Dm8LVRQ263U1FSpsgp4lijX2VRgaaKi7R2aNGjTKMNyp1U1XQ069c3SzXyfwbPJJ+3EQqAkxVQHVj/CpUscd8c6tkjIwdVN8cbYjNaLlHI0U+96VypxuQqWGfpkH/ADaBN0rFuk6nkfrcXnfiCStVApLKY6c4UKy9gNvOO2efsu3WGhiuNeLUQaMTyNEJMsAnOwY9vUZ91znUz1NYaK2dCWy/22QmWtXbUPkt52GVAHZdu11Prnvk6gWO2AzTq20PuVSMEhFDFs47dhn19/TWLswp7scum+saXpi0VFNbbaKi4z1Mkk0rEhdoOFzjJOMfQD3znWvqnryXqWyR26rt0cMvzcbiRHLocZ4IIz/InUlDZLD0L03SXSvpReLnXspjjnHkDMu4gLyOAe5BJz6Z1C3zqez3rp1YRY6a1XOOti2mFFVJFw2dsiqMY9Qf5nnG2K1NFbWrIDwY/WKl/WBtTfRlHTz9QoZKeJmiiLpsjZQOfzflPIwMEle+Oc41B7v7aj/65v6a30FXNRV9PVUpjkmSTyo1Wzb8+UDHGeSMc9wNetmj1Y2kTHkuI5PJ9dapaeKU5kjRzzjcoPcEf8iR9idQlP1XbRUyUdbI1JUxuY2WfAGQygDI4ydwOATgHk67Yr9a5onlSupzGkqws+8bQ7EgDP1wf+evKSNjrajpmXaYUx5+3GN4Ibt7gn+Z1qWit8qy04iheMMfEjKhlBbBII7cjb+mPTUfN1ZaEi3JUGUldwREYk8ZA4HBPA7dzqOivkc1zkraSmeTengbPD5cgkRkNjHnYqoAJ24ORk8NprkDT1dZIIo3q6ESQTkPNKUQlZQMlhna3m5GBwMA/ooZl/jrf8qf000dUXdZKicIm2TwPAhikVtzbmBZiAcpgYwSFJy3JGMqwpzjimj/AOO39Nd/pXJx2ZzOdprjTXigqLc9WtXEJXjcquVwhLEYH8IOfpprt92brjZaL1Rxm4Ku6G4oAkqovmIIAwcgAA4x9NR/RUW34h9PAxqgZ5gQHLZ/Cb3GrBrrRZ+mr7X3aghEbQ29pZ6eMgAFnyu0Y8u7w2GM49gPXzPqk5Y1KUeS8cboWrdC0dFeaaWOKoo44ZLfPvXY6U9OE2uh9XZpWbngsMDSrC0tja82qreOejKRzRSNJiJxE+VOM5BLYUj8w8wPbT1SWhrZarwxq3atFtSaokfnEygGKNRwOGif0yQRnka6bj0rTXa4moglkhrqqiaajdZXASoUhtwx6EMBz2HbXLD1KbhF/q7/AMFuPc0/CXoyqppV6hvWVqZUJp4mBDLuHLv2wSPT6knuMWqhAGPXVF2P4m3uxxVFLdx+0WRcRGokCujgkEMwHnAI5P0yD6C0uhai6XGyRXW8zI09cBLHFEu2OGI/kUDvkjkk85PsNdaJTXYZdGjRplHljgaqHrlqjrDreHp6k3eDSqQ5P5Vbbl3zj0yq/fPvzbr/AJeNV/0QaXxuo+qJVAjqax1hnkZVDxKf3c4ABY478kfTSaJlvQnWqQT9B9R9O3CECqoM1ccQ82NjDfj08rKc/wB46VEpnmasi8MN4kjRQpj85fAH8ztH6amr91BBa/iE1yekaOkncieFXyJo2BVnHoQQS3sSxwT6SHwtt0dyvsVfWSA09ppROQexkbIUn7BS33wfTWcottIwnBukaruz9S9WUNqE8jUcLR0MTRsOEHldhxjPlk5x+6vprk606QfpCqoYoqieooJpQYXcBmDDOVI9x3B9efY65enrj+yrhJd2jWoFBGZo0eQDxJCAicn+1MP5E66791tXdQWmCgvFPB4nzMc0UsY8PYQCCOGOQQTgg+4I1ph+5X5GqadkXux2jkH2g15ErLOrxK/iIOPwtrKWBAZT/H32/Y54BxjZF7r/AMeT+ujw4uN2xgCSAZXIHp6/Ya9ucXKNEp7s12+pFJJHWRQhjSy+Q5zxycdhkE5znk859NbRQRgANTRM2MMzNksfUnj3zrRJRU7IEQxxjJLBGPmJHc5H/wAa7IInqZ0p6WCOaeThI0Y5PuTkYAHqTqIQUNyQ22+Dw9PGB56ePAH8RP8ALjWJFVqGOBKBFIJdpI5MMxJLAd+ADj05Iz7a6btZay3NEbnTRQrJlY5ElEiFiORnb5W9jwfY99ckiRSxsgEIBGCVODj27aKjl2g3E9SSy3KWSrqIKaSWVss5OM4wB+6fb3OsfLn/AMpSf5v/AONYiSGFSiJTjLFjjjk/QAAfprZlP4IP5/8ATWkY0qE3sjqyGpW4UXyapBUES7Wgl2MfJzg+XnGQOeSQPXUrUVssPyfTKVonq6qsjFZPvMiqpKhU3ZO7BP2GwfXXvp+poKbrSySXN6SKj3yrK0pHh4aMqN2RjGSBz76s34h1FnoI7cz01P8AM0qyVcGyNdypEhwq8HguUHYjAJxgZHjfUI3N/wDbN8fArdc3+SyvBJRpI264LMdhxujp8eX048Vps++PbUvVmeKxyx2FT8/STGKHwwCZI3RQhT2/DliOPQqPbOq/6kq5Ljb7O5pZpqxYz81LGMjxJ5Glii+5BJx7Ee2pGo6pr7fWVVqutLG6CmNDJJbnYMXjG1HALYJUjG7g8c9tedk9O1jgo8xovrSbvg92P4drcKqrtNbdoo7mkbMI6XE3hYIH4rdkHIAUHJ57asz4WNXQWCa03SMx1VqqWpSMkjZgMmCfTDDH0xpa+B5olir91UDcZCN1ORgrGpPmHuCzMD7YGe+rUihjRneNVDSEF2A5YgYyT68ADXcuCYrubtGjRplHiT8p1XPxMt8Fo+H1JbaMyRwQVEEa4AZiBnk54PPP306X6mrZaEyWybZWwsJIQx8khHdG+jAkZ9M5HbSd1lWx9TfDqWupg8M0EiNNA588Dq22RG+o3N9+DpPgmXDKflqoa2iWhkjWYJKfDkBAMZYYYcHHJCH2BHH5zhg6MvSWDpTqOhqJzHcJzEkIPZoyCuUPuBvP+XTBWdC0d9+HNDXW+P5SvpIZZciMZnwzFlOOTnb5T6AjVf1MKtn5jEkZIfB57fmI5z6ZI9s9u5zboxtxpeSVq6Ir0vQRPmOe8VXi7FXkwR8KB7gu+R27DvjUt8TOnKTpSroRaofApJUAQA7iHQgMefVgUP3BOuq3XJ+s/iHaGWH5eGiRGMKdo/C8xGR2UvwPpt99cfxGutRfupJZUAa02moippMv5fxH2u3+LaR9l+urjplpJrRBEzj1q+3fbHqUtfT93utEaynkaKLGYxUFQ0393CkAexPB+2im6bJ6layVUCA07t8w8Z58JeQfs4Kj/EfbVnIiqoVVVVAwFUYAHsB7a9HL6hpJRFGHkp3dPls/OKVJVgyRgqR3B+2nvoe1+BbhcancaiqXKM4AKRZyo49/zH9B6ajerbAk/UNHIkIMdykWKUqpzGyjzNke6A8/2SfXTygCqAoAAGAAMYHtrLNm64pDjGmct1t8FyoZaOoGFfswHKN6MPqDzqqJFmg8ZKlp1kgZklw6YVh3/T1+x1cZ57aUr3Y0qurrZM6o0E4JmBxktF5l49QeAfoulgze3djlGzTZukUntvjXKesWeZdyokgXwAe3AHLe+cj00q1VJU0dZPSVD1BlhfaxUqAw9GGfQjkf9NW5jI5JJ9zpN+IVHEkdPc2CLsbwJi/Yq2Sp+4YEf4jq8Gd9fy4FKPx0Kdps0/UHUAoIxM5ioKibz4OG2FUHHbLbdMHQnWtPabBcqS+N4kVLTMadSAWyTtaEZ55LLwe3P6J9j6juNoqK6stcopnqtqh0jUkoucAbs4B79u4HPpqRpYK24dTUd/u1I1Jb5q2nmqpzEEifLABtp7gkc445zrlzTUsjHHsiVtVHPbLTbaaGjatuUStU0sFG/wAwIp2UBpZ8Dysi7QqjjIySSdR1i6cpKqqZ+pb3DbovMjRLLvqD68jB2d+S3P0GnO9in6lpbtLR0VVQLQKEpvGjMCmPDMWVCBjcw5yBkKufUBHt1kp5Krwb1e7bbYFYFnNQsjcHnaqEryfftnP01zLMpycV2HNPQy2Domz1NzigsnWU8jxeYJS0jCSNeeS+cL6jcQM9tXPb6dqWjhgeaWdo0CmWY5d8erEAZP6ahOhoLLDZwnTqlqMOR8w0ZBqGHd9xA3jnuOOMDtpk1sikqQaNGjTGeXGRg6qv4oUVZY47hcrcB8hdYxDXxkkKsx4SX6E4UZ9+/fItbUF1rSyVvSl2pYULSTUrogVdxyRgcffnQxNWjh6RuFDT9D2yeasgjhSnRHeRwoR+xU57EHjGqu68sB6fusM1GSbfUBpKSRfOAuMtGeeccMvPIHuNY606Wrump9q1EklpmcmJ1cjEg7Bh23Bd2GxyM/YQ8Ftqqvp4V1HVtU0SqrzIlQxNKw7b0IG0DnzAFfqNZy3oxk/24NvT97XpW4V9ZRMJI3p2gzjJC8hDnjG2QAHH7uPppptFlVvgxdapITI9UzVqAY3bY2Xbz9oyf1Oq9UO7tSsoUOH3RlRltw/Mreo7ZH66u6zXC1Wj4W2r9susVNNbo4mRRlpCyYIVe5Y5P/M6eO26KhJNsh+t7n8j1naXt9IZ6ioo9lVHH/vHRn/DA9yCHI/Ueo1L0lVBWU6z0sqywv8AldOx9P8Apj0PGkm3dSW+s+JdNd6rxaGiCGJHqmXAAiKqGIJC5Yk9/XvrdaErh19dLfQVkSGWeecRud0MrFt68jkEoTyPbkMBjWjUofchqQy34EW6SoRWZ6VlqUVe5KHJA+67h+upBcYwO3prhqqs0sXhXmlkt7uu1vGO6I54wJR5T9iQfoNeenJlqbDbpYzuDUsWcHdg7R3xoLJLGoq/jZDS1Q3A0tXFIWUZwhOxyfpsdsnUqQw7hgPqDpf6nuVG9srrdBUiWvlgdY6emBllLYyPKuSPTk++gCe5Hf8ANnn76rvr6/C7U9bZ7VJG8dOFeulJxx4iKqIfU7mGT6YA03S2u/X6mlmq0lsdsEZkaMODVVCgZ25HEI9D3P21WHStVaqJLtSXEyiOoo3jQxIXKybkZfUDAK5ySBx9dFNukiZOiz+j+oGu3Qbw0iwispTHRKVO0bG2qr47ghSf1Q6g7/VPPeoLVbLdLWQ+KlXPFFEzyGGIjy47AtJuXPbCL6Dlf+HlSaOvqIZp/BMo308LHAeUBwpLZwFUNIxyRnjGcY0zWFeop624XjpG1RGmqqdKakq66oCq6ox3SlOWJZtxHpzznXK8c36i5LSX9stO4m2qqLxe+m+opLtRNRXGpkRI6JgAY08qxnJxnJ3eZv4T2Axr10h8MYxV/MdQSwT+GwIo4n35PI/EPt/ZHH1I41zVsHVn7Dv9J1ZHA9RVRhqSaKRMMA4BQYxgAEHnsCf05LD8LL5U1O651EduhHDPDtMrf3dpwPuT78HUYItZMl+f8Qp8ouuCNI1VIlCIqhQqjAAxwMenGtuuCy22O00MdHDJUSpGMB6iZpXP3Y//ABrv12DDRo0aADXlhnnXrWDoAr34zQyydO0bxJuEdcmcf2lZVH+YqP11B9RdASdNRNe+mauSlNOjSTx+IF2DA3FCeCvBJUn+fbTX1lfbbJQy0aUdwussU8bNDb6V5drxur4ZwNq9hnnOkfqS89Z9TUUlILDX0dvmG1ooaRyzDP7zMAf0AH31UMfWyJISrpXvXwxPFbYqSpV9xkgfYpHuIiCFY852kD6a8xVHzckEdVWyfhDYpnPMK8nAHAAz7EDJHOvVTQ3KgjBrqeenUkgNVUzx5I+pAB1yzxyOgLRxuRyCCQf0OvUxYMcFcOTG97JM0ngxxQ1i+DUy5lkDrhoYEB5H1YhsfQDnnXm3xyUddbauymanrnO6KNSrYcMUB7YIbDjBGQB6699MWS83vxTZaVKqBUxMZiI0HIIUnjLZAOAQRgcjXXXUd2s09RJcbNLTM0aU6OyN4Uabdh2uCckquAd3qxxzrOTTlTdmla0M9P8AErqOmqFp6ujt9cuzcDTllMi7d29SpYEbQT+UdtaZet+nJnE8vRafMSfmeKRFL984IALdjz9NK8FyhheOroAqTU9vSOJWy2JsqhwSMHCZP2/XW+FaWJzTUEwnBtUqxBGy4eR2fw+/5lDY9+CdZPFF8ofUyePWHTNSfBk6Id2LFTE0wYnj+Hv21ti+IM9Er0vTnTFBbgrhGWQ7SCewKgJzweCdL1PEfEjhrlkV1tVQpjMmx8B5WAyc4OAP09NR9VJFV/PNIVhaVYWiVmJ8yDYTux32sx7D+rWCPNB1diWvnVXUtzjLVdxeGGRpIhS0x8HDJjcrDvnDDux7nUPJDS0xlh8QQQkpNBUGDcWiZTwBwFJyOcjlWGdb2mS4z1tPb6apq2mnWpjSlUuUfaRJkbc4JfGSOyjIGtd8oL9Z0oP2tSS0o8IinkYYJJYkrlT3BLYBwcH+WkelKtInd2c9bAlORHLgwtGkiiRcEIw4DL6MO2PXAPYjUtYutOorLEsNDUh6RAFjhrV3oABwFHDKO3r6aXYYJQTJJs3d8vliPr7Z1IW2z3W8vst9NU1SkkE08JC5+sh4HftnW84xcfxCFaei9ul7jT9X9N0lfcKWlkZmPiwlRIiSIxGQD27ZGeRnTIgA1Slk+HXVkM6VNPLTWmWM+VxUksP0QFSPoTq0enqbqGkhWO+V9FW4H54YGjcffnB++BryskYqXxdnQm2tk7o0aNZjDRo0aADRo0aAPJXRtGvWjQBqlgSWNo5EV42GGRhkMPYj10l3H4XdO1s/iwpU0WfzR0koVD9lIO39MaedGnGTjwxUmR1voKCxW1KWjiipKSFSQoOAPUkk9z6kn9dK9V8S+m46x6OjlqrjODgLQU7Tb/sR37d+3OnWeCKoiaKeNJI2GGR1DKw+oPfXiCjp6cAQQxxADH4aBePbjSGVq3TV26rqGrKi12ixwE4VZrek9S47EtnAH07f17rd8JbBDAy10tbWyOQS7TmMD6BUwAP56sEKB2A1nGmpSXcVFb3b4Q2WeAC1z1VFMvI3StLGx+oJz+oI0pVHS986U3Ty2C3XSl/MzSp80I8evIDqP5ge2r1xrBUaHKT7icU9lU2P4rW6Gm8GptCwMgJ8O2yJInc/unaR6e+m+13Sx9eWiphEZngB8OenmTa8bdweOx9QwP651M19mtlwheGuoKaeN87hJEp76j7d0b07bZ456G000M8bbllQHeP8Wc4+nbUqwSfcirT8M+nKCVpJaeWuY8AVsviKo+i4A9uSCdOMcSxxqiKFVRhQOAB7Aa9jjWdU5OXJVUYxrOjRpAGjRo0AGjRo0Af/2Q=="/>
          <p:cNvSpPr>
            <a:spLocks noChangeAspect="1" noChangeArrowheads="1"/>
          </p:cNvSpPr>
          <p:nvPr/>
        </p:nvSpPr>
        <p:spPr bwMode="auto">
          <a:xfrm>
            <a:off x="1200150" y="-476687"/>
            <a:ext cx="950119" cy="92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cs typeface="Tahoma" charset="0"/>
            </a:endParaRPr>
          </a:p>
        </p:txBody>
      </p:sp>
      <p:pic>
        <p:nvPicPr>
          <p:cNvPr id="34832" name="Picture 28" descr="http://t3.gstatic.com/images?q=tbn:ANd9GcSdgB3l9BNESV-STQM7J27K-TTIjtcDqwbZmHyjWT2V_Yy9pWAp8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31941" y="2949792"/>
            <a:ext cx="1107281" cy="107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Rectangle 20"/>
          <p:cNvSpPr>
            <a:spLocks noChangeArrowheads="1"/>
          </p:cNvSpPr>
          <p:nvPr/>
        </p:nvSpPr>
        <p:spPr bwMode="auto">
          <a:xfrm>
            <a:off x="1251765" y="4840002"/>
            <a:ext cx="117211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eaLnBrk="0" hangingPunct="0">
              <a:spcBef>
                <a:spcPct val="50000"/>
              </a:spcBef>
            </a:pPr>
            <a:r>
              <a:rPr lang="pt-BR" sz="1050" dirty="0">
                <a:latin typeface="Calibri" charset="0"/>
                <a:cs typeface="Tahoma" charset="0"/>
              </a:rPr>
              <a:t>Adaptado da TNC.</a:t>
            </a:r>
          </a:p>
        </p:txBody>
      </p:sp>
      <p:pic>
        <p:nvPicPr>
          <p:cNvPr id="34834" name="Picture 19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35667" y="1987483"/>
            <a:ext cx="1079897" cy="8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205" descr="wwf_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06666" y="3988594"/>
            <a:ext cx="608409"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206" descr="b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97266" y="3912025"/>
            <a:ext cx="935831" cy="65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p:cNvPicPr>
            <a:picLocks noChangeAspect="1" noChangeArrowheads="1"/>
          </p:cNvPicPr>
          <p:nvPr/>
        </p:nvPicPr>
        <p:blipFill>
          <a:blip r:embed="rId16" cstate="print"/>
          <a:srcRect/>
          <a:stretch>
            <a:fillRect/>
          </a:stretch>
        </p:blipFill>
        <p:spPr bwMode="auto">
          <a:xfrm>
            <a:off x="2542499" y="3630865"/>
            <a:ext cx="864096" cy="951829"/>
          </a:xfrm>
          <a:prstGeom prst="rect">
            <a:avLst/>
          </a:prstGeom>
          <a:noFill/>
          <a:ln w="9525">
            <a:noFill/>
            <a:miter lim="800000"/>
            <a:headEnd/>
            <a:tailEnd/>
          </a:ln>
        </p:spPr>
      </p:pic>
    </p:spTree>
    <p:extLst>
      <p:ext uri="{BB962C8B-B14F-4D97-AF65-F5344CB8AC3E}">
        <p14:creationId xmlns:p14="http://schemas.microsoft.com/office/powerpoint/2010/main" val="243566211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p:cNvSpPr>
            <a:spLocks noGrp="1"/>
          </p:cNvSpPr>
          <p:nvPr>
            <p:ph type="title" idx="4294967295"/>
          </p:nvPr>
        </p:nvSpPr>
        <p:spPr bwMode="auto">
          <a:xfrm>
            <a:off x="1244184" y="195486"/>
            <a:ext cx="7231764"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1" dirty="0" err="1" smtClean="0"/>
              <a:t>Assinatura</a:t>
            </a:r>
            <a:r>
              <a:rPr lang="en-US" b="1" dirty="0" smtClean="0"/>
              <a:t> do 1º </a:t>
            </a:r>
            <a:r>
              <a:rPr lang="en-US" b="1" dirty="0" err="1" smtClean="0"/>
              <a:t>Contrato</a:t>
            </a:r>
            <a:r>
              <a:rPr lang="en-US" b="1" dirty="0" smtClean="0"/>
              <a:t> de PSA</a:t>
            </a:r>
          </a:p>
        </p:txBody>
      </p:sp>
      <p:pic>
        <p:nvPicPr>
          <p:cNvPr id="20483" name="Picture 3" descr="Logo Produtor de Águ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4235" y="1275160"/>
            <a:ext cx="1039415" cy="2640806"/>
          </a:xfrm>
          <a:prstGeom prst="rect">
            <a:avLst/>
          </a:prstGeom>
          <a:solidFill>
            <a:schemeClr val="bg1">
              <a:alpha val="87057"/>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2627784" y="1275606"/>
            <a:ext cx="4752975" cy="3393282"/>
            <a:chOff x="1247" y="754"/>
            <a:chExt cx="3992" cy="2850"/>
          </a:xfrm>
        </p:grpSpPr>
        <p:pic>
          <p:nvPicPr>
            <p:cNvPr id="20485" name="Imagem 3" descr="Pedro_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2" y="754"/>
              <a:ext cx="3947" cy="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CaixaDeTexto 5"/>
            <p:cNvSpPr txBox="1">
              <a:spLocks noChangeArrowheads="1"/>
            </p:cNvSpPr>
            <p:nvPr/>
          </p:nvSpPr>
          <p:spPr bwMode="auto">
            <a:xfrm>
              <a:off x="1247" y="3430"/>
              <a:ext cx="87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rgbClr val="000000"/>
                  </a:solidFill>
                  <a:latin typeface="Arial" charset="0"/>
                  <a:cs typeface="Tahoma" charset="0"/>
                </a:defRPr>
              </a:lvl1pPr>
              <a:lvl2pPr marL="742950" indent="-285750">
                <a:defRPr sz="2000" baseline="-25000">
                  <a:solidFill>
                    <a:srgbClr val="000000"/>
                  </a:solidFill>
                  <a:latin typeface="Arial" charset="0"/>
                  <a:cs typeface="Tahoma" charset="0"/>
                </a:defRPr>
              </a:lvl2pPr>
              <a:lvl3pPr marL="1143000" indent="-228600">
                <a:defRPr sz="2000" baseline="-25000">
                  <a:solidFill>
                    <a:srgbClr val="000000"/>
                  </a:solidFill>
                  <a:latin typeface="Arial" charset="0"/>
                  <a:cs typeface="Tahoma" charset="0"/>
                </a:defRPr>
              </a:lvl3pPr>
              <a:lvl4pPr marL="1600200" indent="-228600">
                <a:defRPr sz="2000" baseline="-25000">
                  <a:solidFill>
                    <a:srgbClr val="000000"/>
                  </a:solidFill>
                  <a:latin typeface="Arial" charset="0"/>
                  <a:cs typeface="Tahoma" charset="0"/>
                </a:defRPr>
              </a:lvl4pPr>
              <a:lvl5pPr marL="2057400" indent="-228600">
                <a:defRPr sz="2000" baseline="-25000">
                  <a:solidFill>
                    <a:srgbClr val="000000"/>
                  </a:solidFill>
                  <a:latin typeface="Arial" charset="0"/>
                  <a:cs typeface="Tahoma" charset="0"/>
                </a:defRPr>
              </a:lvl5pPr>
              <a:lvl6pPr marL="2514600" indent="-228600" algn="just" eaLnBrk="0" fontAlgn="base" hangingPunct="0">
                <a:spcBef>
                  <a:spcPct val="0"/>
                </a:spcBef>
                <a:spcAft>
                  <a:spcPct val="0"/>
                </a:spcAft>
                <a:defRPr sz="2000" baseline="-25000">
                  <a:solidFill>
                    <a:srgbClr val="000000"/>
                  </a:solidFill>
                  <a:latin typeface="Arial" charset="0"/>
                  <a:cs typeface="Tahoma" charset="0"/>
                </a:defRPr>
              </a:lvl6pPr>
              <a:lvl7pPr marL="2971800" indent="-228600" algn="just" eaLnBrk="0" fontAlgn="base" hangingPunct="0">
                <a:spcBef>
                  <a:spcPct val="0"/>
                </a:spcBef>
                <a:spcAft>
                  <a:spcPct val="0"/>
                </a:spcAft>
                <a:defRPr sz="2000" baseline="-25000">
                  <a:solidFill>
                    <a:srgbClr val="000000"/>
                  </a:solidFill>
                  <a:latin typeface="Arial" charset="0"/>
                  <a:cs typeface="Tahoma" charset="0"/>
                </a:defRPr>
              </a:lvl7pPr>
              <a:lvl8pPr marL="3429000" indent="-228600" algn="just" eaLnBrk="0" fontAlgn="base" hangingPunct="0">
                <a:spcBef>
                  <a:spcPct val="0"/>
                </a:spcBef>
                <a:spcAft>
                  <a:spcPct val="0"/>
                </a:spcAft>
                <a:defRPr sz="2000" baseline="-25000">
                  <a:solidFill>
                    <a:srgbClr val="000000"/>
                  </a:solidFill>
                  <a:latin typeface="Arial" charset="0"/>
                  <a:cs typeface="Tahoma" charset="0"/>
                </a:defRPr>
              </a:lvl8pPr>
              <a:lvl9pPr marL="3886200" indent="-228600" algn="just" eaLnBrk="0" fontAlgn="base" hangingPunct="0">
                <a:spcBef>
                  <a:spcPct val="0"/>
                </a:spcBef>
                <a:spcAft>
                  <a:spcPct val="0"/>
                </a:spcAft>
                <a:defRPr sz="2000" baseline="-25000">
                  <a:solidFill>
                    <a:srgbClr val="000000"/>
                  </a:solidFill>
                  <a:latin typeface="Arial" charset="0"/>
                  <a:cs typeface="Tahoma" charset="0"/>
                </a:defRPr>
              </a:lvl9pPr>
            </a:lstStyle>
            <a:p>
              <a:pPr algn="l" eaLnBrk="1" hangingPunct="1"/>
              <a:r>
                <a:rPr lang="en-US" sz="750" b="1" baseline="0" dirty="0" err="1">
                  <a:solidFill>
                    <a:schemeClr val="bg1"/>
                  </a:solidFill>
                  <a:latin typeface="Calibri" charset="0"/>
                </a:rPr>
                <a:t>Foto</a:t>
              </a:r>
              <a:r>
                <a:rPr lang="en-US" sz="750" b="1" baseline="0" dirty="0">
                  <a:solidFill>
                    <a:schemeClr val="bg1"/>
                  </a:solidFill>
                  <a:latin typeface="Calibri" charset="0"/>
                </a:rPr>
                <a:t>: Carolina </a:t>
              </a:r>
              <a:r>
                <a:rPr lang="en-US" sz="750" b="1" baseline="0" dirty="0" err="1">
                  <a:solidFill>
                    <a:schemeClr val="bg1"/>
                  </a:solidFill>
                  <a:latin typeface="Calibri" charset="0"/>
                </a:rPr>
                <a:t>Idalino</a:t>
              </a:r>
              <a:endParaRPr lang="en-US" sz="750" b="1" baseline="0" dirty="0">
                <a:solidFill>
                  <a:schemeClr val="bg1"/>
                </a:solidFill>
                <a:latin typeface="Calibri" charset="0"/>
              </a:endParaRPr>
            </a:p>
          </p:txBody>
        </p:sp>
      </p:grpSp>
      <p:sp>
        <p:nvSpPr>
          <p:cNvPr id="7" name="Retângulo 6"/>
          <p:cNvSpPr/>
          <p:nvPr/>
        </p:nvSpPr>
        <p:spPr>
          <a:xfrm>
            <a:off x="6462210" y="951570"/>
            <a:ext cx="803425" cy="253916"/>
          </a:xfrm>
          <a:prstGeom prst="rect">
            <a:avLst/>
          </a:prstGeom>
        </p:spPr>
        <p:txBody>
          <a:bodyPr wrap="none">
            <a:spAutoFit/>
          </a:bodyPr>
          <a:lstStyle/>
          <a:p>
            <a:r>
              <a:rPr lang="pt-BR" sz="1050" b="1" dirty="0">
                <a:latin typeface="Calibri" pitchFamily="34" charset="0"/>
              </a:rPr>
              <a:t>Nov / 2010</a:t>
            </a:r>
          </a:p>
        </p:txBody>
      </p:sp>
    </p:spTree>
    <p:extLst>
      <p:ext uri="{BB962C8B-B14F-4D97-AF65-F5344CB8AC3E}">
        <p14:creationId xmlns:p14="http://schemas.microsoft.com/office/powerpoint/2010/main" val="226317965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
          <p:cNvSpPr>
            <a:spLocks noChangeArrowheads="1"/>
          </p:cNvSpPr>
          <p:nvPr/>
        </p:nvSpPr>
        <p:spPr bwMode="auto">
          <a:xfrm>
            <a:off x="1547813" y="141685"/>
            <a:ext cx="696634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1" hangingPunct="1"/>
            <a:r>
              <a:rPr lang="pt-BR" sz="2400" b="1" dirty="0">
                <a:solidFill>
                  <a:srgbClr val="002060"/>
                </a:solidFill>
                <a:latin typeface="Calibri" charset="0"/>
                <a:cs typeface="Arial" charset="0"/>
              </a:rPr>
              <a:t>Execução das atividades previstas no projeto</a:t>
            </a:r>
          </a:p>
        </p:txBody>
      </p:sp>
      <p:pic>
        <p:nvPicPr>
          <p:cNvPr id="21507" name="Picture 3" descr="Logo Produtor de Águ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119" y="1275160"/>
            <a:ext cx="1039416" cy="2640806"/>
          </a:xfrm>
          <a:prstGeom prst="rect">
            <a:avLst/>
          </a:prstGeom>
          <a:solidFill>
            <a:schemeClr val="bg1">
              <a:alpha val="87057"/>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upo 5"/>
          <p:cNvGrpSpPr>
            <a:grpSpLocks/>
          </p:cNvGrpSpPr>
          <p:nvPr/>
        </p:nvGrpSpPr>
        <p:grpSpPr bwMode="auto">
          <a:xfrm>
            <a:off x="2589610" y="844153"/>
            <a:ext cx="4727703" cy="3501519"/>
            <a:chOff x="1727200" y="1209675"/>
            <a:chExt cx="7539668" cy="5629561"/>
          </a:xfrm>
        </p:grpSpPr>
        <p:pic>
          <p:nvPicPr>
            <p:cNvPr id="21509" name="Imagem 2" descr="Maria de Lourdes_produtor de água-Joanópoli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7200" y="1209675"/>
              <a:ext cx="73787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CaixaDeTexto 4"/>
            <p:cNvSpPr txBox="1">
              <a:spLocks noChangeArrowheads="1"/>
            </p:cNvSpPr>
            <p:nvPr/>
          </p:nvSpPr>
          <p:spPr bwMode="auto">
            <a:xfrm>
              <a:off x="7558651" y="6505228"/>
              <a:ext cx="1708217" cy="33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aseline="-25000">
                  <a:solidFill>
                    <a:srgbClr val="000000"/>
                  </a:solidFill>
                  <a:latin typeface="Arial" charset="0"/>
                  <a:cs typeface="Tahoma" charset="0"/>
                </a:defRPr>
              </a:lvl1pPr>
              <a:lvl2pPr marL="742950" indent="-285750">
                <a:defRPr sz="2000" baseline="-25000">
                  <a:solidFill>
                    <a:srgbClr val="000000"/>
                  </a:solidFill>
                  <a:latin typeface="Arial" charset="0"/>
                  <a:cs typeface="Tahoma" charset="0"/>
                </a:defRPr>
              </a:lvl2pPr>
              <a:lvl3pPr marL="1143000" indent="-228600">
                <a:defRPr sz="2000" baseline="-25000">
                  <a:solidFill>
                    <a:srgbClr val="000000"/>
                  </a:solidFill>
                  <a:latin typeface="Arial" charset="0"/>
                  <a:cs typeface="Tahoma" charset="0"/>
                </a:defRPr>
              </a:lvl3pPr>
              <a:lvl4pPr marL="1600200" indent="-228600">
                <a:defRPr sz="2000" baseline="-25000">
                  <a:solidFill>
                    <a:srgbClr val="000000"/>
                  </a:solidFill>
                  <a:latin typeface="Arial" charset="0"/>
                  <a:cs typeface="Tahoma" charset="0"/>
                </a:defRPr>
              </a:lvl4pPr>
              <a:lvl5pPr marL="2057400" indent="-228600">
                <a:defRPr sz="2000" baseline="-25000">
                  <a:solidFill>
                    <a:srgbClr val="000000"/>
                  </a:solidFill>
                  <a:latin typeface="Arial" charset="0"/>
                  <a:cs typeface="Tahoma" charset="0"/>
                </a:defRPr>
              </a:lvl5pPr>
              <a:lvl6pPr marL="2514600" indent="-228600" algn="just" eaLnBrk="0" fontAlgn="base" hangingPunct="0">
                <a:spcBef>
                  <a:spcPct val="0"/>
                </a:spcBef>
                <a:spcAft>
                  <a:spcPct val="0"/>
                </a:spcAft>
                <a:defRPr sz="2000" baseline="-25000">
                  <a:solidFill>
                    <a:srgbClr val="000000"/>
                  </a:solidFill>
                  <a:latin typeface="Arial" charset="0"/>
                  <a:cs typeface="Tahoma" charset="0"/>
                </a:defRPr>
              </a:lvl6pPr>
              <a:lvl7pPr marL="2971800" indent="-228600" algn="just" eaLnBrk="0" fontAlgn="base" hangingPunct="0">
                <a:spcBef>
                  <a:spcPct val="0"/>
                </a:spcBef>
                <a:spcAft>
                  <a:spcPct val="0"/>
                </a:spcAft>
                <a:defRPr sz="2000" baseline="-25000">
                  <a:solidFill>
                    <a:srgbClr val="000000"/>
                  </a:solidFill>
                  <a:latin typeface="Arial" charset="0"/>
                  <a:cs typeface="Tahoma" charset="0"/>
                </a:defRPr>
              </a:lvl7pPr>
              <a:lvl8pPr marL="3429000" indent="-228600" algn="just" eaLnBrk="0" fontAlgn="base" hangingPunct="0">
                <a:spcBef>
                  <a:spcPct val="0"/>
                </a:spcBef>
                <a:spcAft>
                  <a:spcPct val="0"/>
                </a:spcAft>
                <a:defRPr sz="2000" baseline="-25000">
                  <a:solidFill>
                    <a:srgbClr val="000000"/>
                  </a:solidFill>
                  <a:latin typeface="Arial" charset="0"/>
                  <a:cs typeface="Tahoma" charset="0"/>
                </a:defRPr>
              </a:lvl8pPr>
              <a:lvl9pPr marL="3886200" indent="-228600" algn="just" eaLnBrk="0" fontAlgn="base" hangingPunct="0">
                <a:spcBef>
                  <a:spcPct val="0"/>
                </a:spcBef>
                <a:spcAft>
                  <a:spcPct val="0"/>
                </a:spcAft>
                <a:defRPr sz="2000" baseline="-25000">
                  <a:solidFill>
                    <a:srgbClr val="000000"/>
                  </a:solidFill>
                  <a:latin typeface="Arial" charset="0"/>
                  <a:cs typeface="Tahoma" charset="0"/>
                </a:defRPr>
              </a:lvl9pPr>
            </a:lstStyle>
            <a:p>
              <a:pPr algn="l" eaLnBrk="1" hangingPunct="1"/>
              <a:r>
                <a:rPr lang="en-US" sz="750" baseline="0" dirty="0" err="1">
                  <a:solidFill>
                    <a:schemeClr val="bg1"/>
                  </a:solidFill>
                  <a:latin typeface="Calibri" charset="0"/>
                </a:rPr>
                <a:t>Foto</a:t>
              </a:r>
              <a:r>
                <a:rPr lang="en-US" sz="750" baseline="0" dirty="0">
                  <a:solidFill>
                    <a:schemeClr val="bg1"/>
                  </a:solidFill>
                  <a:latin typeface="Calibri" charset="0"/>
                </a:rPr>
                <a:t>: Umberto Kubota</a:t>
              </a:r>
            </a:p>
          </p:txBody>
        </p:sp>
      </p:grpSp>
    </p:spTree>
    <p:extLst>
      <p:ext uri="{BB962C8B-B14F-4D97-AF65-F5344CB8AC3E}">
        <p14:creationId xmlns:p14="http://schemas.microsoft.com/office/powerpoint/2010/main" val="23621371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E:\Aguai\Outros\Fotos - CT-Rural\DSCN00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9797" y="2464594"/>
            <a:ext cx="294679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E:\Aguai\Outros\Fotos - CT-Rural\DSCN0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6766" y="763192"/>
            <a:ext cx="2732484" cy="205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Logo Produtor de Águ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4469" y="1232298"/>
            <a:ext cx="1039416" cy="2640806"/>
          </a:xfrm>
          <a:prstGeom prst="rect">
            <a:avLst/>
          </a:prstGeom>
          <a:solidFill>
            <a:schemeClr val="bg1">
              <a:alpha val="87057"/>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3" name="Título 5"/>
          <p:cNvSpPr>
            <a:spLocks noGrp="1"/>
          </p:cNvSpPr>
          <p:nvPr>
            <p:ph type="title"/>
          </p:nvPr>
        </p:nvSpPr>
        <p:spPr bwMode="auto">
          <a:xfrm>
            <a:off x="1518047" y="267891"/>
            <a:ext cx="617220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80" tIns="34290" rIns="68580" bIns="34290" numCol="1" anchor="t" anchorCtr="0" compatLnSpc="1">
            <a:prstTxWarp prst="textNoShape">
              <a:avLst/>
            </a:prstTxWarp>
            <a:normAutofit/>
            <a:scene3d>
              <a:camera prst="orthographicFront"/>
              <a:lightRig rig="freezing" dir="t">
                <a:rot lat="0" lon="0" rev="5640000"/>
              </a:lightRig>
            </a:scene3d>
            <a:sp3d prstMaterial="flat">
              <a:contourClr>
                <a:schemeClr val="tx2"/>
              </a:contourClr>
            </a:sp3d>
          </a:bodyPr>
          <a:lstStyle/>
          <a:p>
            <a:pPr algn="ctr"/>
            <a:r>
              <a:rPr lang="pt-BR" sz="2400" b="1" dirty="0">
                <a:solidFill>
                  <a:srgbClr val="002060"/>
                </a:solidFill>
              </a:rPr>
              <a:t>Primeiros Pagamentos aos proprietários </a:t>
            </a:r>
            <a:r>
              <a:rPr lang="pt-BR" sz="2400" b="1" dirty="0"/>
              <a:t>rurais</a:t>
            </a:r>
          </a:p>
        </p:txBody>
      </p:sp>
      <p:sp>
        <p:nvSpPr>
          <p:cNvPr id="2" name="CaixaDeTexto 1"/>
          <p:cNvSpPr txBox="1"/>
          <p:nvPr/>
        </p:nvSpPr>
        <p:spPr>
          <a:xfrm>
            <a:off x="6064486" y="1059291"/>
            <a:ext cx="972108" cy="253916"/>
          </a:xfrm>
          <a:prstGeom prst="rect">
            <a:avLst/>
          </a:prstGeom>
          <a:noFill/>
        </p:spPr>
        <p:txBody>
          <a:bodyPr wrap="square" rtlCol="0">
            <a:spAutoFit/>
          </a:bodyPr>
          <a:lstStyle/>
          <a:p>
            <a:r>
              <a:rPr lang="pt-BR" sz="1050" b="1" dirty="0" err="1">
                <a:latin typeface="Calibri" pitchFamily="34" charset="0"/>
              </a:rPr>
              <a:t>Fev</a:t>
            </a:r>
            <a:r>
              <a:rPr lang="pt-BR" sz="1050" b="1" dirty="0">
                <a:latin typeface="Calibri" pitchFamily="34" charset="0"/>
              </a:rPr>
              <a:t> / 2011</a:t>
            </a:r>
          </a:p>
        </p:txBody>
      </p:sp>
      <p:sp>
        <p:nvSpPr>
          <p:cNvPr id="7" name="CaixaDeTexto 6"/>
          <p:cNvSpPr txBox="1"/>
          <p:nvPr/>
        </p:nvSpPr>
        <p:spPr>
          <a:xfrm>
            <a:off x="1709682" y="4029912"/>
            <a:ext cx="2322258" cy="415498"/>
          </a:xfrm>
          <a:prstGeom prst="rect">
            <a:avLst/>
          </a:prstGeom>
          <a:noFill/>
        </p:spPr>
        <p:txBody>
          <a:bodyPr wrap="square" rtlCol="0">
            <a:spAutoFit/>
          </a:bodyPr>
          <a:lstStyle/>
          <a:p>
            <a:r>
              <a:rPr lang="pt-BR" sz="1050" b="1" dirty="0"/>
              <a:t>... E quanto ao monitoramento das ações conservacionistas?</a:t>
            </a:r>
          </a:p>
        </p:txBody>
      </p:sp>
    </p:spTree>
    <p:extLst>
      <p:ext uri="{BB962C8B-B14F-4D97-AF65-F5344CB8AC3E}">
        <p14:creationId xmlns:p14="http://schemas.microsoft.com/office/powerpoint/2010/main" val="1941537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205740" y="173617"/>
            <a:ext cx="8857965"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2800" dirty="0" smtClean="0"/>
              <a:t>Pagamento por Serviços Ambientais: o caso das Bacias Piracicaba-Capivari e Jundiaí (PCJ)</a:t>
            </a:r>
            <a:endParaRPr sz="2800" dirty="0"/>
          </a:p>
        </p:txBody>
      </p:sp>
      <p:sp>
        <p:nvSpPr>
          <p:cNvPr id="180" name="Google Shape;180;p23"/>
          <p:cNvSpPr/>
          <p:nvPr/>
        </p:nvSpPr>
        <p:spPr>
          <a:xfrm rot="-3201117">
            <a:off x="6603863" y="2373904"/>
            <a:ext cx="1193169" cy="1210239"/>
          </a:xfrm>
          <a:prstGeom prst="ellipse">
            <a:avLst/>
          </a:prstGeom>
          <a:solidFill>
            <a:srgbClr val="EFEFEF"/>
          </a:solidFill>
          <a:ln>
            <a:noFill/>
          </a:ln>
        </p:spPr>
        <p:txBody>
          <a:bodyPr spcFirstLastPara="1" wrap="square" lIns="91425" tIns="45700" rIns="91425" bIns="45700" anchor="ctr" anchorCtr="0">
            <a:noAutofit/>
          </a:bodyPr>
          <a:lstStyle/>
          <a:p>
            <a:pPr marL="177800" lvl="0" indent="-177800" algn="ctr" rtl="0">
              <a:spcBef>
                <a:spcPts val="0"/>
              </a:spcBef>
              <a:spcAft>
                <a:spcPts val="0"/>
              </a:spcAft>
              <a:buFont typeface="Georgia"/>
              <a:buNone/>
            </a:pPr>
            <a:endParaRPr/>
          </a:p>
        </p:txBody>
      </p:sp>
      <p:grpSp>
        <p:nvGrpSpPr>
          <p:cNvPr id="181" name="Google Shape;181;p23"/>
          <p:cNvGrpSpPr/>
          <p:nvPr/>
        </p:nvGrpSpPr>
        <p:grpSpPr>
          <a:xfrm>
            <a:off x="7468020" y="2003045"/>
            <a:ext cx="1368930" cy="2962753"/>
            <a:chOff x="4863169" y="1450791"/>
            <a:chExt cx="1471019" cy="3341326"/>
          </a:xfrm>
        </p:grpSpPr>
        <p:sp>
          <p:nvSpPr>
            <p:cNvPr id="182" name="Google Shape;182;p23"/>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CFE2F3"/>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183" name="Google Shape;183;p23"/>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chemeClr val="accent2"/>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184" name="Google Shape;184;p23"/>
            <p:cNvSpPr txBox="1"/>
            <p:nvPr/>
          </p:nvSpPr>
          <p:spPr>
            <a:xfrm rot="17820794">
              <a:off x="3802854" y="2839836"/>
              <a:ext cx="3341326" cy="563236"/>
            </a:xfrm>
            <a:prstGeom prst="rect">
              <a:avLst/>
            </a:prstGeom>
            <a:noFill/>
            <a:ln>
              <a:noFill/>
            </a:ln>
          </p:spPr>
          <p:txBody>
            <a:bodyPr spcFirstLastPara="1" wrap="square" lIns="91425" tIns="91425" rIns="91425" bIns="91425" anchor="ctr" anchorCtr="0">
              <a:noAutofit/>
            </a:bodyPr>
            <a:lstStyle/>
            <a:p>
              <a:pPr lvl="0" algn="ctr">
                <a:buSzPts val="1100"/>
              </a:pPr>
              <a:r>
                <a:rPr lang="en" sz="1200" b="1" dirty="0" smtClean="0">
                  <a:solidFill>
                    <a:schemeClr val="bg1"/>
                  </a:solidFill>
                  <a:latin typeface="Raleway"/>
                  <a:ea typeface="Raleway"/>
                  <a:cs typeface="Raleway"/>
                  <a:sym typeface="Raleway"/>
                </a:rPr>
                <a:t>Implantação das práticas socioambientais</a:t>
              </a:r>
              <a:endParaRPr sz="1200" b="1" dirty="0">
                <a:solidFill>
                  <a:schemeClr val="bg1"/>
                </a:solidFill>
                <a:latin typeface="Raleway"/>
                <a:ea typeface="Raleway"/>
                <a:cs typeface="Raleway"/>
                <a:sym typeface="Raleway"/>
              </a:endParaRPr>
            </a:p>
          </p:txBody>
        </p:sp>
      </p:grpSp>
      <p:grpSp>
        <p:nvGrpSpPr>
          <p:cNvPr id="185" name="Google Shape;185;p23"/>
          <p:cNvGrpSpPr/>
          <p:nvPr/>
        </p:nvGrpSpPr>
        <p:grpSpPr>
          <a:xfrm>
            <a:off x="5584128" y="647853"/>
            <a:ext cx="3065002" cy="2857759"/>
            <a:chOff x="2857731" y="-71332"/>
            <a:chExt cx="3293577" cy="3222916"/>
          </a:xfrm>
        </p:grpSpPr>
        <p:sp>
          <p:nvSpPr>
            <p:cNvPr id="186" name="Google Shape;186;p23"/>
            <p:cNvSpPr/>
            <p:nvPr/>
          </p:nvSpPr>
          <p:spPr>
            <a:xfrm rot="-3280089">
              <a:off x="3410337"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9FC5E8"/>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187" name="Google Shape;187;p23"/>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chemeClr val="accent1"/>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188" name="Google Shape;188;p23"/>
            <p:cNvSpPr txBox="1"/>
            <p:nvPr/>
          </p:nvSpPr>
          <p:spPr>
            <a:xfrm>
              <a:off x="3782825" y="1153125"/>
              <a:ext cx="15780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1200" b="1" dirty="0" smtClean="0">
                  <a:solidFill>
                    <a:schemeClr val="lt1"/>
                  </a:solidFill>
                  <a:latin typeface="Raleway"/>
                  <a:ea typeface="Raleway"/>
                  <a:cs typeface="Raleway"/>
                  <a:sym typeface="Raleway"/>
                </a:rPr>
                <a:t>Assinatura dos Contratos por 3 anos </a:t>
              </a:r>
              <a:endParaRPr sz="1200" b="1" dirty="0">
                <a:solidFill>
                  <a:schemeClr val="lt1"/>
                </a:solidFill>
                <a:latin typeface="Raleway"/>
                <a:ea typeface="Raleway"/>
                <a:cs typeface="Raleway"/>
                <a:sym typeface="Raleway"/>
              </a:endParaRPr>
            </a:p>
          </p:txBody>
        </p:sp>
      </p:grpSp>
      <p:grpSp>
        <p:nvGrpSpPr>
          <p:cNvPr id="189" name="Google Shape;189;p23"/>
          <p:cNvGrpSpPr/>
          <p:nvPr/>
        </p:nvGrpSpPr>
        <p:grpSpPr>
          <a:xfrm>
            <a:off x="5018210" y="2255078"/>
            <a:ext cx="2834352" cy="2329339"/>
            <a:chOff x="2149241" y="1751370"/>
            <a:chExt cx="3045726" cy="2626975"/>
          </a:xfrm>
        </p:grpSpPr>
        <p:sp>
          <p:nvSpPr>
            <p:cNvPr id="190" name="Google Shape;190;p23"/>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FCE5CD"/>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191" name="Google Shape;191;p23"/>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chemeClr val="accent4"/>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192" name="Google Shape;192;p23"/>
            <p:cNvSpPr txBox="1"/>
            <p:nvPr/>
          </p:nvSpPr>
          <p:spPr>
            <a:xfrm rot="3725110" flipH="1">
              <a:off x="2314199" y="2783306"/>
              <a:ext cx="2626975" cy="56310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1200" b="1" dirty="0" smtClean="0">
                  <a:solidFill>
                    <a:srgbClr val="FFFFFF"/>
                  </a:solidFill>
                  <a:latin typeface="Raleway"/>
                  <a:ea typeface="Raleway"/>
                  <a:cs typeface="Raleway"/>
                  <a:sym typeface="Raleway"/>
                </a:rPr>
                <a:t>Monitoramento da implementação das práticas e liberação do PSA.</a:t>
              </a:r>
              <a:endParaRPr sz="1200" b="1" dirty="0">
                <a:solidFill>
                  <a:srgbClr val="FFFFFF"/>
                </a:solidFill>
                <a:latin typeface="Raleway"/>
                <a:ea typeface="Raleway"/>
                <a:cs typeface="Raleway"/>
                <a:sym typeface="Raleway"/>
              </a:endParaRPr>
            </a:p>
          </p:txBody>
        </p:sp>
      </p:grpSp>
      <p:pic>
        <p:nvPicPr>
          <p:cNvPr id="2" name="Imagem 1"/>
          <p:cNvPicPr>
            <a:picLocks noChangeAspect="1"/>
          </p:cNvPicPr>
          <p:nvPr/>
        </p:nvPicPr>
        <p:blipFill>
          <a:blip r:embed="rId3"/>
          <a:stretch>
            <a:fillRect/>
          </a:stretch>
        </p:blipFill>
        <p:spPr>
          <a:xfrm>
            <a:off x="367430" y="897129"/>
            <a:ext cx="4650303" cy="3284002"/>
          </a:xfrm>
          <a:prstGeom prst="rect">
            <a:avLst/>
          </a:prstGeom>
        </p:spPr>
      </p:pic>
      <p:pic>
        <p:nvPicPr>
          <p:cNvPr id="4" name="Imagem 3"/>
          <p:cNvPicPr>
            <a:picLocks noChangeAspect="1"/>
          </p:cNvPicPr>
          <p:nvPr/>
        </p:nvPicPr>
        <p:blipFill>
          <a:blip r:embed="rId4"/>
          <a:stretch>
            <a:fillRect/>
          </a:stretch>
        </p:blipFill>
        <p:spPr>
          <a:xfrm>
            <a:off x="247946" y="2547934"/>
            <a:ext cx="8815759" cy="2504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2" name="Google Shape;222;p26"/>
          <p:cNvSpPr/>
          <p:nvPr/>
        </p:nvSpPr>
        <p:spPr>
          <a:xfrm>
            <a:off x="0" y="2008388"/>
            <a:ext cx="940500" cy="668700"/>
          </a:xfrm>
          <a:prstGeom prst="rightArrow">
            <a:avLst>
              <a:gd name="adj1" fmla="val 61815"/>
              <a:gd name="adj2"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m 1"/>
          <p:cNvPicPr>
            <a:picLocks noChangeAspect="1"/>
          </p:cNvPicPr>
          <p:nvPr/>
        </p:nvPicPr>
        <p:blipFill>
          <a:blip r:embed="rId3"/>
          <a:stretch>
            <a:fillRect/>
          </a:stretch>
        </p:blipFill>
        <p:spPr>
          <a:xfrm>
            <a:off x="940500" y="56277"/>
            <a:ext cx="6633722" cy="4646237"/>
          </a:xfrm>
          <a:prstGeom prst="rect">
            <a:avLst/>
          </a:prstGeom>
        </p:spPr>
      </p:pic>
      <p:sp>
        <p:nvSpPr>
          <p:cNvPr id="3" name="CaixaDeTexto 2"/>
          <p:cNvSpPr txBox="1"/>
          <p:nvPr/>
        </p:nvSpPr>
        <p:spPr>
          <a:xfrm>
            <a:off x="7514568" y="2870616"/>
            <a:ext cx="1674402" cy="461665"/>
          </a:xfrm>
          <a:prstGeom prst="rect">
            <a:avLst/>
          </a:prstGeom>
          <a:noFill/>
        </p:spPr>
        <p:txBody>
          <a:bodyPr wrap="square" rtlCol="0">
            <a:spAutoFit/>
          </a:bodyPr>
          <a:lstStyle/>
          <a:p>
            <a:r>
              <a:rPr lang="pt-BR" sz="1200" dirty="0" smtClean="0">
                <a:latin typeface="Raleway" panose="020B0604020202020204" charset="0"/>
              </a:rPr>
              <a:t>Fonte: </a:t>
            </a:r>
            <a:r>
              <a:rPr lang="pt-BR" sz="1200" b="1" dirty="0" err="1" smtClean="0">
                <a:latin typeface="Raleway" panose="020B0604020202020204" charset="0"/>
              </a:rPr>
              <a:t>Taffarello</a:t>
            </a:r>
            <a:r>
              <a:rPr lang="pt-BR" sz="1200" b="1" dirty="0" smtClean="0">
                <a:latin typeface="Raleway" panose="020B0604020202020204" charset="0"/>
              </a:rPr>
              <a:t> et al. (2017).</a:t>
            </a:r>
            <a:endParaRPr lang="pt-BR" sz="1200" b="1" dirty="0">
              <a:latin typeface="Raleway" panose="020B060402020202020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893700" y="434588"/>
            <a:ext cx="7628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Tit</a:t>
            </a:r>
            <a:endParaRPr dirty="0"/>
          </a:p>
        </p:txBody>
      </p:sp>
      <p:sp>
        <p:nvSpPr>
          <p:cNvPr id="94" name="Google Shape;94;p13"/>
          <p:cNvSpPr txBox="1"/>
          <p:nvPr/>
        </p:nvSpPr>
        <p:spPr>
          <a:xfrm>
            <a:off x="623875" y="1472134"/>
            <a:ext cx="8167750" cy="2305200"/>
          </a:xfrm>
          <a:prstGeom prst="rect">
            <a:avLst/>
          </a:prstGeom>
          <a:noFill/>
          <a:ln>
            <a:noFill/>
          </a:ln>
        </p:spPr>
        <p:txBody>
          <a:bodyPr spcFirstLastPara="1" wrap="square" lIns="91425" tIns="91425" rIns="91425" bIns="91425" anchor="t" anchorCtr="0">
            <a:noAutofit/>
          </a:bodyPr>
          <a:lstStyle/>
          <a:p>
            <a:pPr marL="228600" lvl="0" indent="-228600">
              <a:lnSpc>
                <a:spcPct val="90000"/>
              </a:lnSpc>
              <a:spcBef>
                <a:spcPts val="1000"/>
              </a:spcBef>
              <a:buClrTx/>
              <a:buFont typeface="Arial" panose="020B0604020202020204" pitchFamily="34" charset="0"/>
              <a:buChar char="•"/>
            </a:pPr>
            <a:r>
              <a:rPr lang="pt-BR" sz="2800" kern="1200" dirty="0" smtClean="0">
                <a:solidFill>
                  <a:prstClr val="black"/>
                </a:solidFill>
                <a:latin typeface="Raleway" panose="020B0604020202020204" charset="0"/>
                <a:ea typeface="+mn-ea"/>
                <a:cs typeface="Calibri" panose="020F0502020204030204" pitchFamily="34" charset="0"/>
              </a:rPr>
              <a:t>Serviços </a:t>
            </a:r>
            <a:r>
              <a:rPr lang="pt-BR" sz="2800" kern="1200" dirty="0">
                <a:solidFill>
                  <a:prstClr val="black"/>
                </a:solidFill>
                <a:latin typeface="Raleway" panose="020B0604020202020204" charset="0"/>
                <a:ea typeface="+mn-ea"/>
                <a:cs typeface="Calibri" panose="020F0502020204030204" pitchFamily="34" charset="0"/>
              </a:rPr>
              <a:t>Ecossistêmicos;</a:t>
            </a:r>
          </a:p>
          <a:p>
            <a:pPr marL="228600" lvl="0" indent="-228600">
              <a:lnSpc>
                <a:spcPct val="90000"/>
              </a:lnSpc>
              <a:spcBef>
                <a:spcPts val="1000"/>
              </a:spcBef>
              <a:buClrTx/>
              <a:buFont typeface="Arial" panose="020B0604020202020204" pitchFamily="34" charset="0"/>
              <a:buChar char="•"/>
            </a:pPr>
            <a:r>
              <a:rPr lang="pt-BR" sz="2800" kern="1200" dirty="0" smtClean="0">
                <a:solidFill>
                  <a:prstClr val="black"/>
                </a:solidFill>
                <a:latin typeface="Raleway" panose="020B0604020202020204" charset="0"/>
                <a:ea typeface="+mn-ea"/>
                <a:cs typeface="Calibri" panose="020F0502020204030204" pitchFamily="34" charset="0"/>
              </a:rPr>
              <a:t>Pagamentos </a:t>
            </a:r>
            <a:r>
              <a:rPr lang="pt-BR" sz="2800" kern="1200" dirty="0">
                <a:solidFill>
                  <a:prstClr val="black"/>
                </a:solidFill>
                <a:latin typeface="Raleway" panose="020B0604020202020204" charset="0"/>
                <a:ea typeface="+mn-ea"/>
                <a:cs typeface="Calibri" panose="020F0502020204030204" pitchFamily="34" charset="0"/>
              </a:rPr>
              <a:t>por Serviços Ambientais;</a:t>
            </a:r>
          </a:p>
          <a:p>
            <a:pPr marL="228600" lvl="0" indent="-228600">
              <a:lnSpc>
                <a:spcPct val="90000"/>
              </a:lnSpc>
              <a:spcBef>
                <a:spcPts val="1000"/>
              </a:spcBef>
              <a:buClrTx/>
              <a:buFont typeface="Arial" panose="020B0604020202020204" pitchFamily="34" charset="0"/>
              <a:buChar char="•"/>
            </a:pPr>
            <a:r>
              <a:rPr lang="pt-BR" sz="2800" kern="1200" dirty="0">
                <a:solidFill>
                  <a:prstClr val="black"/>
                </a:solidFill>
                <a:latin typeface="Raleway" panose="020B0604020202020204" charset="0"/>
                <a:ea typeface="+mn-ea"/>
                <a:cs typeface="Calibri" panose="020F0502020204030204" pitchFamily="34" charset="0"/>
              </a:rPr>
              <a:t>Valoração dos Serviços Ambientais</a:t>
            </a:r>
            <a:r>
              <a:rPr lang="pt-BR" sz="2800" kern="1200" dirty="0" smtClean="0">
                <a:solidFill>
                  <a:prstClr val="black"/>
                </a:solidFill>
                <a:latin typeface="Raleway" panose="020B0604020202020204" charset="0"/>
                <a:ea typeface="+mn-ea"/>
                <a:cs typeface="Calibri" panose="020F0502020204030204" pitchFamily="34" charset="0"/>
              </a:rPr>
              <a:t>;</a:t>
            </a:r>
          </a:p>
          <a:p>
            <a:pPr marL="228600" indent="-228600">
              <a:lnSpc>
                <a:spcPct val="90000"/>
              </a:lnSpc>
              <a:spcBef>
                <a:spcPts val="1000"/>
              </a:spcBef>
              <a:buClrTx/>
              <a:buFont typeface="Arial" panose="020B0604020202020204" pitchFamily="34" charset="0"/>
              <a:buChar char="•"/>
            </a:pPr>
            <a:r>
              <a:rPr lang="pt-BR" sz="2800" kern="1200" dirty="0">
                <a:solidFill>
                  <a:prstClr val="black"/>
                </a:solidFill>
                <a:latin typeface="Raleway" panose="020B0604020202020204" charset="0"/>
                <a:cs typeface="Calibri" panose="020F0502020204030204" pitchFamily="34" charset="0"/>
              </a:rPr>
              <a:t>Ensino de Ciências e Educação Ambiental;</a:t>
            </a:r>
          </a:p>
          <a:p>
            <a:pPr marL="228600" lvl="0" indent="-228600">
              <a:lnSpc>
                <a:spcPct val="90000"/>
              </a:lnSpc>
              <a:spcBef>
                <a:spcPts val="1000"/>
              </a:spcBef>
              <a:buClrTx/>
              <a:buFont typeface="Arial" panose="020B0604020202020204" pitchFamily="34" charset="0"/>
              <a:buChar char="•"/>
            </a:pPr>
            <a:endParaRPr lang="pt-BR" sz="2800" kern="1200" dirty="0">
              <a:solidFill>
                <a:prstClr val="black"/>
              </a:solidFill>
              <a:latin typeface="Raleway" panose="020B0604020202020204" charset="0"/>
              <a:ea typeface="+mn-ea"/>
              <a:cs typeface="Calibri" panose="020F0502020204030204" pitchFamily="34" charset="0"/>
            </a:endParaRPr>
          </a:p>
          <a:p>
            <a:pPr marL="228600" lvl="0" indent="-228600">
              <a:lnSpc>
                <a:spcPct val="90000"/>
              </a:lnSpc>
              <a:spcBef>
                <a:spcPts val="1000"/>
              </a:spcBef>
              <a:buClrTx/>
              <a:buFont typeface="Arial" panose="020B0604020202020204" pitchFamily="34" charset="0"/>
              <a:buChar char="•"/>
            </a:pPr>
            <a:endParaRPr lang="pt-BR" sz="2400" kern="1200" dirty="0">
              <a:solidFill>
                <a:prstClr val="black"/>
              </a:solidFill>
              <a:effectLst>
                <a:outerShdw blurRad="228600" algn="ctr" rotWithShape="0">
                  <a:prstClr val="black">
                    <a:alpha val="53000"/>
                  </a:prstClr>
                </a:outerShdw>
              </a:effectLst>
              <a:latin typeface="Trebuchet MS" panose="020B0603020202020204"/>
              <a:ea typeface="+mn-ea"/>
              <a:cs typeface="+mn-cs"/>
            </a:endParaRPr>
          </a:p>
        </p:txBody>
      </p:sp>
      <p:sp>
        <p:nvSpPr>
          <p:cNvPr id="6" name="Título 1">
            <a:extLst>
              <a:ext uri="{FF2B5EF4-FFF2-40B4-BE49-F238E27FC236}">
                <a16:creationId xmlns:a16="http://schemas.microsoft.com/office/drawing/2014/main" id="{FE2443D2-8118-4CA2-9729-FDA75D3C2B80}"/>
              </a:ext>
            </a:extLst>
          </p:cNvPr>
          <p:cNvSpPr txBox="1">
            <a:spLocks/>
          </p:cNvSpPr>
          <p:nvPr/>
        </p:nvSpPr>
        <p:spPr>
          <a:xfrm>
            <a:off x="1" y="304647"/>
            <a:ext cx="9143999" cy="1037546"/>
          </a:xfrm>
          <a:prstGeom prst="rect">
            <a:avLst/>
          </a:prstGeom>
          <a:gradFill>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r>
              <a:rPr lang="pt-BR" sz="4800" b="1" dirty="0" smtClean="0">
                <a:effectLst>
                  <a:outerShdw blurRad="38100" dist="38100" dir="2700000" algn="tl">
                    <a:srgbClr val="000000">
                      <a:alpha val="43137"/>
                    </a:srgbClr>
                  </a:outerShdw>
                </a:effectLst>
              </a:rPr>
              <a:t>       </a:t>
            </a:r>
            <a:r>
              <a:rPr lang="pt-BR" sz="3600" b="1" dirty="0" smtClean="0">
                <a:effectLst>
                  <a:outerShdw blurRad="38100" dist="38100" dir="2700000" algn="tl">
                    <a:srgbClr val="000000">
                      <a:alpha val="43137"/>
                    </a:srgbClr>
                  </a:outerShdw>
                </a:effectLst>
              </a:rPr>
              <a:t>Sumário</a:t>
            </a:r>
            <a:endParaRPr lang="pt-BR"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ctrTitle" idx="4294967295"/>
          </p:nvPr>
        </p:nvSpPr>
        <p:spPr>
          <a:xfrm>
            <a:off x="993840" y="851831"/>
            <a:ext cx="7685340" cy="8952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400" b="1" dirty="0" smtClean="0">
                <a:solidFill>
                  <a:schemeClr val="accent4"/>
                </a:solidFill>
                <a:latin typeface="Lato"/>
                <a:ea typeface="Lato"/>
                <a:cs typeface="Lato"/>
                <a:sym typeface="Lato"/>
              </a:rPr>
              <a:t>Os estados da região central e sul do Brasil deveriam pagar os estados com Floresta Amazônica por conta da chuva que cai nos solos dessa região ser proveniente da umidade da Amazônia?</a:t>
            </a:r>
            <a:endParaRPr sz="2400" b="1" dirty="0">
              <a:solidFill>
                <a:schemeClr val="accent4"/>
              </a:solidFill>
              <a:latin typeface="Lato"/>
              <a:ea typeface="Lato"/>
              <a:cs typeface="Lato"/>
              <a:sym typeface="Lato"/>
            </a:endParaRPr>
          </a:p>
        </p:txBody>
      </p:sp>
      <p:sp>
        <p:nvSpPr>
          <p:cNvPr id="230" name="Google Shape;230;p27"/>
          <p:cNvSpPr txBox="1">
            <a:spLocks noGrp="1"/>
          </p:cNvSpPr>
          <p:nvPr>
            <p:ph type="ctrTitle" idx="4294967295"/>
          </p:nvPr>
        </p:nvSpPr>
        <p:spPr>
          <a:xfrm>
            <a:off x="940500" y="3109459"/>
            <a:ext cx="7821251" cy="89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smtClean="0">
                <a:solidFill>
                  <a:schemeClr val="accent2"/>
                </a:solidFill>
                <a:latin typeface="Lato"/>
                <a:ea typeface="Lato"/>
                <a:cs typeface="Lato"/>
                <a:sym typeface="Lato"/>
              </a:rPr>
              <a:t>Quanta água se move da Amazônia para o Centro-Sul do Brasil?</a:t>
            </a:r>
            <a:endParaRPr sz="2400" b="1" dirty="0">
              <a:solidFill>
                <a:schemeClr val="accent2"/>
              </a:solidFill>
              <a:latin typeface="Lato"/>
              <a:ea typeface="Lato"/>
              <a:cs typeface="Lato"/>
              <a:sym typeface="Lato"/>
            </a:endParaRPr>
          </a:p>
        </p:txBody>
      </p:sp>
      <p:sp>
        <p:nvSpPr>
          <p:cNvPr id="231" name="Google Shape;231;p27"/>
          <p:cNvSpPr txBox="1">
            <a:spLocks noGrp="1"/>
          </p:cNvSpPr>
          <p:nvPr>
            <p:ph type="subTitle" idx="4294967295"/>
          </p:nvPr>
        </p:nvSpPr>
        <p:spPr>
          <a:xfrm>
            <a:off x="940500" y="3925912"/>
            <a:ext cx="7993638"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smtClean="0">
                <a:solidFill>
                  <a:schemeClr val="accent3"/>
                </a:solidFill>
              </a:rPr>
              <a:t>Como valorarmos serviços ecossistêmicos hidrológicos?</a:t>
            </a:r>
            <a:endParaRPr b="1" dirty="0">
              <a:solidFill>
                <a:schemeClr val="accent3"/>
              </a:solidFill>
            </a:endParaRPr>
          </a:p>
        </p:txBody>
      </p:sp>
      <p:sp>
        <p:nvSpPr>
          <p:cNvPr id="232" name="Google Shape;232;p27"/>
          <p:cNvSpPr txBox="1">
            <a:spLocks noGrp="1"/>
          </p:cNvSpPr>
          <p:nvPr>
            <p:ph type="ctrTitle" idx="4294967295"/>
          </p:nvPr>
        </p:nvSpPr>
        <p:spPr>
          <a:xfrm>
            <a:off x="940500" y="1375495"/>
            <a:ext cx="7517700" cy="89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smtClean="0">
                <a:solidFill>
                  <a:schemeClr val="accent3"/>
                </a:solidFill>
                <a:latin typeface="Lato"/>
                <a:ea typeface="Lato"/>
                <a:cs typeface="Lato"/>
                <a:sym typeface="Lato"/>
              </a:rPr>
              <a:t>Quanto deve custar 1 m</a:t>
            </a:r>
            <a:r>
              <a:rPr lang="en" sz="2400" b="1" baseline="30000" dirty="0" smtClean="0">
                <a:solidFill>
                  <a:schemeClr val="accent3"/>
                </a:solidFill>
                <a:latin typeface="Lato"/>
                <a:ea typeface="Lato"/>
                <a:cs typeface="Lato"/>
                <a:sym typeface="Lato"/>
              </a:rPr>
              <a:t>3 </a:t>
            </a:r>
            <a:r>
              <a:rPr lang="en" sz="2400" b="1" dirty="0" smtClean="0">
                <a:solidFill>
                  <a:schemeClr val="accent3"/>
                </a:solidFill>
                <a:latin typeface="Lato"/>
                <a:ea typeface="Lato"/>
                <a:cs typeface="Lato"/>
                <a:sym typeface="Lato"/>
              </a:rPr>
              <a:t>de água?</a:t>
            </a:r>
            <a:endParaRPr sz="2400" b="1" baseline="30000" dirty="0">
              <a:solidFill>
                <a:schemeClr val="accent3"/>
              </a:solidFill>
              <a:latin typeface="Lato"/>
              <a:ea typeface="Lato"/>
              <a:cs typeface="Lato"/>
              <a:sym typeface="Lato"/>
            </a:endParaRPr>
          </a:p>
        </p:txBody>
      </p:sp>
      <p:sp>
        <p:nvSpPr>
          <p:cNvPr id="233" name="Google Shape;233;p27"/>
          <p:cNvSpPr txBox="1">
            <a:spLocks noGrp="1"/>
          </p:cNvSpPr>
          <p:nvPr>
            <p:ph type="subTitle" idx="4294967295"/>
          </p:nvPr>
        </p:nvSpPr>
        <p:spPr>
          <a:xfrm>
            <a:off x="940500" y="2176348"/>
            <a:ext cx="7896202"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smtClean="0"/>
              <a:t>Quem e quantos são os usuários de água de determinada bacia hidrográfica? </a:t>
            </a:r>
            <a:endParaRPr b="1" dirty="0"/>
          </a:p>
        </p:txBody>
      </p:sp>
      <p:sp>
        <p:nvSpPr>
          <p:cNvPr id="234" name="Google Shape;234;p27"/>
          <p:cNvSpPr/>
          <p:nvPr/>
        </p:nvSpPr>
        <p:spPr>
          <a:xfrm>
            <a:off x="0" y="447751"/>
            <a:ext cx="940500" cy="668700"/>
          </a:xfrm>
          <a:prstGeom prst="rightArrow">
            <a:avLst>
              <a:gd name="adj1" fmla="val 61815"/>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0" y="1876501"/>
            <a:ext cx="940500" cy="668700"/>
          </a:xfrm>
          <a:prstGeom prst="rightArrow">
            <a:avLst>
              <a:gd name="adj1" fmla="val 61815"/>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0" y="3305251"/>
            <a:ext cx="940500" cy="668700"/>
          </a:xfrm>
          <a:prstGeom prst="rightArrow">
            <a:avLst>
              <a:gd name="adj1" fmla="val 61815"/>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5922365" y="2571312"/>
            <a:ext cx="3221635" cy="1778580"/>
          </a:xfrm>
          <a:prstGeom prst="rect">
            <a:avLst/>
          </a:prstGeom>
        </p:spPr>
      </p:pic>
      <p:sp>
        <p:nvSpPr>
          <p:cNvPr id="242" name="Google Shape;242;p28"/>
          <p:cNvSpPr txBox="1">
            <a:spLocks noGrp="1"/>
          </p:cNvSpPr>
          <p:nvPr>
            <p:ph type="title"/>
          </p:nvPr>
        </p:nvSpPr>
        <p:spPr>
          <a:xfrm>
            <a:off x="446153" y="936515"/>
            <a:ext cx="7853248"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Segurança Hídrica e Adaptação baseada em Ecossistemas nas Bacias de Cabeceira do Sistema Cantareira, Brasil</a:t>
            </a:r>
            <a:endParaRPr dirty="0"/>
          </a:p>
        </p:txBody>
      </p:sp>
      <p:grpSp>
        <p:nvGrpSpPr>
          <p:cNvPr id="243" name="Google Shape;243;p28"/>
          <p:cNvGrpSpPr/>
          <p:nvPr/>
        </p:nvGrpSpPr>
        <p:grpSpPr>
          <a:xfrm>
            <a:off x="5632317" y="2002063"/>
            <a:ext cx="3305700" cy="2612288"/>
            <a:chOff x="5632317" y="1189775"/>
            <a:chExt cx="3305700" cy="3483050"/>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Last</a:t>
              </a:r>
              <a:endParaRPr>
                <a:solidFill>
                  <a:schemeClr val="lt1"/>
                </a:solidFill>
                <a:latin typeface="Lato"/>
                <a:ea typeface="Lato"/>
                <a:cs typeface="Lato"/>
                <a:sym typeface="Lato"/>
              </a:endParaRPr>
            </a:p>
          </p:txBody>
        </p:sp>
        <p:sp>
          <p:nvSpPr>
            <p:cNvPr id="245" name="Google Shape;245;p28"/>
            <p:cNvSpPr txBox="1"/>
            <p:nvPr/>
          </p:nvSpPr>
          <p:spPr>
            <a:xfrm>
              <a:off x="6167063"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dirty="0">
                  <a:solidFill>
                    <a:schemeClr val="dk1"/>
                  </a:solidFill>
                  <a:latin typeface="Lato"/>
                  <a:ea typeface="Lato"/>
                  <a:cs typeface="Lato"/>
                  <a:sym typeface="Lato"/>
                </a:rPr>
                <a:t>text</a:t>
              </a:r>
              <a:endParaRPr sz="1200" dirty="0">
                <a:solidFill>
                  <a:schemeClr val="dk1"/>
                </a:solidFill>
                <a:latin typeface="Lato"/>
                <a:ea typeface="Lato"/>
                <a:cs typeface="Lato"/>
                <a:sym typeface="Lato"/>
              </a:endParaRPr>
            </a:p>
          </p:txBody>
        </p:sp>
      </p:grpSp>
      <p:grpSp>
        <p:nvGrpSpPr>
          <p:cNvPr id="246" name="Google Shape;246;p28"/>
          <p:cNvGrpSpPr/>
          <p:nvPr/>
        </p:nvGrpSpPr>
        <p:grpSpPr>
          <a:xfrm>
            <a:off x="0" y="2002224"/>
            <a:ext cx="3546900" cy="2612127"/>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First</a:t>
              </a:r>
              <a:endParaRPr sz="2400">
                <a:solidFill>
                  <a:schemeClr val="lt1"/>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dirty="0">
                  <a:solidFill>
                    <a:schemeClr val="dk1"/>
                  </a:solidFill>
                  <a:latin typeface="Lato"/>
                  <a:ea typeface="Lato"/>
                  <a:cs typeface="Lato"/>
                  <a:sym typeface="Lato"/>
                </a:rPr>
                <a:t>text</a:t>
              </a:r>
              <a:endParaRPr sz="1600" dirty="0">
                <a:solidFill>
                  <a:schemeClr val="dk1"/>
                </a:solidFill>
                <a:latin typeface="Lato"/>
                <a:ea typeface="Lato"/>
                <a:cs typeface="Lato"/>
                <a:sym typeface="Lato"/>
              </a:endParaRPr>
            </a:p>
          </p:txBody>
        </p:sp>
      </p:grpSp>
      <p:grpSp>
        <p:nvGrpSpPr>
          <p:cNvPr id="249" name="Google Shape;249;p28"/>
          <p:cNvGrpSpPr/>
          <p:nvPr/>
        </p:nvGrpSpPr>
        <p:grpSpPr>
          <a:xfrm>
            <a:off x="2944204" y="2002063"/>
            <a:ext cx="3305700" cy="2612288"/>
            <a:chOff x="2944204" y="1189775"/>
            <a:chExt cx="3305700" cy="3483050"/>
          </a:xfrm>
        </p:grpSpPr>
        <p:sp>
          <p:nvSpPr>
            <p:cNvPr id="250" name="Google Shape;250;p28"/>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Second</a:t>
              </a:r>
              <a:endParaRPr>
                <a:solidFill>
                  <a:schemeClr val="lt1"/>
                </a:solidFill>
                <a:latin typeface="Lato"/>
                <a:ea typeface="Lato"/>
                <a:cs typeface="Lato"/>
                <a:sym typeface="Lato"/>
              </a:endParaRPr>
            </a:p>
          </p:txBody>
        </p:sp>
        <p:sp>
          <p:nvSpPr>
            <p:cNvPr id="251" name="Google Shape;251;p28"/>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dirty="0">
                  <a:solidFill>
                    <a:schemeClr val="dk1"/>
                  </a:solidFill>
                  <a:latin typeface="Lato"/>
                  <a:ea typeface="Lato"/>
                  <a:cs typeface="Lato"/>
                  <a:sym typeface="Lato"/>
                </a:rPr>
                <a:t>text</a:t>
              </a:r>
              <a:endParaRPr sz="1200" dirty="0">
                <a:solidFill>
                  <a:schemeClr val="dk1"/>
                </a:solidFill>
                <a:latin typeface="Lato"/>
                <a:ea typeface="Lato"/>
                <a:cs typeface="Lato"/>
                <a:sym typeface="Lato"/>
              </a:endParaRPr>
            </a:p>
          </p:txBody>
        </p:sp>
      </p:grpSp>
      <p:pic>
        <p:nvPicPr>
          <p:cNvPr id="2" name="Imagem 1"/>
          <p:cNvPicPr>
            <a:picLocks noChangeAspect="1"/>
          </p:cNvPicPr>
          <p:nvPr/>
        </p:nvPicPr>
        <p:blipFill>
          <a:blip r:embed="rId4"/>
          <a:stretch>
            <a:fillRect/>
          </a:stretch>
        </p:blipFill>
        <p:spPr>
          <a:xfrm>
            <a:off x="1" y="2503813"/>
            <a:ext cx="3300856" cy="2054227"/>
          </a:xfrm>
          <a:prstGeom prst="rect">
            <a:avLst/>
          </a:prstGeom>
        </p:spPr>
      </p:pic>
      <p:pic>
        <p:nvPicPr>
          <p:cNvPr id="3" name="Imagem 2"/>
          <p:cNvPicPr>
            <a:picLocks noChangeAspect="1"/>
          </p:cNvPicPr>
          <p:nvPr/>
        </p:nvPicPr>
        <p:blipFill>
          <a:blip r:embed="rId5"/>
          <a:stretch>
            <a:fillRect/>
          </a:stretch>
        </p:blipFill>
        <p:spPr>
          <a:xfrm>
            <a:off x="2891561" y="2537563"/>
            <a:ext cx="3109184" cy="184607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70" name="Google Shape;270;p29"/>
          <p:cNvSpPr/>
          <p:nvPr/>
        </p:nvSpPr>
        <p:spPr>
          <a:xfrm>
            <a:off x="3761627" y="1533267"/>
            <a:ext cx="275755" cy="251913"/>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29"/>
          <p:cNvGrpSpPr/>
          <p:nvPr/>
        </p:nvGrpSpPr>
        <p:grpSpPr>
          <a:xfrm>
            <a:off x="6370548" y="1529603"/>
            <a:ext cx="294182" cy="286367"/>
            <a:chOff x="5970800" y="1619250"/>
            <a:chExt cx="428650" cy="456725"/>
          </a:xfrm>
        </p:grpSpPr>
        <p:sp>
          <p:nvSpPr>
            <p:cNvPr id="272" name="Google Shape;272;p29"/>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29"/>
          <p:cNvGrpSpPr/>
          <p:nvPr/>
        </p:nvGrpSpPr>
        <p:grpSpPr>
          <a:xfrm>
            <a:off x="1117882" y="3302526"/>
            <a:ext cx="288315" cy="243495"/>
            <a:chOff x="5975075" y="2327500"/>
            <a:chExt cx="420100" cy="388350"/>
          </a:xfrm>
        </p:grpSpPr>
        <p:sp>
          <p:nvSpPr>
            <p:cNvPr id="278" name="Google Shape;278;p29"/>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29"/>
          <p:cNvGrpSpPr/>
          <p:nvPr/>
        </p:nvGrpSpPr>
        <p:grpSpPr>
          <a:xfrm>
            <a:off x="3724087" y="3305590"/>
            <a:ext cx="351180" cy="237367"/>
            <a:chOff x="5255200" y="3006475"/>
            <a:chExt cx="511700" cy="378575"/>
          </a:xfrm>
        </p:grpSpPr>
        <p:sp>
          <p:nvSpPr>
            <p:cNvPr id="281" name="Google Shape;281;p29"/>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9"/>
          <p:cNvGrpSpPr/>
          <p:nvPr/>
        </p:nvGrpSpPr>
        <p:grpSpPr>
          <a:xfrm>
            <a:off x="1109724" y="1533800"/>
            <a:ext cx="304237" cy="277965"/>
            <a:chOff x="570875" y="4322250"/>
            <a:chExt cx="443300" cy="443325"/>
          </a:xfrm>
        </p:grpSpPr>
        <p:sp>
          <p:nvSpPr>
            <p:cNvPr id="284" name="Google Shape;284;p2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29"/>
          <p:cNvGrpSpPr/>
          <p:nvPr/>
        </p:nvGrpSpPr>
        <p:grpSpPr>
          <a:xfrm>
            <a:off x="6378533" y="3296014"/>
            <a:ext cx="280765" cy="256521"/>
            <a:chOff x="6654650" y="3665275"/>
            <a:chExt cx="409100" cy="409125"/>
          </a:xfrm>
        </p:grpSpPr>
        <p:sp>
          <p:nvSpPr>
            <p:cNvPr id="289" name="Google Shape;289;p2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ítulo 7"/>
          <p:cNvSpPr>
            <a:spLocks noGrp="1"/>
          </p:cNvSpPr>
          <p:nvPr>
            <p:ph type="title"/>
          </p:nvPr>
        </p:nvSpPr>
        <p:spPr>
          <a:xfrm>
            <a:off x="695011" y="195264"/>
            <a:ext cx="8448989" cy="857400"/>
          </a:xfrm>
        </p:spPr>
        <p:txBody>
          <a:bodyPr/>
          <a:lstStyle/>
          <a:p>
            <a:pPr algn="ctr"/>
            <a:r>
              <a:rPr lang="pt-BR" sz="2800" b="1" dirty="0" smtClean="0">
                <a:solidFill>
                  <a:schemeClr val="accent4"/>
                </a:solidFill>
              </a:rPr>
              <a:t>Valoração dos Serviços Ecossistêmicos Hidrológicos de Regulação  </a:t>
            </a:r>
            <a:endParaRPr lang="pt-BR" sz="2800" b="1" dirty="0">
              <a:solidFill>
                <a:schemeClr val="accent4"/>
              </a:solidFill>
            </a:endParaRPr>
          </a:p>
        </p:txBody>
      </p:sp>
      <p:pic>
        <p:nvPicPr>
          <p:cNvPr id="11" name="Imagem 10"/>
          <p:cNvPicPr>
            <a:picLocks noChangeAspect="1"/>
          </p:cNvPicPr>
          <p:nvPr/>
        </p:nvPicPr>
        <p:blipFill>
          <a:blip r:embed="rId3"/>
          <a:stretch>
            <a:fillRect/>
          </a:stretch>
        </p:blipFill>
        <p:spPr>
          <a:xfrm>
            <a:off x="172321" y="906217"/>
            <a:ext cx="3623862" cy="3756008"/>
          </a:xfrm>
          <a:prstGeom prst="rect">
            <a:avLst/>
          </a:prstGeom>
        </p:spPr>
      </p:pic>
      <p:pic>
        <p:nvPicPr>
          <p:cNvPr id="13" name="Imagem 12"/>
          <p:cNvPicPr>
            <a:picLocks noChangeAspect="1"/>
          </p:cNvPicPr>
          <p:nvPr/>
        </p:nvPicPr>
        <p:blipFill rotWithShape="1">
          <a:blip r:embed="rId4"/>
          <a:srcRect l="6288" r="21523" b="8344"/>
          <a:stretch/>
        </p:blipFill>
        <p:spPr>
          <a:xfrm>
            <a:off x="3849530" y="1032930"/>
            <a:ext cx="4865167" cy="3474661"/>
          </a:xfrm>
          <a:prstGeom prst="rect">
            <a:avLst/>
          </a:prstGeom>
        </p:spPr>
      </p:pic>
      <p:sp>
        <p:nvSpPr>
          <p:cNvPr id="14" name="CaixaDeTexto 13"/>
          <p:cNvSpPr txBox="1"/>
          <p:nvPr/>
        </p:nvSpPr>
        <p:spPr>
          <a:xfrm>
            <a:off x="4062068" y="1046118"/>
            <a:ext cx="2303982" cy="307777"/>
          </a:xfrm>
          <a:prstGeom prst="rect">
            <a:avLst/>
          </a:prstGeom>
          <a:noFill/>
        </p:spPr>
        <p:txBody>
          <a:bodyPr wrap="square" rtlCol="0">
            <a:spAutoFit/>
          </a:bodyPr>
          <a:lstStyle/>
          <a:p>
            <a:r>
              <a:rPr lang="pt-BR" b="1" dirty="0" err="1" smtClean="0">
                <a:latin typeface="Raleway" panose="020B0604020202020204" charset="0"/>
              </a:rPr>
              <a:t>Taffarello</a:t>
            </a:r>
            <a:r>
              <a:rPr lang="pt-BR" b="1" dirty="0" smtClean="0">
                <a:latin typeface="Raleway" panose="020B0604020202020204" charset="0"/>
              </a:rPr>
              <a:t> et al. (2020).</a:t>
            </a:r>
            <a:endParaRPr lang="pt-BR" b="1" dirty="0">
              <a:latin typeface="Raleway" panose="020B060402020202020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4522" y="-341835"/>
            <a:ext cx="7772400" cy="1159800"/>
          </a:xfrm>
        </p:spPr>
        <p:txBody>
          <a:bodyPr/>
          <a:lstStyle/>
          <a:p>
            <a:r>
              <a:rPr lang="pt-BR" sz="3600" b="1" dirty="0" smtClean="0">
                <a:solidFill>
                  <a:schemeClr val="accent4"/>
                </a:solidFill>
              </a:rPr>
              <a:t>CONCLUSÕES</a:t>
            </a:r>
            <a:endParaRPr lang="pt-BR" sz="3600" b="1" dirty="0">
              <a:solidFill>
                <a:schemeClr val="accent4"/>
              </a:solidFill>
            </a:endParaRPr>
          </a:p>
        </p:txBody>
      </p:sp>
      <p:sp>
        <p:nvSpPr>
          <p:cNvPr id="3" name="Subtítulo 2"/>
          <p:cNvSpPr>
            <a:spLocks noGrp="1"/>
          </p:cNvSpPr>
          <p:nvPr>
            <p:ph type="subTitle" idx="1"/>
          </p:nvPr>
        </p:nvSpPr>
        <p:spPr>
          <a:xfrm>
            <a:off x="66907" y="833042"/>
            <a:ext cx="8564135" cy="784800"/>
          </a:xfrm>
        </p:spPr>
        <p:txBody>
          <a:bodyPr/>
          <a:lstStyle/>
          <a:p>
            <a:pPr marL="419100" indent="-342900">
              <a:buFont typeface="Wingdings" panose="05000000000000000000" pitchFamily="2" charset="2"/>
              <a:buChar char="v"/>
            </a:pPr>
            <a:r>
              <a:rPr lang="en-US" sz="1600" dirty="0" err="1" smtClean="0"/>
              <a:t>Pesquisas</a:t>
            </a:r>
            <a:r>
              <a:rPr lang="en-US" sz="1600" dirty="0" smtClean="0"/>
              <a:t> </a:t>
            </a:r>
            <a:r>
              <a:rPr lang="en-US" sz="1600" dirty="0" err="1" smtClean="0"/>
              <a:t>futuras</a:t>
            </a:r>
            <a:r>
              <a:rPr lang="en-US" sz="1600" dirty="0" smtClean="0"/>
              <a:t> para </a:t>
            </a:r>
            <a:r>
              <a:rPr lang="en-US" sz="1600" dirty="0" err="1" smtClean="0"/>
              <a:t>avaliar</a:t>
            </a:r>
            <a:r>
              <a:rPr lang="en-US" sz="1600" dirty="0" smtClean="0"/>
              <a:t> </a:t>
            </a:r>
            <a:r>
              <a:rPr lang="en-US" sz="1600" dirty="0" err="1" smtClean="0"/>
              <a:t>incertezas</a:t>
            </a:r>
            <a:r>
              <a:rPr lang="en-US" sz="1600" dirty="0" smtClean="0"/>
              <a:t> de (</a:t>
            </a:r>
            <a:r>
              <a:rPr lang="en-US" sz="1600" dirty="0" err="1" smtClean="0"/>
              <a:t>i</a:t>
            </a:r>
            <a:r>
              <a:rPr lang="en-US" sz="1600" dirty="0"/>
              <a:t>) </a:t>
            </a:r>
            <a:r>
              <a:rPr lang="en-US" sz="1600" dirty="0" err="1" smtClean="0"/>
              <a:t>complexidade</a:t>
            </a:r>
            <a:r>
              <a:rPr lang="en-US" sz="1600" dirty="0" smtClean="0"/>
              <a:t> da </a:t>
            </a:r>
            <a:r>
              <a:rPr lang="en-US" sz="1600" dirty="0" err="1" smtClean="0"/>
              <a:t>escala</a:t>
            </a:r>
            <a:r>
              <a:rPr lang="en-US" sz="1600" dirty="0" smtClean="0"/>
              <a:t> dos </a:t>
            </a:r>
            <a:r>
              <a:rPr lang="en-US" sz="1600" dirty="0" err="1" smtClean="0"/>
              <a:t>ecossistemas</a:t>
            </a:r>
            <a:r>
              <a:rPr lang="en-US" sz="1600" dirty="0" smtClean="0"/>
              <a:t>, </a:t>
            </a:r>
            <a:r>
              <a:rPr lang="en-US" sz="1600" dirty="0"/>
              <a:t>(ii) </a:t>
            </a:r>
            <a:r>
              <a:rPr lang="en-US" sz="1600" dirty="0" err="1" smtClean="0"/>
              <a:t>disponibilidade</a:t>
            </a:r>
            <a:r>
              <a:rPr lang="en-US" sz="1600" dirty="0" smtClean="0"/>
              <a:t> e </a:t>
            </a:r>
            <a:r>
              <a:rPr lang="en-US" sz="1600" dirty="0" err="1" smtClean="0"/>
              <a:t>compartilhamento</a:t>
            </a:r>
            <a:r>
              <a:rPr lang="en-US" sz="1600" dirty="0" smtClean="0"/>
              <a:t> de dados, </a:t>
            </a:r>
            <a:r>
              <a:rPr lang="en-US" sz="1600" dirty="0"/>
              <a:t>(iii) </a:t>
            </a:r>
            <a:r>
              <a:rPr lang="en-US" sz="1600" dirty="0" err="1" smtClean="0"/>
              <a:t>perspectiva</a:t>
            </a:r>
            <a:r>
              <a:rPr lang="en-US" sz="1600" dirty="0" smtClean="0"/>
              <a:t> do </a:t>
            </a:r>
            <a:r>
              <a:rPr lang="en-US" sz="1600" dirty="0" err="1" smtClean="0"/>
              <a:t>método</a:t>
            </a:r>
            <a:r>
              <a:rPr lang="en-US" sz="1600" dirty="0" smtClean="0"/>
              <a:t> de </a:t>
            </a:r>
            <a:r>
              <a:rPr lang="en-US" sz="1600" dirty="0" err="1" smtClean="0"/>
              <a:t>valoração</a:t>
            </a:r>
            <a:r>
              <a:rPr lang="en-US" sz="1600" dirty="0" smtClean="0"/>
              <a:t>, de </a:t>
            </a:r>
            <a:r>
              <a:rPr lang="en-US" sz="1600" dirty="0" err="1" smtClean="0"/>
              <a:t>natureza</a:t>
            </a:r>
            <a:r>
              <a:rPr lang="en-US" sz="1600" dirty="0" smtClean="0"/>
              <a:t> </a:t>
            </a:r>
            <a:r>
              <a:rPr lang="en-US" sz="1600" dirty="0" err="1" smtClean="0"/>
              <a:t>probabilística</a:t>
            </a:r>
            <a:r>
              <a:rPr lang="en-US" sz="1600" dirty="0" smtClean="0"/>
              <a:t> e </a:t>
            </a:r>
            <a:r>
              <a:rPr lang="en-US" sz="1600" dirty="0" err="1" smtClean="0"/>
              <a:t>multivariada</a:t>
            </a:r>
            <a:r>
              <a:rPr lang="en-US" sz="1600" dirty="0"/>
              <a:t>;</a:t>
            </a:r>
            <a:endParaRPr lang="en-US" sz="1600" dirty="0" smtClean="0"/>
          </a:p>
          <a:p>
            <a:pPr marL="419100" indent="-342900">
              <a:buFont typeface="Wingdings" panose="05000000000000000000" pitchFamily="2" charset="2"/>
              <a:buChar char="v"/>
            </a:pPr>
            <a:endParaRPr lang="en-US" sz="1600" dirty="0"/>
          </a:p>
          <a:p>
            <a:pPr marL="419100" indent="-342900">
              <a:buFont typeface="Wingdings" panose="05000000000000000000" pitchFamily="2" charset="2"/>
              <a:buChar char="v"/>
            </a:pPr>
            <a:r>
              <a:rPr lang="en-US" sz="1600" dirty="0" err="1" smtClean="0"/>
              <a:t>Métodos</a:t>
            </a:r>
            <a:r>
              <a:rPr lang="en-US" sz="1600" dirty="0" smtClean="0"/>
              <a:t> para </a:t>
            </a:r>
            <a:r>
              <a:rPr lang="en-US" sz="1600" dirty="0" err="1" smtClean="0"/>
              <a:t>melhor</a:t>
            </a:r>
            <a:r>
              <a:rPr lang="en-US" sz="1600" dirty="0" smtClean="0"/>
              <a:t> </a:t>
            </a:r>
            <a:r>
              <a:rPr lang="en-US" sz="1600" dirty="0" err="1" smtClean="0"/>
              <a:t>comunicação</a:t>
            </a:r>
            <a:r>
              <a:rPr lang="en-US" sz="1600" dirty="0" smtClean="0"/>
              <a:t> dos </a:t>
            </a:r>
            <a:r>
              <a:rPr lang="en-US" sz="1600" dirty="0" err="1" smtClean="0"/>
              <a:t>resultados</a:t>
            </a:r>
            <a:r>
              <a:rPr lang="en-US" sz="1600" dirty="0" smtClean="0"/>
              <a:t> das </a:t>
            </a:r>
            <a:r>
              <a:rPr lang="en-US" sz="1600" dirty="0" err="1" smtClean="0"/>
              <a:t>pesquisas</a:t>
            </a:r>
            <a:r>
              <a:rPr lang="en-US" sz="1600" dirty="0" smtClean="0"/>
              <a:t> entre </a:t>
            </a:r>
            <a:r>
              <a:rPr lang="en-US" sz="1600" dirty="0" err="1" smtClean="0"/>
              <a:t>os</a:t>
            </a:r>
            <a:r>
              <a:rPr lang="en-US" sz="1600" dirty="0" smtClean="0"/>
              <a:t> </a:t>
            </a:r>
            <a:r>
              <a:rPr lang="en-US" sz="1600" dirty="0" err="1" smtClean="0"/>
              <a:t>pesquisadores</a:t>
            </a:r>
            <a:r>
              <a:rPr lang="en-US" sz="1600" dirty="0" smtClean="0"/>
              <a:t>, </a:t>
            </a:r>
            <a:r>
              <a:rPr lang="en-US" sz="1600" dirty="0" err="1" smtClean="0"/>
              <a:t>gestores</a:t>
            </a:r>
            <a:r>
              <a:rPr lang="en-US" sz="1600" dirty="0" smtClean="0"/>
              <a:t> </a:t>
            </a:r>
            <a:r>
              <a:rPr lang="en-US" sz="1600" dirty="0" err="1" smtClean="0"/>
              <a:t>públicos</a:t>
            </a:r>
            <a:r>
              <a:rPr lang="en-US" sz="1600" dirty="0" smtClean="0"/>
              <a:t> e a </a:t>
            </a:r>
            <a:r>
              <a:rPr lang="en-US" sz="1600" dirty="0" err="1" smtClean="0"/>
              <a:t>sociedade</a:t>
            </a:r>
            <a:r>
              <a:rPr lang="en-US" sz="1600" dirty="0" smtClean="0"/>
              <a:t>;</a:t>
            </a:r>
          </a:p>
          <a:p>
            <a:pPr marL="419100" indent="-342900">
              <a:buFont typeface="Wingdings" panose="05000000000000000000" pitchFamily="2" charset="2"/>
              <a:buChar char="v"/>
            </a:pPr>
            <a:endParaRPr lang="en-US" sz="1600" dirty="0"/>
          </a:p>
          <a:p>
            <a:pPr marL="419100" indent="-342900">
              <a:buFont typeface="Wingdings" panose="05000000000000000000" pitchFamily="2" charset="2"/>
              <a:buChar char="v"/>
            </a:pPr>
            <a:r>
              <a:rPr lang="pt-BR" sz="1600" dirty="0"/>
              <a:t>E</a:t>
            </a:r>
            <a:r>
              <a:rPr lang="pt-BR" sz="1600" dirty="0" smtClean="0"/>
              <a:t>nsino </a:t>
            </a:r>
            <a:r>
              <a:rPr lang="pt-BR" sz="1600" dirty="0"/>
              <a:t>de ciências dentro e fora </a:t>
            </a:r>
            <a:r>
              <a:rPr lang="pt-BR" sz="1600" dirty="0" smtClean="0"/>
              <a:t>da </a:t>
            </a:r>
            <a:r>
              <a:rPr lang="pt-BR" sz="1600" dirty="0"/>
              <a:t>sala de aula sob contexto de </a:t>
            </a:r>
            <a:r>
              <a:rPr lang="pt-BR" sz="1600" u="sng" dirty="0">
                <a:hlinkClick r:id="rId2"/>
              </a:rPr>
              <a:t>saúde planetária</a:t>
            </a:r>
            <a:r>
              <a:rPr lang="pt-BR" sz="1600" u="sng" dirty="0"/>
              <a:t>,</a:t>
            </a:r>
            <a:r>
              <a:rPr lang="pt-BR" sz="1600" dirty="0"/>
              <a:t> usando  </a:t>
            </a:r>
            <a:r>
              <a:rPr lang="pt-BR" sz="1600" u="sng" dirty="0">
                <a:hlinkClick r:id="rId3"/>
              </a:rPr>
              <a:t>serviços </a:t>
            </a:r>
            <a:r>
              <a:rPr lang="pt-BR" sz="1600" u="sng" dirty="0" smtClean="0">
                <a:hlinkClick r:id="rId3"/>
              </a:rPr>
              <a:t>ecossistêmicos</a:t>
            </a:r>
            <a:r>
              <a:rPr lang="pt-BR" sz="1600" u="sng" dirty="0" smtClean="0"/>
              <a:t>. </a:t>
            </a:r>
            <a:r>
              <a:rPr lang="pt-BR" sz="1600" dirty="0" smtClean="0"/>
              <a:t>Por </a:t>
            </a:r>
            <a:r>
              <a:rPr lang="pt-BR" sz="1600" dirty="0"/>
              <a:t>exemplo, para um melhor entendimento dos estudantes e professores das </a:t>
            </a:r>
            <a:r>
              <a:rPr lang="pt-BR" sz="1600" u="sng" dirty="0">
                <a:hlinkClick r:id="rId4"/>
              </a:rPr>
              <a:t>inter-relações entre os sistemas naturais e os sistemas antrópicos</a:t>
            </a:r>
            <a:r>
              <a:rPr lang="pt-BR" sz="1600" dirty="0"/>
              <a:t>, suas </a:t>
            </a:r>
            <a:r>
              <a:rPr lang="pt-BR" sz="1600" u="sng" dirty="0" err="1">
                <a:hlinkClick r:id="rId5"/>
              </a:rPr>
              <a:t>codependências</a:t>
            </a:r>
            <a:r>
              <a:rPr lang="pt-BR" sz="1600" u="sng" dirty="0">
                <a:hlinkClick r:id="rId5"/>
              </a:rPr>
              <a:t> e múltiplas escalas</a:t>
            </a:r>
            <a:r>
              <a:rPr lang="pt-BR" sz="1600" dirty="0"/>
              <a:t>.</a:t>
            </a:r>
          </a:p>
          <a:p>
            <a:pPr marL="419100" indent="-342900">
              <a:buFont typeface="Wingdings" panose="05000000000000000000" pitchFamily="2" charset="2"/>
              <a:buChar char="v"/>
            </a:pPr>
            <a:endParaRPr lang="en-US" sz="1600" dirty="0" smtClean="0"/>
          </a:p>
          <a:p>
            <a:pPr marL="419100" indent="-342900">
              <a:buFont typeface="Wingdings" panose="05000000000000000000" pitchFamily="2" charset="2"/>
              <a:buChar char="v"/>
            </a:pPr>
            <a:endParaRPr lang="en-US" sz="1600" dirty="0"/>
          </a:p>
          <a:p>
            <a:pPr marL="419100" indent="-342900">
              <a:buFont typeface="Wingdings" panose="05000000000000000000" pitchFamily="2" charset="2"/>
              <a:buChar char="v"/>
            </a:pPr>
            <a:endParaRPr lang="pt-BR" sz="1600" dirty="0"/>
          </a:p>
        </p:txBody>
      </p:sp>
    </p:spTree>
    <p:extLst>
      <p:ext uri="{BB962C8B-B14F-4D97-AF65-F5344CB8AC3E}">
        <p14:creationId xmlns:p14="http://schemas.microsoft.com/office/powerpoint/2010/main" val="1060461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4"/>
          <p:cNvSpPr txBox="1">
            <a:spLocks noGrp="1"/>
          </p:cNvSpPr>
          <p:nvPr>
            <p:ph type="ctrTitle" idx="4294967295"/>
          </p:nvPr>
        </p:nvSpPr>
        <p:spPr>
          <a:xfrm>
            <a:off x="916025" y="726094"/>
            <a:ext cx="686752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smtClean="0">
                <a:solidFill>
                  <a:schemeClr val="tx1">
                    <a:lumMod val="75000"/>
                  </a:schemeClr>
                </a:solidFill>
              </a:rPr>
              <a:t>Muito obrigada!</a:t>
            </a:r>
            <a:endParaRPr sz="6000" dirty="0">
              <a:solidFill>
                <a:schemeClr val="tx1">
                  <a:lumMod val="75000"/>
                </a:schemeClr>
              </a:solidFill>
            </a:endParaRPr>
          </a:p>
        </p:txBody>
      </p:sp>
      <p:sp>
        <p:nvSpPr>
          <p:cNvPr id="357" name="Google Shape;357;p34"/>
          <p:cNvSpPr txBox="1">
            <a:spLocks noGrp="1"/>
          </p:cNvSpPr>
          <p:nvPr>
            <p:ph type="subTitle" idx="4294967295"/>
          </p:nvPr>
        </p:nvSpPr>
        <p:spPr>
          <a:xfrm>
            <a:off x="916025" y="1754213"/>
            <a:ext cx="5561100"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4800" b="1" dirty="0" smtClean="0">
                <a:solidFill>
                  <a:schemeClr val="lt1"/>
                </a:solidFill>
              </a:rPr>
              <a:t>Dúvidas?</a:t>
            </a:r>
            <a:endParaRPr sz="4800" b="1" dirty="0">
              <a:solidFill>
                <a:schemeClr val="lt1"/>
              </a:solidFill>
            </a:endParaRPr>
          </a:p>
        </p:txBody>
      </p:sp>
      <p:sp>
        <p:nvSpPr>
          <p:cNvPr id="358" name="Google Shape;358;p34"/>
          <p:cNvSpPr txBox="1">
            <a:spLocks noGrp="1"/>
          </p:cNvSpPr>
          <p:nvPr>
            <p:ph type="body" idx="4294967295"/>
          </p:nvPr>
        </p:nvSpPr>
        <p:spPr>
          <a:xfrm>
            <a:off x="916025" y="2759006"/>
            <a:ext cx="5561100" cy="199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pt-BR" sz="2400" b="1" dirty="0" smtClean="0">
                <a:solidFill>
                  <a:schemeClr val="lt1"/>
                </a:solidFill>
                <a:hlinkClick r:id="rId3"/>
              </a:rPr>
              <a:t>taffarellod@gmail.com</a:t>
            </a:r>
            <a:endParaRPr lang="pt-BR" sz="2400" b="1" dirty="0" smtClean="0">
              <a:solidFill>
                <a:schemeClr val="lt1"/>
              </a:solidFill>
            </a:endParaRPr>
          </a:p>
          <a:p>
            <a:pPr marL="0" lvl="0" indent="0" algn="l" rtl="0">
              <a:spcBef>
                <a:spcPts val="600"/>
              </a:spcBef>
              <a:spcAft>
                <a:spcPts val="0"/>
              </a:spcAft>
              <a:buNone/>
            </a:pPr>
            <a:endParaRPr lang="pt-BR" b="1" dirty="0">
              <a:solidFill>
                <a:schemeClr val="lt1"/>
              </a:solidFill>
            </a:endParaRPr>
          </a:p>
          <a:p>
            <a:pPr marL="0" lvl="0" indent="0" algn="l" rtl="0">
              <a:spcBef>
                <a:spcPts val="600"/>
              </a:spcBef>
              <a:spcAft>
                <a:spcPts val="0"/>
              </a:spcAft>
              <a:buNone/>
            </a:pPr>
            <a:r>
              <a:rPr lang="pt-BR" sz="2400" b="1" dirty="0" smtClean="0">
                <a:solidFill>
                  <a:schemeClr val="lt1"/>
                </a:solidFill>
              </a:rPr>
              <a:t>16 99718-1438</a:t>
            </a:r>
            <a:endParaRPr sz="2400" b="1" dirty="0">
              <a:solidFill>
                <a:schemeClr val="lt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88447" y="187401"/>
            <a:ext cx="5776332" cy="1195349"/>
          </a:xfrm>
        </p:spPr>
        <p:txBody>
          <a:bodyPr/>
          <a:lstStyle/>
          <a:p>
            <a:pPr algn="ctr"/>
            <a:r>
              <a:rPr lang="pt-BR" b="1" dirty="0" smtClean="0">
                <a:solidFill>
                  <a:srgbClr val="37AA6E"/>
                </a:solidFill>
              </a:rPr>
              <a:t>Lei 6.938/81 – Política Nacional de Meio Ambiente</a:t>
            </a:r>
            <a:endParaRPr lang="pt-BR" b="1" dirty="0">
              <a:solidFill>
                <a:srgbClr val="37AA6E"/>
              </a:solidFill>
            </a:endParaRPr>
          </a:p>
        </p:txBody>
      </p:sp>
      <p:pic>
        <p:nvPicPr>
          <p:cNvPr id="3" name="Imagem 2"/>
          <p:cNvPicPr>
            <a:picLocks noChangeAspect="1"/>
          </p:cNvPicPr>
          <p:nvPr/>
        </p:nvPicPr>
        <p:blipFill>
          <a:blip r:embed="rId3"/>
          <a:stretch>
            <a:fillRect/>
          </a:stretch>
        </p:blipFill>
        <p:spPr>
          <a:xfrm>
            <a:off x="284235" y="0"/>
            <a:ext cx="2916741" cy="5143500"/>
          </a:xfrm>
          <a:prstGeom prst="rect">
            <a:avLst/>
          </a:prstGeom>
        </p:spPr>
      </p:pic>
      <p:sp>
        <p:nvSpPr>
          <p:cNvPr id="4" name="CaixaDeTexto 3"/>
          <p:cNvSpPr txBox="1"/>
          <p:nvPr/>
        </p:nvSpPr>
        <p:spPr>
          <a:xfrm>
            <a:off x="3569668" y="1747024"/>
            <a:ext cx="5213890" cy="2554545"/>
          </a:xfrm>
          <a:prstGeom prst="rect">
            <a:avLst/>
          </a:prstGeom>
          <a:noFill/>
          <a:ln>
            <a:solidFill>
              <a:schemeClr val="accent5"/>
            </a:solidFill>
          </a:ln>
        </p:spPr>
        <p:txBody>
          <a:bodyPr wrap="square" rtlCol="0">
            <a:spAutoFit/>
          </a:bodyPr>
          <a:lstStyle/>
          <a:p>
            <a:r>
              <a:rPr lang="pt-BR" sz="2000" dirty="0">
                <a:solidFill>
                  <a:schemeClr val="accent5"/>
                </a:solidFill>
                <a:latin typeface="Calibri" panose="020F0502020204030204" pitchFamily="34" charset="0"/>
                <a:cs typeface="Calibri" panose="020F0502020204030204" pitchFamily="34" charset="0"/>
              </a:rPr>
              <a:t>PNMA </a:t>
            </a:r>
            <a:r>
              <a:rPr lang="pt-BR" sz="2000" dirty="0" smtClean="0">
                <a:solidFill>
                  <a:schemeClr val="accent5"/>
                </a:solidFill>
                <a:latin typeface="Calibri" panose="020F0502020204030204" pitchFamily="34" charset="0"/>
                <a:cs typeface="Calibri" panose="020F0502020204030204" pitchFamily="34" charset="0"/>
              </a:rPr>
              <a:t>- Objetivo </a:t>
            </a:r>
            <a:r>
              <a:rPr lang="pt-BR" sz="2000" dirty="0">
                <a:solidFill>
                  <a:schemeClr val="accent5"/>
                </a:solidFill>
                <a:latin typeface="Calibri" panose="020F0502020204030204" pitchFamily="34" charset="0"/>
                <a:cs typeface="Calibri" panose="020F0502020204030204" pitchFamily="34" charset="0"/>
              </a:rPr>
              <a:t>G</a:t>
            </a:r>
            <a:r>
              <a:rPr lang="pt-BR" sz="2000" dirty="0" smtClean="0">
                <a:solidFill>
                  <a:schemeClr val="accent5"/>
                </a:solidFill>
                <a:latin typeface="Calibri" panose="020F0502020204030204" pitchFamily="34" charset="0"/>
                <a:cs typeface="Calibri" panose="020F0502020204030204" pitchFamily="34" charset="0"/>
              </a:rPr>
              <a:t>eral: </a:t>
            </a:r>
          </a:p>
          <a:p>
            <a:endParaRPr lang="pt-BR" sz="2000" dirty="0">
              <a:latin typeface="Calibri" panose="020F0502020204030204" pitchFamily="34" charset="0"/>
              <a:cs typeface="Calibri" panose="020F0502020204030204" pitchFamily="34" charset="0"/>
            </a:endParaRPr>
          </a:p>
          <a:p>
            <a:r>
              <a:rPr lang="pt-BR" sz="2000" dirty="0">
                <a:solidFill>
                  <a:schemeClr val="accent5"/>
                </a:solidFill>
                <a:latin typeface="Calibri" panose="020F0502020204030204" pitchFamily="34" charset="0"/>
                <a:cs typeface="Calibri" panose="020F0502020204030204" pitchFamily="34" charset="0"/>
              </a:rPr>
              <a:t>P</a:t>
            </a:r>
            <a:r>
              <a:rPr lang="pt-BR" sz="2000" dirty="0" smtClean="0">
                <a:solidFill>
                  <a:schemeClr val="accent5"/>
                </a:solidFill>
                <a:latin typeface="Calibri" panose="020F0502020204030204" pitchFamily="34" charset="0"/>
                <a:cs typeface="Calibri" panose="020F0502020204030204" pitchFamily="34" charset="0"/>
              </a:rPr>
              <a:t>reservação</a:t>
            </a:r>
            <a:r>
              <a:rPr lang="pt-BR" sz="2000" dirty="0">
                <a:solidFill>
                  <a:schemeClr val="accent5"/>
                </a:solidFill>
                <a:latin typeface="Calibri" panose="020F0502020204030204" pitchFamily="34" charset="0"/>
                <a:cs typeface="Calibri" panose="020F0502020204030204" pitchFamily="34" charset="0"/>
              </a:rPr>
              <a:t>, melhoria e recuperação da qualidade ambiental </a:t>
            </a:r>
            <a:r>
              <a:rPr lang="pt-BR" sz="2000" dirty="0">
                <a:latin typeface="Calibri" panose="020F0502020204030204" pitchFamily="34" charset="0"/>
                <a:cs typeface="Calibri" panose="020F0502020204030204" pitchFamily="34" charset="0"/>
              </a:rPr>
              <a:t>propícia à vida, visando assegurar, no País, condições ao </a:t>
            </a:r>
            <a:r>
              <a:rPr lang="pt-BR" sz="2000" dirty="0">
                <a:solidFill>
                  <a:srgbClr val="FF0000"/>
                </a:solidFill>
                <a:latin typeface="Calibri" panose="020F0502020204030204" pitchFamily="34" charset="0"/>
                <a:cs typeface="Calibri" panose="020F0502020204030204" pitchFamily="34" charset="0"/>
              </a:rPr>
              <a:t>desenvolvimento socioeconômico</a:t>
            </a:r>
            <a:r>
              <a:rPr lang="pt-BR" sz="2000" dirty="0">
                <a:latin typeface="Calibri" panose="020F0502020204030204" pitchFamily="34" charset="0"/>
                <a:cs typeface="Calibri" panose="020F0502020204030204" pitchFamily="34" charset="0"/>
              </a:rPr>
              <a:t>, aos </a:t>
            </a:r>
            <a:r>
              <a:rPr lang="pt-BR" sz="2000" dirty="0">
                <a:solidFill>
                  <a:srgbClr val="FF0000"/>
                </a:solidFill>
                <a:latin typeface="Calibri" panose="020F0502020204030204" pitchFamily="34" charset="0"/>
                <a:cs typeface="Calibri" panose="020F0502020204030204" pitchFamily="34" charset="0"/>
              </a:rPr>
              <a:t>interesses da segurança nacional </a:t>
            </a:r>
            <a:r>
              <a:rPr lang="pt-BR" sz="2000" dirty="0">
                <a:latin typeface="Calibri" panose="020F0502020204030204" pitchFamily="34" charset="0"/>
                <a:cs typeface="Calibri" panose="020F0502020204030204" pitchFamily="34" charset="0"/>
              </a:rPr>
              <a:t>e à </a:t>
            </a:r>
            <a:r>
              <a:rPr lang="pt-BR" sz="2000" dirty="0">
                <a:solidFill>
                  <a:srgbClr val="FF0000"/>
                </a:solidFill>
                <a:latin typeface="Calibri" panose="020F0502020204030204" pitchFamily="34" charset="0"/>
                <a:cs typeface="Calibri" panose="020F0502020204030204" pitchFamily="34" charset="0"/>
              </a:rPr>
              <a:t>proteção da dignidade da vida humana</a:t>
            </a:r>
            <a:r>
              <a:rPr lang="pt-BR" sz="2000" dirty="0">
                <a:latin typeface="Calibri" panose="020F0502020204030204" pitchFamily="34" charset="0"/>
                <a:cs typeface="Calibri" panose="020F0502020204030204" pitchFamily="34" charset="0"/>
              </a:rPr>
              <a:t> </a:t>
            </a:r>
            <a:r>
              <a:rPr lang="pt-BR" sz="2000" dirty="0" smtClean="0">
                <a:latin typeface="Calibri" panose="020F0502020204030204" pitchFamily="34" charset="0"/>
                <a:cs typeface="Calibri" panose="020F0502020204030204" pitchFamily="34" charset="0"/>
              </a:rPr>
              <a:t>(art</a:t>
            </a:r>
            <a:r>
              <a:rPr lang="pt-BR" sz="2000" dirty="0">
                <a:latin typeface="Calibri" panose="020F0502020204030204" pitchFamily="34" charset="0"/>
                <a:cs typeface="Calibri" panose="020F0502020204030204" pitchFamily="34" charset="0"/>
              </a:rPr>
              <a:t>. 2º).</a:t>
            </a:r>
          </a:p>
        </p:txBody>
      </p:sp>
      <p:sp>
        <p:nvSpPr>
          <p:cNvPr id="5" name="Elipse 4"/>
          <p:cNvSpPr/>
          <p:nvPr/>
        </p:nvSpPr>
        <p:spPr>
          <a:xfrm>
            <a:off x="12418" y="3276815"/>
            <a:ext cx="3372904" cy="450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4"/>
          <a:stretch>
            <a:fillRect/>
          </a:stretch>
        </p:blipFill>
        <p:spPr>
          <a:xfrm>
            <a:off x="-97230" y="2846693"/>
            <a:ext cx="3509178" cy="537638"/>
          </a:xfrm>
          <a:prstGeom prst="rect">
            <a:avLst/>
          </a:prstGeom>
        </p:spPr>
      </p:pic>
      <p:pic>
        <p:nvPicPr>
          <p:cNvPr id="8" name="Imagem 7"/>
          <p:cNvPicPr>
            <a:picLocks noChangeAspect="1"/>
          </p:cNvPicPr>
          <p:nvPr/>
        </p:nvPicPr>
        <p:blipFill>
          <a:blip r:embed="rId5"/>
          <a:stretch>
            <a:fillRect/>
          </a:stretch>
        </p:blipFill>
        <p:spPr>
          <a:xfrm>
            <a:off x="12418" y="2035256"/>
            <a:ext cx="3511600" cy="536494"/>
          </a:xfrm>
          <a:prstGeom prst="rect">
            <a:avLst/>
          </a:prstGeom>
        </p:spPr>
      </p:pic>
    </p:spTree>
    <p:extLst>
      <p:ext uri="{BB962C8B-B14F-4D97-AF65-F5344CB8AC3E}">
        <p14:creationId xmlns:p14="http://schemas.microsoft.com/office/powerpoint/2010/main" val="625457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3" name="Imagem 2"/>
          <p:cNvPicPr>
            <a:picLocks noChangeAspect="1"/>
          </p:cNvPicPr>
          <p:nvPr/>
        </p:nvPicPr>
        <p:blipFill rotWithShape="1">
          <a:blip r:embed="rId3"/>
          <a:srcRect l="-276" t="1342" r="4325" b="10173"/>
          <a:stretch/>
        </p:blipFill>
        <p:spPr>
          <a:xfrm>
            <a:off x="2032213" y="739169"/>
            <a:ext cx="6743487" cy="3947314"/>
          </a:xfrm>
          <a:prstGeom prst="rect">
            <a:avLst/>
          </a:prstGeom>
        </p:spPr>
      </p:pic>
      <p:sp>
        <p:nvSpPr>
          <p:cNvPr id="6" name="CaixaDeTexto 5"/>
          <p:cNvSpPr txBox="1"/>
          <p:nvPr/>
        </p:nvSpPr>
        <p:spPr>
          <a:xfrm>
            <a:off x="156172" y="4409484"/>
            <a:ext cx="2684929" cy="276999"/>
          </a:xfrm>
          <a:prstGeom prst="rect">
            <a:avLst/>
          </a:prstGeom>
          <a:noFill/>
        </p:spPr>
        <p:txBody>
          <a:bodyPr wrap="square" rtlCol="0">
            <a:spAutoFit/>
          </a:bodyPr>
          <a:lstStyle/>
          <a:p>
            <a:r>
              <a:rPr lang="pt-BR" sz="1200" dirty="0" smtClean="0"/>
              <a:t>Fonte: </a:t>
            </a:r>
            <a:r>
              <a:rPr lang="pt-BR" sz="1200" dirty="0" err="1" smtClean="0"/>
              <a:t>Taffarello</a:t>
            </a:r>
            <a:r>
              <a:rPr lang="pt-BR" sz="1200" dirty="0" smtClean="0"/>
              <a:t> et al. (2017).</a:t>
            </a:r>
            <a:endParaRPr lang="pt-BR" sz="1200" dirty="0"/>
          </a:p>
        </p:txBody>
      </p:sp>
      <p:sp>
        <p:nvSpPr>
          <p:cNvPr id="102" name="Google Shape;102;p14"/>
          <p:cNvSpPr txBox="1">
            <a:spLocks noGrp="1"/>
          </p:cNvSpPr>
          <p:nvPr>
            <p:ph type="ctrTitle" idx="4294967295"/>
          </p:nvPr>
        </p:nvSpPr>
        <p:spPr>
          <a:xfrm>
            <a:off x="255624" y="-355600"/>
            <a:ext cx="8520076"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b="1" dirty="0" smtClean="0">
                <a:solidFill>
                  <a:schemeClr val="accent2"/>
                </a:solidFill>
              </a:rPr>
              <a:t>O que são Serviços </a:t>
            </a:r>
            <a:r>
              <a:rPr lang="en" sz="3600" b="1" dirty="0">
                <a:solidFill>
                  <a:schemeClr val="accent2"/>
                </a:solidFill>
              </a:rPr>
              <a:t>E</a:t>
            </a:r>
            <a:r>
              <a:rPr lang="en" sz="3600" b="1" dirty="0" smtClean="0">
                <a:solidFill>
                  <a:schemeClr val="accent2"/>
                </a:solidFill>
              </a:rPr>
              <a:t>cossistêmicos</a:t>
            </a:r>
            <a:r>
              <a:rPr lang="en" sz="4000" b="1" dirty="0" smtClean="0">
                <a:solidFill>
                  <a:schemeClr val="accent2"/>
                </a:solidFill>
              </a:rPr>
              <a:t>?</a:t>
            </a:r>
            <a:endParaRPr sz="4000" b="1" dirty="0">
              <a:solidFill>
                <a:schemeClr val="accent2"/>
              </a:solidFill>
            </a:endParaRPr>
          </a:p>
        </p:txBody>
      </p:sp>
      <p:pic>
        <p:nvPicPr>
          <p:cNvPr id="4" name="Imagem 3"/>
          <p:cNvPicPr>
            <a:picLocks noChangeAspect="1"/>
          </p:cNvPicPr>
          <p:nvPr/>
        </p:nvPicPr>
        <p:blipFill rotWithShape="1">
          <a:blip r:embed="rId4"/>
          <a:srcRect t="3920"/>
          <a:stretch/>
        </p:blipFill>
        <p:spPr>
          <a:xfrm>
            <a:off x="156172" y="758529"/>
            <a:ext cx="6712204" cy="3947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4" name="Espaço Reservado para Conteúdo 2"/>
          <p:cNvSpPr>
            <a:spLocks noGrp="1"/>
          </p:cNvSpPr>
          <p:nvPr>
            <p:ph type="ctrTitle"/>
          </p:nvPr>
        </p:nvSpPr>
        <p:spPr>
          <a:xfrm>
            <a:off x="1019654" y="2463560"/>
            <a:ext cx="7100579" cy="1160462"/>
          </a:xfrm>
        </p:spPr>
        <p:txBody>
          <a:bodyPr>
            <a:normAutofit fontScale="90000"/>
          </a:bodyPr>
          <a:lstStyle/>
          <a:p>
            <a:pPr indent="17463" algn="just">
              <a:defRPr/>
            </a:pPr>
            <a:r>
              <a:rPr lang="pt-BR" sz="2700" i="1" dirty="0" smtClean="0">
                <a:latin typeface="Raleway" panose="020B0604020202020204" charset="0"/>
                <a:ea typeface="Arial Unicode MS" pitchFamily="34" charset="-128"/>
                <a:cs typeface="Arial Unicode MS" pitchFamily="34" charset="-128"/>
              </a:rPr>
              <a:t>O </a:t>
            </a:r>
            <a:r>
              <a:rPr lang="pt-BR" sz="2700" i="1" dirty="0">
                <a:latin typeface="Raleway" panose="020B0604020202020204" charset="0"/>
                <a:ea typeface="Arial Unicode MS" pitchFamily="34" charset="-128"/>
                <a:cs typeface="Arial Unicode MS" pitchFamily="34" charset="-128"/>
              </a:rPr>
              <a:t>fluxo de materiais, energia e </a:t>
            </a:r>
            <a:r>
              <a:rPr lang="pt-BR" sz="2700" i="1" dirty="0" smtClean="0">
                <a:latin typeface="Raleway" panose="020B0604020202020204" charset="0"/>
                <a:ea typeface="Arial Unicode MS" pitchFamily="34" charset="-128"/>
                <a:cs typeface="Arial Unicode MS" pitchFamily="34" charset="-128"/>
              </a:rPr>
              <a:t>informação do </a:t>
            </a:r>
            <a:r>
              <a:rPr lang="pt-BR" sz="2700" i="1" dirty="0">
                <a:latin typeface="Raleway" panose="020B0604020202020204" charset="0"/>
                <a:ea typeface="Arial Unicode MS" pitchFamily="34" charset="-128"/>
                <a:cs typeface="Arial Unicode MS" pitchFamily="34" charset="-128"/>
              </a:rPr>
              <a:t>capital natural que permitem a transformação de materiais que propiciam o bem-estar humano, ou seja, </a:t>
            </a:r>
            <a:r>
              <a:rPr lang="pt-BR" sz="2700" i="1" u="sng" dirty="0" smtClean="0">
                <a:latin typeface="Raleway" panose="020B0604020202020204" charset="0"/>
                <a:ea typeface="Arial Unicode MS" pitchFamily="34" charset="-128"/>
                <a:cs typeface="Arial Unicode MS" pitchFamily="34" charset="-128"/>
              </a:rPr>
              <a:t>são os benefícios diretos ou indiretos que o ser humano obtém do ecossistema.</a:t>
            </a:r>
          </a:p>
          <a:p>
            <a:pPr algn="r" fontAlgn="auto">
              <a:spcAft>
                <a:spcPts val="0"/>
              </a:spcAft>
              <a:buFont typeface="Arial" pitchFamily="34" charset="0"/>
              <a:buNone/>
              <a:defRPr/>
            </a:pPr>
            <a:r>
              <a:rPr lang="pt-BR" sz="2500" dirty="0" smtClean="0">
                <a:latin typeface="Raleway" panose="020B0604020202020204" charset="0"/>
                <a:ea typeface="Arial Unicode MS" pitchFamily="34" charset="-128"/>
                <a:cs typeface="Arial Unicode MS" pitchFamily="34" charset="-128"/>
              </a:rPr>
              <a:t/>
            </a:r>
            <a:br>
              <a:rPr lang="pt-BR" sz="2500" dirty="0" smtClean="0">
                <a:latin typeface="Raleway" panose="020B0604020202020204" charset="0"/>
                <a:ea typeface="Arial Unicode MS" pitchFamily="34" charset="-128"/>
                <a:cs typeface="Arial Unicode MS" pitchFamily="34" charset="-128"/>
              </a:rPr>
            </a:br>
            <a:r>
              <a:rPr lang="pt-BR" sz="2500" dirty="0" smtClean="0">
                <a:latin typeface="Raleway" panose="020B0604020202020204" charset="0"/>
                <a:ea typeface="Arial Unicode MS" pitchFamily="34" charset="-128"/>
                <a:cs typeface="Arial Unicode MS" pitchFamily="34" charset="-128"/>
              </a:rPr>
              <a:t>(</a:t>
            </a:r>
            <a:r>
              <a:rPr lang="pt-BR" sz="2500" dirty="0" err="1" smtClean="0">
                <a:latin typeface="Raleway" panose="020B0604020202020204" charset="0"/>
                <a:ea typeface="Arial Unicode MS" pitchFamily="34" charset="-128"/>
                <a:cs typeface="Arial Unicode MS" pitchFamily="34" charset="-128"/>
              </a:rPr>
              <a:t>Costanza</a:t>
            </a:r>
            <a:r>
              <a:rPr lang="pt-BR" sz="2500" dirty="0" smtClean="0">
                <a:latin typeface="Raleway" panose="020B0604020202020204" charset="0"/>
                <a:ea typeface="Arial Unicode MS" pitchFamily="34" charset="-128"/>
                <a:cs typeface="Arial Unicode MS" pitchFamily="34" charset="-128"/>
              </a:rPr>
              <a:t> et al., </a:t>
            </a:r>
            <a:r>
              <a:rPr lang="pt-BR" sz="2500" dirty="0">
                <a:latin typeface="Raleway" panose="020B0604020202020204" charset="0"/>
                <a:ea typeface="Arial Unicode MS" pitchFamily="34" charset="-128"/>
                <a:cs typeface="Arial Unicode MS" pitchFamily="34" charset="-128"/>
              </a:rPr>
              <a:t>1997)</a:t>
            </a:r>
          </a:p>
        </p:txBody>
      </p:sp>
      <p:pic>
        <p:nvPicPr>
          <p:cNvPr id="5" name="Imagem 4"/>
          <p:cNvPicPr>
            <a:picLocks noChangeAspect="1"/>
          </p:cNvPicPr>
          <p:nvPr/>
        </p:nvPicPr>
        <p:blipFill>
          <a:blip r:embed="rId3"/>
          <a:stretch>
            <a:fillRect/>
          </a:stretch>
        </p:blipFill>
        <p:spPr>
          <a:xfrm>
            <a:off x="361811" y="183190"/>
            <a:ext cx="8066385" cy="929919"/>
          </a:xfrm>
          <a:prstGeom prst="rect">
            <a:avLst/>
          </a:prstGeom>
        </p:spPr>
      </p:pic>
      <p:sp>
        <p:nvSpPr>
          <p:cNvPr id="7" name="CaixaDeTexto 6"/>
          <p:cNvSpPr txBox="1"/>
          <p:nvPr/>
        </p:nvSpPr>
        <p:spPr>
          <a:xfrm>
            <a:off x="177618" y="4085197"/>
            <a:ext cx="8558520" cy="738664"/>
          </a:xfrm>
          <a:prstGeom prst="rect">
            <a:avLst/>
          </a:prstGeom>
          <a:noFill/>
        </p:spPr>
        <p:txBody>
          <a:bodyPr wrap="square" rtlCol="0">
            <a:spAutoFit/>
          </a:bodyPr>
          <a:lstStyle/>
          <a:p>
            <a:r>
              <a:rPr lang="pt-BR" dirty="0" err="1">
                <a:solidFill>
                  <a:schemeClr val="bg1">
                    <a:lumMod val="50000"/>
                  </a:schemeClr>
                </a:solidFill>
                <a:latin typeface="Raleway" panose="020B0604020202020204" charset="0"/>
                <a:ea typeface="Arial Unicode MS" pitchFamily="34" charset="-128"/>
                <a:cs typeface="Arial Unicode MS" pitchFamily="34" charset="-128"/>
              </a:rPr>
              <a:t>Costanza</a:t>
            </a:r>
            <a:r>
              <a:rPr lang="pt-BR" dirty="0">
                <a:solidFill>
                  <a:schemeClr val="bg1">
                    <a:lumMod val="50000"/>
                  </a:schemeClr>
                </a:solidFill>
                <a:latin typeface="Raleway" panose="020B0604020202020204" charset="0"/>
                <a:ea typeface="Arial Unicode MS" pitchFamily="34" charset="-128"/>
                <a:cs typeface="Arial Unicode MS" pitchFamily="34" charset="-128"/>
              </a:rPr>
              <a:t> et al., </a:t>
            </a:r>
            <a:r>
              <a:rPr lang="pt-BR" dirty="0" smtClean="0">
                <a:solidFill>
                  <a:schemeClr val="bg1">
                    <a:lumMod val="50000"/>
                  </a:schemeClr>
                </a:solidFill>
                <a:latin typeface="Raleway" panose="020B0604020202020204" charset="0"/>
                <a:ea typeface="Arial Unicode MS" pitchFamily="34" charset="-128"/>
                <a:cs typeface="Arial Unicode MS" pitchFamily="34" charset="-128"/>
              </a:rPr>
              <a:t>1997</a:t>
            </a:r>
            <a:r>
              <a:rPr lang="en-US" dirty="0" smtClean="0">
                <a:solidFill>
                  <a:schemeClr val="bg1">
                    <a:lumMod val="50000"/>
                  </a:schemeClr>
                </a:solidFill>
              </a:rPr>
              <a:t>. </a:t>
            </a:r>
            <a:r>
              <a:rPr lang="en-US" dirty="0">
                <a:solidFill>
                  <a:schemeClr val="bg1">
                    <a:lumMod val="50000"/>
                  </a:schemeClr>
                </a:solidFill>
              </a:rPr>
              <a:t>The value of the world's ecosystem services and natural capital. </a:t>
            </a:r>
            <a:r>
              <a:rPr lang="en-US" i="1" dirty="0">
                <a:solidFill>
                  <a:schemeClr val="bg1">
                    <a:lumMod val="50000"/>
                  </a:schemeClr>
                </a:solidFill>
              </a:rPr>
              <a:t>N</a:t>
            </a:r>
            <a:r>
              <a:rPr lang="en-US" i="1" dirty="0" smtClean="0">
                <a:solidFill>
                  <a:schemeClr val="bg1">
                    <a:lumMod val="50000"/>
                  </a:schemeClr>
                </a:solidFill>
              </a:rPr>
              <a:t>ature</a:t>
            </a:r>
            <a:r>
              <a:rPr lang="en-US" dirty="0">
                <a:solidFill>
                  <a:schemeClr val="bg1">
                    <a:lumMod val="50000"/>
                  </a:schemeClr>
                </a:solidFill>
              </a:rPr>
              <a:t>, </a:t>
            </a:r>
            <a:r>
              <a:rPr lang="en-US" i="1" dirty="0">
                <a:solidFill>
                  <a:schemeClr val="bg1">
                    <a:lumMod val="50000"/>
                  </a:schemeClr>
                </a:solidFill>
              </a:rPr>
              <a:t>387</a:t>
            </a:r>
            <a:r>
              <a:rPr lang="en-US" dirty="0">
                <a:solidFill>
                  <a:schemeClr val="bg1">
                    <a:lumMod val="50000"/>
                  </a:schemeClr>
                </a:solidFill>
              </a:rPr>
              <a:t>(6630), 253-260.</a:t>
            </a:r>
            <a:endParaRPr lang="en-US" b="1" dirty="0">
              <a:solidFill>
                <a:schemeClr val="bg1">
                  <a:lumMod val="50000"/>
                </a:schemeClr>
              </a:solidFill>
            </a:endParaRPr>
          </a:p>
          <a:p>
            <a:endParaRPr lang="pt-B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b="2544"/>
          <a:stretch/>
        </p:blipFill>
        <p:spPr>
          <a:xfrm>
            <a:off x="413456" y="146050"/>
            <a:ext cx="8374944" cy="4591050"/>
          </a:xfrm>
          <a:prstGeom prst="rect">
            <a:avLst/>
          </a:prstGeom>
        </p:spPr>
      </p:pic>
    </p:spTree>
    <p:extLst>
      <p:ext uri="{BB962C8B-B14F-4D97-AF65-F5344CB8AC3E}">
        <p14:creationId xmlns:p14="http://schemas.microsoft.com/office/powerpoint/2010/main" val="1535498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755401" y="285601"/>
            <a:ext cx="7755000" cy="857400"/>
          </a:xfrm>
        </p:spPr>
        <p:txBody>
          <a:bodyPr/>
          <a:lstStyle/>
          <a:p>
            <a:pPr algn="ctr"/>
            <a:r>
              <a:rPr lang="pt-BR" sz="2800" b="1" dirty="0" smtClean="0"/>
              <a:t>Serviços Ecossistêmicos são derivados do Capital Natural</a:t>
            </a:r>
            <a:endParaRPr lang="pt-BR" sz="2800" b="1" dirty="0"/>
          </a:p>
        </p:txBody>
      </p:sp>
      <p:pic>
        <p:nvPicPr>
          <p:cNvPr id="5" name="Imagem 4"/>
          <p:cNvPicPr>
            <a:picLocks noChangeAspect="1"/>
          </p:cNvPicPr>
          <p:nvPr/>
        </p:nvPicPr>
        <p:blipFill rotWithShape="1">
          <a:blip r:embed="rId2"/>
          <a:srcRect t="7800" b="11216"/>
          <a:stretch/>
        </p:blipFill>
        <p:spPr>
          <a:xfrm>
            <a:off x="534553" y="1143001"/>
            <a:ext cx="8196697" cy="2965450"/>
          </a:xfrm>
          <a:prstGeom prst="rect">
            <a:avLst/>
          </a:prstGeom>
        </p:spPr>
      </p:pic>
      <p:sp>
        <p:nvSpPr>
          <p:cNvPr id="6" name="CaixaDeTexto 5"/>
          <p:cNvSpPr txBox="1"/>
          <p:nvPr/>
        </p:nvSpPr>
        <p:spPr>
          <a:xfrm>
            <a:off x="1512668" y="4196962"/>
            <a:ext cx="3328681" cy="276999"/>
          </a:xfrm>
          <a:prstGeom prst="rect">
            <a:avLst/>
          </a:prstGeom>
          <a:noFill/>
        </p:spPr>
        <p:txBody>
          <a:bodyPr wrap="square" rtlCol="0">
            <a:spAutoFit/>
          </a:bodyPr>
          <a:lstStyle/>
          <a:p>
            <a:r>
              <a:rPr lang="pt-BR" sz="1200" b="1" dirty="0" smtClean="0">
                <a:latin typeface="Calibri" panose="020F0502020204030204" pitchFamily="34" charset="0"/>
                <a:cs typeface="Calibri" panose="020F0502020204030204" pitchFamily="34" charset="0"/>
              </a:rPr>
              <a:t>Fonte: GARP (2023). </a:t>
            </a:r>
            <a:endParaRPr lang="pt-BR"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7037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197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Antonio template">
  <a:themeElements>
    <a:clrScheme name="Personalizada 15">
      <a:dk1>
        <a:srgbClr val="677480"/>
      </a:dk1>
      <a:lt1>
        <a:srgbClr val="FFFFFF"/>
      </a:lt1>
      <a:dk2>
        <a:srgbClr val="89B842"/>
      </a:dk2>
      <a:lt2>
        <a:srgbClr val="DEE2E6"/>
      </a:lt2>
      <a:accent1>
        <a:srgbClr val="FFCB00"/>
      </a:accent1>
      <a:accent2>
        <a:srgbClr val="345729"/>
      </a:accent2>
      <a:accent3>
        <a:srgbClr val="9A0900"/>
      </a:accent3>
      <a:accent4>
        <a:srgbClr val="004873"/>
      </a:accent4>
      <a:accent5>
        <a:srgbClr val="1C3AA9"/>
      </a:accent5>
      <a:accent6>
        <a:srgbClr val="97ABBC"/>
      </a:accent6>
      <a:hlink>
        <a:srgbClr val="FFCB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14895</TotalTime>
  <Words>1308</Words>
  <Application>Microsoft Office PowerPoint</Application>
  <PresentationFormat>Apresentação na tela (16:9)</PresentationFormat>
  <Paragraphs>126</Paragraphs>
  <Slides>34</Slides>
  <Notes>19</Notes>
  <HiddenSlides>0</HiddenSlides>
  <MMClips>0</MMClips>
  <ScaleCrop>false</ScaleCrop>
  <HeadingPairs>
    <vt:vector size="8" baseType="variant">
      <vt:variant>
        <vt:lpstr>Fontes usadas</vt:lpstr>
      </vt:variant>
      <vt:variant>
        <vt:i4>12</vt:i4>
      </vt:variant>
      <vt:variant>
        <vt:lpstr>Tema</vt:lpstr>
      </vt:variant>
      <vt:variant>
        <vt:i4>1</vt:i4>
      </vt:variant>
      <vt:variant>
        <vt:lpstr>Servidores OLE inseridos</vt:lpstr>
      </vt:variant>
      <vt:variant>
        <vt:i4>0</vt:i4>
      </vt:variant>
      <vt:variant>
        <vt:lpstr>Títulos de slides</vt:lpstr>
      </vt:variant>
      <vt:variant>
        <vt:i4>34</vt:i4>
      </vt:variant>
    </vt:vector>
  </HeadingPairs>
  <TitlesOfParts>
    <vt:vector size="47" baseType="lpstr">
      <vt:lpstr>Raleway</vt:lpstr>
      <vt:lpstr>Georgia</vt:lpstr>
      <vt:lpstr>Arial Unicode MS</vt:lpstr>
      <vt:lpstr>Times New Roman</vt:lpstr>
      <vt:lpstr>Wingdings</vt:lpstr>
      <vt:lpstr>Tahoma</vt:lpstr>
      <vt:lpstr>Lato</vt:lpstr>
      <vt:lpstr>Calibri</vt:lpstr>
      <vt:lpstr>Arial</vt:lpstr>
      <vt:lpstr>Trebuchet MS</vt:lpstr>
      <vt:lpstr>Lucida Sans Unicode</vt:lpstr>
      <vt:lpstr>ＭＳ Ｐゴシック</vt:lpstr>
      <vt:lpstr>Antonio template</vt:lpstr>
      <vt:lpstr>Instrumentos de proteção socioambiental: serviços ecossistêmicos das matas ciliares, proteção dos recursos hídricos e gestão para a sustentabilidade –Dra. Denise Taffarello</vt:lpstr>
      <vt:lpstr>  Gestão:</vt:lpstr>
      <vt:lpstr>Tit</vt:lpstr>
      <vt:lpstr>Lei 6.938/81 – Política Nacional de Meio Ambiente</vt:lpstr>
      <vt:lpstr>O que são Serviços Ecossistêmicos?</vt:lpstr>
      <vt:lpstr>O fluxo de materiais, energia e informação do capital natural que permitem a transformação de materiais que propiciam o bem-estar humano, ou seja, são os benefícios diretos ou indiretos que o ser humano obtém do ecossistema.  (Costanza et al., 1997)</vt:lpstr>
      <vt:lpstr>Apresentação do PowerPoint</vt:lpstr>
      <vt:lpstr>Serviços Ecossistêmicos são derivados do Capital Natural</vt:lpstr>
      <vt:lpstr>Apresentação do PowerPoint</vt:lpstr>
      <vt:lpstr>Apresentação do PowerPoint</vt:lpstr>
      <vt:lpstr>Serviços Ecossistêmicos: Contribuições da Natureza às Pessoas</vt:lpstr>
      <vt:lpstr>Apresentação do PowerPoint</vt:lpstr>
      <vt:lpstr>Apresentação do PowerPoint</vt:lpstr>
      <vt:lpstr>Conscientização: Educação Ambiental (E. A.)</vt:lpstr>
      <vt:lpstr>Estratégias didático-pedagógicas no ensino de                 Ciências que permeiam a E. A.</vt:lpstr>
      <vt:lpstr>Situações problemas: desenvolvimento de possíveis ações articuladas com o ensino de Ciências e E. A., com turmas dos 8° e 9° Anos da E.M.E.F. Profª.  Zezé Salles, em Analândia (SP).  </vt:lpstr>
      <vt:lpstr>Sistematização das Atividades em aulas de Ciências. Adaptado de Teodoro, Silveira &amp; Longhini (2022). </vt:lpstr>
      <vt:lpstr>Métodos e principais etapas para avaliação de riscos e de resiliência dos ecossistemas. Fonte: Taffarello et al. (2017). </vt:lpstr>
      <vt:lpstr>Apresentação do PowerPoint</vt:lpstr>
      <vt:lpstr>Estudos de Caso: Pagamento por Serviços Ambientais a produtores rurais </vt:lpstr>
      <vt:lpstr>Apresentação do PowerPoint</vt:lpstr>
      <vt:lpstr>Volume do Sistema Cantareira chega ao fim</vt:lpstr>
      <vt:lpstr>Por que em Nazaré Paulista e Joanópolis? </vt:lpstr>
      <vt:lpstr>Apresentação do PowerPoint</vt:lpstr>
      <vt:lpstr>Assinatura do 1º Contrato de PSA</vt:lpstr>
      <vt:lpstr>Apresentação do PowerPoint</vt:lpstr>
      <vt:lpstr>Primeiros Pagamentos aos proprietários rurais</vt:lpstr>
      <vt:lpstr>Pagamento por Serviços Ambientais: o caso das Bacias Piracicaba-Capivari e Jundiaí (PCJ)</vt:lpstr>
      <vt:lpstr>Apresentação do PowerPoint</vt:lpstr>
      <vt:lpstr>Os estados da região central e sul do Brasil deveriam pagar os estados com Floresta Amazônica por conta da chuva que cai nos solos dessa região ser proveniente da umidade da Amazônia?</vt:lpstr>
      <vt:lpstr>Segurança Hídrica e Adaptação baseada em Ecossistemas nas Bacias de Cabeceira do Sistema Cantareira, Brasil</vt:lpstr>
      <vt:lpstr>Valoração dos Serviços Ecossistêmicos Hidrológicos de Regulação  </vt:lpstr>
      <vt:lpstr>CONCLUSÕES</vt:lpstr>
      <vt:lpstr>Muito 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Jessica de Gasperi</dc:creator>
  <cp:lastModifiedBy>Dell</cp:lastModifiedBy>
  <cp:revision>90</cp:revision>
  <dcterms:modified xsi:type="dcterms:W3CDTF">2023-06-19T16:24:45Z</dcterms:modified>
</cp:coreProperties>
</file>