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66"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015CE60-4F3F-4717-B5AB-81CA4A8517D0}" type="datetimeFigureOut">
              <a:rPr lang="pt-BR" smtClean="0"/>
              <a:t>10/04/2019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201036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015CE60-4F3F-4717-B5AB-81CA4A8517D0}" type="datetimeFigureOut">
              <a:rPr lang="pt-BR" smtClean="0"/>
              <a:t>10/04/2019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406389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015CE60-4F3F-4717-B5AB-81CA4A8517D0}" type="datetimeFigureOut">
              <a:rPr lang="pt-BR" smtClean="0"/>
              <a:t>10/04/2019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67593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015CE60-4F3F-4717-B5AB-81CA4A8517D0}" type="datetimeFigureOut">
              <a:rPr lang="pt-BR" smtClean="0"/>
              <a:t>10/04/2019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93034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015CE60-4F3F-4717-B5AB-81CA4A8517D0}" type="datetimeFigureOut">
              <a:rPr lang="pt-BR" smtClean="0"/>
              <a:t>10/04/2019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34991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015CE60-4F3F-4717-B5AB-81CA4A8517D0}" type="datetimeFigureOut">
              <a:rPr lang="pt-BR" smtClean="0"/>
              <a:t>10/04/2019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37933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015CE60-4F3F-4717-B5AB-81CA4A8517D0}" type="datetimeFigureOut">
              <a:rPr lang="pt-BR" smtClean="0"/>
              <a:t>10/04/2019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1477401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015CE60-4F3F-4717-B5AB-81CA4A8517D0}" type="datetimeFigureOut">
              <a:rPr lang="pt-BR" smtClean="0"/>
              <a:t>10/04/2019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105194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015CE60-4F3F-4717-B5AB-81CA4A8517D0}" type="datetimeFigureOut">
              <a:rPr lang="pt-BR" smtClean="0"/>
              <a:t>10/04/2019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193745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015CE60-4F3F-4717-B5AB-81CA4A8517D0}" type="datetimeFigureOut">
              <a:rPr lang="pt-BR" smtClean="0"/>
              <a:t>10/04/2019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303406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015CE60-4F3F-4717-B5AB-81CA4A8517D0}" type="datetimeFigureOut">
              <a:rPr lang="pt-BR" smtClean="0"/>
              <a:t>10/04/2019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381B581-65C5-47AF-8B33-EB113DC29390}" type="slidenum">
              <a:rPr lang="pt-BR" smtClean="0"/>
              <a:t>‹nº›</a:t>
            </a:fld>
            <a:endParaRPr lang="pt-BR"/>
          </a:p>
        </p:txBody>
      </p:sp>
    </p:spTree>
    <p:extLst>
      <p:ext uri="{BB962C8B-B14F-4D97-AF65-F5344CB8AC3E}">
        <p14:creationId xmlns:p14="http://schemas.microsoft.com/office/powerpoint/2010/main" val="2791487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5CE60-4F3F-4717-B5AB-81CA4A8517D0}" type="datetimeFigureOut">
              <a:rPr lang="pt-BR" smtClean="0"/>
              <a:t>10/04/2019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1B581-65C5-47AF-8B33-EB113DC29390}" type="slidenum">
              <a:rPr lang="pt-BR" smtClean="0"/>
              <a:t>‹nº›</a:t>
            </a:fld>
            <a:endParaRPr lang="pt-BR"/>
          </a:p>
        </p:txBody>
      </p:sp>
    </p:spTree>
    <p:extLst>
      <p:ext uri="{BB962C8B-B14F-4D97-AF65-F5344CB8AC3E}">
        <p14:creationId xmlns:p14="http://schemas.microsoft.com/office/powerpoint/2010/main" val="235272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TRAFICO DE PESSOAS</a:t>
            </a:r>
            <a:endParaRPr lang="pt-BR" dirty="0"/>
          </a:p>
        </p:txBody>
      </p:sp>
      <p:sp>
        <p:nvSpPr>
          <p:cNvPr id="3" name="Subtítulo 2"/>
          <p:cNvSpPr>
            <a:spLocks noGrp="1"/>
          </p:cNvSpPr>
          <p:nvPr>
            <p:ph type="subTitle" idx="1"/>
          </p:nvPr>
        </p:nvSpPr>
        <p:spPr/>
        <p:txBody>
          <a:bodyPr/>
          <a:lstStyle/>
          <a:p>
            <a:r>
              <a:rPr lang="pt-BR" dirty="0" smtClean="0"/>
              <a:t>PROTOCOLO DE PALERMO</a:t>
            </a:r>
          </a:p>
          <a:p>
            <a:r>
              <a:rPr lang="pt-BR" dirty="0" smtClean="0"/>
              <a:t>CÓDIGO PENAL BRASILEIRO</a:t>
            </a:r>
            <a:endParaRPr lang="pt-BR" dirty="0"/>
          </a:p>
        </p:txBody>
      </p:sp>
    </p:spTree>
    <p:extLst>
      <p:ext uri="{BB962C8B-B14F-4D97-AF65-F5344CB8AC3E}">
        <p14:creationId xmlns:p14="http://schemas.microsoft.com/office/powerpoint/2010/main" val="163177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99592" y="1052736"/>
            <a:ext cx="7416824" cy="3416320"/>
          </a:xfrm>
          <a:prstGeom prst="rect">
            <a:avLst/>
          </a:prstGeom>
        </p:spPr>
        <p:txBody>
          <a:bodyPr wrap="square">
            <a:spAutoFit/>
          </a:bodyPr>
          <a:lstStyle/>
          <a:p>
            <a:r>
              <a:rPr lang="pt-BR" dirty="0"/>
              <a:t>C</a:t>
            </a:r>
            <a:r>
              <a:rPr lang="pt-BR" dirty="0" smtClean="0"/>
              <a:t>ódigo </a:t>
            </a:r>
            <a:r>
              <a:rPr lang="pt-BR" dirty="0"/>
              <a:t>Penal, artigo 232-A: “Promover, por qualquer meio, com o fim de obter vantagem econômica, a entrada ilegal de estrangeiro em território nacional ou de brasileiro em país estrangeiro:</a:t>
            </a:r>
          </a:p>
          <a:p>
            <a:r>
              <a:rPr lang="pt-BR" dirty="0"/>
              <a:t>Pena - reclusão, de 2 (dois) a 5 (cinco) anos, e multa.</a:t>
            </a:r>
          </a:p>
          <a:p>
            <a:r>
              <a:rPr lang="pt-BR" dirty="0"/>
              <a:t>§1º Na mesma pena incorre quem promover, por qualquer meio, com o fim de obter vantagem econômica, a saída de estrangeiro do território nacional para ingressar ilegalmente em país estrangeiro.</a:t>
            </a:r>
          </a:p>
          <a:p>
            <a:r>
              <a:rPr lang="pt-BR" dirty="0"/>
              <a:t>§2º A pena é aumentada de 1/6 (um sexto) a 1/3 (um terço) se:</a:t>
            </a:r>
          </a:p>
          <a:p>
            <a:r>
              <a:rPr lang="pt-BR" dirty="0"/>
              <a:t>I - o crime é cometido com violência; ou</a:t>
            </a:r>
          </a:p>
          <a:p>
            <a:r>
              <a:rPr lang="pt-BR" dirty="0"/>
              <a:t>II - a vítima é submetida a condição desumana ou degradante.</a:t>
            </a:r>
          </a:p>
          <a:p>
            <a:r>
              <a:rPr lang="pt-BR" dirty="0"/>
              <a:t>§3º A pena prevista para o crime será aplicada sem prejuízo das correspondentes às infrações conexas.</a:t>
            </a:r>
          </a:p>
        </p:txBody>
      </p:sp>
    </p:spTree>
    <p:extLst>
      <p:ext uri="{BB962C8B-B14F-4D97-AF65-F5344CB8AC3E}">
        <p14:creationId xmlns:p14="http://schemas.microsoft.com/office/powerpoint/2010/main" val="251396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200201\Documents\MESTRADO\INFOGRÁFICO_ indicadores pontenciais de vitimas de tráfico de pesso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76672"/>
            <a:ext cx="544122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03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200201\Documents\MESTRADO\INFOGRAFICO_TRAFICO DE PESSO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5"/>
            <a:ext cx="8856984"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0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2204864"/>
            <a:ext cx="8208912" cy="2862322"/>
          </a:xfrm>
          <a:prstGeom prst="rect">
            <a:avLst/>
          </a:prstGeom>
        </p:spPr>
        <p:txBody>
          <a:bodyPr wrap="square">
            <a:spAutoFit/>
          </a:bodyPr>
          <a:lstStyle/>
          <a:p>
            <a:pPr algn="just"/>
            <a:r>
              <a:rPr lang="pt-BR" b="0" i="0" dirty="0" smtClean="0">
                <a:solidFill>
                  <a:srgbClr val="222222"/>
                </a:solidFill>
                <a:effectLst/>
                <a:latin typeface="verdana"/>
              </a:rPr>
              <a:t>E não é necessário que a exploração seja exercida para que seja reconhecido o tráfico de pessoas, bastando que se verifique a intenção manifesta de exploração.</a:t>
            </a:r>
          </a:p>
          <a:p>
            <a:pPr algn="just"/>
            <a:endParaRPr lang="pt-BR" b="0" i="0" dirty="0" smtClean="0">
              <a:solidFill>
                <a:srgbClr val="222222"/>
              </a:solidFill>
              <a:effectLst/>
              <a:latin typeface="verdana"/>
            </a:endParaRPr>
          </a:p>
          <a:p>
            <a:pPr algn="just"/>
            <a:r>
              <a:rPr lang="pt-BR" b="0" i="0" dirty="0" smtClean="0">
                <a:solidFill>
                  <a:srgbClr val="222222"/>
                </a:solidFill>
                <a:effectLst/>
                <a:latin typeface="verdana"/>
              </a:rPr>
              <a:t>Nas hipóteses em que crianças e adolescentes estão envolvidos – considerando aqui todas as pessoas com idade inferior a dezoito anos – bastam dois elementos constitutivos – o </a:t>
            </a:r>
            <a:r>
              <a:rPr lang="pt-BR" b="1" i="0" dirty="0" smtClean="0">
                <a:solidFill>
                  <a:srgbClr val="222222"/>
                </a:solidFill>
                <a:effectLst/>
                <a:latin typeface="Arial"/>
              </a:rPr>
              <a:t>ato </a:t>
            </a:r>
            <a:r>
              <a:rPr lang="pt-BR" b="0" i="0" dirty="0" smtClean="0">
                <a:solidFill>
                  <a:srgbClr val="222222"/>
                </a:solidFill>
                <a:effectLst/>
                <a:latin typeface="verdana"/>
              </a:rPr>
              <a:t>e a </a:t>
            </a:r>
            <a:r>
              <a:rPr lang="pt-BR" b="1" i="0" dirty="0" smtClean="0">
                <a:solidFill>
                  <a:srgbClr val="222222"/>
                </a:solidFill>
                <a:effectLst/>
                <a:latin typeface="Arial"/>
              </a:rPr>
              <a:t>finalidade de exploração</a:t>
            </a:r>
            <a:r>
              <a:rPr lang="pt-BR" b="0" i="0" dirty="0" smtClean="0">
                <a:solidFill>
                  <a:srgbClr val="222222"/>
                </a:solidFill>
                <a:effectLst/>
                <a:latin typeface="verdana"/>
              </a:rPr>
              <a:t> – para configurar o tráfico de pessoas. Sendo irrelevante, portanto, os meios, uma vez que, em razão da sua idade, tais pessoas não têm capacidade para consentir sobre estes.</a:t>
            </a:r>
            <a:endParaRPr lang="pt-BR" b="0" i="0" dirty="0">
              <a:solidFill>
                <a:srgbClr val="222222"/>
              </a:solidFill>
              <a:effectLst/>
              <a:latin typeface="verdana"/>
            </a:endParaRPr>
          </a:p>
        </p:txBody>
      </p:sp>
    </p:spTree>
    <p:extLst>
      <p:ext uri="{BB962C8B-B14F-4D97-AF65-F5344CB8AC3E}">
        <p14:creationId xmlns:p14="http://schemas.microsoft.com/office/powerpoint/2010/main" val="166335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2233" y="1052736"/>
            <a:ext cx="8712968" cy="5078313"/>
          </a:xfrm>
          <a:prstGeom prst="rect">
            <a:avLst/>
          </a:prstGeom>
        </p:spPr>
        <p:txBody>
          <a:bodyPr wrap="square">
            <a:spAutoFit/>
          </a:bodyPr>
          <a:lstStyle/>
          <a:p>
            <a:pPr algn="just">
              <a:buFont typeface="Arial"/>
              <a:buChar char="•"/>
            </a:pPr>
            <a:r>
              <a:rPr lang="pt-BR" b="0" i="0" dirty="0" smtClean="0">
                <a:solidFill>
                  <a:srgbClr val="222222"/>
                </a:solidFill>
                <a:effectLst/>
                <a:latin typeface="Arial"/>
              </a:rPr>
              <a:t> Em 2006, por meio do Decreto n.º 5.948, é aprovada a Política Nacional de Enfrentamento ao Tráfico de Pessoas que tem por finalidade estabelecer princípios, diretrizes e ações de prevenção e repressão ao tráfico de pessoas e de atendimento às vítimas;</a:t>
            </a:r>
          </a:p>
          <a:p>
            <a:pPr algn="just">
              <a:buFont typeface="Arial"/>
              <a:buChar char="•"/>
            </a:pPr>
            <a:r>
              <a:rPr lang="pt-BR" b="0" i="0" dirty="0" smtClean="0">
                <a:solidFill>
                  <a:srgbClr val="222222"/>
                </a:solidFill>
                <a:effectLst/>
                <a:latin typeface="Arial"/>
              </a:rPr>
              <a:t> Entre 2008 e 2010, esteve vigente o I Plano Nacional de Enfrentamento ao Tráfico de Pessoas (PNETP); entre 2013 e 2016, o II Plano Nacional; em 2018, foi aprovado o III Plano Nacional de Enfrentamento ao Tráfico de Pessoas (Decreto n.º 9.440/2018), programado para os próximos quatro anos, com 58 metas dedicadas a prevenção, repressão ao tráfico de pessoas no território nacional, responsabilização dos autores e atenção às vítimas;</a:t>
            </a:r>
          </a:p>
          <a:p>
            <a:pPr algn="just">
              <a:buFont typeface="Arial"/>
              <a:buChar char="•"/>
            </a:pPr>
            <a:r>
              <a:rPr lang="pt-BR" b="0" i="0" dirty="0" smtClean="0">
                <a:solidFill>
                  <a:srgbClr val="222222"/>
                </a:solidFill>
                <a:effectLst/>
                <a:latin typeface="Arial"/>
              </a:rPr>
              <a:t> Em 2013, por meio Decreto n.º 7.901, foi instituído o Comitê Nacional de Enfrentamento ao Tráfico de Pessoas (CONATRAP), responsável pela articulação da atuação dos órgãos e entidades públicas e privadas no enfrentamento ao tráfico de pessoas.</a:t>
            </a:r>
          </a:p>
          <a:p>
            <a:pPr algn="just">
              <a:buFont typeface="Arial"/>
              <a:buChar char="•"/>
            </a:pPr>
            <a:r>
              <a:rPr lang="pt-BR" b="0" i="0" dirty="0" smtClean="0">
                <a:solidFill>
                  <a:srgbClr val="222222"/>
                </a:solidFill>
                <a:effectLst/>
                <a:latin typeface="Arial"/>
              </a:rPr>
              <a:t>Em 2016 é promulgada no Brasil a Lei n.º 13.344, que reúne em um mesmo documento legal, pela primeira vez no país, dispositivos sobre o tráfico de pessoas cometido no território nacional contra vítima brasileira ou estrangeira e no exterior contra vítima brasileira.</a:t>
            </a:r>
            <a:endParaRPr lang="pt-BR" b="0" i="0" dirty="0">
              <a:solidFill>
                <a:srgbClr val="222222"/>
              </a:solidFill>
              <a:effectLst/>
              <a:latin typeface="Arial"/>
            </a:endParaRPr>
          </a:p>
        </p:txBody>
      </p:sp>
    </p:spTree>
    <p:extLst>
      <p:ext uri="{BB962C8B-B14F-4D97-AF65-F5344CB8AC3E}">
        <p14:creationId xmlns:p14="http://schemas.microsoft.com/office/powerpoint/2010/main" val="171016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26026" y="548680"/>
            <a:ext cx="6264696" cy="5632311"/>
          </a:xfrm>
          <a:prstGeom prst="rect">
            <a:avLst/>
          </a:prstGeom>
        </p:spPr>
        <p:txBody>
          <a:bodyPr wrap="square">
            <a:spAutoFit/>
          </a:bodyPr>
          <a:lstStyle/>
          <a:p>
            <a:r>
              <a:rPr lang="pt-BR" dirty="0" smtClean="0"/>
              <a:t>Na </a:t>
            </a:r>
            <a:r>
              <a:rPr lang="pt-BR" dirty="0"/>
              <a:t>legislação </a:t>
            </a:r>
            <a:r>
              <a:rPr lang="pt-BR" dirty="0" smtClean="0"/>
              <a:t>brasileira: “</a:t>
            </a:r>
            <a:r>
              <a:rPr lang="pt-BR" dirty="0" smtClean="0"/>
              <a:t>redução a condição análoga à de escravo”</a:t>
            </a:r>
            <a:endParaRPr lang="pt-BR" dirty="0"/>
          </a:p>
          <a:p>
            <a:r>
              <a:rPr lang="pt-BR" dirty="0"/>
              <a:t>Código Penal, artigo 149: “Reduzir alguém a condição análoga à de escravo, quer submetendo-o a </a:t>
            </a:r>
            <a:r>
              <a:rPr lang="pt-BR" b="1" dirty="0"/>
              <a:t>trabalhos forçados </a:t>
            </a:r>
            <a:r>
              <a:rPr lang="pt-BR" dirty="0"/>
              <a:t>ou a </a:t>
            </a:r>
            <a:r>
              <a:rPr lang="pt-BR" b="1" dirty="0"/>
              <a:t>jornada exaustiva</a:t>
            </a:r>
            <a:r>
              <a:rPr lang="pt-BR" dirty="0"/>
              <a:t>, quer sujeitando-o a </a:t>
            </a:r>
            <a:r>
              <a:rPr lang="pt-BR" b="1" dirty="0"/>
              <a:t>condições degradantes de trabalho</a:t>
            </a:r>
            <a:r>
              <a:rPr lang="pt-BR" dirty="0"/>
              <a:t>, quer </a:t>
            </a:r>
            <a:r>
              <a:rPr lang="pt-BR" b="1" dirty="0"/>
              <a:t>restringindo, por qualquer meio, sua locomoção</a:t>
            </a:r>
            <a:r>
              <a:rPr lang="pt-BR" dirty="0"/>
              <a:t> em razão de dívida contraída com o empregador ou preposto:</a:t>
            </a:r>
          </a:p>
          <a:p>
            <a:r>
              <a:rPr lang="pt-BR" dirty="0"/>
              <a:t>Pena - reclusão, de dois a oito anos, e multa, além da pena correspondente à violência. </a:t>
            </a:r>
          </a:p>
          <a:p>
            <a:r>
              <a:rPr lang="pt-BR" dirty="0"/>
              <a:t>§1º Nas mesmas penas incorre quem:</a:t>
            </a:r>
          </a:p>
          <a:p>
            <a:r>
              <a:rPr lang="pt-BR" dirty="0"/>
              <a:t>I – </a:t>
            </a:r>
            <a:r>
              <a:rPr lang="pt-BR" b="1" dirty="0"/>
              <a:t>cerceia o uso de qualquer meio de transporte</a:t>
            </a:r>
            <a:r>
              <a:rPr lang="pt-BR" dirty="0"/>
              <a:t> por parte do trabalhador, com </a:t>
            </a:r>
            <a:r>
              <a:rPr lang="pt-BR" b="1" dirty="0"/>
              <a:t>o fim de retê-lo no local de trabalho</a:t>
            </a:r>
            <a:r>
              <a:rPr lang="pt-BR" dirty="0"/>
              <a:t>;</a:t>
            </a:r>
          </a:p>
          <a:p>
            <a:r>
              <a:rPr lang="pt-BR" dirty="0"/>
              <a:t>II – mantém </a:t>
            </a:r>
            <a:r>
              <a:rPr lang="pt-BR" b="1" dirty="0"/>
              <a:t>vigilância ostensiva no local de trabalho</a:t>
            </a:r>
            <a:r>
              <a:rPr lang="pt-BR" dirty="0"/>
              <a:t> ou se </a:t>
            </a:r>
            <a:r>
              <a:rPr lang="pt-BR" b="1" dirty="0"/>
              <a:t>apodera de documentos ou objetos pessoais do trabalhado</a:t>
            </a:r>
            <a:r>
              <a:rPr lang="pt-BR" dirty="0"/>
              <a:t>r, com o </a:t>
            </a:r>
            <a:r>
              <a:rPr lang="pt-BR" b="1" dirty="0"/>
              <a:t>fim de retê-lo no local de trabalho</a:t>
            </a:r>
            <a:r>
              <a:rPr lang="pt-BR" dirty="0"/>
              <a:t>.      </a:t>
            </a:r>
          </a:p>
          <a:p>
            <a:r>
              <a:rPr lang="pt-BR" dirty="0"/>
              <a:t>§2º A pena é aumentada de metade, se o crime é cometido:</a:t>
            </a:r>
          </a:p>
          <a:p>
            <a:r>
              <a:rPr lang="pt-BR" dirty="0"/>
              <a:t>I – contra criança ou adolescente;</a:t>
            </a:r>
          </a:p>
          <a:p>
            <a:r>
              <a:rPr lang="pt-BR" dirty="0"/>
              <a:t>II – por motivo de preconceito de raça, cor, etnia, religião ou origem.</a:t>
            </a:r>
          </a:p>
        </p:txBody>
      </p:sp>
    </p:spTree>
    <p:extLst>
      <p:ext uri="{BB962C8B-B14F-4D97-AF65-F5344CB8AC3E}">
        <p14:creationId xmlns:p14="http://schemas.microsoft.com/office/powerpoint/2010/main" val="360109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87624" y="332656"/>
            <a:ext cx="7560840" cy="6186309"/>
          </a:xfrm>
          <a:prstGeom prst="rect">
            <a:avLst/>
          </a:prstGeom>
        </p:spPr>
        <p:txBody>
          <a:bodyPr wrap="square">
            <a:spAutoFit/>
          </a:bodyPr>
          <a:lstStyle/>
          <a:p>
            <a:r>
              <a:rPr lang="pt-BR" dirty="0"/>
              <a:t>Código Penal, artigo 149-A: “Agenciar, aliciar, recrutar, transportar, transferir, comprar, alojar ou acolher pessoa, mediante grave ameaça, violência, coação, fraude ou abuso, com a finalidade de:</a:t>
            </a:r>
          </a:p>
          <a:p>
            <a:r>
              <a:rPr lang="pt-BR" dirty="0"/>
              <a:t>I - remover-lhe órgãos, tecidos ou partes do corpo;</a:t>
            </a:r>
          </a:p>
          <a:p>
            <a:r>
              <a:rPr lang="pt-BR" dirty="0"/>
              <a:t>II - submetê-la a trabalho em condições análogas à de escravo;</a:t>
            </a:r>
          </a:p>
          <a:p>
            <a:r>
              <a:rPr lang="pt-BR" dirty="0"/>
              <a:t>III - submetê-la a qualquer tipo de servidão;</a:t>
            </a:r>
          </a:p>
          <a:p>
            <a:r>
              <a:rPr lang="pt-BR" dirty="0"/>
              <a:t>IV - adoção ilegal; ou</a:t>
            </a:r>
          </a:p>
          <a:p>
            <a:r>
              <a:rPr lang="pt-BR" dirty="0"/>
              <a:t>V - exploração sexual.</a:t>
            </a:r>
          </a:p>
          <a:p>
            <a:r>
              <a:rPr lang="pt-BR" dirty="0"/>
              <a:t>Pena - reclusão, de 4 (quatro) a 8 (oito) anos, e multa.</a:t>
            </a:r>
          </a:p>
          <a:p>
            <a:r>
              <a:rPr lang="pt-BR" dirty="0"/>
              <a:t>§1º A pena é aumentada de um terço até a metade se:</a:t>
            </a:r>
          </a:p>
          <a:p>
            <a:r>
              <a:rPr lang="pt-BR" dirty="0"/>
              <a:t>I - o crime for cometido por funcionário público no exercício de suas funções ou a pretexto de exercê-las;</a:t>
            </a:r>
          </a:p>
          <a:p>
            <a:r>
              <a:rPr lang="pt-BR" dirty="0"/>
              <a:t>II - o crime for cometido contra criança, adolescente ou pessoa idosa ou com deficiência;</a:t>
            </a:r>
          </a:p>
          <a:p>
            <a:r>
              <a:rPr lang="pt-BR" dirty="0"/>
              <a:t>III - o agente se prevalecer de relações de parentesco, domésticas, de coabitação, de hospitalidade, de dependência econômica, de autoridade ou de superioridade hierárquica inerente ao exercício de emprego, cargo ou função; ou</a:t>
            </a:r>
          </a:p>
          <a:p>
            <a:r>
              <a:rPr lang="pt-BR" dirty="0"/>
              <a:t>IV - a vítima do tráfico de pessoas for retirada do território nacional.</a:t>
            </a:r>
          </a:p>
          <a:p>
            <a:r>
              <a:rPr lang="pt-BR" dirty="0"/>
              <a:t>§2º A pena é reduzida de um a dois terços se o agente for primário e não integrar organização criminosa</a:t>
            </a:r>
            <a:r>
              <a:rPr lang="pt-BR" dirty="0" smtClean="0"/>
              <a:t>”.</a:t>
            </a:r>
          </a:p>
          <a:p>
            <a:pPr algn="ctr"/>
            <a:r>
              <a:rPr lang="pt-BR" b="0" i="0" dirty="0" smtClean="0">
                <a:solidFill>
                  <a:srgbClr val="222222"/>
                </a:solidFill>
                <a:effectLst/>
                <a:latin typeface="verdana"/>
              </a:rPr>
              <a:t>(Incluído pela Lei nº 13.344, de 2016)</a:t>
            </a:r>
            <a:endParaRPr lang="pt-BR" dirty="0"/>
          </a:p>
        </p:txBody>
      </p:sp>
    </p:spTree>
    <p:extLst>
      <p:ext uri="{BB962C8B-B14F-4D97-AF65-F5344CB8AC3E}">
        <p14:creationId xmlns:p14="http://schemas.microsoft.com/office/powerpoint/2010/main" val="3522071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552" y="1124744"/>
            <a:ext cx="7992888" cy="5078313"/>
          </a:xfrm>
          <a:prstGeom prst="rect">
            <a:avLst/>
          </a:prstGeom>
        </p:spPr>
        <p:txBody>
          <a:bodyPr wrap="square">
            <a:spAutoFit/>
          </a:bodyPr>
          <a:lstStyle/>
          <a:p>
            <a:pPr algn="just"/>
            <a:r>
              <a:rPr lang="pt-BR" b="1" i="0" dirty="0" smtClean="0">
                <a:solidFill>
                  <a:srgbClr val="222222"/>
                </a:solidFill>
                <a:effectLst/>
                <a:latin typeface="Arial"/>
              </a:rPr>
              <a:t>Aliciamento para o fim de emigração</a:t>
            </a:r>
            <a:endParaRPr lang="pt-BR" b="0" i="0" dirty="0" smtClean="0">
              <a:solidFill>
                <a:srgbClr val="222222"/>
              </a:solidFill>
              <a:effectLst/>
              <a:latin typeface="verdana"/>
            </a:endParaRPr>
          </a:p>
          <a:p>
            <a:pPr algn="just"/>
            <a:r>
              <a:rPr lang="pt-BR" b="0" i="0" dirty="0" smtClean="0">
                <a:solidFill>
                  <a:srgbClr val="222222"/>
                </a:solidFill>
                <a:effectLst/>
                <a:latin typeface="verdana"/>
              </a:rPr>
              <a:t>Código Penal, artigo 206: “Recrutar trabalhadores, mediante fraude, com o fim de levá-los para território estrangeiro.</a:t>
            </a:r>
          </a:p>
          <a:p>
            <a:pPr algn="just"/>
            <a:r>
              <a:rPr lang="pt-BR" b="0" i="0" dirty="0" smtClean="0">
                <a:solidFill>
                  <a:srgbClr val="222222"/>
                </a:solidFill>
                <a:effectLst/>
                <a:latin typeface="verdana"/>
              </a:rPr>
              <a:t>Pena - detenção, de 1 (um) a 3 (três) anos e multa”.</a:t>
            </a:r>
          </a:p>
          <a:p>
            <a:pPr algn="just"/>
            <a:r>
              <a:rPr lang="pt-BR" b="0" i="0" dirty="0" smtClean="0">
                <a:solidFill>
                  <a:srgbClr val="222222"/>
                </a:solidFill>
                <a:effectLst/>
                <a:latin typeface="verdana"/>
              </a:rPr>
              <a:t> </a:t>
            </a:r>
          </a:p>
          <a:p>
            <a:pPr algn="just"/>
            <a:r>
              <a:rPr lang="pt-BR" b="1" i="0" dirty="0" smtClean="0">
                <a:solidFill>
                  <a:srgbClr val="222222"/>
                </a:solidFill>
                <a:effectLst/>
                <a:latin typeface="Arial"/>
              </a:rPr>
              <a:t>Aliciamento de trabalhadores de um local para outro do território nacional</a:t>
            </a:r>
            <a:endParaRPr lang="pt-BR" b="0" i="0" dirty="0" smtClean="0">
              <a:solidFill>
                <a:srgbClr val="222222"/>
              </a:solidFill>
              <a:effectLst/>
              <a:latin typeface="verdana"/>
            </a:endParaRPr>
          </a:p>
          <a:p>
            <a:pPr algn="just"/>
            <a:r>
              <a:rPr lang="pt-BR" b="0" i="0" dirty="0" smtClean="0">
                <a:solidFill>
                  <a:srgbClr val="222222"/>
                </a:solidFill>
                <a:effectLst/>
                <a:latin typeface="verdana"/>
              </a:rPr>
              <a:t>Código Penal, artigo 207 - Aliciar trabalhadores, com o fim de levá-los de uma para outra localidade do território nacional:</a:t>
            </a:r>
          </a:p>
          <a:p>
            <a:pPr algn="just"/>
            <a:r>
              <a:rPr lang="pt-BR" b="0" i="0" dirty="0" smtClean="0">
                <a:solidFill>
                  <a:srgbClr val="222222"/>
                </a:solidFill>
                <a:effectLst/>
                <a:latin typeface="verdana"/>
              </a:rPr>
              <a:t>Pena - detenção de um a três anos, e multa.</a:t>
            </a:r>
          </a:p>
          <a:p>
            <a:pPr algn="just"/>
            <a:r>
              <a:rPr lang="pt-BR" b="0" i="0" dirty="0" smtClean="0">
                <a:solidFill>
                  <a:srgbClr val="222222"/>
                </a:solidFill>
                <a:effectLst/>
                <a:latin typeface="verdana"/>
              </a:rPr>
              <a:t>§1º Incorre na mesma pena quem recrutar trabalhadores fora da localidade de execução do trabalho, dentro do território nacional, mediante fraude ou cobrança de qualquer quantia do trabalhador, ou, ainda, não assegurar condições do seu retorno ao local de origem.</a:t>
            </a:r>
          </a:p>
          <a:p>
            <a:pPr algn="just"/>
            <a:r>
              <a:rPr lang="pt-BR" b="0" i="0" dirty="0" smtClean="0">
                <a:solidFill>
                  <a:srgbClr val="222222"/>
                </a:solidFill>
                <a:effectLst/>
                <a:latin typeface="verdana"/>
              </a:rPr>
              <a:t>§2º A pena é aumentada de um sexto a um terço se a vítima é menor de dezoito anos, idosa, gestante, indígena ou portadora de deficiência física ou mental.</a:t>
            </a:r>
            <a:endParaRPr lang="pt-BR" b="0" i="0" dirty="0">
              <a:solidFill>
                <a:srgbClr val="222222"/>
              </a:solidFill>
              <a:effectLst/>
              <a:latin typeface="verdana"/>
            </a:endParaRPr>
          </a:p>
        </p:txBody>
      </p:sp>
    </p:spTree>
    <p:extLst>
      <p:ext uri="{BB962C8B-B14F-4D97-AF65-F5344CB8AC3E}">
        <p14:creationId xmlns:p14="http://schemas.microsoft.com/office/powerpoint/2010/main" val="40053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82324" y="1844824"/>
            <a:ext cx="7992888" cy="2308324"/>
          </a:xfrm>
          <a:prstGeom prst="rect">
            <a:avLst/>
          </a:prstGeom>
        </p:spPr>
        <p:txBody>
          <a:bodyPr wrap="square">
            <a:spAutoFit/>
          </a:bodyPr>
          <a:lstStyle/>
          <a:p>
            <a:r>
              <a:rPr lang="pt-BR" dirty="0" smtClean="0"/>
              <a:t>A nova </a:t>
            </a:r>
            <a:r>
              <a:rPr lang="pt-BR" dirty="0"/>
              <a:t>Lei de migração (Lei 13.445/2017), em seu </a:t>
            </a:r>
            <a:r>
              <a:rPr lang="pt-BR" b="1" dirty="0"/>
              <a:t>artigo 30</a:t>
            </a:r>
            <a:r>
              <a:rPr lang="pt-BR" dirty="0"/>
              <a:t>, estabelece que a vítima de tráfico de pessoas poderá ter sua residência autorizada mediante </a:t>
            </a:r>
            <a:r>
              <a:rPr lang="pt-BR" dirty="0" smtClean="0"/>
              <a:t>registro</a:t>
            </a:r>
            <a:r>
              <a:rPr lang="pt-BR" dirty="0"/>
              <a:t>.</a:t>
            </a:r>
            <a:r>
              <a:rPr lang="pt-BR" dirty="0" smtClean="0"/>
              <a:t> </a:t>
            </a:r>
            <a:r>
              <a:rPr lang="pt-BR" dirty="0"/>
              <a:t>O Regulamento (Decreto 9.199/2017), em seu </a:t>
            </a:r>
            <a:r>
              <a:rPr lang="pt-BR" b="1" dirty="0"/>
              <a:t>artigo 158</a:t>
            </a:r>
            <a:r>
              <a:rPr lang="pt-BR" dirty="0"/>
              <a:t>, estabelece que a autorização de residência será concedida por prazo indeterminado e que o seu requerimento poderá ser encaminhado diretamente ao Ministério da Justiça pelo Ministério Público, pela Defensoria Pública ou pela Auditoria Fiscal do Trabalho, na forma estabelecida em ato conjunto – dos Ministros de Estado da Justiça e Segurança Pública e do Trabalho. </a:t>
            </a:r>
          </a:p>
        </p:txBody>
      </p:sp>
    </p:spTree>
    <p:extLst>
      <p:ext uri="{BB962C8B-B14F-4D97-AF65-F5344CB8AC3E}">
        <p14:creationId xmlns:p14="http://schemas.microsoft.com/office/powerpoint/2010/main" val="236966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3568" y="836712"/>
            <a:ext cx="6174432" cy="2308324"/>
          </a:xfrm>
          <a:prstGeom prst="rect">
            <a:avLst/>
          </a:prstGeom>
        </p:spPr>
        <p:txBody>
          <a:bodyPr wrap="square">
            <a:spAutoFit/>
          </a:bodyPr>
          <a:lstStyle/>
          <a:p>
            <a:r>
              <a:rPr lang="pt-BR" b="1" dirty="0" smtClean="0"/>
              <a:t>TRAFICO DE PESSOAS</a:t>
            </a:r>
          </a:p>
          <a:p>
            <a:r>
              <a:rPr lang="pt-BR" dirty="0" smtClean="0"/>
              <a:t>Caráter </a:t>
            </a:r>
            <a:r>
              <a:rPr lang="pt-BR" dirty="0"/>
              <a:t>nacional e internacional</a:t>
            </a:r>
          </a:p>
          <a:p>
            <a:r>
              <a:rPr lang="pt-BR" dirty="0"/>
              <a:t>Exige o elemento da exploração</a:t>
            </a:r>
          </a:p>
          <a:p>
            <a:r>
              <a:rPr lang="pt-BR" dirty="0"/>
              <a:t>O consentimento é irrelevante se estiverem presentes o ato, o meio e a finalidade de exploração e, no caso das crianças e jovens, bastam dois elementos constitutivos: o </a:t>
            </a:r>
            <a:r>
              <a:rPr lang="pt-BR" b="1" dirty="0"/>
              <a:t>ato</a:t>
            </a:r>
            <a:r>
              <a:rPr lang="pt-BR" dirty="0"/>
              <a:t> e a </a:t>
            </a:r>
            <a:r>
              <a:rPr lang="pt-BR" b="1" dirty="0"/>
              <a:t>finalidade</a:t>
            </a:r>
            <a:r>
              <a:rPr lang="pt-BR" dirty="0"/>
              <a:t> de exploração.</a:t>
            </a:r>
          </a:p>
          <a:p>
            <a:r>
              <a:rPr lang="pt-BR" dirty="0"/>
              <a:t>A exploração é </a:t>
            </a:r>
            <a:r>
              <a:rPr lang="pt-BR" dirty="0" smtClean="0"/>
              <a:t>contínua.</a:t>
            </a:r>
            <a:endParaRPr lang="pt-BR" dirty="0"/>
          </a:p>
        </p:txBody>
      </p:sp>
      <p:sp>
        <p:nvSpPr>
          <p:cNvPr id="3" name="Retângulo 2"/>
          <p:cNvSpPr/>
          <p:nvPr/>
        </p:nvSpPr>
        <p:spPr>
          <a:xfrm>
            <a:off x="683568" y="3459402"/>
            <a:ext cx="4932040" cy="2308324"/>
          </a:xfrm>
          <a:prstGeom prst="rect">
            <a:avLst/>
          </a:prstGeom>
        </p:spPr>
        <p:txBody>
          <a:bodyPr wrap="square">
            <a:spAutoFit/>
          </a:bodyPr>
          <a:lstStyle/>
          <a:p>
            <a:r>
              <a:rPr lang="pt-BR" b="1" dirty="0" smtClean="0">
                <a:solidFill>
                  <a:srgbClr val="222222"/>
                </a:solidFill>
              </a:rPr>
              <a:t>CONTRABANDO DE MIGRANTES</a:t>
            </a:r>
            <a:endParaRPr lang="pt-BR" b="1" i="0" dirty="0" smtClean="0">
              <a:solidFill>
                <a:srgbClr val="222222"/>
              </a:solidFill>
              <a:effectLst/>
            </a:endParaRPr>
          </a:p>
          <a:p>
            <a:r>
              <a:rPr lang="pt-BR" b="0" i="0" dirty="0" smtClean="0">
                <a:solidFill>
                  <a:srgbClr val="222222"/>
                </a:solidFill>
                <a:effectLst/>
              </a:rPr>
              <a:t>Caráter internacional</a:t>
            </a:r>
          </a:p>
          <a:p>
            <a:r>
              <a:rPr lang="pt-BR" b="0" i="0" dirty="0" smtClean="0">
                <a:solidFill>
                  <a:srgbClr val="222222"/>
                </a:solidFill>
                <a:effectLst/>
              </a:rPr>
              <a:t>Não exige o elemento da exploração, coação ou violação de direitos humanos</a:t>
            </a:r>
          </a:p>
          <a:p>
            <a:r>
              <a:rPr lang="pt-BR" b="0" i="0" dirty="0" smtClean="0">
                <a:solidFill>
                  <a:srgbClr val="222222"/>
                </a:solidFill>
                <a:effectLst/>
              </a:rPr>
              <a:t>Consentimento por parte da pessoa contrabandeada que deseja chegar ao seu destino final</a:t>
            </a:r>
          </a:p>
          <a:p>
            <a:r>
              <a:rPr lang="pt-BR" b="0" i="0" dirty="0" smtClean="0">
                <a:solidFill>
                  <a:srgbClr val="222222"/>
                </a:solidFill>
                <a:effectLst/>
              </a:rPr>
              <a:t>O ato termina com a chegada em local de destino</a:t>
            </a:r>
            <a:endParaRPr lang="pt-BR" b="0" i="0" dirty="0">
              <a:solidFill>
                <a:srgbClr val="222222"/>
              </a:solidFill>
              <a:effectLst/>
            </a:endParaRPr>
          </a:p>
        </p:txBody>
      </p:sp>
    </p:spTree>
    <p:extLst>
      <p:ext uri="{BB962C8B-B14F-4D97-AF65-F5344CB8AC3E}">
        <p14:creationId xmlns:p14="http://schemas.microsoft.com/office/powerpoint/2010/main" val="328518288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935</Words>
  <Application>Microsoft Office PowerPoint</Application>
  <PresentationFormat>Apresentação na tela (4:3)</PresentationFormat>
  <Paragraphs>60</Paragraphs>
  <Slides>11</Slides>
  <Notes>0</Notes>
  <HiddenSlides>0</HiddenSlides>
  <MMClips>0</MMClips>
  <ScaleCrop>false</ScaleCrop>
  <HeadingPairs>
    <vt:vector size="4" baseType="variant">
      <vt:variant>
        <vt:lpstr>Tema</vt:lpstr>
      </vt:variant>
      <vt:variant>
        <vt:i4>1</vt:i4>
      </vt:variant>
      <vt:variant>
        <vt:lpstr>Títulos de slides</vt:lpstr>
      </vt:variant>
      <vt:variant>
        <vt:i4>11</vt:i4>
      </vt:variant>
    </vt:vector>
  </HeadingPairs>
  <TitlesOfParts>
    <vt:vector size="12" baseType="lpstr">
      <vt:lpstr>Tema do Office</vt:lpstr>
      <vt:lpstr>TRAFICO DE PESSOAS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FDRP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TRAFICO DE PESSOAS</dc:title>
  <dc:creator>Cynthia Soares Carneiro</dc:creator>
  <cp:lastModifiedBy>Cynthia Soares Carneiro</cp:lastModifiedBy>
  <cp:revision>5</cp:revision>
  <dcterms:created xsi:type="dcterms:W3CDTF">2019-04-10T19:45:17Z</dcterms:created>
  <dcterms:modified xsi:type="dcterms:W3CDTF">2019-04-10T20:18:12Z</dcterms:modified>
</cp:coreProperties>
</file>