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629" y="9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C2D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09600" y="0"/>
            <a:ext cx="0" cy="525780"/>
          </a:xfrm>
          <a:custGeom>
            <a:avLst/>
            <a:gdLst/>
            <a:ahLst/>
            <a:cxnLst/>
            <a:rect l="l" t="t" r="r" b="b"/>
            <a:pathLst>
              <a:path h="525780">
                <a:moveTo>
                  <a:pt x="0" y="0"/>
                </a:moveTo>
                <a:lnTo>
                  <a:pt x="0" y="52577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06551" y="100431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09600" y="1344167"/>
            <a:ext cx="0" cy="5514340"/>
          </a:xfrm>
          <a:custGeom>
            <a:avLst/>
            <a:gdLst/>
            <a:ahLst/>
            <a:cxnLst/>
            <a:rect l="l" t="t" r="r" b="b"/>
            <a:pathLst>
              <a:path h="5514340">
                <a:moveTo>
                  <a:pt x="0" y="0"/>
                </a:moveTo>
                <a:lnTo>
                  <a:pt x="0" y="551383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828800" y="0"/>
            <a:ext cx="0" cy="525780"/>
          </a:xfrm>
          <a:custGeom>
            <a:avLst/>
            <a:gdLst/>
            <a:ahLst/>
            <a:cxnLst/>
            <a:rect l="l" t="t" r="r" b="b"/>
            <a:pathLst>
              <a:path h="525780">
                <a:moveTo>
                  <a:pt x="0" y="0"/>
                </a:moveTo>
                <a:lnTo>
                  <a:pt x="0" y="52577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825751" y="100431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828800" y="1344167"/>
            <a:ext cx="0" cy="5514340"/>
          </a:xfrm>
          <a:custGeom>
            <a:avLst/>
            <a:gdLst/>
            <a:ahLst/>
            <a:cxnLst/>
            <a:rect l="l" t="t" r="r" b="b"/>
            <a:pathLst>
              <a:path h="5514340">
                <a:moveTo>
                  <a:pt x="0" y="0"/>
                </a:moveTo>
                <a:lnTo>
                  <a:pt x="0" y="551383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048000" y="0"/>
            <a:ext cx="0" cy="525780"/>
          </a:xfrm>
          <a:custGeom>
            <a:avLst/>
            <a:gdLst/>
            <a:ahLst/>
            <a:cxnLst/>
            <a:rect l="l" t="t" r="r" b="b"/>
            <a:pathLst>
              <a:path h="525780">
                <a:moveTo>
                  <a:pt x="0" y="0"/>
                </a:moveTo>
                <a:lnTo>
                  <a:pt x="0" y="52577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044951" y="100431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048000" y="1344167"/>
            <a:ext cx="0" cy="5514340"/>
          </a:xfrm>
          <a:custGeom>
            <a:avLst/>
            <a:gdLst/>
            <a:ahLst/>
            <a:cxnLst/>
            <a:rect l="l" t="t" r="r" b="b"/>
            <a:pathLst>
              <a:path h="5514340">
                <a:moveTo>
                  <a:pt x="0" y="0"/>
                </a:moveTo>
                <a:lnTo>
                  <a:pt x="0" y="551383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267200" y="0"/>
            <a:ext cx="0" cy="525780"/>
          </a:xfrm>
          <a:custGeom>
            <a:avLst/>
            <a:gdLst/>
            <a:ahLst/>
            <a:cxnLst/>
            <a:rect l="l" t="t" r="r" b="b"/>
            <a:pathLst>
              <a:path h="525780">
                <a:moveTo>
                  <a:pt x="0" y="0"/>
                </a:moveTo>
                <a:lnTo>
                  <a:pt x="0" y="52577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267200" y="100279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267200" y="1347216"/>
            <a:ext cx="0" cy="5511165"/>
          </a:xfrm>
          <a:custGeom>
            <a:avLst/>
            <a:gdLst/>
            <a:ahLst/>
            <a:cxnLst/>
            <a:rect l="l" t="t" r="r" b="b"/>
            <a:pathLst>
              <a:path h="5511165">
                <a:moveTo>
                  <a:pt x="0" y="0"/>
                </a:moveTo>
                <a:lnTo>
                  <a:pt x="0" y="551078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5486400" y="0"/>
            <a:ext cx="0" cy="525780"/>
          </a:xfrm>
          <a:custGeom>
            <a:avLst/>
            <a:gdLst/>
            <a:ahLst/>
            <a:cxnLst/>
            <a:rect l="l" t="t" r="r" b="b"/>
            <a:pathLst>
              <a:path h="525780">
                <a:moveTo>
                  <a:pt x="0" y="0"/>
                </a:moveTo>
                <a:lnTo>
                  <a:pt x="0" y="52577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5486400" y="100279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5486400" y="1347216"/>
            <a:ext cx="0" cy="5511165"/>
          </a:xfrm>
          <a:custGeom>
            <a:avLst/>
            <a:gdLst/>
            <a:ahLst/>
            <a:cxnLst/>
            <a:rect l="l" t="t" r="r" b="b"/>
            <a:pathLst>
              <a:path h="5511165">
                <a:moveTo>
                  <a:pt x="0" y="0"/>
                </a:moveTo>
                <a:lnTo>
                  <a:pt x="0" y="551078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6705600" y="0"/>
            <a:ext cx="0" cy="525780"/>
          </a:xfrm>
          <a:custGeom>
            <a:avLst/>
            <a:gdLst/>
            <a:ahLst/>
            <a:cxnLst/>
            <a:rect l="l" t="t" r="r" b="b"/>
            <a:pathLst>
              <a:path h="525780">
                <a:moveTo>
                  <a:pt x="0" y="0"/>
                </a:moveTo>
                <a:lnTo>
                  <a:pt x="0" y="52577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6705600" y="1002791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6705600" y="1347216"/>
            <a:ext cx="0" cy="5511165"/>
          </a:xfrm>
          <a:custGeom>
            <a:avLst/>
            <a:gdLst/>
            <a:ahLst/>
            <a:cxnLst/>
            <a:rect l="l" t="t" r="r" b="b"/>
            <a:pathLst>
              <a:path h="5511165">
                <a:moveTo>
                  <a:pt x="0" y="0"/>
                </a:moveTo>
                <a:lnTo>
                  <a:pt x="0" y="551078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7924800" y="0"/>
            <a:ext cx="0" cy="525780"/>
          </a:xfrm>
          <a:custGeom>
            <a:avLst/>
            <a:gdLst/>
            <a:ahLst/>
            <a:cxnLst/>
            <a:rect l="l" t="t" r="r" b="b"/>
            <a:pathLst>
              <a:path h="525780">
                <a:moveTo>
                  <a:pt x="0" y="0"/>
                </a:moveTo>
                <a:lnTo>
                  <a:pt x="0" y="52577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7924800" y="1386839"/>
            <a:ext cx="0" cy="5471160"/>
          </a:xfrm>
          <a:custGeom>
            <a:avLst/>
            <a:gdLst/>
            <a:ahLst/>
            <a:cxnLst/>
            <a:rect l="l" t="t" r="r" b="b"/>
            <a:pathLst>
              <a:path h="5471159">
                <a:moveTo>
                  <a:pt x="0" y="0"/>
                </a:moveTo>
                <a:lnTo>
                  <a:pt x="0" y="547115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9144000" y="0"/>
            <a:ext cx="0" cy="525780"/>
          </a:xfrm>
          <a:custGeom>
            <a:avLst/>
            <a:gdLst/>
            <a:ahLst/>
            <a:cxnLst/>
            <a:rect l="l" t="t" r="r" b="b"/>
            <a:pathLst>
              <a:path h="525780">
                <a:moveTo>
                  <a:pt x="0" y="0"/>
                </a:moveTo>
                <a:lnTo>
                  <a:pt x="0" y="52577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9144000" y="1386839"/>
            <a:ext cx="0" cy="5471160"/>
          </a:xfrm>
          <a:custGeom>
            <a:avLst/>
            <a:gdLst/>
            <a:ahLst/>
            <a:cxnLst/>
            <a:rect l="l" t="t" r="r" b="b"/>
            <a:pathLst>
              <a:path h="5471159">
                <a:moveTo>
                  <a:pt x="0" y="0"/>
                </a:moveTo>
                <a:lnTo>
                  <a:pt x="0" y="547115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0363200" y="0"/>
            <a:ext cx="0" cy="525780"/>
          </a:xfrm>
          <a:custGeom>
            <a:avLst/>
            <a:gdLst/>
            <a:ahLst/>
            <a:cxnLst/>
            <a:rect l="l" t="t" r="r" b="b"/>
            <a:pathLst>
              <a:path h="525780">
                <a:moveTo>
                  <a:pt x="0" y="0"/>
                </a:moveTo>
                <a:lnTo>
                  <a:pt x="0" y="52577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10363200" y="1386839"/>
            <a:ext cx="0" cy="5471160"/>
          </a:xfrm>
          <a:custGeom>
            <a:avLst/>
            <a:gdLst/>
            <a:ahLst/>
            <a:cxnLst/>
            <a:rect l="l" t="t" r="r" b="b"/>
            <a:pathLst>
              <a:path h="5471159">
                <a:moveTo>
                  <a:pt x="0" y="0"/>
                </a:moveTo>
                <a:lnTo>
                  <a:pt x="0" y="547115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11582400" y="0"/>
            <a:ext cx="0" cy="525780"/>
          </a:xfrm>
          <a:custGeom>
            <a:avLst/>
            <a:gdLst/>
            <a:ahLst/>
            <a:cxnLst/>
            <a:rect l="l" t="t" r="r" b="b"/>
            <a:pathLst>
              <a:path h="525780">
                <a:moveTo>
                  <a:pt x="0" y="0"/>
                </a:moveTo>
                <a:lnTo>
                  <a:pt x="0" y="52577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1582400" y="1386839"/>
            <a:ext cx="0" cy="5471160"/>
          </a:xfrm>
          <a:custGeom>
            <a:avLst/>
            <a:gdLst/>
            <a:ahLst/>
            <a:cxnLst/>
            <a:rect l="l" t="t" r="r" b="b"/>
            <a:pathLst>
              <a:path h="5471159">
                <a:moveTo>
                  <a:pt x="0" y="0"/>
                </a:moveTo>
                <a:lnTo>
                  <a:pt x="0" y="547115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3047" y="385572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3047" y="161086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3047" y="2834639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3047" y="4061459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3047" y="5285232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3047" y="6510528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22555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1449324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5106923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6327647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7548371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8772143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11198352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0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736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0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0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514959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39273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27096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14904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2697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636270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7577328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736"/>
                </a:moveTo>
                <a:lnTo>
                  <a:pt x="4614799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879348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9994392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11204447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192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0" y="28955"/>
            <a:ext cx="12192000" cy="5836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0" y="28955"/>
            <a:ext cx="12192000" cy="584200"/>
          </a:xfrm>
          <a:custGeom>
            <a:avLst/>
            <a:gdLst/>
            <a:ahLst/>
            <a:cxnLst/>
            <a:rect l="l" t="t" r="r" b="b"/>
            <a:pathLst>
              <a:path w="12192000" h="584200">
                <a:moveTo>
                  <a:pt x="0" y="583692"/>
                </a:moveTo>
                <a:lnTo>
                  <a:pt x="12192000" y="583692"/>
                </a:lnTo>
                <a:lnTo>
                  <a:pt x="12192000" y="0"/>
                </a:lnTo>
                <a:lnTo>
                  <a:pt x="0" y="0"/>
                </a:lnTo>
                <a:lnTo>
                  <a:pt x="0" y="583692"/>
                </a:lnTo>
                <a:close/>
              </a:path>
            </a:pathLst>
          </a:custGeom>
          <a:ln w="6095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51053"/>
            <a:ext cx="692023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63873" y="2934461"/>
            <a:ext cx="8100059" cy="1671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2C2D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hyperlink" Target="http://www.stf.jus.br/portal/cms/verNoticiaDetalhe.asp?idConteudo=339613" TargetMode="External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18" Type="http://schemas.openxmlformats.org/officeDocument/2006/relationships/image" Target="../media/image66.png"/><Relationship Id="rId3" Type="http://schemas.openxmlformats.org/officeDocument/2006/relationships/image" Target="../media/image51.png"/><Relationship Id="rId21" Type="http://schemas.openxmlformats.org/officeDocument/2006/relationships/image" Target="../media/image69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17" Type="http://schemas.openxmlformats.org/officeDocument/2006/relationships/image" Target="../media/image65.png"/><Relationship Id="rId2" Type="http://schemas.openxmlformats.org/officeDocument/2006/relationships/image" Target="../media/image50.png"/><Relationship Id="rId16" Type="http://schemas.openxmlformats.org/officeDocument/2006/relationships/image" Target="../media/image64.png"/><Relationship Id="rId20" Type="http://schemas.openxmlformats.org/officeDocument/2006/relationships/image" Target="../media/image6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5" Type="http://schemas.openxmlformats.org/officeDocument/2006/relationships/image" Target="../media/image63.png"/><Relationship Id="rId10" Type="http://schemas.openxmlformats.org/officeDocument/2006/relationships/image" Target="../media/image58.png"/><Relationship Id="rId19" Type="http://schemas.openxmlformats.org/officeDocument/2006/relationships/image" Target="../media/image67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Relationship Id="rId14" Type="http://schemas.openxmlformats.org/officeDocument/2006/relationships/image" Target="../media/image62.png"/><Relationship Id="rId22" Type="http://schemas.openxmlformats.org/officeDocument/2006/relationships/image" Target="../media/image7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djur.stj.jus.br/jspui/bitstream/2011/96917/responsabilidade_civil_objetiva_wedy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3526790"/>
          </a:xfrm>
          <a:custGeom>
            <a:avLst/>
            <a:gdLst/>
            <a:ahLst/>
            <a:cxnLst/>
            <a:rect l="l" t="t" r="r" b="b"/>
            <a:pathLst>
              <a:path h="3526790">
                <a:moveTo>
                  <a:pt x="0" y="0"/>
                </a:moveTo>
                <a:lnTo>
                  <a:pt x="0" y="352653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5518403"/>
            <a:ext cx="0" cy="1339850"/>
          </a:xfrm>
          <a:custGeom>
            <a:avLst/>
            <a:gdLst/>
            <a:ahLst/>
            <a:cxnLst/>
            <a:rect l="l" t="t" r="r" b="b"/>
            <a:pathLst>
              <a:path h="1339850">
                <a:moveTo>
                  <a:pt x="0" y="0"/>
                </a:moveTo>
                <a:lnTo>
                  <a:pt x="0" y="133959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3526790"/>
          </a:xfrm>
          <a:custGeom>
            <a:avLst/>
            <a:gdLst/>
            <a:ahLst/>
            <a:cxnLst/>
            <a:rect l="l" t="t" r="r" b="b"/>
            <a:pathLst>
              <a:path h="3526790">
                <a:moveTo>
                  <a:pt x="0" y="0"/>
                </a:moveTo>
                <a:lnTo>
                  <a:pt x="0" y="352653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5518403"/>
            <a:ext cx="0" cy="1339850"/>
          </a:xfrm>
          <a:custGeom>
            <a:avLst/>
            <a:gdLst/>
            <a:ahLst/>
            <a:cxnLst/>
            <a:rect l="l" t="t" r="r" b="b"/>
            <a:pathLst>
              <a:path h="1339850">
                <a:moveTo>
                  <a:pt x="0" y="0"/>
                </a:moveTo>
                <a:lnTo>
                  <a:pt x="0" y="133959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47" y="385572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47" y="161086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47" y="2834639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07692" y="4061459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>
                <a:moveTo>
                  <a:pt x="0" y="0"/>
                </a:moveTo>
                <a:lnTo>
                  <a:pt x="10084181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47" y="4061459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5">
                <a:moveTo>
                  <a:pt x="0" y="0"/>
                </a:moveTo>
                <a:lnTo>
                  <a:pt x="132588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07692" y="5285232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>
                <a:moveTo>
                  <a:pt x="0" y="0"/>
                </a:moveTo>
                <a:lnTo>
                  <a:pt x="10084181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47" y="5285232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5">
                <a:moveTo>
                  <a:pt x="0" y="0"/>
                </a:moveTo>
                <a:lnTo>
                  <a:pt x="132588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47" y="6510528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555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49324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6923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27647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48371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72143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198352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736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4959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9273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096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4904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5552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36270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577328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736"/>
                </a:moveTo>
                <a:lnTo>
                  <a:pt x="4614799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79348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994392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204447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107692" y="5294376"/>
            <a:ext cx="8789035" cy="0"/>
          </a:xfrm>
          <a:custGeom>
            <a:avLst/>
            <a:gdLst/>
            <a:ahLst/>
            <a:cxnLst/>
            <a:rect l="l" t="t" r="r" b="b"/>
            <a:pathLst>
              <a:path w="8789035">
                <a:moveTo>
                  <a:pt x="0" y="0"/>
                </a:moveTo>
                <a:lnTo>
                  <a:pt x="8788908" y="0"/>
                </a:lnTo>
              </a:path>
            </a:pathLst>
          </a:custGeom>
          <a:ln w="12192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xfrm>
            <a:off x="1136091" y="1730197"/>
            <a:ext cx="10537190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00" b="0" spc="-10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4900" b="0" spc="-5" dirty="0">
                <a:solidFill>
                  <a:srgbClr val="2C2D2C"/>
                </a:solidFill>
                <a:latin typeface="Verdana"/>
                <a:cs typeface="Verdana"/>
              </a:rPr>
              <a:t>Civil do</a:t>
            </a:r>
            <a:r>
              <a:rPr sz="4900" b="0" spc="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4900" b="0" spc="-10" dirty="0">
                <a:solidFill>
                  <a:srgbClr val="2C2D2C"/>
                </a:solidFill>
                <a:latin typeface="Verdana"/>
                <a:cs typeface="Verdana"/>
              </a:rPr>
              <a:t>Estado:</a:t>
            </a:r>
            <a:endParaRPr sz="49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953000" y="5715000"/>
            <a:ext cx="6633209" cy="5791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295"/>
              </a:lnSpc>
              <a:spcBef>
                <a:spcPts val="105"/>
              </a:spcBef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Faculdade de Direito da Universidade 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São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Paulo</a:t>
            </a:r>
            <a:r>
              <a:rPr sz="2000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(USP)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055"/>
              </a:lnSpc>
            </a:pP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São </a:t>
            </a:r>
            <a:r>
              <a:rPr sz="1800" spc="-15" dirty="0">
                <a:solidFill>
                  <a:srgbClr val="FF0000"/>
                </a:solidFill>
                <a:latin typeface="Verdana"/>
                <a:cs typeface="Verdana"/>
              </a:rPr>
              <a:t>Paulo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(SP), primeiro semestre de</a:t>
            </a:r>
            <a:r>
              <a:rPr sz="1800" spc="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201</a:t>
            </a:r>
            <a:r>
              <a:rPr lang="pt-BR"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8</a:t>
            </a:r>
            <a:r>
              <a:rPr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338833" y="2905760"/>
            <a:ext cx="10197465" cy="2020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0" algn="ctr">
              <a:lnSpc>
                <a:spcPts val="3804"/>
              </a:lnSpc>
              <a:spcBef>
                <a:spcPts val="100"/>
              </a:spcBef>
            </a:pPr>
            <a:r>
              <a:rPr sz="3600" b="1" spc="-5" dirty="0">
                <a:solidFill>
                  <a:srgbClr val="2C2D2C"/>
                </a:solidFill>
                <a:latin typeface="Verdana"/>
                <a:cs typeface="Verdana"/>
              </a:rPr>
              <a:t>Tema: </a:t>
            </a:r>
            <a:r>
              <a:rPr sz="3600" spc="-45" dirty="0">
                <a:solidFill>
                  <a:srgbClr val="2C2D2C"/>
                </a:solidFill>
                <a:latin typeface="Arial"/>
                <a:cs typeface="Arial"/>
              </a:rPr>
              <a:t>Tendências </a:t>
            </a:r>
            <a:r>
              <a:rPr sz="3600" spc="-5" dirty="0">
                <a:solidFill>
                  <a:srgbClr val="2C2D2C"/>
                </a:solidFill>
                <a:latin typeface="Arial"/>
                <a:cs typeface="Arial"/>
              </a:rPr>
              <a:t>normativas e</a:t>
            </a:r>
            <a:r>
              <a:rPr sz="3600" spc="13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2C2D2C"/>
                </a:solidFill>
                <a:latin typeface="Arial"/>
                <a:cs typeface="Arial"/>
              </a:rPr>
              <a:t>jurisprudenciais</a:t>
            </a:r>
            <a:endParaRPr sz="3600">
              <a:latin typeface="Arial"/>
              <a:cs typeface="Arial"/>
            </a:endParaRPr>
          </a:p>
          <a:p>
            <a:pPr marR="53975" algn="ctr">
              <a:lnSpc>
                <a:spcPts val="3804"/>
              </a:lnSpc>
            </a:pPr>
            <a:r>
              <a:rPr sz="3600" dirty="0">
                <a:solidFill>
                  <a:srgbClr val="2C2D2C"/>
                </a:solidFill>
                <a:latin typeface="Arial"/>
                <a:cs typeface="Arial"/>
              </a:rPr>
              <a:t>sobre RCE no Brasil e no</a:t>
            </a:r>
            <a:r>
              <a:rPr sz="3600" spc="-6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2C2D2C"/>
                </a:solidFill>
                <a:latin typeface="Arial"/>
                <a:cs typeface="Arial"/>
              </a:rPr>
              <a:t>Mundo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100">
              <a:latin typeface="Times New Roman"/>
              <a:cs typeface="Times New Roman"/>
            </a:endParaRPr>
          </a:p>
          <a:p>
            <a:pPr marL="2748915">
              <a:lnSpc>
                <a:spcPct val="100000"/>
              </a:lnSpc>
            </a:pP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ROF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. D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. G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USTAVO 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USTINO DE</a:t>
            </a:r>
            <a:r>
              <a:rPr sz="2250" b="1" spc="5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LIVEIRA</a:t>
            </a:r>
            <a:endParaRPr sz="2250">
              <a:latin typeface="Verdana"/>
              <a:cs typeface="Verdana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62000" y="4495800"/>
            <a:ext cx="1972056" cy="19918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3660775"/>
          </a:xfrm>
          <a:custGeom>
            <a:avLst/>
            <a:gdLst/>
            <a:ahLst/>
            <a:cxnLst/>
            <a:rect l="l" t="t" r="r" b="b"/>
            <a:pathLst>
              <a:path h="3660775">
                <a:moveTo>
                  <a:pt x="0" y="0"/>
                </a:moveTo>
                <a:lnTo>
                  <a:pt x="0" y="3660648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244340"/>
            <a:ext cx="0" cy="2613660"/>
          </a:xfrm>
          <a:custGeom>
            <a:avLst/>
            <a:gdLst/>
            <a:ahLst/>
            <a:cxnLst/>
            <a:rect l="l" t="t" r="r" b="b"/>
            <a:pathLst>
              <a:path h="2613659">
                <a:moveTo>
                  <a:pt x="0" y="0"/>
                </a:moveTo>
                <a:lnTo>
                  <a:pt x="0" y="261365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3660775"/>
          </a:xfrm>
          <a:custGeom>
            <a:avLst/>
            <a:gdLst/>
            <a:ahLst/>
            <a:cxnLst/>
            <a:rect l="l" t="t" r="r" b="b"/>
            <a:pathLst>
              <a:path h="3660775">
                <a:moveTo>
                  <a:pt x="0" y="0"/>
                </a:moveTo>
                <a:lnTo>
                  <a:pt x="0" y="3660648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4244340"/>
            <a:ext cx="0" cy="2613660"/>
          </a:xfrm>
          <a:custGeom>
            <a:avLst/>
            <a:gdLst/>
            <a:ahLst/>
            <a:cxnLst/>
            <a:rect l="l" t="t" r="r" b="b"/>
            <a:pathLst>
              <a:path h="2613659">
                <a:moveTo>
                  <a:pt x="0" y="0"/>
                </a:moveTo>
                <a:lnTo>
                  <a:pt x="0" y="261365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640080"/>
          </a:xfrm>
          <a:custGeom>
            <a:avLst/>
            <a:gdLst/>
            <a:ahLst/>
            <a:cxnLst/>
            <a:rect l="l" t="t" r="r" b="b"/>
            <a:pathLst>
              <a:path h="640080">
                <a:moveTo>
                  <a:pt x="0" y="0"/>
                </a:moveTo>
                <a:lnTo>
                  <a:pt x="0" y="64007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2670048"/>
            <a:ext cx="0" cy="2565400"/>
          </a:xfrm>
          <a:custGeom>
            <a:avLst/>
            <a:gdLst/>
            <a:ahLst/>
            <a:cxnLst/>
            <a:rect l="l" t="t" r="r" b="b"/>
            <a:pathLst>
              <a:path h="2565400">
                <a:moveTo>
                  <a:pt x="0" y="0"/>
                </a:moveTo>
                <a:lnTo>
                  <a:pt x="0" y="256489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6313932"/>
            <a:ext cx="0" cy="544195"/>
          </a:xfrm>
          <a:custGeom>
            <a:avLst/>
            <a:gdLst/>
            <a:ahLst/>
            <a:cxnLst/>
            <a:rect l="l" t="t" r="r" b="b"/>
            <a:pathLst>
              <a:path h="544195">
                <a:moveTo>
                  <a:pt x="0" y="0"/>
                </a:moveTo>
                <a:lnTo>
                  <a:pt x="0" y="54406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0"/>
            <a:ext cx="0" cy="640080"/>
          </a:xfrm>
          <a:custGeom>
            <a:avLst/>
            <a:gdLst/>
            <a:ahLst/>
            <a:cxnLst/>
            <a:rect l="l" t="t" r="r" b="b"/>
            <a:pathLst>
              <a:path h="640080">
                <a:moveTo>
                  <a:pt x="0" y="0"/>
                </a:moveTo>
                <a:lnTo>
                  <a:pt x="0" y="64007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2670048"/>
            <a:ext cx="0" cy="236220"/>
          </a:xfrm>
          <a:custGeom>
            <a:avLst/>
            <a:gdLst/>
            <a:ahLst/>
            <a:cxnLst/>
            <a:rect l="l" t="t" r="r" b="b"/>
            <a:pathLst>
              <a:path h="236219">
                <a:moveTo>
                  <a:pt x="0" y="0"/>
                </a:moveTo>
                <a:lnTo>
                  <a:pt x="0" y="23622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4814315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67200" y="6313932"/>
            <a:ext cx="0" cy="544195"/>
          </a:xfrm>
          <a:custGeom>
            <a:avLst/>
            <a:gdLst/>
            <a:ahLst/>
            <a:cxnLst/>
            <a:rect l="l" t="t" r="r" b="b"/>
            <a:pathLst>
              <a:path h="544195">
                <a:moveTo>
                  <a:pt x="0" y="0"/>
                </a:moveTo>
                <a:lnTo>
                  <a:pt x="0" y="54406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86400" y="0"/>
            <a:ext cx="0" cy="640080"/>
          </a:xfrm>
          <a:custGeom>
            <a:avLst/>
            <a:gdLst/>
            <a:ahLst/>
            <a:cxnLst/>
            <a:rect l="l" t="t" r="r" b="b"/>
            <a:pathLst>
              <a:path h="640080">
                <a:moveTo>
                  <a:pt x="0" y="0"/>
                </a:moveTo>
                <a:lnTo>
                  <a:pt x="0" y="64007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86400" y="2670048"/>
            <a:ext cx="0" cy="236220"/>
          </a:xfrm>
          <a:custGeom>
            <a:avLst/>
            <a:gdLst/>
            <a:ahLst/>
            <a:cxnLst/>
            <a:rect l="l" t="t" r="r" b="b"/>
            <a:pathLst>
              <a:path h="236219">
                <a:moveTo>
                  <a:pt x="0" y="0"/>
                </a:moveTo>
                <a:lnTo>
                  <a:pt x="0" y="23622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86400" y="4814315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86400" y="6313932"/>
            <a:ext cx="0" cy="544195"/>
          </a:xfrm>
          <a:custGeom>
            <a:avLst/>
            <a:gdLst/>
            <a:ahLst/>
            <a:cxnLst/>
            <a:rect l="l" t="t" r="r" b="b"/>
            <a:pathLst>
              <a:path h="544195">
                <a:moveTo>
                  <a:pt x="0" y="0"/>
                </a:moveTo>
                <a:lnTo>
                  <a:pt x="0" y="54406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05600" y="0"/>
            <a:ext cx="0" cy="640080"/>
          </a:xfrm>
          <a:custGeom>
            <a:avLst/>
            <a:gdLst/>
            <a:ahLst/>
            <a:cxnLst/>
            <a:rect l="l" t="t" r="r" b="b"/>
            <a:pathLst>
              <a:path h="640080">
                <a:moveTo>
                  <a:pt x="0" y="0"/>
                </a:moveTo>
                <a:lnTo>
                  <a:pt x="0" y="64007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05600" y="2670048"/>
            <a:ext cx="0" cy="236220"/>
          </a:xfrm>
          <a:custGeom>
            <a:avLst/>
            <a:gdLst/>
            <a:ahLst/>
            <a:cxnLst/>
            <a:rect l="l" t="t" r="r" b="b"/>
            <a:pathLst>
              <a:path h="236219">
                <a:moveTo>
                  <a:pt x="0" y="0"/>
                </a:moveTo>
                <a:lnTo>
                  <a:pt x="0" y="23622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05600" y="4814315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705600" y="6313932"/>
            <a:ext cx="0" cy="544195"/>
          </a:xfrm>
          <a:custGeom>
            <a:avLst/>
            <a:gdLst/>
            <a:ahLst/>
            <a:cxnLst/>
            <a:rect l="l" t="t" r="r" b="b"/>
            <a:pathLst>
              <a:path h="544195">
                <a:moveTo>
                  <a:pt x="0" y="0"/>
                </a:moveTo>
                <a:lnTo>
                  <a:pt x="0" y="54406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24800" y="0"/>
            <a:ext cx="0" cy="640080"/>
          </a:xfrm>
          <a:custGeom>
            <a:avLst/>
            <a:gdLst/>
            <a:ahLst/>
            <a:cxnLst/>
            <a:rect l="l" t="t" r="r" b="b"/>
            <a:pathLst>
              <a:path h="640080">
                <a:moveTo>
                  <a:pt x="0" y="0"/>
                </a:moveTo>
                <a:lnTo>
                  <a:pt x="0" y="64007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924800" y="2670048"/>
            <a:ext cx="0" cy="236220"/>
          </a:xfrm>
          <a:custGeom>
            <a:avLst/>
            <a:gdLst/>
            <a:ahLst/>
            <a:cxnLst/>
            <a:rect l="l" t="t" r="r" b="b"/>
            <a:pathLst>
              <a:path h="236219">
                <a:moveTo>
                  <a:pt x="0" y="0"/>
                </a:moveTo>
                <a:lnTo>
                  <a:pt x="0" y="23622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24800" y="4814315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924800" y="6313932"/>
            <a:ext cx="0" cy="544195"/>
          </a:xfrm>
          <a:custGeom>
            <a:avLst/>
            <a:gdLst/>
            <a:ahLst/>
            <a:cxnLst/>
            <a:rect l="l" t="t" r="r" b="b"/>
            <a:pathLst>
              <a:path h="544195">
                <a:moveTo>
                  <a:pt x="0" y="0"/>
                </a:moveTo>
                <a:lnTo>
                  <a:pt x="0" y="54406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144000" y="0"/>
            <a:ext cx="0" cy="640080"/>
          </a:xfrm>
          <a:custGeom>
            <a:avLst/>
            <a:gdLst/>
            <a:ahLst/>
            <a:cxnLst/>
            <a:rect l="l" t="t" r="r" b="b"/>
            <a:pathLst>
              <a:path h="640080">
                <a:moveTo>
                  <a:pt x="0" y="0"/>
                </a:moveTo>
                <a:lnTo>
                  <a:pt x="0" y="64007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144000" y="2670048"/>
            <a:ext cx="0" cy="236220"/>
          </a:xfrm>
          <a:custGeom>
            <a:avLst/>
            <a:gdLst/>
            <a:ahLst/>
            <a:cxnLst/>
            <a:rect l="l" t="t" r="r" b="b"/>
            <a:pathLst>
              <a:path h="236219">
                <a:moveTo>
                  <a:pt x="0" y="0"/>
                </a:moveTo>
                <a:lnTo>
                  <a:pt x="0" y="23622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144000" y="4814315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144000" y="6313932"/>
            <a:ext cx="0" cy="544195"/>
          </a:xfrm>
          <a:custGeom>
            <a:avLst/>
            <a:gdLst/>
            <a:ahLst/>
            <a:cxnLst/>
            <a:rect l="l" t="t" r="r" b="b"/>
            <a:pathLst>
              <a:path h="544195">
                <a:moveTo>
                  <a:pt x="0" y="0"/>
                </a:moveTo>
                <a:lnTo>
                  <a:pt x="0" y="54406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363200" y="0"/>
            <a:ext cx="0" cy="640080"/>
          </a:xfrm>
          <a:custGeom>
            <a:avLst/>
            <a:gdLst/>
            <a:ahLst/>
            <a:cxnLst/>
            <a:rect l="l" t="t" r="r" b="b"/>
            <a:pathLst>
              <a:path h="640080">
                <a:moveTo>
                  <a:pt x="0" y="0"/>
                </a:moveTo>
                <a:lnTo>
                  <a:pt x="0" y="64007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363200" y="2670048"/>
            <a:ext cx="0" cy="236220"/>
          </a:xfrm>
          <a:custGeom>
            <a:avLst/>
            <a:gdLst/>
            <a:ahLst/>
            <a:cxnLst/>
            <a:rect l="l" t="t" r="r" b="b"/>
            <a:pathLst>
              <a:path h="236219">
                <a:moveTo>
                  <a:pt x="0" y="0"/>
                </a:moveTo>
                <a:lnTo>
                  <a:pt x="0" y="23622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363200" y="4814315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363200" y="6313932"/>
            <a:ext cx="0" cy="544195"/>
          </a:xfrm>
          <a:custGeom>
            <a:avLst/>
            <a:gdLst/>
            <a:ahLst/>
            <a:cxnLst/>
            <a:rect l="l" t="t" r="r" b="b"/>
            <a:pathLst>
              <a:path h="544195">
                <a:moveTo>
                  <a:pt x="0" y="0"/>
                </a:moveTo>
                <a:lnTo>
                  <a:pt x="0" y="54406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582400" y="0"/>
            <a:ext cx="0" cy="640080"/>
          </a:xfrm>
          <a:custGeom>
            <a:avLst/>
            <a:gdLst/>
            <a:ahLst/>
            <a:cxnLst/>
            <a:rect l="l" t="t" r="r" b="b"/>
            <a:pathLst>
              <a:path h="640080">
                <a:moveTo>
                  <a:pt x="0" y="0"/>
                </a:moveTo>
                <a:lnTo>
                  <a:pt x="0" y="64007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582400" y="2670048"/>
            <a:ext cx="0" cy="236220"/>
          </a:xfrm>
          <a:custGeom>
            <a:avLst/>
            <a:gdLst/>
            <a:ahLst/>
            <a:cxnLst/>
            <a:rect l="l" t="t" r="r" b="b"/>
            <a:pathLst>
              <a:path h="236219">
                <a:moveTo>
                  <a:pt x="0" y="0"/>
                </a:moveTo>
                <a:lnTo>
                  <a:pt x="0" y="23622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582400" y="4814315"/>
            <a:ext cx="0" cy="421005"/>
          </a:xfrm>
          <a:custGeom>
            <a:avLst/>
            <a:gdLst/>
            <a:ahLst/>
            <a:cxnLst/>
            <a:rect l="l" t="t" r="r" b="b"/>
            <a:pathLst>
              <a:path h="421004">
                <a:moveTo>
                  <a:pt x="0" y="0"/>
                </a:moveTo>
                <a:lnTo>
                  <a:pt x="0" y="42062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582400" y="6313932"/>
            <a:ext cx="0" cy="544195"/>
          </a:xfrm>
          <a:custGeom>
            <a:avLst/>
            <a:gdLst/>
            <a:ahLst/>
            <a:cxnLst/>
            <a:rect l="l" t="t" r="r" b="b"/>
            <a:pathLst>
              <a:path h="544195">
                <a:moveTo>
                  <a:pt x="0" y="0"/>
                </a:moveTo>
                <a:lnTo>
                  <a:pt x="0" y="54406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47" y="385572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783568" y="1610867"/>
            <a:ext cx="408305" cy="0"/>
          </a:xfrm>
          <a:custGeom>
            <a:avLst/>
            <a:gdLst/>
            <a:ahLst/>
            <a:cxnLst/>
            <a:rect l="l" t="t" r="r" b="b"/>
            <a:pathLst>
              <a:path w="408304">
                <a:moveTo>
                  <a:pt x="0" y="0"/>
                </a:moveTo>
                <a:lnTo>
                  <a:pt x="408304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047" y="1610867"/>
            <a:ext cx="2788920" cy="0"/>
          </a:xfrm>
          <a:custGeom>
            <a:avLst/>
            <a:gdLst/>
            <a:ahLst/>
            <a:cxnLst/>
            <a:rect l="l" t="t" r="r" b="b"/>
            <a:pathLst>
              <a:path w="2788920">
                <a:moveTo>
                  <a:pt x="0" y="0"/>
                </a:moveTo>
                <a:lnTo>
                  <a:pt x="278892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47" y="2834639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887200" y="406145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673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91967" y="4061459"/>
            <a:ext cx="692150" cy="0"/>
          </a:xfrm>
          <a:custGeom>
            <a:avLst/>
            <a:gdLst/>
            <a:ahLst/>
            <a:cxnLst/>
            <a:rect l="l" t="t" r="r" b="b"/>
            <a:pathLst>
              <a:path w="692150">
                <a:moveTo>
                  <a:pt x="0" y="0"/>
                </a:moveTo>
                <a:lnTo>
                  <a:pt x="69189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2051792" y="5285232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4">
                <a:moveTo>
                  <a:pt x="0" y="0"/>
                </a:moveTo>
                <a:lnTo>
                  <a:pt x="140080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47" y="5285232"/>
            <a:ext cx="2740660" cy="0"/>
          </a:xfrm>
          <a:custGeom>
            <a:avLst/>
            <a:gdLst/>
            <a:ahLst/>
            <a:cxnLst/>
            <a:rect l="l" t="t" r="r" b="b"/>
            <a:pathLst>
              <a:path w="2740660">
                <a:moveTo>
                  <a:pt x="0" y="0"/>
                </a:moveTo>
                <a:lnTo>
                  <a:pt x="2740152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47" y="6510528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2555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449324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06923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327647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548371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772143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1198352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736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4959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9273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7096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4904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697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36270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577328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736"/>
                </a:moveTo>
                <a:lnTo>
                  <a:pt x="4614799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79348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994392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1204447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09600" y="6172200"/>
            <a:ext cx="2133600" cy="0"/>
          </a:xfrm>
          <a:custGeom>
            <a:avLst/>
            <a:gdLst/>
            <a:ahLst/>
            <a:cxnLst/>
            <a:rect l="l" t="t" r="r" b="b"/>
            <a:pathLst>
              <a:path w="2133600">
                <a:moveTo>
                  <a:pt x="0" y="0"/>
                </a:moveTo>
                <a:lnTo>
                  <a:pt x="2133600" y="0"/>
                </a:lnTo>
              </a:path>
            </a:pathLst>
          </a:custGeom>
          <a:ln w="12191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7670038" y="4359001"/>
            <a:ext cx="1120140" cy="26352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resso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0" y="92964"/>
            <a:ext cx="12192000" cy="463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92964"/>
            <a:ext cx="12192000" cy="463550"/>
          </a:xfrm>
          <a:custGeom>
            <a:avLst/>
            <a:gdLst/>
            <a:ahLst/>
            <a:cxnLst/>
            <a:rect l="l" t="t" r="r" b="b"/>
            <a:pathLst>
              <a:path w="12192000" h="463550">
                <a:moveTo>
                  <a:pt x="0" y="463295"/>
                </a:moveTo>
                <a:lnTo>
                  <a:pt x="12192000" y="463295"/>
                </a:lnTo>
                <a:lnTo>
                  <a:pt x="12192000" y="0"/>
                </a:lnTo>
                <a:lnTo>
                  <a:pt x="0" y="0"/>
                </a:lnTo>
                <a:lnTo>
                  <a:pt x="0" y="463295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>
            <a:spLocks noGrp="1"/>
          </p:cNvSpPr>
          <p:nvPr>
            <p:ph type="title"/>
          </p:nvPr>
        </p:nvSpPr>
        <p:spPr>
          <a:xfrm>
            <a:off x="78739" y="119253"/>
            <a:ext cx="60801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5. </a:t>
            </a:r>
            <a:r>
              <a:rPr sz="2400" spc="-5" dirty="0"/>
              <a:t>RCE pela Atuação </a:t>
            </a:r>
            <a:r>
              <a:rPr sz="2400" dirty="0"/>
              <a:t>do </a:t>
            </a:r>
            <a:r>
              <a:rPr sz="2400" spc="-5" dirty="0"/>
              <a:t>Poder</a:t>
            </a:r>
            <a:r>
              <a:rPr sz="2400" spc="-60" dirty="0"/>
              <a:t> </a:t>
            </a:r>
            <a:r>
              <a:rPr sz="2400" spc="-5" dirty="0"/>
              <a:t>Legislativo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3483864" y="2906267"/>
            <a:ext cx="8403590" cy="1908175"/>
          </a:xfrm>
          <a:custGeom>
            <a:avLst/>
            <a:gdLst/>
            <a:ahLst/>
            <a:cxnLst/>
            <a:rect l="l" t="t" r="r" b="b"/>
            <a:pathLst>
              <a:path w="8403590" h="1908175">
                <a:moveTo>
                  <a:pt x="0" y="1908047"/>
                </a:moveTo>
                <a:lnTo>
                  <a:pt x="8403336" y="1908047"/>
                </a:lnTo>
                <a:lnTo>
                  <a:pt x="8403336" y="0"/>
                </a:lnTo>
                <a:lnTo>
                  <a:pt x="0" y="0"/>
                </a:lnTo>
                <a:lnTo>
                  <a:pt x="0" y="19080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483864" y="2906267"/>
            <a:ext cx="8403590" cy="1908175"/>
          </a:xfrm>
          <a:custGeom>
            <a:avLst/>
            <a:gdLst/>
            <a:ahLst/>
            <a:cxnLst/>
            <a:rect l="l" t="t" r="r" b="b"/>
            <a:pathLst>
              <a:path w="8403590" h="1908175">
                <a:moveTo>
                  <a:pt x="0" y="1908047"/>
                </a:moveTo>
                <a:lnTo>
                  <a:pt x="8403336" y="1908047"/>
                </a:lnTo>
                <a:lnTo>
                  <a:pt x="8403336" y="0"/>
                </a:lnTo>
                <a:lnTo>
                  <a:pt x="0" y="0"/>
                </a:lnTo>
                <a:lnTo>
                  <a:pt x="0" y="1908047"/>
                </a:lnTo>
                <a:close/>
              </a:path>
            </a:pathLst>
          </a:custGeom>
          <a:ln w="12192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Artigo</a:t>
            </a:r>
            <a:r>
              <a:rPr spc="35" dirty="0"/>
              <a:t> </a:t>
            </a:r>
            <a:r>
              <a:rPr spc="-5" dirty="0"/>
              <a:t>15.º</a:t>
            </a:r>
          </a:p>
          <a:p>
            <a:pPr marL="12700">
              <a:lnSpc>
                <a:spcPct val="100000"/>
              </a:lnSpc>
            </a:pPr>
            <a:r>
              <a:rPr spc="-5" dirty="0"/>
              <a:t>Responsabilidade </a:t>
            </a:r>
            <a:r>
              <a:rPr dirty="0"/>
              <a:t>no </a:t>
            </a:r>
            <a:r>
              <a:rPr spc="-5" dirty="0"/>
              <a:t>exercício da função</a:t>
            </a:r>
            <a:r>
              <a:rPr spc="25" dirty="0"/>
              <a:t> </a:t>
            </a:r>
            <a:r>
              <a:rPr spc="-5" dirty="0"/>
              <a:t>político-legislativa</a:t>
            </a:r>
          </a:p>
          <a:p>
            <a:pPr marL="12700" marR="5080" indent="126364">
              <a:lnSpc>
                <a:spcPct val="100000"/>
              </a:lnSpc>
            </a:pPr>
            <a:r>
              <a:rPr b="0" dirty="0">
                <a:latin typeface="Arial"/>
                <a:cs typeface="Arial"/>
              </a:rPr>
              <a:t>5 - A </a:t>
            </a:r>
            <a:r>
              <a:rPr b="0" spc="-5" dirty="0">
                <a:latin typeface="Arial"/>
                <a:cs typeface="Arial"/>
              </a:rPr>
              <a:t>constituição em </a:t>
            </a:r>
            <a:r>
              <a:rPr b="0" spc="-10" dirty="0">
                <a:latin typeface="Arial"/>
                <a:cs typeface="Arial"/>
              </a:rPr>
              <a:t>responsabilidade </a:t>
            </a:r>
            <a:r>
              <a:rPr b="0" spc="-5" dirty="0">
                <a:latin typeface="Arial"/>
                <a:cs typeface="Arial"/>
              </a:rPr>
              <a:t>fundada na omissão de providências  legislativas necessárias para tornar exequíveis normas constitucionais depende  da prévia verificação de inconstitucionalidade por omissão pelo </a:t>
            </a:r>
            <a:r>
              <a:rPr b="0" spc="-15" dirty="0">
                <a:latin typeface="Arial"/>
                <a:cs typeface="Arial"/>
              </a:rPr>
              <a:t>Tribunal  </a:t>
            </a:r>
            <a:r>
              <a:rPr b="0" spc="-5" dirty="0">
                <a:latin typeface="Arial"/>
                <a:cs typeface="Arial"/>
              </a:rPr>
              <a:t>Constitucional</a:t>
            </a:r>
            <a:r>
              <a:rPr sz="1000" b="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0" y="3660647"/>
            <a:ext cx="2792095" cy="584200"/>
          </a:xfrm>
          <a:custGeom>
            <a:avLst/>
            <a:gdLst/>
            <a:ahLst/>
            <a:cxnLst/>
            <a:rect l="l" t="t" r="r" b="b"/>
            <a:pathLst>
              <a:path w="2792095" h="584200">
                <a:moveTo>
                  <a:pt x="0" y="583691"/>
                </a:moveTo>
                <a:lnTo>
                  <a:pt x="2791968" y="583691"/>
                </a:lnTo>
                <a:lnTo>
                  <a:pt x="2791968" y="0"/>
                </a:lnTo>
                <a:lnTo>
                  <a:pt x="0" y="0"/>
                </a:lnTo>
                <a:lnTo>
                  <a:pt x="0" y="583691"/>
                </a:lnTo>
                <a:close/>
              </a:path>
            </a:pathLst>
          </a:custGeom>
          <a:solidFill>
            <a:srgbClr val="D4DB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0" y="3660647"/>
            <a:ext cx="2792095" cy="584200"/>
          </a:xfrm>
          <a:custGeom>
            <a:avLst/>
            <a:gdLst/>
            <a:ahLst/>
            <a:cxnLst/>
            <a:rect l="l" t="t" r="r" b="b"/>
            <a:pathLst>
              <a:path w="2792095" h="584200">
                <a:moveTo>
                  <a:pt x="0" y="583691"/>
                </a:moveTo>
                <a:lnTo>
                  <a:pt x="2791968" y="583691"/>
                </a:lnTo>
                <a:lnTo>
                  <a:pt x="2791968" y="0"/>
                </a:lnTo>
                <a:lnTo>
                  <a:pt x="0" y="0"/>
                </a:lnTo>
                <a:lnTo>
                  <a:pt x="0" y="583691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78739" y="3690365"/>
            <a:ext cx="147955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u="sng" spc="-5" dirty="0">
                <a:solidFill>
                  <a:srgbClr val="2C2D2C"/>
                </a:solidFill>
                <a:latin typeface="Arial"/>
                <a:cs typeface="Arial"/>
              </a:rPr>
              <a:t>POR</a:t>
            </a:r>
            <a:r>
              <a:rPr sz="1600" b="1" u="sng" spc="-8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b="1" u="sng" spc="-5" dirty="0">
                <a:solidFill>
                  <a:srgbClr val="2C2D2C"/>
                </a:solidFill>
                <a:latin typeface="Arial"/>
                <a:cs typeface="Arial"/>
              </a:rPr>
              <a:t>OMISSÃO </a:t>
            </a: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b="1" u="sng" spc="-30" dirty="0">
                <a:solidFill>
                  <a:srgbClr val="2C2D2C"/>
                </a:solidFill>
                <a:latin typeface="Arial"/>
                <a:cs typeface="Arial"/>
              </a:rPr>
              <a:t>LEGISLATIVA</a:t>
            </a:r>
            <a:endParaRPr sz="160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74320" y="640080"/>
            <a:ext cx="2040636" cy="7376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74320" y="640080"/>
            <a:ext cx="2040889" cy="737870"/>
          </a:xfrm>
          <a:custGeom>
            <a:avLst/>
            <a:gdLst/>
            <a:ahLst/>
            <a:cxnLst/>
            <a:rect l="l" t="t" r="r" b="b"/>
            <a:pathLst>
              <a:path w="2040889" h="737869">
                <a:moveTo>
                  <a:pt x="0" y="737615"/>
                </a:moveTo>
                <a:lnTo>
                  <a:pt x="2040636" y="737615"/>
                </a:lnTo>
                <a:lnTo>
                  <a:pt x="2040636" y="0"/>
                </a:lnTo>
                <a:lnTo>
                  <a:pt x="0" y="0"/>
                </a:lnTo>
                <a:lnTo>
                  <a:pt x="0" y="737615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353364" y="667004"/>
            <a:ext cx="7473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Portugal</a:t>
            </a:r>
            <a:endParaRPr sz="14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53364" y="880363"/>
            <a:ext cx="179323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Lei n.º </a:t>
            </a:r>
            <a:r>
              <a:rPr sz="1400" b="1" dirty="0">
                <a:solidFill>
                  <a:srgbClr val="2C2D2C"/>
                </a:solidFill>
                <a:latin typeface="Arial"/>
                <a:cs typeface="Arial"/>
              </a:rPr>
              <a:t>67/2007, 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400" b="1" spc="-13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C2D2C"/>
                </a:solidFill>
                <a:latin typeface="Arial"/>
                <a:cs typeface="Arial"/>
              </a:rPr>
              <a:t>31</a:t>
            </a:r>
            <a:endParaRPr sz="14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53364" y="1093724"/>
            <a:ext cx="11430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400" b="1" spc="-5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Dezembro</a:t>
            </a:r>
            <a:endParaRPr sz="140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2791967" y="640080"/>
            <a:ext cx="8991600" cy="2030095"/>
          </a:xfrm>
          <a:custGeom>
            <a:avLst/>
            <a:gdLst/>
            <a:ahLst/>
            <a:cxnLst/>
            <a:rect l="l" t="t" r="r" b="b"/>
            <a:pathLst>
              <a:path w="8991600" h="2030095">
                <a:moveTo>
                  <a:pt x="0" y="2029968"/>
                </a:moveTo>
                <a:lnTo>
                  <a:pt x="8991600" y="2029968"/>
                </a:lnTo>
                <a:lnTo>
                  <a:pt x="8991600" y="0"/>
                </a:lnTo>
                <a:lnTo>
                  <a:pt x="0" y="0"/>
                </a:lnTo>
                <a:lnTo>
                  <a:pt x="0" y="2029968"/>
                </a:lnTo>
                <a:close/>
              </a:path>
            </a:pathLst>
          </a:custGeom>
          <a:ln w="12192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2871597" y="667004"/>
            <a:ext cx="6578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2C2D2C"/>
                </a:solidFill>
                <a:latin typeface="Arial"/>
                <a:cs typeface="Arial"/>
              </a:rPr>
              <a:t>Artigo</a:t>
            </a:r>
            <a:r>
              <a:rPr sz="1800" b="1" spc="3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15.º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Responsabilidade </a:t>
            </a: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no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exercício da função</a:t>
            </a:r>
            <a:r>
              <a:rPr sz="1800" b="1" spc="1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político-legislativa</a:t>
            </a:r>
            <a:endParaRPr sz="18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871597" y="1489659"/>
            <a:ext cx="877443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1 - O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Estado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as regiões autónomas são civilmente responsáveis 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pelos danos 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anormais causados aos direitos ou interesses legalmente protegidos dos cidadãos por  actos que, no exercício da função político-legislativa, pratiquem, em desconformidade  com a Constituição</a:t>
            </a:r>
            <a:r>
              <a:rPr sz="1800" spc="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(...)</a:t>
            </a:r>
            <a:endParaRPr sz="180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931163" y="1491996"/>
            <a:ext cx="364490" cy="2004060"/>
          </a:xfrm>
          <a:custGeom>
            <a:avLst/>
            <a:gdLst/>
            <a:ahLst/>
            <a:cxnLst/>
            <a:rect l="l" t="t" r="r" b="b"/>
            <a:pathLst>
              <a:path w="364490" h="2004060">
                <a:moveTo>
                  <a:pt x="364236" y="1821941"/>
                </a:moveTo>
                <a:lnTo>
                  <a:pt x="0" y="1821941"/>
                </a:lnTo>
                <a:lnTo>
                  <a:pt x="182118" y="2004059"/>
                </a:lnTo>
                <a:lnTo>
                  <a:pt x="364236" y="1821941"/>
                </a:lnTo>
                <a:close/>
              </a:path>
              <a:path w="364490" h="2004060">
                <a:moveTo>
                  <a:pt x="273177" y="0"/>
                </a:moveTo>
                <a:lnTo>
                  <a:pt x="91059" y="0"/>
                </a:lnTo>
                <a:lnTo>
                  <a:pt x="91059" y="1821941"/>
                </a:lnTo>
                <a:lnTo>
                  <a:pt x="273177" y="1821941"/>
                </a:lnTo>
                <a:lnTo>
                  <a:pt x="273177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931163" y="1491996"/>
            <a:ext cx="364490" cy="2004060"/>
          </a:xfrm>
          <a:custGeom>
            <a:avLst/>
            <a:gdLst/>
            <a:ahLst/>
            <a:cxnLst/>
            <a:rect l="l" t="t" r="r" b="b"/>
            <a:pathLst>
              <a:path w="364490" h="2004060">
                <a:moveTo>
                  <a:pt x="364236" y="1821941"/>
                </a:moveTo>
                <a:lnTo>
                  <a:pt x="273177" y="1821941"/>
                </a:lnTo>
                <a:lnTo>
                  <a:pt x="273177" y="0"/>
                </a:lnTo>
                <a:lnTo>
                  <a:pt x="91059" y="0"/>
                </a:lnTo>
                <a:lnTo>
                  <a:pt x="91059" y="1821941"/>
                </a:lnTo>
                <a:lnTo>
                  <a:pt x="0" y="1821941"/>
                </a:lnTo>
                <a:lnTo>
                  <a:pt x="182118" y="2004059"/>
                </a:lnTo>
                <a:lnTo>
                  <a:pt x="364236" y="1821941"/>
                </a:lnTo>
                <a:close/>
              </a:path>
            </a:pathLst>
          </a:custGeom>
          <a:ln w="12191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410967" y="1007363"/>
            <a:ext cx="332740" cy="243840"/>
          </a:xfrm>
          <a:custGeom>
            <a:avLst/>
            <a:gdLst/>
            <a:ahLst/>
            <a:cxnLst/>
            <a:rect l="l" t="t" r="r" b="b"/>
            <a:pathLst>
              <a:path w="332739" h="243840">
                <a:moveTo>
                  <a:pt x="210312" y="0"/>
                </a:moveTo>
                <a:lnTo>
                  <a:pt x="210312" y="60960"/>
                </a:lnTo>
                <a:lnTo>
                  <a:pt x="0" y="60960"/>
                </a:lnTo>
                <a:lnTo>
                  <a:pt x="0" y="182880"/>
                </a:lnTo>
                <a:lnTo>
                  <a:pt x="210312" y="182880"/>
                </a:lnTo>
                <a:lnTo>
                  <a:pt x="210312" y="243839"/>
                </a:lnTo>
                <a:lnTo>
                  <a:pt x="332231" y="121920"/>
                </a:lnTo>
                <a:lnTo>
                  <a:pt x="210312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410967" y="1007363"/>
            <a:ext cx="332740" cy="243840"/>
          </a:xfrm>
          <a:custGeom>
            <a:avLst/>
            <a:gdLst/>
            <a:ahLst/>
            <a:cxnLst/>
            <a:rect l="l" t="t" r="r" b="b"/>
            <a:pathLst>
              <a:path w="332739" h="243840">
                <a:moveTo>
                  <a:pt x="0" y="60960"/>
                </a:moveTo>
                <a:lnTo>
                  <a:pt x="210312" y="60960"/>
                </a:lnTo>
                <a:lnTo>
                  <a:pt x="210312" y="0"/>
                </a:lnTo>
                <a:lnTo>
                  <a:pt x="332231" y="121920"/>
                </a:lnTo>
                <a:lnTo>
                  <a:pt x="210312" y="243839"/>
                </a:lnTo>
                <a:lnTo>
                  <a:pt x="210312" y="182880"/>
                </a:lnTo>
                <a:lnTo>
                  <a:pt x="0" y="182880"/>
                </a:lnTo>
                <a:lnTo>
                  <a:pt x="0" y="60960"/>
                </a:lnTo>
                <a:close/>
              </a:path>
            </a:pathLst>
          </a:custGeom>
          <a:ln w="12192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114044" y="4503420"/>
            <a:ext cx="1150620" cy="1466215"/>
          </a:xfrm>
          <a:custGeom>
            <a:avLst/>
            <a:gdLst/>
            <a:ahLst/>
            <a:cxnLst/>
            <a:rect l="l" t="t" r="r" b="b"/>
            <a:pathLst>
              <a:path w="1150620" h="1466214">
                <a:moveTo>
                  <a:pt x="187325" y="0"/>
                </a:moveTo>
                <a:lnTo>
                  <a:pt x="0" y="0"/>
                </a:lnTo>
                <a:lnTo>
                  <a:pt x="0" y="1272070"/>
                </a:lnTo>
                <a:lnTo>
                  <a:pt x="862964" y="1272070"/>
                </a:lnTo>
                <a:lnTo>
                  <a:pt x="862964" y="1466087"/>
                </a:lnTo>
                <a:lnTo>
                  <a:pt x="1150620" y="1178432"/>
                </a:lnTo>
                <a:lnTo>
                  <a:pt x="1056970" y="1084783"/>
                </a:lnTo>
                <a:lnTo>
                  <a:pt x="187325" y="1084783"/>
                </a:lnTo>
                <a:lnTo>
                  <a:pt x="187325" y="0"/>
                </a:lnTo>
                <a:close/>
              </a:path>
              <a:path w="1150620" h="1466214">
                <a:moveTo>
                  <a:pt x="862964" y="890777"/>
                </a:moveTo>
                <a:lnTo>
                  <a:pt x="862964" y="1084783"/>
                </a:lnTo>
                <a:lnTo>
                  <a:pt x="1056970" y="1084783"/>
                </a:lnTo>
                <a:lnTo>
                  <a:pt x="862964" y="890777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114044" y="4503420"/>
            <a:ext cx="1150620" cy="1466215"/>
          </a:xfrm>
          <a:custGeom>
            <a:avLst/>
            <a:gdLst/>
            <a:ahLst/>
            <a:cxnLst/>
            <a:rect l="l" t="t" r="r" b="b"/>
            <a:pathLst>
              <a:path w="1150620" h="1466214">
                <a:moveTo>
                  <a:pt x="187325" y="0"/>
                </a:moveTo>
                <a:lnTo>
                  <a:pt x="187325" y="1084783"/>
                </a:lnTo>
                <a:lnTo>
                  <a:pt x="862964" y="1084783"/>
                </a:lnTo>
                <a:lnTo>
                  <a:pt x="862964" y="890777"/>
                </a:lnTo>
                <a:lnTo>
                  <a:pt x="1150620" y="1178432"/>
                </a:lnTo>
                <a:lnTo>
                  <a:pt x="862964" y="1466087"/>
                </a:lnTo>
                <a:lnTo>
                  <a:pt x="862964" y="1272070"/>
                </a:lnTo>
                <a:lnTo>
                  <a:pt x="0" y="1272070"/>
                </a:lnTo>
                <a:lnTo>
                  <a:pt x="0" y="0"/>
                </a:lnTo>
                <a:lnTo>
                  <a:pt x="187325" y="0"/>
                </a:lnTo>
                <a:close/>
              </a:path>
            </a:pathLst>
          </a:custGeom>
          <a:ln w="12191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743200" y="5234940"/>
            <a:ext cx="9309100" cy="1079500"/>
          </a:xfrm>
          <a:custGeom>
            <a:avLst/>
            <a:gdLst/>
            <a:ahLst/>
            <a:cxnLst/>
            <a:rect l="l" t="t" r="r" b="b"/>
            <a:pathLst>
              <a:path w="9309100" h="1079500">
                <a:moveTo>
                  <a:pt x="0" y="1078992"/>
                </a:moveTo>
                <a:lnTo>
                  <a:pt x="9308592" y="1078992"/>
                </a:lnTo>
                <a:lnTo>
                  <a:pt x="9308592" y="0"/>
                </a:lnTo>
                <a:lnTo>
                  <a:pt x="0" y="0"/>
                </a:lnTo>
                <a:lnTo>
                  <a:pt x="0" y="10789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743200" y="5234940"/>
            <a:ext cx="9309100" cy="1079500"/>
          </a:xfrm>
          <a:custGeom>
            <a:avLst/>
            <a:gdLst/>
            <a:ahLst/>
            <a:cxnLst/>
            <a:rect l="l" t="t" r="r" b="b"/>
            <a:pathLst>
              <a:path w="9309100" h="1079500">
                <a:moveTo>
                  <a:pt x="0" y="1078992"/>
                </a:moveTo>
                <a:lnTo>
                  <a:pt x="9308592" y="1078992"/>
                </a:lnTo>
                <a:lnTo>
                  <a:pt x="9308592" y="0"/>
                </a:lnTo>
                <a:lnTo>
                  <a:pt x="0" y="0"/>
                </a:lnTo>
                <a:lnTo>
                  <a:pt x="0" y="1078992"/>
                </a:lnTo>
                <a:close/>
              </a:path>
            </a:pathLst>
          </a:custGeom>
          <a:ln w="12192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926079" y="3848100"/>
            <a:ext cx="500380" cy="292735"/>
          </a:xfrm>
          <a:custGeom>
            <a:avLst/>
            <a:gdLst/>
            <a:ahLst/>
            <a:cxnLst/>
            <a:rect l="l" t="t" r="r" b="b"/>
            <a:pathLst>
              <a:path w="500379" h="292735">
                <a:moveTo>
                  <a:pt x="353568" y="0"/>
                </a:moveTo>
                <a:lnTo>
                  <a:pt x="353568" y="73151"/>
                </a:lnTo>
                <a:lnTo>
                  <a:pt x="0" y="73151"/>
                </a:lnTo>
                <a:lnTo>
                  <a:pt x="0" y="219456"/>
                </a:lnTo>
                <a:lnTo>
                  <a:pt x="353568" y="219456"/>
                </a:lnTo>
                <a:lnTo>
                  <a:pt x="353568" y="292607"/>
                </a:lnTo>
                <a:lnTo>
                  <a:pt x="499871" y="146304"/>
                </a:lnTo>
                <a:lnTo>
                  <a:pt x="353568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926079" y="3848100"/>
            <a:ext cx="500380" cy="292735"/>
          </a:xfrm>
          <a:custGeom>
            <a:avLst/>
            <a:gdLst/>
            <a:ahLst/>
            <a:cxnLst/>
            <a:rect l="l" t="t" r="r" b="b"/>
            <a:pathLst>
              <a:path w="500379" h="292735">
                <a:moveTo>
                  <a:pt x="0" y="73151"/>
                </a:moveTo>
                <a:lnTo>
                  <a:pt x="353568" y="73151"/>
                </a:lnTo>
                <a:lnTo>
                  <a:pt x="353568" y="0"/>
                </a:lnTo>
                <a:lnTo>
                  <a:pt x="499871" y="146304"/>
                </a:lnTo>
                <a:lnTo>
                  <a:pt x="353568" y="292607"/>
                </a:lnTo>
                <a:lnTo>
                  <a:pt x="353568" y="219456"/>
                </a:lnTo>
                <a:lnTo>
                  <a:pt x="0" y="219456"/>
                </a:lnTo>
                <a:lnTo>
                  <a:pt x="0" y="73151"/>
                </a:lnTo>
                <a:close/>
              </a:path>
            </a:pathLst>
          </a:custGeom>
          <a:ln w="12192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382267" y="4826508"/>
            <a:ext cx="1237488" cy="5227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382267" y="4826508"/>
            <a:ext cx="1237615" cy="523240"/>
          </a:xfrm>
          <a:custGeom>
            <a:avLst/>
            <a:gdLst/>
            <a:ahLst/>
            <a:cxnLst/>
            <a:rect l="l" t="t" r="r" b="b"/>
            <a:pathLst>
              <a:path w="1237614" h="523239">
                <a:moveTo>
                  <a:pt x="0" y="522731"/>
                </a:moveTo>
                <a:lnTo>
                  <a:pt x="1237488" y="522731"/>
                </a:lnTo>
                <a:lnTo>
                  <a:pt x="1237488" y="0"/>
                </a:lnTo>
                <a:lnTo>
                  <a:pt x="0" y="0"/>
                </a:lnTo>
                <a:lnTo>
                  <a:pt x="0" y="522731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1461642" y="4853762"/>
            <a:ext cx="10153650" cy="1412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2C2D2C"/>
                </a:solidFill>
                <a:latin typeface="Arial"/>
                <a:cs typeface="Arial"/>
              </a:rPr>
              <a:t>BRASIL</a:t>
            </a:r>
            <a:r>
              <a:rPr sz="1400" b="1" spc="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C2D2C"/>
                </a:solidFill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</a:pP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STF</a:t>
            </a:r>
            <a:endParaRPr sz="1400">
              <a:latin typeface="Arial"/>
              <a:cs typeface="Arial"/>
            </a:endParaRPr>
          </a:p>
          <a:p>
            <a:pPr marL="1372870" marR="5080">
              <a:lnSpc>
                <a:spcPts val="1920"/>
              </a:lnSpc>
            </a:pPr>
            <a:r>
              <a:rPr sz="1600" b="1" spc="-20" dirty="0">
                <a:solidFill>
                  <a:srgbClr val="2C2D2C"/>
                </a:solidFill>
                <a:latin typeface="Arial"/>
                <a:cs typeface="Arial"/>
              </a:rPr>
              <a:t>ADPF </a:t>
            </a: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347 MC/DF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, rel. Min. Marco Aurélio, 9.9.2015. (ADPF-347) - Sistema carcerário: estado de  coisas inconstitucional e violação a direito</a:t>
            </a:r>
            <a:r>
              <a:rPr sz="1600" spc="-5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fundamental</a:t>
            </a:r>
            <a:endParaRPr sz="1600">
              <a:latin typeface="Arial"/>
              <a:cs typeface="Arial"/>
            </a:endParaRPr>
          </a:p>
          <a:p>
            <a:pPr marL="1372870" marR="138430">
              <a:lnSpc>
                <a:spcPts val="1920"/>
              </a:lnSpc>
            </a:pP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Foi resultado de omissão legislativa, no qual o Estado foi obrigado a construir presídios, usando  como fonte o fundo penitenciário. DJe-031 DIVULG 18-02-2016 PUBLIC</a:t>
            </a:r>
            <a:r>
              <a:rPr sz="1600" spc="1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19-02-2016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1371600" y="2892551"/>
            <a:ext cx="2040636" cy="7376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371600" y="2892551"/>
            <a:ext cx="2040889" cy="737870"/>
          </a:xfrm>
          <a:custGeom>
            <a:avLst/>
            <a:gdLst/>
            <a:ahLst/>
            <a:cxnLst/>
            <a:rect l="l" t="t" r="r" b="b"/>
            <a:pathLst>
              <a:path w="2040889" h="737870">
                <a:moveTo>
                  <a:pt x="0" y="737616"/>
                </a:moveTo>
                <a:lnTo>
                  <a:pt x="2040636" y="737616"/>
                </a:lnTo>
                <a:lnTo>
                  <a:pt x="2040636" y="0"/>
                </a:lnTo>
                <a:lnTo>
                  <a:pt x="0" y="0"/>
                </a:lnTo>
                <a:lnTo>
                  <a:pt x="0" y="737616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1450594" y="2920110"/>
            <a:ext cx="7473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Portugal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1450594" y="3133470"/>
            <a:ext cx="179323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Lei n.º </a:t>
            </a:r>
            <a:r>
              <a:rPr sz="1400" b="1" dirty="0">
                <a:solidFill>
                  <a:srgbClr val="2C2D2C"/>
                </a:solidFill>
                <a:latin typeface="Arial"/>
                <a:cs typeface="Arial"/>
              </a:rPr>
              <a:t>67/2007, 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400" b="1" spc="-13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C2D2C"/>
                </a:solidFill>
                <a:latin typeface="Arial"/>
                <a:cs typeface="Arial"/>
              </a:rPr>
              <a:t>31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1450594" y="3346526"/>
            <a:ext cx="114363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400" b="1" spc="-7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C2D2C"/>
                </a:solidFill>
                <a:latin typeface="Arial"/>
                <a:cs typeface="Arial"/>
              </a:rPr>
              <a:t>Dezembro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2360930"/>
          </a:xfrm>
          <a:custGeom>
            <a:avLst/>
            <a:gdLst/>
            <a:ahLst/>
            <a:cxnLst/>
            <a:rect l="l" t="t" r="r" b="b"/>
            <a:pathLst>
              <a:path h="2360930">
                <a:moveTo>
                  <a:pt x="0" y="0"/>
                </a:moveTo>
                <a:lnTo>
                  <a:pt x="0" y="236067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5498591"/>
            <a:ext cx="0" cy="1359535"/>
          </a:xfrm>
          <a:custGeom>
            <a:avLst/>
            <a:gdLst/>
            <a:ahLst/>
            <a:cxnLst/>
            <a:rect l="l" t="t" r="r" b="b"/>
            <a:pathLst>
              <a:path h="1359534">
                <a:moveTo>
                  <a:pt x="0" y="0"/>
                </a:moveTo>
                <a:lnTo>
                  <a:pt x="0" y="135940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86400" y="0"/>
            <a:ext cx="0" cy="2360930"/>
          </a:xfrm>
          <a:custGeom>
            <a:avLst/>
            <a:gdLst/>
            <a:ahLst/>
            <a:cxnLst/>
            <a:rect l="l" t="t" r="r" b="b"/>
            <a:pathLst>
              <a:path h="2360930">
                <a:moveTo>
                  <a:pt x="0" y="0"/>
                </a:moveTo>
                <a:lnTo>
                  <a:pt x="0" y="236067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86400" y="5498591"/>
            <a:ext cx="0" cy="1359535"/>
          </a:xfrm>
          <a:custGeom>
            <a:avLst/>
            <a:gdLst/>
            <a:ahLst/>
            <a:cxnLst/>
            <a:rect l="l" t="t" r="r" b="b"/>
            <a:pathLst>
              <a:path h="1359534">
                <a:moveTo>
                  <a:pt x="0" y="0"/>
                </a:moveTo>
                <a:lnTo>
                  <a:pt x="0" y="135940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05600" y="0"/>
            <a:ext cx="0" cy="2360930"/>
          </a:xfrm>
          <a:custGeom>
            <a:avLst/>
            <a:gdLst/>
            <a:ahLst/>
            <a:cxnLst/>
            <a:rect l="l" t="t" r="r" b="b"/>
            <a:pathLst>
              <a:path h="2360930">
                <a:moveTo>
                  <a:pt x="0" y="0"/>
                </a:moveTo>
                <a:lnTo>
                  <a:pt x="0" y="236067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5498591"/>
            <a:ext cx="0" cy="1359535"/>
          </a:xfrm>
          <a:custGeom>
            <a:avLst/>
            <a:gdLst/>
            <a:ahLst/>
            <a:cxnLst/>
            <a:rect l="l" t="t" r="r" b="b"/>
            <a:pathLst>
              <a:path h="1359534">
                <a:moveTo>
                  <a:pt x="0" y="0"/>
                </a:moveTo>
                <a:lnTo>
                  <a:pt x="0" y="135940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2360930"/>
          </a:xfrm>
          <a:custGeom>
            <a:avLst/>
            <a:gdLst/>
            <a:ahLst/>
            <a:cxnLst/>
            <a:rect l="l" t="t" r="r" b="b"/>
            <a:pathLst>
              <a:path h="2360930">
                <a:moveTo>
                  <a:pt x="0" y="0"/>
                </a:moveTo>
                <a:lnTo>
                  <a:pt x="0" y="236067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24800" y="5498591"/>
            <a:ext cx="0" cy="1359535"/>
          </a:xfrm>
          <a:custGeom>
            <a:avLst/>
            <a:gdLst/>
            <a:ahLst/>
            <a:cxnLst/>
            <a:rect l="l" t="t" r="r" b="b"/>
            <a:pathLst>
              <a:path h="1359534">
                <a:moveTo>
                  <a:pt x="0" y="0"/>
                </a:moveTo>
                <a:lnTo>
                  <a:pt x="0" y="135940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44000" y="0"/>
            <a:ext cx="0" cy="2360930"/>
          </a:xfrm>
          <a:custGeom>
            <a:avLst/>
            <a:gdLst/>
            <a:ahLst/>
            <a:cxnLst/>
            <a:rect l="l" t="t" r="r" b="b"/>
            <a:pathLst>
              <a:path h="2360930">
                <a:moveTo>
                  <a:pt x="0" y="0"/>
                </a:moveTo>
                <a:lnTo>
                  <a:pt x="0" y="236067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44000" y="5498591"/>
            <a:ext cx="0" cy="1359535"/>
          </a:xfrm>
          <a:custGeom>
            <a:avLst/>
            <a:gdLst/>
            <a:ahLst/>
            <a:cxnLst/>
            <a:rect l="l" t="t" r="r" b="b"/>
            <a:pathLst>
              <a:path h="1359534">
                <a:moveTo>
                  <a:pt x="0" y="0"/>
                </a:moveTo>
                <a:lnTo>
                  <a:pt x="0" y="135940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63200" y="0"/>
            <a:ext cx="0" cy="2360930"/>
          </a:xfrm>
          <a:custGeom>
            <a:avLst/>
            <a:gdLst/>
            <a:ahLst/>
            <a:cxnLst/>
            <a:rect l="l" t="t" r="r" b="b"/>
            <a:pathLst>
              <a:path h="2360930">
                <a:moveTo>
                  <a:pt x="0" y="0"/>
                </a:moveTo>
                <a:lnTo>
                  <a:pt x="0" y="236067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363200" y="5498591"/>
            <a:ext cx="0" cy="1359535"/>
          </a:xfrm>
          <a:custGeom>
            <a:avLst/>
            <a:gdLst/>
            <a:ahLst/>
            <a:cxnLst/>
            <a:rect l="l" t="t" r="r" b="b"/>
            <a:pathLst>
              <a:path h="1359534">
                <a:moveTo>
                  <a:pt x="0" y="0"/>
                </a:moveTo>
                <a:lnTo>
                  <a:pt x="0" y="135940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582400" y="0"/>
            <a:ext cx="0" cy="2360930"/>
          </a:xfrm>
          <a:custGeom>
            <a:avLst/>
            <a:gdLst/>
            <a:ahLst/>
            <a:cxnLst/>
            <a:rect l="l" t="t" r="r" b="b"/>
            <a:pathLst>
              <a:path h="2360930">
                <a:moveTo>
                  <a:pt x="0" y="0"/>
                </a:moveTo>
                <a:lnTo>
                  <a:pt x="0" y="236067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582400" y="5498591"/>
            <a:ext cx="0" cy="1359535"/>
          </a:xfrm>
          <a:custGeom>
            <a:avLst/>
            <a:gdLst/>
            <a:ahLst/>
            <a:cxnLst/>
            <a:rect l="l" t="t" r="r" b="b"/>
            <a:pathLst>
              <a:path h="1359534">
                <a:moveTo>
                  <a:pt x="0" y="0"/>
                </a:moveTo>
                <a:lnTo>
                  <a:pt x="0" y="135940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47" y="385572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47" y="161086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022835" y="2834639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5">
                <a:moveTo>
                  <a:pt x="0" y="0"/>
                </a:moveTo>
                <a:lnTo>
                  <a:pt x="16903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47" y="2834639"/>
            <a:ext cx="3485515" cy="0"/>
          </a:xfrm>
          <a:custGeom>
            <a:avLst/>
            <a:gdLst/>
            <a:ahLst/>
            <a:cxnLst/>
            <a:rect l="l" t="t" r="r" b="b"/>
            <a:pathLst>
              <a:path w="3485515">
                <a:moveTo>
                  <a:pt x="0" y="0"/>
                </a:moveTo>
                <a:lnTo>
                  <a:pt x="3485388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022835" y="4061459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5">
                <a:moveTo>
                  <a:pt x="0" y="0"/>
                </a:moveTo>
                <a:lnTo>
                  <a:pt x="16903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47" y="4061459"/>
            <a:ext cx="3485515" cy="0"/>
          </a:xfrm>
          <a:custGeom>
            <a:avLst/>
            <a:gdLst/>
            <a:ahLst/>
            <a:cxnLst/>
            <a:rect l="l" t="t" r="r" b="b"/>
            <a:pathLst>
              <a:path w="3485515">
                <a:moveTo>
                  <a:pt x="0" y="0"/>
                </a:moveTo>
                <a:lnTo>
                  <a:pt x="3485388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022835" y="5285232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5">
                <a:moveTo>
                  <a:pt x="0" y="0"/>
                </a:moveTo>
                <a:lnTo>
                  <a:pt x="169036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47" y="5285232"/>
            <a:ext cx="3485515" cy="0"/>
          </a:xfrm>
          <a:custGeom>
            <a:avLst/>
            <a:gdLst/>
            <a:ahLst/>
            <a:cxnLst/>
            <a:rect l="l" t="t" r="r" b="b"/>
            <a:pathLst>
              <a:path w="3485515">
                <a:moveTo>
                  <a:pt x="0" y="0"/>
                </a:moveTo>
                <a:lnTo>
                  <a:pt x="3485388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47" y="6510528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555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49324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06923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327647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548371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772143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198352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736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4959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9273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7096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4904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697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6270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577328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736"/>
                </a:moveTo>
                <a:lnTo>
                  <a:pt x="4614799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79348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994392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1204447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192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7670038" y="4359001"/>
            <a:ext cx="1120140" cy="26352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resso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0" y="92964"/>
            <a:ext cx="12192000" cy="463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92964"/>
            <a:ext cx="12192000" cy="463550"/>
          </a:xfrm>
          <a:custGeom>
            <a:avLst/>
            <a:gdLst/>
            <a:ahLst/>
            <a:cxnLst/>
            <a:rect l="l" t="t" r="r" b="b"/>
            <a:pathLst>
              <a:path w="12192000" h="463550">
                <a:moveTo>
                  <a:pt x="0" y="463295"/>
                </a:moveTo>
                <a:lnTo>
                  <a:pt x="12192000" y="463295"/>
                </a:lnTo>
                <a:lnTo>
                  <a:pt x="12192000" y="0"/>
                </a:lnTo>
                <a:lnTo>
                  <a:pt x="0" y="0"/>
                </a:lnTo>
                <a:lnTo>
                  <a:pt x="0" y="463295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78739" y="119253"/>
            <a:ext cx="87153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Verdana"/>
                <a:cs typeface="Verdana"/>
              </a:rPr>
              <a:t>6.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RCE pela Atuação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dos 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Tribunais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ou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Conselhos de</a:t>
            </a:r>
            <a:r>
              <a:rPr sz="2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Contas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6576" y="3179064"/>
            <a:ext cx="2040636" cy="1324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6576" y="3179064"/>
            <a:ext cx="2040889" cy="1324610"/>
          </a:xfrm>
          <a:custGeom>
            <a:avLst/>
            <a:gdLst/>
            <a:ahLst/>
            <a:cxnLst/>
            <a:rect l="l" t="t" r="r" b="b"/>
            <a:pathLst>
              <a:path w="2040889" h="1324610">
                <a:moveTo>
                  <a:pt x="0" y="1324356"/>
                </a:moveTo>
                <a:lnTo>
                  <a:pt x="2040636" y="1324356"/>
                </a:lnTo>
                <a:lnTo>
                  <a:pt x="2040636" y="0"/>
                </a:lnTo>
                <a:lnTo>
                  <a:pt x="0" y="0"/>
                </a:lnTo>
                <a:lnTo>
                  <a:pt x="0" y="1324356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115315" y="3199587"/>
            <a:ext cx="18021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2C2D2C"/>
                </a:solidFill>
                <a:latin typeface="Arial"/>
                <a:cs typeface="Arial"/>
              </a:rPr>
              <a:t>PL.</a:t>
            </a:r>
            <a:r>
              <a:rPr sz="4000" b="1" spc="-9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2C2D2C"/>
                </a:solidFill>
                <a:latin typeface="Arial"/>
                <a:cs typeface="Arial"/>
              </a:rPr>
              <a:t>412</a:t>
            </a:r>
            <a:endParaRPr sz="40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15315" y="3809746"/>
            <a:ext cx="14376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2C2D2C"/>
                </a:solidFill>
                <a:latin typeface="Arial"/>
                <a:cs typeface="Arial"/>
              </a:rPr>
              <a:t>-</a:t>
            </a:r>
            <a:r>
              <a:rPr sz="4000" b="1" spc="-8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4000" b="1" spc="-60" dirty="0">
                <a:solidFill>
                  <a:srgbClr val="2C2D2C"/>
                </a:solidFill>
                <a:latin typeface="Arial"/>
                <a:cs typeface="Arial"/>
              </a:rPr>
              <a:t>2011</a:t>
            </a:r>
            <a:endParaRPr sz="40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362961" y="2123694"/>
            <a:ext cx="1637030" cy="3615054"/>
          </a:xfrm>
          <a:custGeom>
            <a:avLst/>
            <a:gdLst/>
            <a:ahLst/>
            <a:cxnLst/>
            <a:rect l="l" t="t" r="r" b="b"/>
            <a:pathLst>
              <a:path w="1637029" h="3615054">
                <a:moveTo>
                  <a:pt x="1636776" y="3614928"/>
                </a:moveTo>
                <a:lnTo>
                  <a:pt x="1562284" y="3614370"/>
                </a:lnTo>
                <a:lnTo>
                  <a:pt x="1489667" y="3612730"/>
                </a:lnTo>
                <a:lnTo>
                  <a:pt x="1419212" y="3610056"/>
                </a:lnTo>
                <a:lnTo>
                  <a:pt x="1351209" y="3606395"/>
                </a:lnTo>
                <a:lnTo>
                  <a:pt x="1285947" y="3601796"/>
                </a:lnTo>
                <a:lnTo>
                  <a:pt x="1223715" y="3596306"/>
                </a:lnTo>
                <a:lnTo>
                  <a:pt x="1164801" y="3589975"/>
                </a:lnTo>
                <a:lnTo>
                  <a:pt x="1109494" y="3582850"/>
                </a:lnTo>
                <a:lnTo>
                  <a:pt x="1058084" y="3574980"/>
                </a:lnTo>
                <a:lnTo>
                  <a:pt x="1010859" y="3566411"/>
                </a:lnTo>
                <a:lnTo>
                  <a:pt x="968108" y="3557194"/>
                </a:lnTo>
                <a:lnTo>
                  <a:pt x="930119" y="3547375"/>
                </a:lnTo>
                <a:lnTo>
                  <a:pt x="869587" y="3526126"/>
                </a:lnTo>
                <a:lnTo>
                  <a:pt x="831573" y="3503049"/>
                </a:lnTo>
                <a:lnTo>
                  <a:pt x="818388" y="3478529"/>
                </a:lnTo>
                <a:lnTo>
                  <a:pt x="818388" y="1943861"/>
                </a:lnTo>
                <a:lnTo>
                  <a:pt x="815043" y="1931449"/>
                </a:lnTo>
                <a:lnTo>
                  <a:pt x="767188" y="1896276"/>
                </a:lnTo>
                <a:lnTo>
                  <a:pt x="706656" y="1875027"/>
                </a:lnTo>
                <a:lnTo>
                  <a:pt x="668667" y="1865208"/>
                </a:lnTo>
                <a:lnTo>
                  <a:pt x="625916" y="1855990"/>
                </a:lnTo>
                <a:lnTo>
                  <a:pt x="578691" y="1847421"/>
                </a:lnTo>
                <a:lnTo>
                  <a:pt x="527281" y="1839549"/>
                </a:lnTo>
                <a:lnTo>
                  <a:pt x="471974" y="1832423"/>
                </a:lnTo>
                <a:lnTo>
                  <a:pt x="413060" y="1826090"/>
                </a:lnTo>
                <a:lnTo>
                  <a:pt x="350828" y="1820600"/>
                </a:lnTo>
                <a:lnTo>
                  <a:pt x="285566" y="1815999"/>
                </a:lnTo>
                <a:lnTo>
                  <a:pt x="217563" y="1812337"/>
                </a:lnTo>
                <a:lnTo>
                  <a:pt x="147108" y="1809662"/>
                </a:lnTo>
                <a:lnTo>
                  <a:pt x="74491" y="1808021"/>
                </a:lnTo>
                <a:lnTo>
                  <a:pt x="0" y="1807463"/>
                </a:lnTo>
                <a:lnTo>
                  <a:pt x="74491" y="1806906"/>
                </a:lnTo>
                <a:lnTo>
                  <a:pt x="147108" y="1805265"/>
                </a:lnTo>
                <a:lnTo>
                  <a:pt x="217563" y="1802590"/>
                </a:lnTo>
                <a:lnTo>
                  <a:pt x="285566" y="1798928"/>
                </a:lnTo>
                <a:lnTo>
                  <a:pt x="350828" y="1794327"/>
                </a:lnTo>
                <a:lnTo>
                  <a:pt x="413060" y="1788837"/>
                </a:lnTo>
                <a:lnTo>
                  <a:pt x="471974" y="1782504"/>
                </a:lnTo>
                <a:lnTo>
                  <a:pt x="527281" y="1775378"/>
                </a:lnTo>
                <a:lnTo>
                  <a:pt x="578691" y="1767506"/>
                </a:lnTo>
                <a:lnTo>
                  <a:pt x="625916" y="1758937"/>
                </a:lnTo>
                <a:lnTo>
                  <a:pt x="668667" y="1749719"/>
                </a:lnTo>
                <a:lnTo>
                  <a:pt x="706656" y="1739900"/>
                </a:lnTo>
                <a:lnTo>
                  <a:pt x="767188" y="1718651"/>
                </a:lnTo>
                <a:lnTo>
                  <a:pt x="805202" y="1695578"/>
                </a:lnTo>
                <a:lnTo>
                  <a:pt x="818388" y="1671065"/>
                </a:lnTo>
                <a:lnTo>
                  <a:pt x="818388" y="136397"/>
                </a:lnTo>
                <a:lnTo>
                  <a:pt x="821732" y="123985"/>
                </a:lnTo>
                <a:lnTo>
                  <a:pt x="869587" y="88812"/>
                </a:lnTo>
                <a:lnTo>
                  <a:pt x="930119" y="67563"/>
                </a:lnTo>
                <a:lnTo>
                  <a:pt x="968108" y="57744"/>
                </a:lnTo>
                <a:lnTo>
                  <a:pt x="1010859" y="48526"/>
                </a:lnTo>
                <a:lnTo>
                  <a:pt x="1058084" y="39957"/>
                </a:lnTo>
                <a:lnTo>
                  <a:pt x="1109494" y="32085"/>
                </a:lnTo>
                <a:lnTo>
                  <a:pt x="1164801" y="24959"/>
                </a:lnTo>
                <a:lnTo>
                  <a:pt x="1223715" y="18626"/>
                </a:lnTo>
                <a:lnTo>
                  <a:pt x="1285947" y="13136"/>
                </a:lnTo>
                <a:lnTo>
                  <a:pt x="1351209" y="8535"/>
                </a:lnTo>
                <a:lnTo>
                  <a:pt x="1419212" y="4873"/>
                </a:lnTo>
                <a:lnTo>
                  <a:pt x="1489667" y="2198"/>
                </a:lnTo>
                <a:lnTo>
                  <a:pt x="1562284" y="557"/>
                </a:lnTo>
                <a:lnTo>
                  <a:pt x="1636776" y="0"/>
                </a:lnTo>
              </a:path>
            </a:pathLst>
          </a:custGeom>
          <a:ln w="381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488435" y="2360676"/>
            <a:ext cx="8534400" cy="3138170"/>
          </a:xfrm>
          <a:custGeom>
            <a:avLst/>
            <a:gdLst/>
            <a:ahLst/>
            <a:cxnLst/>
            <a:rect l="l" t="t" r="r" b="b"/>
            <a:pathLst>
              <a:path w="8534400" h="3138170">
                <a:moveTo>
                  <a:pt x="0" y="3137916"/>
                </a:moveTo>
                <a:lnTo>
                  <a:pt x="8534400" y="3137916"/>
                </a:lnTo>
                <a:lnTo>
                  <a:pt x="8534400" y="0"/>
                </a:lnTo>
                <a:lnTo>
                  <a:pt x="0" y="0"/>
                </a:lnTo>
                <a:lnTo>
                  <a:pt x="0" y="31379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488435" y="2360676"/>
            <a:ext cx="8534400" cy="3138170"/>
          </a:xfrm>
          <a:custGeom>
            <a:avLst/>
            <a:gdLst/>
            <a:ahLst/>
            <a:cxnLst/>
            <a:rect l="l" t="t" r="r" b="b"/>
            <a:pathLst>
              <a:path w="8534400" h="3138170">
                <a:moveTo>
                  <a:pt x="0" y="3137916"/>
                </a:moveTo>
                <a:lnTo>
                  <a:pt x="8534400" y="3137916"/>
                </a:lnTo>
                <a:lnTo>
                  <a:pt x="8534400" y="0"/>
                </a:lnTo>
                <a:lnTo>
                  <a:pt x="0" y="0"/>
                </a:lnTo>
                <a:lnTo>
                  <a:pt x="0" y="3137916"/>
                </a:lnTo>
                <a:close/>
              </a:path>
            </a:pathLst>
          </a:custGeom>
          <a:ln w="12192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3566921" y="2388235"/>
            <a:ext cx="837565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Art.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17. Pelos danos consequentes ao exercício, pelos 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Tribunais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e Conselhos 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de 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Contas, de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sua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competência constitucional de controle externo, o Estado é  civilmente responsável, quando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Ministro ou Conselheiro agir com dolo 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ou 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fraude, assegurado o direito de</a:t>
            </a:r>
            <a:r>
              <a:rPr sz="1800" spc="5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regresso.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566921" y="4034409"/>
            <a:ext cx="837565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Parágrafo único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Se se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tratar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de exercício de função administrativa, à   responsabilidade civil do Estado, pela atuação 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dos </a:t>
            </a:r>
            <a:r>
              <a:rPr sz="1800" spc="-15" dirty="0">
                <a:solidFill>
                  <a:srgbClr val="2C2D2C"/>
                </a:solidFill>
                <a:latin typeface="Arial"/>
                <a:cs typeface="Arial"/>
              </a:rPr>
              <a:t>Tribunais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e 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Conselhos de 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Contas, aplicar-se-á o regime geral previsto nesta</a:t>
            </a:r>
            <a:r>
              <a:rPr sz="1800" spc="7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Lei.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645664" y="716280"/>
            <a:ext cx="9546336" cy="13533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45664" y="716280"/>
            <a:ext cx="9546590" cy="1353820"/>
          </a:xfrm>
          <a:custGeom>
            <a:avLst/>
            <a:gdLst/>
            <a:ahLst/>
            <a:cxnLst/>
            <a:rect l="l" t="t" r="r" b="b"/>
            <a:pathLst>
              <a:path w="9546590" h="1353820">
                <a:moveTo>
                  <a:pt x="0" y="1353312"/>
                </a:moveTo>
                <a:lnTo>
                  <a:pt x="9546336" y="1353312"/>
                </a:lnTo>
                <a:lnTo>
                  <a:pt x="9546336" y="0"/>
                </a:lnTo>
                <a:lnTo>
                  <a:pt x="0" y="0"/>
                </a:lnTo>
                <a:lnTo>
                  <a:pt x="0" y="1353312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2725673" y="744727"/>
            <a:ext cx="6819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Art.</a:t>
            </a:r>
            <a:r>
              <a:rPr sz="1600" spc="-4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73.</a:t>
            </a:r>
            <a:endParaRPr sz="16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782061" y="990091"/>
            <a:ext cx="88303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2C2D2C"/>
                </a:solidFill>
                <a:latin typeface="MS PGothic"/>
                <a:cs typeface="MS PGothic"/>
              </a:rPr>
              <a:t>§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3</a:t>
            </a:r>
            <a:r>
              <a:rPr sz="1600" spc="-5" dirty="0">
                <a:solidFill>
                  <a:srgbClr val="2C2D2C"/>
                </a:solidFill>
                <a:latin typeface="MS PGothic"/>
                <a:cs typeface="MS PGothic"/>
              </a:rPr>
              <a:t>° </a:t>
            </a:r>
            <a:r>
              <a:rPr sz="1600" spc="-10" dirty="0">
                <a:solidFill>
                  <a:srgbClr val="2C2D2C"/>
                </a:solidFill>
                <a:latin typeface="Arial"/>
                <a:cs typeface="Arial"/>
              </a:rPr>
              <a:t>Os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Ministros do </a:t>
            </a:r>
            <a:r>
              <a:rPr sz="1600" spc="-15" dirty="0">
                <a:solidFill>
                  <a:srgbClr val="2C2D2C"/>
                </a:solidFill>
                <a:latin typeface="Arial"/>
                <a:cs typeface="Arial"/>
              </a:rPr>
              <a:t>Tribunal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de Contas da União </a:t>
            </a: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terão as mesmas garantias,</a:t>
            </a:r>
            <a:r>
              <a:rPr sz="1600" b="1" spc="229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Arial"/>
                <a:cs typeface="Arial"/>
              </a:rPr>
              <a:t>prerrogativas,</a:t>
            </a:r>
            <a:endParaRPr sz="16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725673" y="1232408"/>
            <a:ext cx="851979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impedimentos, </a:t>
            </a:r>
            <a:r>
              <a:rPr sz="1600" b="1" spc="-10" dirty="0">
                <a:solidFill>
                  <a:srgbClr val="2C2D2C"/>
                </a:solidFill>
                <a:latin typeface="Arial"/>
                <a:cs typeface="Arial"/>
              </a:rPr>
              <a:t>vencimentos </a:t>
            </a: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e </a:t>
            </a:r>
            <a:r>
              <a:rPr sz="1600" b="1" spc="-10" dirty="0">
                <a:solidFill>
                  <a:srgbClr val="2C2D2C"/>
                </a:solidFill>
                <a:latin typeface="Arial"/>
                <a:cs typeface="Arial"/>
              </a:rPr>
              <a:t>vantagens dos </a:t>
            </a: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Ministros do Superior </a:t>
            </a:r>
            <a:r>
              <a:rPr sz="1600" b="1" spc="-15" dirty="0">
                <a:solidFill>
                  <a:srgbClr val="2C2D2C"/>
                </a:solidFill>
                <a:latin typeface="Arial"/>
                <a:cs typeface="Arial"/>
              </a:rPr>
              <a:t>Tribunal </a:t>
            </a: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600" b="1" spc="36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2C2D2C"/>
                </a:solidFill>
                <a:latin typeface="Arial"/>
                <a:cs typeface="Arial"/>
              </a:rPr>
              <a:t>Justiça</a:t>
            </a:r>
            <a:r>
              <a:rPr sz="1600" dirty="0">
                <a:solidFill>
                  <a:srgbClr val="2C2D2C"/>
                </a:solidFill>
                <a:latin typeface="Arial"/>
                <a:cs typeface="Arial"/>
              </a:rPr>
              <a:t>,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aplicando-se-lhes, quanto à aposentadoria e pensão, as normas constantes do art.</a:t>
            </a:r>
            <a:r>
              <a:rPr sz="1600" spc="15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40.</a:t>
            </a:r>
            <a:endParaRPr sz="16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126492" y="644651"/>
            <a:ext cx="2040636" cy="14462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26492" y="644651"/>
            <a:ext cx="2040889" cy="1446530"/>
          </a:xfrm>
          <a:custGeom>
            <a:avLst/>
            <a:gdLst/>
            <a:ahLst/>
            <a:cxnLst/>
            <a:rect l="l" t="t" r="r" b="b"/>
            <a:pathLst>
              <a:path w="2040889" h="1446530">
                <a:moveTo>
                  <a:pt x="0" y="1446276"/>
                </a:moveTo>
                <a:lnTo>
                  <a:pt x="2040636" y="1446276"/>
                </a:lnTo>
                <a:lnTo>
                  <a:pt x="2040636" y="0"/>
                </a:lnTo>
                <a:lnTo>
                  <a:pt x="0" y="0"/>
                </a:lnTo>
                <a:lnTo>
                  <a:pt x="0" y="1446276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>
            <a:spLocks noGrp="1"/>
          </p:cNvSpPr>
          <p:nvPr>
            <p:ph type="title"/>
          </p:nvPr>
        </p:nvSpPr>
        <p:spPr>
          <a:xfrm>
            <a:off x="205841" y="664209"/>
            <a:ext cx="18319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2C2D2C"/>
                </a:solidFill>
              </a:rPr>
              <a:t>CF/88</a:t>
            </a:r>
            <a:r>
              <a:rPr sz="4000" spc="-75" dirty="0">
                <a:solidFill>
                  <a:srgbClr val="2C2D2C"/>
                </a:solidFill>
              </a:rPr>
              <a:t> </a:t>
            </a:r>
            <a:r>
              <a:rPr sz="4000" spc="-5" dirty="0">
                <a:solidFill>
                  <a:srgbClr val="2C2D2C"/>
                </a:solidFill>
              </a:rPr>
              <a:t>–</a:t>
            </a:r>
            <a:endParaRPr sz="4000"/>
          </a:p>
        </p:txBody>
      </p:sp>
      <p:sp>
        <p:nvSpPr>
          <p:cNvPr id="80" name="object 80"/>
          <p:cNvSpPr txBox="1"/>
          <p:nvPr/>
        </p:nvSpPr>
        <p:spPr>
          <a:xfrm>
            <a:off x="205841" y="1282953"/>
            <a:ext cx="12325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Reg.</a:t>
            </a:r>
            <a:r>
              <a:rPr sz="1500" b="1" spc="-5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Jurídico  próximo</a:t>
            </a:r>
            <a:r>
              <a:rPr sz="1500" b="1" spc="-3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da</a:t>
            </a:r>
            <a:endParaRPr sz="15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05841" y="1740154"/>
            <a:ext cx="118237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magistratura</a:t>
            </a:r>
            <a:endParaRPr sz="150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2311907" y="1207008"/>
            <a:ext cx="283845" cy="281940"/>
          </a:xfrm>
          <a:custGeom>
            <a:avLst/>
            <a:gdLst/>
            <a:ahLst/>
            <a:cxnLst/>
            <a:rect l="l" t="t" r="r" b="b"/>
            <a:pathLst>
              <a:path w="283844" h="281940">
                <a:moveTo>
                  <a:pt x="142494" y="0"/>
                </a:moveTo>
                <a:lnTo>
                  <a:pt x="142494" y="70484"/>
                </a:lnTo>
                <a:lnTo>
                  <a:pt x="0" y="70484"/>
                </a:lnTo>
                <a:lnTo>
                  <a:pt x="0" y="211454"/>
                </a:lnTo>
                <a:lnTo>
                  <a:pt x="142494" y="211454"/>
                </a:lnTo>
                <a:lnTo>
                  <a:pt x="142494" y="281939"/>
                </a:lnTo>
                <a:lnTo>
                  <a:pt x="283464" y="140969"/>
                </a:lnTo>
                <a:lnTo>
                  <a:pt x="142494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311907" y="1207008"/>
            <a:ext cx="283845" cy="281940"/>
          </a:xfrm>
          <a:custGeom>
            <a:avLst/>
            <a:gdLst/>
            <a:ahLst/>
            <a:cxnLst/>
            <a:rect l="l" t="t" r="r" b="b"/>
            <a:pathLst>
              <a:path w="283844" h="281940">
                <a:moveTo>
                  <a:pt x="0" y="70484"/>
                </a:moveTo>
                <a:lnTo>
                  <a:pt x="142494" y="70484"/>
                </a:lnTo>
                <a:lnTo>
                  <a:pt x="142494" y="0"/>
                </a:lnTo>
                <a:lnTo>
                  <a:pt x="283464" y="140969"/>
                </a:lnTo>
                <a:lnTo>
                  <a:pt x="142494" y="281939"/>
                </a:lnTo>
                <a:lnTo>
                  <a:pt x="142494" y="211454"/>
                </a:lnTo>
                <a:lnTo>
                  <a:pt x="0" y="211454"/>
                </a:lnTo>
                <a:lnTo>
                  <a:pt x="0" y="70484"/>
                </a:lnTo>
                <a:close/>
              </a:path>
            </a:pathLst>
          </a:custGeom>
          <a:ln w="12192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1312545"/>
          </a:xfrm>
          <a:custGeom>
            <a:avLst/>
            <a:gdLst/>
            <a:ahLst/>
            <a:cxnLst/>
            <a:rect l="l" t="t" r="r" b="b"/>
            <a:pathLst>
              <a:path h="1312545">
                <a:moveTo>
                  <a:pt x="0" y="0"/>
                </a:moveTo>
                <a:lnTo>
                  <a:pt x="0" y="131216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2558795"/>
            <a:ext cx="0" cy="1405255"/>
          </a:xfrm>
          <a:custGeom>
            <a:avLst/>
            <a:gdLst/>
            <a:ahLst/>
            <a:cxnLst/>
            <a:rect l="l" t="t" r="r" b="b"/>
            <a:pathLst>
              <a:path h="1405254">
                <a:moveTo>
                  <a:pt x="0" y="0"/>
                </a:moveTo>
                <a:lnTo>
                  <a:pt x="0" y="140512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5347715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492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7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2551176"/>
            <a:ext cx="0" cy="1423670"/>
          </a:xfrm>
          <a:custGeom>
            <a:avLst/>
            <a:gdLst/>
            <a:ahLst/>
            <a:cxnLst/>
            <a:rect l="l" t="t" r="r" b="b"/>
            <a:pathLst>
              <a:path h="1423670">
                <a:moveTo>
                  <a:pt x="0" y="0"/>
                </a:moveTo>
                <a:lnTo>
                  <a:pt x="0" y="142341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5359908"/>
            <a:ext cx="0" cy="114300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0"/>
                </a:moveTo>
                <a:lnTo>
                  <a:pt x="0" y="1142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0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7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0" y="2551176"/>
            <a:ext cx="0" cy="1423670"/>
          </a:xfrm>
          <a:custGeom>
            <a:avLst/>
            <a:gdLst/>
            <a:ahLst/>
            <a:cxnLst/>
            <a:rect l="l" t="t" r="r" b="b"/>
            <a:pathLst>
              <a:path h="1423670">
                <a:moveTo>
                  <a:pt x="0" y="0"/>
                </a:moveTo>
                <a:lnTo>
                  <a:pt x="0" y="142341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5359908"/>
            <a:ext cx="0" cy="114300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0"/>
                </a:moveTo>
                <a:lnTo>
                  <a:pt x="0" y="1142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0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7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67200" y="2551176"/>
            <a:ext cx="0" cy="1423670"/>
          </a:xfrm>
          <a:custGeom>
            <a:avLst/>
            <a:gdLst/>
            <a:ahLst/>
            <a:cxnLst/>
            <a:rect l="l" t="t" r="r" b="b"/>
            <a:pathLst>
              <a:path h="1423670">
                <a:moveTo>
                  <a:pt x="0" y="0"/>
                </a:moveTo>
                <a:lnTo>
                  <a:pt x="0" y="142341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67200" y="5359908"/>
            <a:ext cx="0" cy="114300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0"/>
                </a:moveTo>
                <a:lnTo>
                  <a:pt x="0" y="1142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86400" y="0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7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86400" y="2551176"/>
            <a:ext cx="0" cy="1423670"/>
          </a:xfrm>
          <a:custGeom>
            <a:avLst/>
            <a:gdLst/>
            <a:ahLst/>
            <a:cxnLst/>
            <a:rect l="l" t="t" r="r" b="b"/>
            <a:pathLst>
              <a:path h="1423670">
                <a:moveTo>
                  <a:pt x="0" y="0"/>
                </a:moveTo>
                <a:lnTo>
                  <a:pt x="0" y="142341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86400" y="5359908"/>
            <a:ext cx="0" cy="114300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0"/>
                </a:moveTo>
                <a:lnTo>
                  <a:pt x="0" y="1142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05600" y="0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7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05600" y="2551176"/>
            <a:ext cx="0" cy="1423670"/>
          </a:xfrm>
          <a:custGeom>
            <a:avLst/>
            <a:gdLst/>
            <a:ahLst/>
            <a:cxnLst/>
            <a:rect l="l" t="t" r="r" b="b"/>
            <a:pathLst>
              <a:path h="1423670">
                <a:moveTo>
                  <a:pt x="0" y="0"/>
                </a:moveTo>
                <a:lnTo>
                  <a:pt x="0" y="142341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05600" y="5359908"/>
            <a:ext cx="0" cy="114300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0"/>
                </a:moveTo>
                <a:lnTo>
                  <a:pt x="0" y="1142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24800" y="0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7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24800" y="2551176"/>
            <a:ext cx="0" cy="1423670"/>
          </a:xfrm>
          <a:custGeom>
            <a:avLst/>
            <a:gdLst/>
            <a:ahLst/>
            <a:cxnLst/>
            <a:rect l="l" t="t" r="r" b="b"/>
            <a:pathLst>
              <a:path h="1423670">
                <a:moveTo>
                  <a:pt x="0" y="0"/>
                </a:moveTo>
                <a:lnTo>
                  <a:pt x="0" y="142341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924800" y="5359908"/>
            <a:ext cx="0" cy="114300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0"/>
                </a:moveTo>
                <a:lnTo>
                  <a:pt x="0" y="1142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44000" y="0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7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44000" y="2551176"/>
            <a:ext cx="0" cy="1423670"/>
          </a:xfrm>
          <a:custGeom>
            <a:avLst/>
            <a:gdLst/>
            <a:ahLst/>
            <a:cxnLst/>
            <a:rect l="l" t="t" r="r" b="b"/>
            <a:pathLst>
              <a:path h="1423670">
                <a:moveTo>
                  <a:pt x="0" y="0"/>
                </a:moveTo>
                <a:lnTo>
                  <a:pt x="0" y="142341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144000" y="5359908"/>
            <a:ext cx="0" cy="114300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0"/>
                </a:moveTo>
                <a:lnTo>
                  <a:pt x="0" y="1142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363200" y="0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7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363200" y="2551176"/>
            <a:ext cx="0" cy="1423670"/>
          </a:xfrm>
          <a:custGeom>
            <a:avLst/>
            <a:gdLst/>
            <a:ahLst/>
            <a:cxnLst/>
            <a:rect l="l" t="t" r="r" b="b"/>
            <a:pathLst>
              <a:path h="1423670">
                <a:moveTo>
                  <a:pt x="0" y="0"/>
                </a:moveTo>
                <a:lnTo>
                  <a:pt x="0" y="142341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363200" y="5359908"/>
            <a:ext cx="0" cy="114300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0"/>
                </a:moveTo>
                <a:lnTo>
                  <a:pt x="0" y="1142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582400" y="0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7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582400" y="2551176"/>
            <a:ext cx="0" cy="1423670"/>
          </a:xfrm>
          <a:custGeom>
            <a:avLst/>
            <a:gdLst/>
            <a:ahLst/>
            <a:cxnLst/>
            <a:rect l="l" t="t" r="r" b="b"/>
            <a:pathLst>
              <a:path h="1423670">
                <a:moveTo>
                  <a:pt x="0" y="0"/>
                </a:moveTo>
                <a:lnTo>
                  <a:pt x="0" y="142341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582400" y="5359908"/>
            <a:ext cx="0" cy="114300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0"/>
                </a:moveTo>
                <a:lnTo>
                  <a:pt x="0" y="1142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47" y="385572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908535" y="1610867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5">
                <a:moveTo>
                  <a:pt x="0" y="0"/>
                </a:moveTo>
                <a:lnTo>
                  <a:pt x="28333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47" y="2834639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555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49324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06923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327647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548371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772143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198352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736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4959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9273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096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4904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697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36270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577328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736"/>
                </a:moveTo>
                <a:lnTo>
                  <a:pt x="4614799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79348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994392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1204447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7670038" y="4359001"/>
            <a:ext cx="1120140" cy="26352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resso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0" y="28955"/>
            <a:ext cx="12192000" cy="524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28955"/>
            <a:ext cx="12192000" cy="524510"/>
          </a:xfrm>
          <a:custGeom>
            <a:avLst/>
            <a:gdLst/>
            <a:ahLst/>
            <a:cxnLst/>
            <a:rect l="l" t="t" r="r" b="b"/>
            <a:pathLst>
              <a:path w="12192000" h="524510">
                <a:moveTo>
                  <a:pt x="0" y="524256"/>
                </a:moveTo>
                <a:lnTo>
                  <a:pt x="12192000" y="524256"/>
                </a:lnTo>
                <a:lnTo>
                  <a:pt x="12192000" y="0"/>
                </a:lnTo>
                <a:lnTo>
                  <a:pt x="0" y="0"/>
                </a:lnTo>
                <a:lnTo>
                  <a:pt x="0" y="524256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>
            <a:spLocks noGrp="1"/>
          </p:cNvSpPr>
          <p:nvPr>
            <p:ph type="title"/>
          </p:nvPr>
        </p:nvSpPr>
        <p:spPr>
          <a:xfrm>
            <a:off x="78739" y="54102"/>
            <a:ext cx="43103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spc="-5" dirty="0">
                <a:latin typeface="Verdana"/>
                <a:cs typeface="Verdana"/>
              </a:rPr>
              <a:t>7. </a:t>
            </a:r>
            <a:r>
              <a:rPr sz="2800" spc="-5" dirty="0"/>
              <a:t>Omissão Fiscalizatória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0" y="644651"/>
            <a:ext cx="11908536" cy="6461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644651"/>
            <a:ext cx="11908790" cy="646430"/>
          </a:xfrm>
          <a:custGeom>
            <a:avLst/>
            <a:gdLst/>
            <a:ahLst/>
            <a:cxnLst/>
            <a:rect l="l" t="t" r="r" b="b"/>
            <a:pathLst>
              <a:path w="11908790" h="646430">
                <a:moveTo>
                  <a:pt x="0" y="646176"/>
                </a:moveTo>
                <a:lnTo>
                  <a:pt x="11908536" y="646176"/>
                </a:lnTo>
                <a:lnTo>
                  <a:pt x="11908536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78739" y="671271"/>
            <a:ext cx="117519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299720" algn="l"/>
              </a:tabLst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Entende-se</a:t>
            </a:r>
            <a:r>
              <a:rPr sz="1800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pela</a:t>
            </a:r>
            <a:r>
              <a:rPr sz="1800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responsabilidade</a:t>
            </a:r>
            <a:r>
              <a:rPr sz="1800" spc="3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civil</a:t>
            </a:r>
            <a:r>
              <a:rPr sz="1800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do</a:t>
            </a:r>
            <a:r>
              <a:rPr sz="1800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Estado</a:t>
            </a:r>
            <a:r>
              <a:rPr sz="1800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nas</a:t>
            </a:r>
            <a:r>
              <a:rPr sz="1800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hipóteses</a:t>
            </a:r>
            <a:r>
              <a:rPr sz="1800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em</a:t>
            </a:r>
            <a:r>
              <a:rPr sz="1800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que</a:t>
            </a:r>
            <a:r>
              <a:rPr sz="1800" spc="3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a</a:t>
            </a:r>
            <a:r>
              <a:rPr sz="1800" spc="3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omissão</a:t>
            </a:r>
            <a:r>
              <a:rPr sz="1800" spc="3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800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seu</a:t>
            </a:r>
            <a:r>
              <a:rPr sz="1800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dever</a:t>
            </a:r>
            <a:r>
              <a:rPr sz="1800" spc="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800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fiscalizar</a:t>
            </a:r>
            <a:r>
              <a:rPr sz="1800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for</a:t>
            </a:r>
            <a:endParaRPr sz="18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determinante para a concretização ou o agravamento de danos</a:t>
            </a:r>
            <a:r>
              <a:rPr sz="1800" spc="10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ambientais.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0" y="1312163"/>
            <a:ext cx="882650" cy="1247140"/>
          </a:xfrm>
          <a:custGeom>
            <a:avLst/>
            <a:gdLst/>
            <a:ahLst/>
            <a:cxnLst/>
            <a:rect l="l" t="t" r="r" b="b"/>
            <a:pathLst>
              <a:path w="882650" h="1247139">
                <a:moveTo>
                  <a:pt x="0" y="1246631"/>
                </a:moveTo>
                <a:lnTo>
                  <a:pt x="882396" y="1246631"/>
                </a:lnTo>
                <a:lnTo>
                  <a:pt x="882396" y="0"/>
                </a:lnTo>
                <a:lnTo>
                  <a:pt x="0" y="0"/>
                </a:lnTo>
                <a:lnTo>
                  <a:pt x="0" y="1246631"/>
                </a:lnTo>
                <a:close/>
              </a:path>
            </a:pathLst>
          </a:custGeom>
          <a:solidFill>
            <a:srgbClr val="3A6C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1312163"/>
            <a:ext cx="882650" cy="1247140"/>
          </a:xfrm>
          <a:custGeom>
            <a:avLst/>
            <a:gdLst/>
            <a:ahLst/>
            <a:cxnLst/>
            <a:rect l="l" t="t" r="r" b="b"/>
            <a:pathLst>
              <a:path w="882650" h="1247139">
                <a:moveTo>
                  <a:pt x="0" y="1246631"/>
                </a:moveTo>
                <a:lnTo>
                  <a:pt x="882396" y="1246631"/>
                </a:lnTo>
                <a:lnTo>
                  <a:pt x="882396" y="0"/>
                </a:lnTo>
                <a:lnTo>
                  <a:pt x="0" y="0"/>
                </a:lnTo>
                <a:lnTo>
                  <a:pt x="0" y="1246631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315569" y="1344930"/>
            <a:ext cx="250825" cy="1168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145" marR="5080" indent="-5080" algn="just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2C2D2C"/>
                </a:solidFill>
                <a:latin typeface="Verdana"/>
                <a:cs typeface="Verdana"/>
              </a:rPr>
              <a:t>S  T  J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882396" y="1380744"/>
            <a:ext cx="11026140" cy="1170940"/>
          </a:xfrm>
          <a:custGeom>
            <a:avLst/>
            <a:gdLst/>
            <a:ahLst/>
            <a:cxnLst/>
            <a:rect l="l" t="t" r="r" b="b"/>
            <a:pathLst>
              <a:path w="11026140" h="1170939">
                <a:moveTo>
                  <a:pt x="0" y="1170431"/>
                </a:moveTo>
                <a:lnTo>
                  <a:pt x="11026140" y="1170431"/>
                </a:lnTo>
                <a:lnTo>
                  <a:pt x="11026140" y="0"/>
                </a:lnTo>
                <a:lnTo>
                  <a:pt x="0" y="0"/>
                </a:lnTo>
                <a:lnTo>
                  <a:pt x="0" y="1170431"/>
                </a:lnTo>
                <a:close/>
              </a:path>
            </a:pathLst>
          </a:custGeom>
          <a:solidFill>
            <a:srgbClr val="92B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82396" y="1380744"/>
            <a:ext cx="11026140" cy="1170940"/>
          </a:xfrm>
          <a:custGeom>
            <a:avLst/>
            <a:gdLst/>
            <a:ahLst/>
            <a:cxnLst/>
            <a:rect l="l" t="t" r="r" b="b"/>
            <a:pathLst>
              <a:path w="11026140" h="1170939">
                <a:moveTo>
                  <a:pt x="0" y="1170431"/>
                </a:moveTo>
                <a:lnTo>
                  <a:pt x="11026140" y="1170431"/>
                </a:lnTo>
                <a:lnTo>
                  <a:pt x="11026140" y="0"/>
                </a:lnTo>
                <a:lnTo>
                  <a:pt x="0" y="0"/>
                </a:lnTo>
                <a:lnTo>
                  <a:pt x="0" y="1170431"/>
                </a:lnTo>
                <a:close/>
              </a:path>
            </a:pathLst>
          </a:custGeom>
          <a:ln w="12192">
            <a:solidFill>
              <a:srgbClr val="6A46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961440" y="1408557"/>
            <a:ext cx="10870565" cy="10947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Precedentes: AgRg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REsp 1497096/RJ, Rel. Ministro MAURO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CAMPBELL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MARQUES, SEGUNDA TURMA, julgado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em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15/12/2015, 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DJe 18/12/2015; AgRg no REsp 1001780/PR, Rel. Ministro TEORI ALBINO </a:t>
            </a:r>
            <a:r>
              <a:rPr sz="1400" spc="-25" dirty="0">
                <a:solidFill>
                  <a:srgbClr val="2C2D2C"/>
                </a:solidFill>
                <a:latin typeface="Arial"/>
                <a:cs typeface="Arial"/>
              </a:rPr>
              <a:t>ZAVASCKI,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PRIMEIRA TURMA, julgado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em </a:t>
            </a:r>
            <a:r>
              <a:rPr sz="1400" spc="-20" dirty="0">
                <a:solidFill>
                  <a:srgbClr val="2C2D2C"/>
                </a:solidFill>
                <a:latin typeface="Arial"/>
                <a:cs typeface="Arial"/>
              </a:rPr>
              <a:t>27/09/2011,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DJe  </a:t>
            </a:r>
            <a:r>
              <a:rPr sz="1400" spc="-15" dirty="0">
                <a:solidFill>
                  <a:srgbClr val="2C2D2C"/>
                </a:solidFill>
                <a:latin typeface="Arial"/>
                <a:cs typeface="Arial"/>
              </a:rPr>
              <a:t>04/10/2011;</a:t>
            </a:r>
            <a:r>
              <a:rPr sz="1400" spc="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REsp</a:t>
            </a:r>
            <a:r>
              <a:rPr sz="1400" spc="7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2C2D2C"/>
                </a:solidFill>
                <a:latin typeface="Arial"/>
                <a:cs typeface="Arial"/>
              </a:rPr>
              <a:t>1071741/SP,</a:t>
            </a:r>
            <a:r>
              <a:rPr sz="1400" spc="9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Rel.</a:t>
            </a:r>
            <a:r>
              <a:rPr sz="1400" spc="7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Ministro</a:t>
            </a:r>
            <a:r>
              <a:rPr sz="1400" spc="8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HERMAN</a:t>
            </a:r>
            <a:r>
              <a:rPr sz="1400" spc="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BENJAMIN,</a:t>
            </a:r>
            <a:r>
              <a:rPr sz="1400" spc="10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SEGUNDA</a:t>
            </a:r>
            <a:r>
              <a:rPr sz="1400" spc="1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TURMA,</a:t>
            </a:r>
            <a:r>
              <a:rPr sz="1400" spc="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julgado</a:t>
            </a:r>
            <a:r>
              <a:rPr sz="1400" spc="7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em</a:t>
            </a:r>
            <a:r>
              <a:rPr sz="1400" spc="6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24/03/2009;</a:t>
            </a:r>
            <a:r>
              <a:rPr sz="1400" spc="7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DJe</a:t>
            </a:r>
            <a:r>
              <a:rPr sz="1400" spc="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16/12/2010;</a:t>
            </a:r>
            <a:r>
              <a:rPr sz="1400" spc="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REsp</a:t>
            </a:r>
            <a:endParaRPr sz="1400">
              <a:latin typeface="Arial"/>
              <a:cs typeface="Arial"/>
            </a:endParaRPr>
          </a:p>
          <a:p>
            <a:pPr marL="12700" marR="6985" algn="just">
              <a:lnSpc>
                <a:spcPts val="1689"/>
              </a:lnSpc>
              <a:spcBef>
                <a:spcPts val="50"/>
              </a:spcBef>
            </a:pPr>
            <a:r>
              <a:rPr sz="1400" spc="-40" dirty="0">
                <a:solidFill>
                  <a:srgbClr val="2C2D2C"/>
                </a:solidFill>
                <a:latin typeface="Arial"/>
                <a:cs typeface="Arial"/>
              </a:rPr>
              <a:t>1113789/SP,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Rel. Ministro CASTRO MEIRA, SEGUNDA TURMA, julgado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em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16/06/2009,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DJe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29/06/2009.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(VIDE </a:t>
            </a:r>
            <a:r>
              <a:rPr sz="1400" spc="-15" dirty="0">
                <a:solidFill>
                  <a:srgbClr val="2C2D2C"/>
                </a:solidFill>
                <a:latin typeface="Arial"/>
                <a:cs typeface="Arial"/>
              </a:rPr>
              <a:t>INFORMATIVO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JURISPRUDÊNCIA N. 427)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(VIDE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JURISPRUDÊNCIA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EM TESES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N.</a:t>
            </a:r>
            <a:r>
              <a:rPr sz="1400" spc="-17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30)</a:t>
            </a:r>
            <a:endParaRPr sz="14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0" y="2674620"/>
            <a:ext cx="12192000" cy="5227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2674620"/>
            <a:ext cx="12192000" cy="523240"/>
          </a:xfrm>
          <a:custGeom>
            <a:avLst/>
            <a:gdLst/>
            <a:ahLst/>
            <a:cxnLst/>
            <a:rect l="l" t="t" r="r" b="b"/>
            <a:pathLst>
              <a:path w="12192000" h="523239">
                <a:moveTo>
                  <a:pt x="0" y="522731"/>
                </a:moveTo>
                <a:lnTo>
                  <a:pt x="12192000" y="522731"/>
                </a:lnTo>
                <a:lnTo>
                  <a:pt x="12192000" y="0"/>
                </a:lnTo>
                <a:lnTo>
                  <a:pt x="0" y="0"/>
                </a:lnTo>
                <a:lnTo>
                  <a:pt x="0" y="522731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78739" y="2699766"/>
            <a:ext cx="54787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8.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Responsabilidade</a:t>
            </a:r>
            <a:r>
              <a:rPr sz="28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Trabalhista</a:t>
            </a:r>
            <a:endParaRPr sz="28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882396" y="3974591"/>
            <a:ext cx="11309985" cy="1385570"/>
          </a:xfrm>
          <a:custGeom>
            <a:avLst/>
            <a:gdLst/>
            <a:ahLst/>
            <a:cxnLst/>
            <a:rect l="l" t="t" r="r" b="b"/>
            <a:pathLst>
              <a:path w="11309985" h="1385570">
                <a:moveTo>
                  <a:pt x="0" y="1385315"/>
                </a:moveTo>
                <a:lnTo>
                  <a:pt x="11309604" y="1385315"/>
                </a:lnTo>
                <a:lnTo>
                  <a:pt x="11309604" y="0"/>
                </a:lnTo>
                <a:lnTo>
                  <a:pt x="0" y="0"/>
                </a:lnTo>
                <a:lnTo>
                  <a:pt x="0" y="1385315"/>
                </a:lnTo>
                <a:close/>
              </a:path>
            </a:pathLst>
          </a:custGeom>
          <a:solidFill>
            <a:srgbClr val="92B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82396" y="3974591"/>
            <a:ext cx="11309985" cy="1385570"/>
          </a:xfrm>
          <a:custGeom>
            <a:avLst/>
            <a:gdLst/>
            <a:ahLst/>
            <a:cxnLst/>
            <a:rect l="l" t="t" r="r" b="b"/>
            <a:pathLst>
              <a:path w="11309985" h="1385570">
                <a:moveTo>
                  <a:pt x="0" y="1385315"/>
                </a:moveTo>
                <a:lnTo>
                  <a:pt x="11309604" y="1385315"/>
                </a:lnTo>
                <a:lnTo>
                  <a:pt x="11309604" y="0"/>
                </a:lnTo>
                <a:lnTo>
                  <a:pt x="0" y="0"/>
                </a:lnTo>
                <a:lnTo>
                  <a:pt x="0" y="1385315"/>
                </a:lnTo>
                <a:close/>
              </a:path>
            </a:pathLst>
          </a:custGeom>
          <a:ln w="12192">
            <a:solidFill>
              <a:srgbClr val="6A46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961440" y="4003040"/>
            <a:ext cx="11153775" cy="88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Arial"/>
                <a:cs typeface="Arial"/>
              </a:rPr>
              <a:t>Pelo julgamento </a:t>
            </a:r>
            <a:r>
              <a:rPr sz="1400" spc="-10" dirty="0">
                <a:latin typeface="Arial"/>
                <a:cs typeface="Arial"/>
              </a:rPr>
              <a:t>da </a:t>
            </a:r>
            <a:r>
              <a:rPr sz="1400" spc="-5" dirty="0">
                <a:latin typeface="Arial"/>
                <a:cs typeface="Arial"/>
              </a:rPr>
              <a:t>Repercussão Geral 246 (RE 760931) </a:t>
            </a:r>
            <a:r>
              <a:rPr sz="1400" dirty="0">
                <a:latin typeface="Arial"/>
                <a:cs typeface="Arial"/>
              </a:rPr>
              <a:t>o </a:t>
            </a:r>
            <a:r>
              <a:rPr sz="1400" spc="-10" dirty="0">
                <a:latin typeface="Arial"/>
                <a:cs typeface="Arial"/>
              </a:rPr>
              <a:t>Tribunal </a:t>
            </a:r>
            <a:r>
              <a:rPr sz="1400" spc="-5" dirty="0">
                <a:latin typeface="Arial"/>
                <a:cs typeface="Arial"/>
              </a:rPr>
              <a:t>definiu que não </a:t>
            </a:r>
            <a:r>
              <a:rPr sz="1400" spc="-10" dirty="0">
                <a:latin typeface="Arial"/>
                <a:cs typeface="Arial"/>
              </a:rPr>
              <a:t>há </a:t>
            </a:r>
            <a:r>
              <a:rPr sz="1400" spc="-5" dirty="0">
                <a:latin typeface="Arial"/>
                <a:cs typeface="Arial"/>
              </a:rPr>
              <a:t>responsabilidade solidária da Administração Pública  </a:t>
            </a:r>
            <a:r>
              <a:rPr sz="1400" dirty="0">
                <a:latin typeface="Arial"/>
                <a:cs typeface="Arial"/>
              </a:rPr>
              <a:t>com </a:t>
            </a:r>
            <a:r>
              <a:rPr sz="1400" spc="-10" dirty="0">
                <a:latin typeface="Arial"/>
                <a:cs typeface="Arial"/>
              </a:rPr>
              <a:t>os </a:t>
            </a:r>
            <a:r>
              <a:rPr sz="1400" spc="-5" dirty="0">
                <a:latin typeface="Arial"/>
                <a:cs typeface="Arial"/>
              </a:rPr>
              <a:t>débitos trabalhistas, </a:t>
            </a:r>
            <a:r>
              <a:rPr sz="1400" spc="-10" dirty="0">
                <a:latin typeface="Arial"/>
                <a:cs typeface="Arial"/>
              </a:rPr>
              <a:t>restando </a:t>
            </a:r>
            <a:r>
              <a:rPr sz="1400" spc="-5" dirty="0">
                <a:latin typeface="Arial"/>
                <a:cs typeface="Arial"/>
              </a:rPr>
              <a:t>somente responsabilidade subsidiária, porém não automática. Cabe </a:t>
            </a:r>
            <a:r>
              <a:rPr sz="1400" dirty="0">
                <a:latin typeface="Arial"/>
                <a:cs typeface="Arial"/>
              </a:rPr>
              <a:t>a </a:t>
            </a:r>
            <a:r>
              <a:rPr sz="1400" spc="-5" dirty="0">
                <a:latin typeface="Arial"/>
                <a:cs typeface="Arial"/>
              </a:rPr>
              <a:t>parte autora demonstrar </a:t>
            </a:r>
            <a:r>
              <a:rPr sz="1400" dirty="0">
                <a:latin typeface="Arial"/>
                <a:cs typeface="Arial"/>
              </a:rPr>
              <a:t>a </a:t>
            </a:r>
            <a:r>
              <a:rPr sz="1400" spc="-5" dirty="0">
                <a:latin typeface="Arial"/>
                <a:cs typeface="Arial"/>
              </a:rPr>
              <a:t>culpa  </a:t>
            </a:r>
            <a:r>
              <a:rPr sz="1400" i="1" spc="-5" dirty="0">
                <a:latin typeface="Arial"/>
                <a:cs typeface="Arial"/>
              </a:rPr>
              <a:t>in vigilando </a:t>
            </a:r>
            <a:r>
              <a:rPr sz="1400" spc="-5" dirty="0">
                <a:latin typeface="Arial"/>
                <a:cs typeface="Arial"/>
              </a:rPr>
              <a:t>da Administração, comprovando que </a:t>
            </a:r>
            <a:r>
              <a:rPr sz="1400" dirty="0">
                <a:latin typeface="Arial"/>
                <a:cs typeface="Arial"/>
              </a:rPr>
              <a:t>o </a:t>
            </a:r>
            <a:r>
              <a:rPr sz="1400" spc="-5" dirty="0">
                <a:latin typeface="Arial"/>
                <a:cs typeface="Arial"/>
              </a:rPr>
              <a:t>Estado </a:t>
            </a:r>
            <a:r>
              <a:rPr sz="1400" dirty="0">
                <a:latin typeface="Arial"/>
                <a:cs typeface="Arial"/>
              </a:rPr>
              <a:t>se </a:t>
            </a:r>
            <a:r>
              <a:rPr sz="1400" spc="-5" dirty="0">
                <a:latin typeface="Arial"/>
                <a:cs typeface="Arial"/>
              </a:rPr>
              <a:t>omitiu ao fiscalizar os contratos de terceirização no que </a:t>
            </a:r>
            <a:r>
              <a:rPr sz="1400" dirty="0">
                <a:latin typeface="Arial"/>
                <a:cs typeface="Arial"/>
              </a:rPr>
              <a:t>tange </a:t>
            </a:r>
            <a:r>
              <a:rPr sz="1400" spc="-5" dirty="0">
                <a:latin typeface="Arial"/>
                <a:cs typeface="Arial"/>
              </a:rPr>
              <a:t>aos pagamentos  dos </a:t>
            </a:r>
            <a:r>
              <a:rPr sz="1400" dirty="0">
                <a:latin typeface="Arial"/>
                <a:cs typeface="Arial"/>
              </a:rPr>
              <a:t>salários e encargos</a:t>
            </a:r>
            <a:r>
              <a:rPr sz="1400" spc="-11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trabalhistas.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961440" y="4856734"/>
            <a:ext cx="111531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41170" algn="l"/>
                <a:tab pos="2522855" algn="l"/>
                <a:tab pos="3470910" algn="l"/>
                <a:tab pos="5031740" algn="l"/>
                <a:tab pos="5812155" algn="l"/>
                <a:tab pos="6593840" algn="l"/>
                <a:tab pos="7670165" algn="l"/>
                <a:tab pos="8451850" algn="l"/>
                <a:tab pos="9479280" algn="l"/>
                <a:tab pos="10892155" algn="l"/>
              </a:tabLst>
            </a:pPr>
            <a:r>
              <a:rPr sz="1400" spc="-10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0" dirty="0">
                <a:latin typeface="Arial"/>
                <a:cs typeface="Arial"/>
              </a:rPr>
              <a:t>:</a:t>
            </a:r>
            <a:r>
              <a:rPr sz="1400" spc="-10" dirty="0">
                <a:latin typeface="Arial"/>
                <a:cs typeface="Arial"/>
              </a:rPr>
              <a:t>N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0" dirty="0">
                <a:latin typeface="Arial"/>
                <a:cs typeface="Arial"/>
              </a:rPr>
              <a:t>í</a:t>
            </a:r>
            <a:r>
              <a:rPr sz="1400" dirty="0">
                <a:latin typeface="Arial"/>
                <a:cs typeface="Arial"/>
              </a:rPr>
              <a:t>ci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s	</a:t>
            </a:r>
            <a:r>
              <a:rPr sz="1400" spc="-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o	</a:t>
            </a:r>
            <a:r>
              <a:rPr sz="1400" spc="-15" dirty="0">
                <a:latin typeface="Arial"/>
                <a:cs typeface="Arial"/>
              </a:rPr>
              <a:t>S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spc="-160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.	Qu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-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ir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,	</a:t>
            </a:r>
            <a:r>
              <a:rPr sz="1400" spc="-15" dirty="0">
                <a:latin typeface="Arial"/>
                <a:cs typeface="Arial"/>
              </a:rPr>
              <a:t>3</a:t>
            </a:r>
            <a:r>
              <a:rPr sz="1400" dirty="0">
                <a:latin typeface="Arial"/>
                <a:cs typeface="Arial"/>
              </a:rPr>
              <a:t>0	</a:t>
            </a:r>
            <a:r>
              <a:rPr sz="1400" spc="-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e	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ço	</a:t>
            </a:r>
            <a:r>
              <a:rPr sz="1400" spc="-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e	2</a:t>
            </a:r>
            <a:r>
              <a:rPr sz="1400" spc="-15" dirty="0">
                <a:latin typeface="Arial"/>
                <a:cs typeface="Arial"/>
              </a:rPr>
              <a:t>0</a:t>
            </a:r>
            <a:r>
              <a:rPr sz="1400" dirty="0">
                <a:latin typeface="Arial"/>
                <a:cs typeface="Arial"/>
              </a:rPr>
              <a:t>1</a:t>
            </a:r>
            <a:r>
              <a:rPr sz="1400" spc="-15" dirty="0">
                <a:latin typeface="Arial"/>
                <a:cs typeface="Arial"/>
              </a:rPr>
              <a:t>7</a:t>
            </a:r>
            <a:r>
              <a:rPr sz="1400" dirty="0">
                <a:latin typeface="Arial"/>
                <a:cs typeface="Arial"/>
              </a:rPr>
              <a:t>.	Dis</a:t>
            </a:r>
            <a:r>
              <a:rPr sz="1400" spc="-10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í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el	</a:t>
            </a:r>
            <a:r>
              <a:rPr sz="1400" spc="-5" dirty="0">
                <a:latin typeface="Arial"/>
                <a:cs typeface="Arial"/>
              </a:rPr>
              <a:t>em</a:t>
            </a:r>
            <a:endParaRPr sz="14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961440" y="5070094"/>
            <a:ext cx="79660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u="sng" spc="-5" dirty="0">
                <a:solidFill>
                  <a:srgbClr val="4F91A0"/>
                </a:solidFill>
                <a:latin typeface="Arial"/>
                <a:cs typeface="Arial"/>
                <a:hlinkClick r:id="rId5"/>
              </a:rPr>
              <a:t>http://www.stf.jus.br/portal/cms/verNoticiaDetalhe.asp?idConteudo=339613</a:t>
            </a:r>
            <a:r>
              <a:rPr sz="1400" spc="-5" dirty="0">
                <a:latin typeface="Arial"/>
                <a:cs typeface="Arial"/>
              </a:rPr>
              <a:t>. </a:t>
            </a:r>
            <a:r>
              <a:rPr sz="1400" dirty="0">
                <a:latin typeface="Arial"/>
                <a:cs typeface="Arial"/>
              </a:rPr>
              <a:t>Aceso em </a:t>
            </a:r>
            <a:r>
              <a:rPr sz="1400" spc="-5" dirty="0">
                <a:latin typeface="Arial"/>
                <a:cs typeface="Arial"/>
              </a:rPr>
              <a:t>maio de</a:t>
            </a:r>
            <a:r>
              <a:rPr sz="1400" spc="-18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2017.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0" y="3963923"/>
            <a:ext cx="882650" cy="1384300"/>
          </a:xfrm>
          <a:custGeom>
            <a:avLst/>
            <a:gdLst/>
            <a:ahLst/>
            <a:cxnLst/>
            <a:rect l="l" t="t" r="r" b="b"/>
            <a:pathLst>
              <a:path w="882650" h="1384300">
                <a:moveTo>
                  <a:pt x="0" y="1383792"/>
                </a:moveTo>
                <a:lnTo>
                  <a:pt x="882396" y="1383792"/>
                </a:lnTo>
                <a:lnTo>
                  <a:pt x="882396" y="0"/>
                </a:lnTo>
                <a:lnTo>
                  <a:pt x="0" y="0"/>
                </a:lnTo>
                <a:lnTo>
                  <a:pt x="0" y="1383792"/>
                </a:lnTo>
                <a:close/>
              </a:path>
            </a:pathLst>
          </a:custGeom>
          <a:solidFill>
            <a:srgbClr val="3A6C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0" y="3963923"/>
            <a:ext cx="882650" cy="1384300"/>
          </a:xfrm>
          <a:custGeom>
            <a:avLst/>
            <a:gdLst/>
            <a:ahLst/>
            <a:cxnLst/>
            <a:rect l="l" t="t" r="r" b="b"/>
            <a:pathLst>
              <a:path w="882650" h="1384300">
                <a:moveTo>
                  <a:pt x="0" y="1383792"/>
                </a:moveTo>
                <a:lnTo>
                  <a:pt x="882396" y="1383792"/>
                </a:lnTo>
                <a:lnTo>
                  <a:pt x="882396" y="0"/>
                </a:lnTo>
                <a:lnTo>
                  <a:pt x="0" y="0"/>
                </a:lnTo>
                <a:lnTo>
                  <a:pt x="0" y="1383792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301853" y="3996690"/>
            <a:ext cx="27813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145" marR="5080" indent="-5080" algn="just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2C2D2C"/>
                </a:solidFill>
                <a:latin typeface="Verdana"/>
                <a:cs typeface="Verdana"/>
              </a:rPr>
              <a:t>S  T  F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0" y="3316223"/>
            <a:ext cx="12192000" cy="6477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0" y="3316223"/>
            <a:ext cx="12192000" cy="647700"/>
          </a:xfrm>
          <a:custGeom>
            <a:avLst/>
            <a:gdLst/>
            <a:ahLst/>
            <a:cxnLst/>
            <a:rect l="l" t="t" r="r" b="b"/>
            <a:pathLst>
              <a:path w="12192000" h="647700">
                <a:moveTo>
                  <a:pt x="0" y="647700"/>
                </a:moveTo>
                <a:lnTo>
                  <a:pt x="12192000" y="647700"/>
                </a:lnTo>
                <a:lnTo>
                  <a:pt x="12192000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78739" y="3344036"/>
            <a:ext cx="120345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299720" algn="l"/>
              </a:tabLst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Com</a:t>
            </a:r>
            <a:r>
              <a:rPr sz="1800" spc="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base</a:t>
            </a:r>
            <a:r>
              <a:rPr sz="1800" spc="7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nas</a:t>
            </a:r>
            <a:r>
              <a:rPr sz="1800" spc="10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decisões</a:t>
            </a:r>
            <a:r>
              <a:rPr sz="1800" spc="8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do</a:t>
            </a:r>
            <a:r>
              <a:rPr sz="1800" spc="8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STF</a:t>
            </a:r>
            <a:r>
              <a:rPr sz="1800" spc="9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e</a:t>
            </a:r>
            <a:r>
              <a:rPr sz="1800" spc="7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com</a:t>
            </a:r>
            <a:r>
              <a:rPr sz="1800" spc="8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apoio</a:t>
            </a:r>
            <a:r>
              <a:rPr sz="1800" spc="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na</a:t>
            </a:r>
            <a:r>
              <a:rPr sz="1800" spc="8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Lei</a:t>
            </a:r>
            <a:r>
              <a:rPr sz="1800" spc="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800" spc="8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Parcerias</a:t>
            </a:r>
            <a:r>
              <a:rPr sz="1800" spc="8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(Lei</a:t>
            </a:r>
            <a:r>
              <a:rPr sz="1800" spc="8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nº</a:t>
            </a:r>
            <a:r>
              <a:rPr sz="1800" spc="10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13.019/2014),</a:t>
            </a:r>
            <a:r>
              <a:rPr sz="1800" spc="9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a</a:t>
            </a:r>
            <a:r>
              <a:rPr sz="1800" spc="8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responsabilidade</a:t>
            </a:r>
            <a:r>
              <a:rPr sz="1800" spc="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civil</a:t>
            </a:r>
            <a:r>
              <a:rPr sz="1800" spc="8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do</a:t>
            </a:r>
            <a:endParaRPr sz="1800">
              <a:latin typeface="Arial"/>
              <a:cs typeface="Arial"/>
            </a:endParaRPr>
          </a:p>
          <a:p>
            <a:pPr marR="62230" algn="ctr">
              <a:lnSpc>
                <a:spcPct val="100000"/>
              </a:lnSpc>
              <a:tabLst>
                <a:tab pos="8115934" algn="l"/>
              </a:tabLst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Estado 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nas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causas trabalhistas decorrente de suas contratações</a:t>
            </a:r>
            <a:r>
              <a:rPr sz="1800" spc="20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com</a:t>
            </a:r>
            <a:r>
              <a:rPr sz="1800" spc="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terceiros	se desvincula da toeria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objetiva.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882396" y="5474208"/>
            <a:ext cx="11309985" cy="1384300"/>
          </a:xfrm>
          <a:custGeom>
            <a:avLst/>
            <a:gdLst/>
            <a:ahLst/>
            <a:cxnLst/>
            <a:rect l="l" t="t" r="r" b="b"/>
            <a:pathLst>
              <a:path w="11309985" h="1384300">
                <a:moveTo>
                  <a:pt x="0" y="1383791"/>
                </a:moveTo>
                <a:lnTo>
                  <a:pt x="11309604" y="1383791"/>
                </a:lnTo>
                <a:lnTo>
                  <a:pt x="11309604" y="0"/>
                </a:lnTo>
                <a:lnTo>
                  <a:pt x="0" y="0"/>
                </a:lnTo>
                <a:lnTo>
                  <a:pt x="0" y="1383791"/>
                </a:lnTo>
                <a:close/>
              </a:path>
            </a:pathLst>
          </a:custGeom>
          <a:solidFill>
            <a:srgbClr val="92B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82396" y="5474208"/>
            <a:ext cx="11309985" cy="1384300"/>
          </a:xfrm>
          <a:custGeom>
            <a:avLst/>
            <a:gdLst/>
            <a:ahLst/>
            <a:cxnLst/>
            <a:rect l="l" t="t" r="r" b="b"/>
            <a:pathLst>
              <a:path w="11309985" h="1384300">
                <a:moveTo>
                  <a:pt x="0" y="1383791"/>
                </a:moveTo>
                <a:lnTo>
                  <a:pt x="11309604" y="1383791"/>
                </a:lnTo>
                <a:lnTo>
                  <a:pt x="11309604" y="0"/>
                </a:lnTo>
                <a:lnTo>
                  <a:pt x="0" y="0"/>
                </a:lnTo>
                <a:lnTo>
                  <a:pt x="0" y="1383791"/>
                </a:lnTo>
                <a:close/>
              </a:path>
            </a:pathLst>
          </a:custGeom>
          <a:ln w="12192">
            <a:solidFill>
              <a:srgbClr val="6A46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961440" y="5503570"/>
            <a:ext cx="11120755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Art..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42. </a:t>
            </a: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As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parcerias serão formalizadas mediante a celebração de termo de colaboração, de termo de fomento ou de acordo de </a:t>
            </a: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cooperação,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conforme o caso, que  terá como cláusulas</a:t>
            </a:r>
            <a:r>
              <a:rPr sz="1200" spc="-4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essenciais: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(…)</a:t>
            </a:r>
            <a:endParaRPr sz="1200">
              <a:latin typeface="Arial"/>
              <a:cs typeface="Arial"/>
            </a:endParaRPr>
          </a:p>
          <a:p>
            <a:pPr marL="12700" marR="60960">
              <a:lnSpc>
                <a:spcPct val="100000"/>
              </a:lnSpc>
            </a:pP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XX </a:t>
            </a: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-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a responsabilidade exclusiva da organização da sociedade civil pelo pagamento dos encargos trabalhistas, previdenciários, </a:t>
            </a:r>
            <a:r>
              <a:rPr sz="1200" spc="-20" dirty="0">
                <a:solidFill>
                  <a:srgbClr val="2C2D2C"/>
                </a:solidFill>
                <a:latin typeface="Arial"/>
                <a:cs typeface="Arial"/>
              </a:rPr>
              <a:t>fiscais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e comerciais relacionados à  execução do objeto previsto no termo de colaboração ou de fomento, não implicando responsabilidade solidária ou subsidiária </a:t>
            </a:r>
            <a:r>
              <a:rPr sz="1200" spc="30" dirty="0">
                <a:solidFill>
                  <a:srgbClr val="2C2D2C"/>
                </a:solidFill>
                <a:latin typeface="Arial"/>
                <a:cs typeface="Arial"/>
              </a:rPr>
              <a:t>da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administração pública a  inadimplência da organização da sociedade civil em relação ao referido pagamento, os ônus incidentes sobre o objeto da </a:t>
            </a:r>
            <a:r>
              <a:rPr sz="1200" spc="0" dirty="0">
                <a:solidFill>
                  <a:srgbClr val="2C2D2C"/>
                </a:solidFill>
                <a:latin typeface="Arial"/>
                <a:cs typeface="Arial"/>
              </a:rPr>
              <a:t>parceria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ou os danos decorrentes de  restrição à sua</a:t>
            </a:r>
            <a:r>
              <a:rPr sz="1200" spc="-3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execução.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0" y="5474208"/>
            <a:ext cx="882650" cy="1384300"/>
          </a:xfrm>
          <a:custGeom>
            <a:avLst/>
            <a:gdLst/>
            <a:ahLst/>
            <a:cxnLst/>
            <a:rect l="l" t="t" r="r" b="b"/>
            <a:pathLst>
              <a:path w="882650" h="1384300">
                <a:moveTo>
                  <a:pt x="0" y="1383791"/>
                </a:moveTo>
                <a:lnTo>
                  <a:pt x="882396" y="1383791"/>
                </a:lnTo>
                <a:lnTo>
                  <a:pt x="882396" y="0"/>
                </a:lnTo>
                <a:lnTo>
                  <a:pt x="0" y="0"/>
                </a:lnTo>
                <a:lnTo>
                  <a:pt x="0" y="1383791"/>
                </a:lnTo>
                <a:close/>
              </a:path>
            </a:pathLst>
          </a:custGeom>
          <a:solidFill>
            <a:srgbClr val="3A6C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0" y="5474208"/>
            <a:ext cx="882650" cy="1384300"/>
          </a:xfrm>
          <a:custGeom>
            <a:avLst/>
            <a:gdLst/>
            <a:ahLst/>
            <a:cxnLst/>
            <a:rect l="l" t="t" r="r" b="b"/>
            <a:pathLst>
              <a:path w="882650" h="1384300">
                <a:moveTo>
                  <a:pt x="0" y="1383791"/>
                </a:moveTo>
                <a:lnTo>
                  <a:pt x="882396" y="1383791"/>
                </a:lnTo>
                <a:lnTo>
                  <a:pt x="882396" y="0"/>
                </a:lnTo>
                <a:lnTo>
                  <a:pt x="0" y="0"/>
                </a:lnTo>
                <a:lnTo>
                  <a:pt x="0" y="1383791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78739" y="5503570"/>
            <a:ext cx="5943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2C2D2C"/>
                </a:solidFill>
                <a:latin typeface="Arial"/>
                <a:cs typeface="Arial"/>
              </a:rPr>
              <a:t>LEI </a:t>
            </a:r>
            <a:r>
              <a:rPr sz="1200" b="1" spc="-5" dirty="0">
                <a:solidFill>
                  <a:srgbClr val="2C2D2C"/>
                </a:solidFill>
                <a:latin typeface="Arial"/>
                <a:cs typeface="Arial"/>
              </a:rPr>
              <a:t>DE  </a:t>
            </a:r>
            <a:r>
              <a:rPr sz="1200" b="1" spc="-85" dirty="0">
                <a:solidFill>
                  <a:srgbClr val="2C2D2C"/>
                </a:solidFill>
                <a:latin typeface="Arial"/>
                <a:cs typeface="Arial"/>
              </a:rPr>
              <a:t>P</a:t>
            </a:r>
            <a:r>
              <a:rPr sz="1200" b="1" spc="-45" dirty="0">
                <a:solidFill>
                  <a:srgbClr val="2C2D2C"/>
                </a:solidFill>
                <a:latin typeface="Arial"/>
                <a:cs typeface="Arial"/>
              </a:rPr>
              <a:t>A</a:t>
            </a:r>
            <a:r>
              <a:rPr sz="1200" b="1" spc="-5" dirty="0">
                <a:solidFill>
                  <a:srgbClr val="2C2D2C"/>
                </a:solidFill>
                <a:latin typeface="Arial"/>
                <a:cs typeface="Arial"/>
              </a:rPr>
              <a:t>R</a:t>
            </a:r>
            <a:r>
              <a:rPr sz="1200" b="1" spc="-10" dirty="0">
                <a:solidFill>
                  <a:srgbClr val="2C2D2C"/>
                </a:solidFill>
                <a:latin typeface="Arial"/>
                <a:cs typeface="Arial"/>
              </a:rPr>
              <a:t>C</a:t>
            </a:r>
            <a:r>
              <a:rPr sz="1200" b="1" dirty="0">
                <a:solidFill>
                  <a:srgbClr val="2C2D2C"/>
                </a:solidFill>
                <a:latin typeface="Arial"/>
                <a:cs typeface="Arial"/>
              </a:rPr>
              <a:t>E-  </a:t>
            </a:r>
            <a:r>
              <a:rPr sz="1200" b="1" spc="-15" dirty="0">
                <a:solidFill>
                  <a:srgbClr val="2C2D2C"/>
                </a:solidFill>
                <a:latin typeface="Arial"/>
                <a:cs typeface="Arial"/>
              </a:rPr>
              <a:t>RIAS</a:t>
            </a:r>
            <a:endParaRPr sz="12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78739" y="6235395"/>
            <a:ext cx="5822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2C2D2C"/>
                </a:solidFill>
                <a:latin typeface="Arial"/>
                <a:cs typeface="Arial"/>
              </a:rPr>
              <a:t>Lei</a:t>
            </a:r>
            <a:r>
              <a:rPr sz="1200" b="1" spc="-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2C2D2C"/>
                </a:solidFill>
                <a:latin typeface="Arial"/>
                <a:cs typeface="Arial"/>
              </a:rPr>
              <a:t>nº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200" b="1" spc="-5" dirty="0">
                <a:solidFill>
                  <a:srgbClr val="2C2D2C"/>
                </a:solidFill>
                <a:latin typeface="Arial"/>
                <a:cs typeface="Arial"/>
              </a:rPr>
              <a:t>13.019</a:t>
            </a:r>
            <a:r>
              <a:rPr sz="1200" b="1" spc="-10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2C2D2C"/>
                </a:solidFill>
                <a:latin typeface="Arial"/>
                <a:cs typeface="Arial"/>
              </a:rPr>
              <a:t>-  </a:t>
            </a:r>
            <a:r>
              <a:rPr sz="1200" b="1" spc="-5" dirty="0">
                <a:solidFill>
                  <a:srgbClr val="2C2D2C"/>
                </a:solidFill>
                <a:latin typeface="Arial"/>
                <a:cs typeface="Arial"/>
              </a:rPr>
              <a:t>2014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1312545"/>
          </a:xfrm>
          <a:custGeom>
            <a:avLst/>
            <a:gdLst/>
            <a:ahLst/>
            <a:cxnLst/>
            <a:rect l="l" t="t" r="r" b="b"/>
            <a:pathLst>
              <a:path h="1312545">
                <a:moveTo>
                  <a:pt x="0" y="0"/>
                </a:moveTo>
                <a:lnTo>
                  <a:pt x="0" y="131216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2558795"/>
            <a:ext cx="0" cy="4299585"/>
          </a:xfrm>
          <a:custGeom>
            <a:avLst/>
            <a:gdLst/>
            <a:ahLst/>
            <a:cxnLst/>
            <a:rect l="l" t="t" r="r" b="b"/>
            <a:pathLst>
              <a:path h="4299584">
                <a:moveTo>
                  <a:pt x="0" y="0"/>
                </a:moveTo>
                <a:lnTo>
                  <a:pt x="0" y="429920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74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2581655"/>
            <a:ext cx="0" cy="4276725"/>
          </a:xfrm>
          <a:custGeom>
            <a:avLst/>
            <a:gdLst/>
            <a:ahLst/>
            <a:cxnLst/>
            <a:rect l="l" t="t" r="r" b="b"/>
            <a:pathLst>
              <a:path h="4276725">
                <a:moveTo>
                  <a:pt x="0" y="0"/>
                </a:moveTo>
                <a:lnTo>
                  <a:pt x="0" y="427634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74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2581655"/>
            <a:ext cx="0" cy="4276725"/>
          </a:xfrm>
          <a:custGeom>
            <a:avLst/>
            <a:gdLst/>
            <a:ahLst/>
            <a:cxnLst/>
            <a:rect l="l" t="t" r="r" b="b"/>
            <a:pathLst>
              <a:path h="4276725">
                <a:moveTo>
                  <a:pt x="0" y="0"/>
                </a:moveTo>
                <a:lnTo>
                  <a:pt x="0" y="427634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74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2581655"/>
            <a:ext cx="0" cy="4276725"/>
          </a:xfrm>
          <a:custGeom>
            <a:avLst/>
            <a:gdLst/>
            <a:ahLst/>
            <a:cxnLst/>
            <a:rect l="l" t="t" r="r" b="b"/>
            <a:pathLst>
              <a:path h="4276725">
                <a:moveTo>
                  <a:pt x="0" y="0"/>
                </a:moveTo>
                <a:lnTo>
                  <a:pt x="0" y="427634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0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74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2581655"/>
            <a:ext cx="0" cy="4276725"/>
          </a:xfrm>
          <a:custGeom>
            <a:avLst/>
            <a:gdLst/>
            <a:ahLst/>
            <a:cxnLst/>
            <a:rect l="l" t="t" r="r" b="b"/>
            <a:pathLst>
              <a:path h="4276725">
                <a:moveTo>
                  <a:pt x="0" y="0"/>
                </a:moveTo>
                <a:lnTo>
                  <a:pt x="0" y="427634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0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74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2581655"/>
            <a:ext cx="0" cy="4276725"/>
          </a:xfrm>
          <a:custGeom>
            <a:avLst/>
            <a:gdLst/>
            <a:ahLst/>
            <a:cxnLst/>
            <a:rect l="l" t="t" r="r" b="b"/>
            <a:pathLst>
              <a:path h="4276725">
                <a:moveTo>
                  <a:pt x="0" y="0"/>
                </a:moveTo>
                <a:lnTo>
                  <a:pt x="0" y="427634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0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74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2581655"/>
            <a:ext cx="0" cy="4276725"/>
          </a:xfrm>
          <a:custGeom>
            <a:avLst/>
            <a:gdLst/>
            <a:ahLst/>
            <a:cxnLst/>
            <a:rect l="l" t="t" r="r" b="b"/>
            <a:pathLst>
              <a:path h="4276725">
                <a:moveTo>
                  <a:pt x="0" y="0"/>
                </a:moveTo>
                <a:lnTo>
                  <a:pt x="0" y="427634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0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74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2581655"/>
            <a:ext cx="0" cy="4276725"/>
          </a:xfrm>
          <a:custGeom>
            <a:avLst/>
            <a:gdLst/>
            <a:ahLst/>
            <a:cxnLst/>
            <a:rect l="l" t="t" r="r" b="b"/>
            <a:pathLst>
              <a:path h="4276725">
                <a:moveTo>
                  <a:pt x="0" y="0"/>
                </a:moveTo>
                <a:lnTo>
                  <a:pt x="0" y="427634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0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74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2581655"/>
            <a:ext cx="0" cy="4276725"/>
          </a:xfrm>
          <a:custGeom>
            <a:avLst/>
            <a:gdLst/>
            <a:ahLst/>
            <a:cxnLst/>
            <a:rect l="l" t="t" r="r" b="b"/>
            <a:pathLst>
              <a:path h="4276725">
                <a:moveTo>
                  <a:pt x="0" y="0"/>
                </a:moveTo>
                <a:lnTo>
                  <a:pt x="0" y="427634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82400" y="0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74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2581655"/>
            <a:ext cx="0" cy="4276725"/>
          </a:xfrm>
          <a:custGeom>
            <a:avLst/>
            <a:gdLst/>
            <a:ahLst/>
            <a:cxnLst/>
            <a:rect l="l" t="t" r="r" b="b"/>
            <a:pathLst>
              <a:path h="4276725">
                <a:moveTo>
                  <a:pt x="0" y="0"/>
                </a:moveTo>
                <a:lnTo>
                  <a:pt x="0" y="427634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47" y="385572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908535" y="1610867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5">
                <a:moveTo>
                  <a:pt x="0" y="0"/>
                </a:moveTo>
                <a:lnTo>
                  <a:pt x="28333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47" y="2834639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47" y="4061459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47" y="5285232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47" y="6510528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555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49324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06923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327647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548371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772143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198352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736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4959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9273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7096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4904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697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6270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577328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736"/>
                </a:moveTo>
                <a:lnTo>
                  <a:pt x="4614799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79348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994392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1204447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192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28955"/>
            <a:ext cx="12192000" cy="524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28955"/>
            <a:ext cx="12192000" cy="524510"/>
          </a:xfrm>
          <a:custGeom>
            <a:avLst/>
            <a:gdLst/>
            <a:ahLst/>
            <a:cxnLst/>
            <a:rect l="l" t="t" r="r" b="b"/>
            <a:pathLst>
              <a:path w="12192000" h="524510">
                <a:moveTo>
                  <a:pt x="0" y="524256"/>
                </a:moveTo>
                <a:lnTo>
                  <a:pt x="12192000" y="524256"/>
                </a:lnTo>
                <a:lnTo>
                  <a:pt x="12192000" y="0"/>
                </a:lnTo>
                <a:lnTo>
                  <a:pt x="0" y="0"/>
                </a:lnTo>
                <a:lnTo>
                  <a:pt x="0" y="524256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>
            <a:spLocks noGrp="1"/>
          </p:cNvSpPr>
          <p:nvPr>
            <p:ph type="title"/>
          </p:nvPr>
        </p:nvSpPr>
        <p:spPr>
          <a:xfrm>
            <a:off x="78739" y="54102"/>
            <a:ext cx="78879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spc="-5" dirty="0">
                <a:latin typeface="Verdana"/>
                <a:cs typeface="Verdana"/>
              </a:rPr>
              <a:t>9. </a:t>
            </a:r>
            <a:r>
              <a:rPr sz="2800" spc="-45" dirty="0"/>
              <a:t>Termo </a:t>
            </a:r>
            <a:r>
              <a:rPr sz="2800" spc="-5" dirty="0"/>
              <a:t>Inicial para Ajuizamento e</a:t>
            </a:r>
            <a:r>
              <a:rPr sz="2800" spc="10" dirty="0"/>
              <a:t> </a:t>
            </a:r>
            <a:r>
              <a:rPr sz="2800" spc="-5" dirty="0"/>
              <a:t>Prescrição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0" y="644651"/>
            <a:ext cx="11908536" cy="5836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644651"/>
            <a:ext cx="11908790" cy="584200"/>
          </a:xfrm>
          <a:custGeom>
            <a:avLst/>
            <a:gdLst/>
            <a:ahLst/>
            <a:cxnLst/>
            <a:rect l="l" t="t" r="r" b="b"/>
            <a:pathLst>
              <a:path w="11908790" h="584200">
                <a:moveTo>
                  <a:pt x="0" y="583691"/>
                </a:moveTo>
                <a:lnTo>
                  <a:pt x="11908536" y="583691"/>
                </a:lnTo>
                <a:lnTo>
                  <a:pt x="11908536" y="0"/>
                </a:lnTo>
                <a:lnTo>
                  <a:pt x="0" y="0"/>
                </a:lnTo>
                <a:lnTo>
                  <a:pt x="0" y="583691"/>
                </a:lnTo>
                <a:close/>
              </a:path>
            </a:pathLst>
          </a:custGeom>
          <a:ln w="6095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8739" y="672795"/>
            <a:ext cx="1175004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Com</a:t>
            </a:r>
            <a:r>
              <a:rPr sz="1600" spc="10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base</a:t>
            </a:r>
            <a:r>
              <a:rPr sz="1600" spc="10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nos</a:t>
            </a:r>
            <a:r>
              <a:rPr sz="1600" spc="114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julgados</a:t>
            </a:r>
            <a:r>
              <a:rPr sz="1600" spc="10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do</a:t>
            </a:r>
            <a:r>
              <a:rPr sz="1600" spc="10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STJ,</a:t>
            </a:r>
            <a:r>
              <a:rPr sz="1600" spc="10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o</a:t>
            </a:r>
            <a:r>
              <a:rPr sz="1600" spc="1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C2D2C"/>
                </a:solidFill>
                <a:latin typeface="Arial"/>
                <a:cs typeface="Arial"/>
              </a:rPr>
              <a:t>termo</a:t>
            </a:r>
            <a:r>
              <a:rPr sz="1600" spc="1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inicial</a:t>
            </a:r>
            <a:r>
              <a:rPr sz="1600" spc="10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da</a:t>
            </a:r>
            <a:r>
              <a:rPr sz="1600" spc="10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prescrição</a:t>
            </a:r>
            <a:r>
              <a:rPr sz="1600" spc="10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para</a:t>
            </a:r>
            <a:r>
              <a:rPr sz="1600" spc="10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o</a:t>
            </a:r>
            <a:r>
              <a:rPr sz="1600" spc="10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ajuizamento</a:t>
            </a:r>
            <a:r>
              <a:rPr sz="1600" spc="1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600" spc="10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ações</a:t>
            </a:r>
            <a:r>
              <a:rPr sz="1600" spc="10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600" spc="1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responsabilidade</a:t>
            </a:r>
            <a:r>
              <a:rPr sz="1600" spc="10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Arial"/>
                <a:cs typeface="Arial"/>
              </a:rPr>
              <a:t>civil</a:t>
            </a:r>
            <a:r>
              <a:rPr sz="1600" spc="10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em</a:t>
            </a:r>
            <a:r>
              <a:rPr sz="1600" spc="10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face</a:t>
            </a:r>
            <a:r>
              <a:rPr sz="1600" spc="114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Arial"/>
                <a:cs typeface="Arial"/>
              </a:rPr>
              <a:t>do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Estado por ilícitos praticados por seus agentes é a data do trânsito em julgado da sentença penal</a:t>
            </a:r>
            <a:r>
              <a:rPr sz="1600" spc="2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condenatória.</a:t>
            </a:r>
            <a:endParaRPr sz="16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0" y="1312163"/>
            <a:ext cx="882650" cy="1247140"/>
          </a:xfrm>
          <a:custGeom>
            <a:avLst/>
            <a:gdLst/>
            <a:ahLst/>
            <a:cxnLst/>
            <a:rect l="l" t="t" r="r" b="b"/>
            <a:pathLst>
              <a:path w="882650" h="1247139">
                <a:moveTo>
                  <a:pt x="0" y="1246631"/>
                </a:moveTo>
                <a:lnTo>
                  <a:pt x="882396" y="1246631"/>
                </a:lnTo>
                <a:lnTo>
                  <a:pt x="882396" y="0"/>
                </a:lnTo>
                <a:lnTo>
                  <a:pt x="0" y="0"/>
                </a:lnTo>
                <a:lnTo>
                  <a:pt x="0" y="1246631"/>
                </a:lnTo>
                <a:close/>
              </a:path>
            </a:pathLst>
          </a:custGeom>
          <a:solidFill>
            <a:srgbClr val="3A6C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1312163"/>
            <a:ext cx="882650" cy="1247140"/>
          </a:xfrm>
          <a:custGeom>
            <a:avLst/>
            <a:gdLst/>
            <a:ahLst/>
            <a:cxnLst/>
            <a:rect l="l" t="t" r="r" b="b"/>
            <a:pathLst>
              <a:path w="882650" h="1247139">
                <a:moveTo>
                  <a:pt x="0" y="1246631"/>
                </a:moveTo>
                <a:lnTo>
                  <a:pt x="882396" y="1246631"/>
                </a:lnTo>
                <a:lnTo>
                  <a:pt x="882396" y="0"/>
                </a:lnTo>
                <a:lnTo>
                  <a:pt x="0" y="0"/>
                </a:lnTo>
                <a:lnTo>
                  <a:pt x="0" y="1246631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315569" y="1344930"/>
            <a:ext cx="250825" cy="1168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145" marR="5080" indent="-5080" algn="just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2C2D2C"/>
                </a:solidFill>
                <a:latin typeface="Verdana"/>
                <a:cs typeface="Verdana"/>
              </a:rPr>
              <a:t>S  T  J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882396" y="1380744"/>
            <a:ext cx="11026140" cy="1201420"/>
          </a:xfrm>
          <a:custGeom>
            <a:avLst/>
            <a:gdLst/>
            <a:ahLst/>
            <a:cxnLst/>
            <a:rect l="l" t="t" r="r" b="b"/>
            <a:pathLst>
              <a:path w="11026140" h="1201420">
                <a:moveTo>
                  <a:pt x="0" y="1200912"/>
                </a:moveTo>
                <a:lnTo>
                  <a:pt x="11026140" y="1200912"/>
                </a:lnTo>
                <a:lnTo>
                  <a:pt x="11026140" y="0"/>
                </a:lnTo>
                <a:lnTo>
                  <a:pt x="0" y="0"/>
                </a:lnTo>
                <a:lnTo>
                  <a:pt x="0" y="1200912"/>
                </a:lnTo>
                <a:close/>
              </a:path>
            </a:pathLst>
          </a:custGeom>
          <a:solidFill>
            <a:srgbClr val="92B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82396" y="1380744"/>
            <a:ext cx="11026140" cy="1201420"/>
          </a:xfrm>
          <a:custGeom>
            <a:avLst/>
            <a:gdLst/>
            <a:ahLst/>
            <a:cxnLst/>
            <a:rect l="l" t="t" r="r" b="b"/>
            <a:pathLst>
              <a:path w="11026140" h="1201420">
                <a:moveTo>
                  <a:pt x="0" y="1200912"/>
                </a:moveTo>
                <a:lnTo>
                  <a:pt x="11026140" y="1200912"/>
                </a:lnTo>
                <a:lnTo>
                  <a:pt x="11026140" y="0"/>
                </a:lnTo>
                <a:lnTo>
                  <a:pt x="0" y="0"/>
                </a:lnTo>
                <a:lnTo>
                  <a:pt x="0" y="1200912"/>
                </a:lnTo>
                <a:close/>
              </a:path>
            </a:pathLst>
          </a:custGeom>
          <a:ln w="12192">
            <a:solidFill>
              <a:srgbClr val="6A46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961440" y="1410080"/>
            <a:ext cx="10877550" cy="1124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Precedentes: AgRg no REsp </a:t>
            </a:r>
            <a:r>
              <a:rPr sz="1200" spc="-15" dirty="0">
                <a:solidFill>
                  <a:srgbClr val="2C2D2C"/>
                </a:solidFill>
                <a:latin typeface="Arial"/>
                <a:cs typeface="Arial"/>
              </a:rPr>
              <a:t>1536911/PE,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Rel. Ministro MAURO CAMPBEL MARQUES, SEGUNDA TURMA, julgado em 03/09/2015, DJe 17/09/2015; AgRg no  REsp 1519722/PE, Rel. Ministro </a:t>
            </a:r>
            <a:r>
              <a:rPr sz="1200" spc="-10" dirty="0">
                <a:solidFill>
                  <a:srgbClr val="2C2D2C"/>
                </a:solidFill>
                <a:latin typeface="Arial"/>
                <a:cs typeface="Arial"/>
              </a:rPr>
              <a:t>HUMBERTO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MARTINS, SEGUNDA </a:t>
            </a: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TURMA, </a:t>
            </a:r>
            <a:r>
              <a:rPr sz="1200" spc="-10" dirty="0">
                <a:solidFill>
                  <a:srgbClr val="2C2D2C"/>
                </a:solidFill>
                <a:latin typeface="Arial"/>
                <a:cs typeface="Arial"/>
              </a:rPr>
              <a:t>julgado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em 18/08/2015, DJe 25/08/2015; AgRg </a:t>
            </a:r>
            <a:r>
              <a:rPr sz="1200" spc="-10" dirty="0">
                <a:solidFill>
                  <a:srgbClr val="2C2D2C"/>
                </a:solidFill>
                <a:latin typeface="Arial"/>
                <a:cs typeface="Arial"/>
              </a:rPr>
              <a:t>no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REsp </a:t>
            </a:r>
            <a:r>
              <a:rPr sz="1200" spc="-15" dirty="0">
                <a:solidFill>
                  <a:srgbClr val="2C2D2C"/>
                </a:solidFill>
                <a:latin typeface="Arial"/>
                <a:cs typeface="Arial"/>
              </a:rPr>
              <a:t>1197746/CE,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Rel.  Ministro HERMAN BENJAMIN, SEGUNDA TRUMA, </a:t>
            </a:r>
            <a:r>
              <a:rPr sz="1200" spc="-10" dirty="0">
                <a:solidFill>
                  <a:srgbClr val="2C2D2C"/>
                </a:solidFill>
                <a:latin typeface="Arial"/>
                <a:cs typeface="Arial"/>
              </a:rPr>
              <a:t>julgado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em 20/03/2014, </a:t>
            </a:r>
            <a:r>
              <a:rPr sz="1200" spc="-10" dirty="0">
                <a:solidFill>
                  <a:srgbClr val="2C2D2C"/>
                </a:solidFill>
                <a:latin typeface="Arial"/>
                <a:cs typeface="Arial"/>
              </a:rPr>
              <a:t>DJe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27/03/2014; AgRg </a:t>
            </a:r>
            <a:r>
              <a:rPr sz="1200" spc="-10" dirty="0">
                <a:solidFill>
                  <a:srgbClr val="2C2D2C"/>
                </a:solidFill>
                <a:latin typeface="Arial"/>
                <a:cs typeface="Arial"/>
              </a:rPr>
              <a:t>no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REsp 1325252/SC, </a:t>
            </a:r>
            <a:r>
              <a:rPr sz="1200" spc="-10" dirty="0">
                <a:solidFill>
                  <a:srgbClr val="2C2D2C"/>
                </a:solidFill>
                <a:latin typeface="Arial"/>
                <a:cs typeface="Arial"/>
              </a:rPr>
              <a:t>Rel </a:t>
            </a: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.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Ministro </a:t>
            </a:r>
            <a:r>
              <a:rPr sz="1200" spc="-10" dirty="0">
                <a:solidFill>
                  <a:srgbClr val="2C2D2C"/>
                </a:solidFill>
                <a:latin typeface="Arial"/>
                <a:cs typeface="Arial"/>
              </a:rPr>
              <a:t>BENEDITO  </a:t>
            </a:r>
            <a:r>
              <a:rPr sz="1200" spc="-15" dirty="0">
                <a:solidFill>
                  <a:srgbClr val="2C2D2C"/>
                </a:solidFill>
                <a:latin typeface="Arial"/>
                <a:cs typeface="Arial"/>
              </a:rPr>
              <a:t>GONÇALVES,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PRIMEIRA</a:t>
            </a:r>
            <a:r>
              <a:rPr sz="1200" spc="17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TURMA, </a:t>
            </a:r>
            <a:r>
              <a:rPr sz="1200" spc="-10" dirty="0">
                <a:solidFill>
                  <a:srgbClr val="2C2D2C"/>
                </a:solidFill>
                <a:latin typeface="Arial"/>
                <a:cs typeface="Arial"/>
              </a:rPr>
              <a:t>julgado em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16/04/2013, </a:t>
            </a:r>
            <a:r>
              <a:rPr sz="1200" spc="-10" dirty="0">
                <a:solidFill>
                  <a:srgbClr val="2C2D2C"/>
                </a:solidFill>
                <a:latin typeface="Arial"/>
                <a:cs typeface="Arial"/>
              </a:rPr>
              <a:t>DJe 19/04/2013;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AgRg </a:t>
            </a:r>
            <a:r>
              <a:rPr sz="1200" spc="-10" dirty="0">
                <a:solidFill>
                  <a:srgbClr val="2C2D2C"/>
                </a:solidFill>
                <a:latin typeface="Arial"/>
                <a:cs typeface="Arial"/>
              </a:rPr>
              <a:t>no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AREsp </a:t>
            </a:r>
            <a:r>
              <a:rPr sz="1200" spc="-10" dirty="0">
                <a:solidFill>
                  <a:srgbClr val="2C2D2C"/>
                </a:solidFill>
                <a:latin typeface="Arial"/>
                <a:cs typeface="Arial"/>
              </a:rPr>
              <a:t>242540/ </a:t>
            </a:r>
            <a:r>
              <a:rPr sz="1200" spc="-55" dirty="0">
                <a:solidFill>
                  <a:srgbClr val="2C2D2C"/>
                </a:solidFill>
                <a:latin typeface="Arial"/>
                <a:cs typeface="Arial"/>
              </a:rPr>
              <a:t>SP, </a:t>
            </a:r>
            <a:r>
              <a:rPr sz="1200" spc="-10" dirty="0">
                <a:solidFill>
                  <a:srgbClr val="2C2D2C"/>
                </a:solidFill>
                <a:latin typeface="Arial"/>
                <a:cs typeface="Arial"/>
              </a:rPr>
              <a:t>Rel.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Ministro ARNALDO ESTEVES </a:t>
            </a: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LIMA,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PRIMEIRA</a:t>
            </a:r>
            <a:endParaRPr sz="1200">
              <a:latin typeface="Arial"/>
              <a:cs typeface="Arial"/>
            </a:endParaRPr>
          </a:p>
          <a:p>
            <a:pPr marL="12700" marR="13970" algn="just">
              <a:lnSpc>
                <a:spcPts val="1450"/>
              </a:lnSpc>
              <a:spcBef>
                <a:spcPts val="40"/>
              </a:spcBef>
            </a:pP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TURMA, julgado </a:t>
            </a:r>
            <a:r>
              <a:rPr sz="1200" spc="-10" dirty="0">
                <a:solidFill>
                  <a:srgbClr val="2C2D2C"/>
                </a:solidFill>
                <a:latin typeface="Arial"/>
                <a:cs typeface="Arial"/>
              </a:rPr>
              <a:t>em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19/03/2013, DJe 02/04/2013; REsp </a:t>
            </a:r>
            <a:r>
              <a:rPr sz="1200" spc="-25" dirty="0">
                <a:solidFill>
                  <a:srgbClr val="2C2D2C"/>
                </a:solidFill>
                <a:latin typeface="Arial"/>
                <a:cs typeface="Arial"/>
              </a:rPr>
              <a:t>1164110/SC,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Rel. Ministro </a:t>
            </a: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TEORI </a:t>
            </a:r>
            <a:r>
              <a:rPr sz="1200" spc="-25" dirty="0">
                <a:solidFill>
                  <a:srgbClr val="2C2D2C"/>
                </a:solidFill>
                <a:latin typeface="Arial"/>
                <a:cs typeface="Arial"/>
              </a:rPr>
              <a:t>ZAVASCKI,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PRIMEIRA TURMA, </a:t>
            </a:r>
            <a:r>
              <a:rPr sz="1200" spc="-10" dirty="0">
                <a:solidFill>
                  <a:srgbClr val="2C2D2C"/>
                </a:solidFill>
                <a:latin typeface="Arial"/>
                <a:cs typeface="Arial"/>
              </a:rPr>
              <a:t>julgado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em </a:t>
            </a:r>
            <a:r>
              <a:rPr sz="1200" spc="-15" dirty="0">
                <a:solidFill>
                  <a:srgbClr val="2C2D2C"/>
                </a:solidFill>
                <a:latin typeface="Arial"/>
                <a:cs typeface="Arial"/>
              </a:rPr>
              <a:t>22/03/2011, </a:t>
            </a:r>
            <a:r>
              <a:rPr sz="1200" spc="-10" dirty="0">
                <a:solidFill>
                  <a:srgbClr val="2C2D2C"/>
                </a:solidFill>
                <a:latin typeface="Arial"/>
                <a:cs typeface="Arial"/>
              </a:rPr>
              <a:t>DJe  </a:t>
            </a:r>
            <a:r>
              <a:rPr sz="1200" spc="-15" dirty="0">
                <a:solidFill>
                  <a:srgbClr val="2C2D2C"/>
                </a:solidFill>
                <a:latin typeface="Arial"/>
                <a:cs typeface="Arial"/>
              </a:rPr>
              <a:t>05/05/2011. </a:t>
            </a: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(VIDE </a:t>
            </a:r>
            <a:r>
              <a:rPr sz="1200" spc="-10" dirty="0">
                <a:solidFill>
                  <a:srgbClr val="2C2D2C"/>
                </a:solidFill>
                <a:latin typeface="Arial"/>
                <a:cs typeface="Arial"/>
              </a:rPr>
              <a:t>INFORMATIVO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DE JURISPRUDÊNCIA N.</a:t>
            </a:r>
            <a:r>
              <a:rPr sz="1200" spc="-7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230)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2179320" y="2787395"/>
            <a:ext cx="9864852" cy="9220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179320" y="2787395"/>
            <a:ext cx="9865360" cy="922019"/>
          </a:xfrm>
          <a:custGeom>
            <a:avLst/>
            <a:gdLst/>
            <a:ahLst/>
            <a:cxnLst/>
            <a:rect l="l" t="t" r="r" b="b"/>
            <a:pathLst>
              <a:path w="9865360" h="922020">
                <a:moveTo>
                  <a:pt x="0" y="922019"/>
                </a:moveTo>
                <a:lnTo>
                  <a:pt x="9864852" y="922019"/>
                </a:lnTo>
                <a:lnTo>
                  <a:pt x="9864852" y="0"/>
                </a:lnTo>
                <a:lnTo>
                  <a:pt x="0" y="0"/>
                </a:lnTo>
                <a:lnTo>
                  <a:pt x="0" y="922019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2258695" y="2816428"/>
            <a:ext cx="95758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Art.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22.</a:t>
            </a:r>
            <a:r>
              <a:rPr sz="1800" spc="-5" dirty="0">
                <a:solidFill>
                  <a:srgbClr val="2C2D2C"/>
                </a:solidFill>
                <a:latin typeface="MS PGothic"/>
                <a:cs typeface="MS PGothic"/>
              </a:rPr>
              <a:t>§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1</a:t>
            </a:r>
            <a:r>
              <a:rPr sz="1800" spc="-5" dirty="0">
                <a:solidFill>
                  <a:srgbClr val="2C2D2C"/>
                </a:solidFill>
                <a:latin typeface="MS PGothic"/>
                <a:cs typeface="MS PGothic"/>
              </a:rPr>
              <a:t>°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.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O termo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inicial do prazo prescricional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é a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da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ta em 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que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configurar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lesão</a:t>
            </a:r>
            <a:r>
              <a:rPr sz="1800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ou</a:t>
            </a:r>
            <a:endParaRPr sz="18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258695" y="3089910"/>
            <a:ext cx="87591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aquela em que o legitimado para agir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tiver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conhecimento de quem seja o</a:t>
            </a:r>
            <a:r>
              <a:rPr sz="1800" spc="1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responsável,</a:t>
            </a:r>
            <a:endParaRPr sz="18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258695" y="3364229"/>
            <a:ext cx="43922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prevalecendo o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fato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que ocorrer por</a:t>
            </a:r>
            <a:r>
              <a:rPr sz="1800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último.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0" y="2772155"/>
            <a:ext cx="1751076" cy="9540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0" y="2772155"/>
            <a:ext cx="1751330" cy="954405"/>
          </a:xfrm>
          <a:custGeom>
            <a:avLst/>
            <a:gdLst/>
            <a:ahLst/>
            <a:cxnLst/>
            <a:rect l="l" t="t" r="r" b="b"/>
            <a:pathLst>
              <a:path w="1751330" h="954404">
                <a:moveTo>
                  <a:pt x="0" y="954024"/>
                </a:moveTo>
                <a:lnTo>
                  <a:pt x="1751076" y="954024"/>
                </a:lnTo>
                <a:lnTo>
                  <a:pt x="1751076" y="0"/>
                </a:lnTo>
                <a:lnTo>
                  <a:pt x="0" y="0"/>
                </a:lnTo>
                <a:lnTo>
                  <a:pt x="0" y="954024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78739" y="2795981"/>
            <a:ext cx="1270000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2C2D2C"/>
                </a:solidFill>
                <a:latin typeface="Arial"/>
                <a:cs typeface="Arial"/>
              </a:rPr>
              <a:t>PL.</a:t>
            </a:r>
            <a:r>
              <a:rPr sz="2800" b="1" spc="-6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2C2D2C"/>
                </a:solidFill>
                <a:latin typeface="Arial"/>
                <a:cs typeface="Arial"/>
              </a:rPr>
              <a:t>412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b="1" spc="-5" dirty="0">
                <a:solidFill>
                  <a:srgbClr val="2C2D2C"/>
                </a:solidFill>
                <a:latin typeface="Arial"/>
                <a:cs typeface="Arial"/>
              </a:rPr>
              <a:t>-</a:t>
            </a:r>
            <a:r>
              <a:rPr sz="2800" b="1" spc="-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800" b="1" spc="-45" dirty="0">
                <a:solidFill>
                  <a:srgbClr val="2C2D2C"/>
                </a:solidFill>
                <a:latin typeface="Arial"/>
                <a:cs typeface="Arial"/>
              </a:rPr>
              <a:t>2011</a:t>
            </a:r>
            <a:endParaRPr sz="28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1801367" y="3093720"/>
            <a:ext cx="299085" cy="309880"/>
          </a:xfrm>
          <a:custGeom>
            <a:avLst/>
            <a:gdLst/>
            <a:ahLst/>
            <a:cxnLst/>
            <a:rect l="l" t="t" r="r" b="b"/>
            <a:pathLst>
              <a:path w="299085" h="309879">
                <a:moveTo>
                  <a:pt x="149351" y="0"/>
                </a:moveTo>
                <a:lnTo>
                  <a:pt x="149351" y="77342"/>
                </a:lnTo>
                <a:lnTo>
                  <a:pt x="0" y="77342"/>
                </a:lnTo>
                <a:lnTo>
                  <a:pt x="0" y="232028"/>
                </a:lnTo>
                <a:lnTo>
                  <a:pt x="149351" y="232028"/>
                </a:lnTo>
                <a:lnTo>
                  <a:pt x="149351" y="309371"/>
                </a:lnTo>
                <a:lnTo>
                  <a:pt x="298704" y="154685"/>
                </a:lnTo>
                <a:lnTo>
                  <a:pt x="149351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801367" y="3093720"/>
            <a:ext cx="299085" cy="309880"/>
          </a:xfrm>
          <a:custGeom>
            <a:avLst/>
            <a:gdLst/>
            <a:ahLst/>
            <a:cxnLst/>
            <a:rect l="l" t="t" r="r" b="b"/>
            <a:pathLst>
              <a:path w="299085" h="309879">
                <a:moveTo>
                  <a:pt x="0" y="77342"/>
                </a:moveTo>
                <a:lnTo>
                  <a:pt x="149351" y="77342"/>
                </a:lnTo>
                <a:lnTo>
                  <a:pt x="149351" y="0"/>
                </a:lnTo>
                <a:lnTo>
                  <a:pt x="298704" y="154685"/>
                </a:lnTo>
                <a:lnTo>
                  <a:pt x="149351" y="309371"/>
                </a:lnTo>
                <a:lnTo>
                  <a:pt x="149351" y="232028"/>
                </a:lnTo>
                <a:lnTo>
                  <a:pt x="0" y="232028"/>
                </a:lnTo>
                <a:lnTo>
                  <a:pt x="0" y="77342"/>
                </a:lnTo>
                <a:close/>
              </a:path>
            </a:pathLst>
          </a:custGeom>
          <a:ln w="12192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3846576"/>
            <a:ext cx="12192000" cy="524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0" y="3846576"/>
            <a:ext cx="12192000" cy="524510"/>
          </a:xfrm>
          <a:custGeom>
            <a:avLst/>
            <a:gdLst/>
            <a:ahLst/>
            <a:cxnLst/>
            <a:rect l="l" t="t" r="r" b="b"/>
            <a:pathLst>
              <a:path w="12192000" h="524510">
                <a:moveTo>
                  <a:pt x="0" y="524256"/>
                </a:moveTo>
                <a:lnTo>
                  <a:pt x="12192000" y="524256"/>
                </a:lnTo>
                <a:lnTo>
                  <a:pt x="12192000" y="0"/>
                </a:lnTo>
                <a:lnTo>
                  <a:pt x="0" y="0"/>
                </a:lnTo>
                <a:lnTo>
                  <a:pt x="0" y="524256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78739" y="3872560"/>
            <a:ext cx="75768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10. Não Limitação do Montante</a:t>
            </a:r>
            <a:r>
              <a:rPr sz="2800" b="1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Indenizatório</a:t>
            </a:r>
            <a:endParaRPr sz="280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39623" y="4428744"/>
            <a:ext cx="1749552" cy="3383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9623" y="4428744"/>
            <a:ext cx="1750060" cy="338455"/>
          </a:xfrm>
          <a:custGeom>
            <a:avLst/>
            <a:gdLst/>
            <a:ahLst/>
            <a:cxnLst/>
            <a:rect l="l" t="t" r="r" b="b"/>
            <a:pathLst>
              <a:path w="1750060" h="338454">
                <a:moveTo>
                  <a:pt x="0" y="338327"/>
                </a:moveTo>
                <a:lnTo>
                  <a:pt x="1749552" y="338327"/>
                </a:lnTo>
                <a:lnTo>
                  <a:pt x="1749552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118363" y="4458715"/>
            <a:ext cx="13595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PL. 412 -</a:t>
            </a:r>
            <a:r>
              <a:rPr sz="1600" b="1" spc="-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2C2D2C"/>
                </a:solidFill>
                <a:latin typeface="Arial"/>
                <a:cs typeface="Arial"/>
              </a:rPr>
              <a:t>2011</a:t>
            </a:r>
            <a:endParaRPr sz="160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327148" y="4428744"/>
            <a:ext cx="9864852" cy="3703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327148" y="4428744"/>
            <a:ext cx="9865360" cy="370840"/>
          </a:xfrm>
          <a:custGeom>
            <a:avLst/>
            <a:gdLst/>
            <a:ahLst/>
            <a:cxnLst/>
            <a:rect l="l" t="t" r="r" b="b"/>
            <a:pathLst>
              <a:path w="9865360" h="370839">
                <a:moveTo>
                  <a:pt x="0" y="370331"/>
                </a:moveTo>
                <a:lnTo>
                  <a:pt x="9864852" y="370331"/>
                </a:lnTo>
                <a:lnTo>
                  <a:pt x="9864852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2406523" y="4457191"/>
            <a:ext cx="95611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Art.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26. Não prevalecem limites legais </a:t>
            </a:r>
            <a:r>
              <a:rPr spc="-5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lang="pt-BR" spc="-5" dirty="0" smtClean="0">
                <a:solidFill>
                  <a:srgbClr val="2C2D2C"/>
                </a:solidFill>
                <a:latin typeface="Arial"/>
                <a:cs typeface="Arial"/>
              </a:rPr>
              <a:t>indenização para a responsabilidade civil</a:t>
            </a:r>
            <a:r>
              <a:rPr spc="-5" dirty="0" smtClean="0">
                <a:solidFill>
                  <a:srgbClr val="2C2D2C"/>
                </a:solidFill>
                <a:latin typeface="Arial"/>
                <a:cs typeface="Arial"/>
              </a:rPr>
              <a:t>.</a:t>
            </a:r>
            <a:endParaRPr spc="-5" dirty="0">
              <a:solidFill>
                <a:srgbClr val="2C2D2C"/>
              </a:solidFill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1880616" y="4407408"/>
            <a:ext cx="299085" cy="311150"/>
          </a:xfrm>
          <a:custGeom>
            <a:avLst/>
            <a:gdLst/>
            <a:ahLst/>
            <a:cxnLst/>
            <a:rect l="l" t="t" r="r" b="b"/>
            <a:pathLst>
              <a:path w="299085" h="311150">
                <a:moveTo>
                  <a:pt x="149351" y="0"/>
                </a:moveTo>
                <a:lnTo>
                  <a:pt x="149351" y="77724"/>
                </a:lnTo>
                <a:lnTo>
                  <a:pt x="0" y="77724"/>
                </a:lnTo>
                <a:lnTo>
                  <a:pt x="0" y="233172"/>
                </a:lnTo>
                <a:lnTo>
                  <a:pt x="149351" y="233172"/>
                </a:lnTo>
                <a:lnTo>
                  <a:pt x="149351" y="310896"/>
                </a:lnTo>
                <a:lnTo>
                  <a:pt x="298703" y="155448"/>
                </a:lnTo>
                <a:lnTo>
                  <a:pt x="149351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880616" y="4407408"/>
            <a:ext cx="299085" cy="311150"/>
          </a:xfrm>
          <a:custGeom>
            <a:avLst/>
            <a:gdLst/>
            <a:ahLst/>
            <a:cxnLst/>
            <a:rect l="l" t="t" r="r" b="b"/>
            <a:pathLst>
              <a:path w="299085" h="311150">
                <a:moveTo>
                  <a:pt x="0" y="77724"/>
                </a:moveTo>
                <a:lnTo>
                  <a:pt x="149351" y="77724"/>
                </a:lnTo>
                <a:lnTo>
                  <a:pt x="149351" y="0"/>
                </a:lnTo>
                <a:lnTo>
                  <a:pt x="298703" y="155448"/>
                </a:lnTo>
                <a:lnTo>
                  <a:pt x="149351" y="310896"/>
                </a:lnTo>
                <a:lnTo>
                  <a:pt x="149351" y="233172"/>
                </a:lnTo>
                <a:lnTo>
                  <a:pt x="0" y="233172"/>
                </a:lnTo>
                <a:lnTo>
                  <a:pt x="0" y="77724"/>
                </a:lnTo>
                <a:close/>
              </a:path>
            </a:pathLst>
          </a:custGeom>
          <a:ln w="12192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0" y="4826508"/>
            <a:ext cx="12192000" cy="5227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0" y="4826508"/>
            <a:ext cx="12192000" cy="523240"/>
          </a:xfrm>
          <a:custGeom>
            <a:avLst/>
            <a:gdLst/>
            <a:ahLst/>
            <a:cxnLst/>
            <a:rect l="l" t="t" r="r" b="b"/>
            <a:pathLst>
              <a:path w="12192000" h="523239">
                <a:moveTo>
                  <a:pt x="0" y="522731"/>
                </a:moveTo>
                <a:lnTo>
                  <a:pt x="12192000" y="522731"/>
                </a:lnTo>
                <a:lnTo>
                  <a:pt x="12192000" y="0"/>
                </a:lnTo>
                <a:lnTo>
                  <a:pt x="0" y="0"/>
                </a:lnTo>
                <a:lnTo>
                  <a:pt x="0" y="522731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78739" y="4852796"/>
            <a:ext cx="733805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5" dirty="0">
                <a:solidFill>
                  <a:srgbClr val="FFFFFF"/>
                </a:solidFill>
                <a:latin typeface="Arial"/>
                <a:cs typeface="Arial"/>
              </a:rPr>
              <a:t>11.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Futuro </a:t>
            </a:r>
            <a:r>
              <a:rPr sz="2800" b="1" spc="-40" dirty="0">
                <a:solidFill>
                  <a:srgbClr val="FFFFFF"/>
                </a:solidFill>
                <a:latin typeface="Arial"/>
                <a:cs typeface="Arial"/>
              </a:rPr>
              <a:t>Valor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da RPV decorrente de</a:t>
            </a:r>
            <a:r>
              <a:rPr sz="2800" b="1" spc="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RCE</a:t>
            </a:r>
            <a:endParaRPr sz="280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7620" y="5471159"/>
            <a:ext cx="1749552" cy="3368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620" y="5471159"/>
            <a:ext cx="1750060" cy="337185"/>
          </a:xfrm>
          <a:custGeom>
            <a:avLst/>
            <a:gdLst/>
            <a:ahLst/>
            <a:cxnLst/>
            <a:rect l="l" t="t" r="r" b="b"/>
            <a:pathLst>
              <a:path w="1750060" h="337185">
                <a:moveTo>
                  <a:pt x="0" y="336803"/>
                </a:moveTo>
                <a:lnTo>
                  <a:pt x="1749552" y="336803"/>
                </a:lnTo>
                <a:lnTo>
                  <a:pt x="1749552" y="0"/>
                </a:lnTo>
                <a:lnTo>
                  <a:pt x="0" y="0"/>
                </a:lnTo>
                <a:lnTo>
                  <a:pt x="0" y="336803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86664" y="5500522"/>
            <a:ext cx="13595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PL. 412 -</a:t>
            </a:r>
            <a:r>
              <a:rPr sz="1600" b="1" spc="-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2C2D2C"/>
                </a:solidFill>
                <a:latin typeface="Arial"/>
                <a:cs typeface="Arial"/>
              </a:rPr>
              <a:t>2011</a:t>
            </a:r>
            <a:endParaRPr sz="160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1825751" y="5471159"/>
            <a:ext cx="299085" cy="309880"/>
          </a:xfrm>
          <a:custGeom>
            <a:avLst/>
            <a:gdLst/>
            <a:ahLst/>
            <a:cxnLst/>
            <a:rect l="l" t="t" r="r" b="b"/>
            <a:pathLst>
              <a:path w="299085" h="309879">
                <a:moveTo>
                  <a:pt x="149352" y="0"/>
                </a:moveTo>
                <a:lnTo>
                  <a:pt x="149352" y="77342"/>
                </a:lnTo>
                <a:lnTo>
                  <a:pt x="0" y="77342"/>
                </a:lnTo>
                <a:lnTo>
                  <a:pt x="0" y="232028"/>
                </a:lnTo>
                <a:lnTo>
                  <a:pt x="149352" y="232028"/>
                </a:lnTo>
                <a:lnTo>
                  <a:pt x="149352" y="309371"/>
                </a:lnTo>
                <a:lnTo>
                  <a:pt x="298704" y="154685"/>
                </a:lnTo>
                <a:lnTo>
                  <a:pt x="149352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825751" y="5471159"/>
            <a:ext cx="299085" cy="309880"/>
          </a:xfrm>
          <a:custGeom>
            <a:avLst/>
            <a:gdLst/>
            <a:ahLst/>
            <a:cxnLst/>
            <a:rect l="l" t="t" r="r" b="b"/>
            <a:pathLst>
              <a:path w="299085" h="309879">
                <a:moveTo>
                  <a:pt x="0" y="77342"/>
                </a:moveTo>
                <a:lnTo>
                  <a:pt x="149352" y="77342"/>
                </a:lnTo>
                <a:lnTo>
                  <a:pt x="149352" y="0"/>
                </a:lnTo>
                <a:lnTo>
                  <a:pt x="298704" y="154685"/>
                </a:lnTo>
                <a:lnTo>
                  <a:pt x="149352" y="309371"/>
                </a:lnTo>
                <a:lnTo>
                  <a:pt x="149352" y="232028"/>
                </a:lnTo>
                <a:lnTo>
                  <a:pt x="0" y="232028"/>
                </a:lnTo>
                <a:lnTo>
                  <a:pt x="0" y="77342"/>
                </a:lnTo>
                <a:close/>
              </a:path>
            </a:pathLst>
          </a:custGeom>
          <a:ln w="12192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327148" y="5471159"/>
            <a:ext cx="9864852" cy="92201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327148" y="5471159"/>
            <a:ext cx="9865360" cy="922019"/>
          </a:xfrm>
          <a:custGeom>
            <a:avLst/>
            <a:gdLst/>
            <a:ahLst/>
            <a:cxnLst/>
            <a:rect l="l" t="t" r="r" b="b"/>
            <a:pathLst>
              <a:path w="9865360" h="922020">
                <a:moveTo>
                  <a:pt x="0" y="922019"/>
                </a:moveTo>
                <a:lnTo>
                  <a:pt x="9864852" y="922019"/>
                </a:lnTo>
                <a:lnTo>
                  <a:pt x="9864852" y="0"/>
                </a:lnTo>
                <a:lnTo>
                  <a:pt x="0" y="0"/>
                </a:lnTo>
                <a:lnTo>
                  <a:pt x="0" y="922019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2406523" y="5500522"/>
            <a:ext cx="95453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Art.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24. </a:t>
            </a:r>
            <a:r>
              <a:rPr sz="1800" dirty="0">
                <a:solidFill>
                  <a:srgbClr val="2C2D2C"/>
                </a:solidFill>
                <a:latin typeface="MS PGothic"/>
                <a:cs typeface="MS PGothic"/>
              </a:rPr>
              <a:t>§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3º. Para 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os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fins do </a:t>
            </a:r>
            <a:r>
              <a:rPr sz="1800" dirty="0">
                <a:solidFill>
                  <a:srgbClr val="2C2D2C"/>
                </a:solidFill>
                <a:latin typeface="MS PGothic"/>
                <a:cs typeface="MS PGothic"/>
              </a:rPr>
              <a:t>§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3</a:t>
            </a:r>
            <a:r>
              <a:rPr sz="1800" spc="-5" dirty="0">
                <a:solidFill>
                  <a:srgbClr val="2C2D2C"/>
                </a:solidFill>
                <a:latin typeface="MS PGothic"/>
                <a:cs typeface="MS PGothic"/>
              </a:rPr>
              <a:t>°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do artigo 100 da Constituição Federal, são tidos como</a:t>
            </a:r>
            <a:r>
              <a:rPr sz="1800" spc="6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406523" y="5773318"/>
            <a:ext cx="90989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pequeno valor os débitos vencidos relativos às indenizações por responsabilidade civil 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do 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Estado 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até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100 (cem) salários mínimos, por</a:t>
            </a:r>
            <a:r>
              <a:rPr sz="1800" spc="5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2C2D2C"/>
                </a:solidFill>
                <a:latin typeface="Arial"/>
                <a:cs typeface="Arial"/>
              </a:rPr>
              <a:t>autor.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1152525"/>
          </a:xfrm>
          <a:custGeom>
            <a:avLst/>
            <a:gdLst/>
            <a:ahLst/>
            <a:cxnLst/>
            <a:rect l="l" t="t" r="r" b="b"/>
            <a:pathLst>
              <a:path h="1152525">
                <a:moveTo>
                  <a:pt x="0" y="0"/>
                </a:moveTo>
                <a:lnTo>
                  <a:pt x="0" y="11521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67640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2996183"/>
            <a:ext cx="0" cy="167640"/>
          </a:xfrm>
          <a:custGeom>
            <a:avLst/>
            <a:gdLst/>
            <a:ahLst/>
            <a:cxnLst/>
            <a:rect l="l" t="t" r="r" b="b"/>
            <a:pathLst>
              <a:path h="167639">
                <a:moveTo>
                  <a:pt x="0" y="0"/>
                </a:moveTo>
                <a:lnTo>
                  <a:pt x="0" y="16763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3640835"/>
            <a:ext cx="0" cy="102235"/>
          </a:xfrm>
          <a:custGeom>
            <a:avLst/>
            <a:gdLst/>
            <a:ahLst/>
            <a:cxnLst/>
            <a:rect l="l" t="t" r="r" b="b"/>
            <a:pathLst>
              <a:path h="102235">
                <a:moveTo>
                  <a:pt x="0" y="0"/>
                </a:moveTo>
                <a:lnTo>
                  <a:pt x="0" y="10210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9600" y="4219955"/>
            <a:ext cx="0" cy="858519"/>
          </a:xfrm>
          <a:custGeom>
            <a:avLst/>
            <a:gdLst/>
            <a:ahLst/>
            <a:cxnLst/>
            <a:rect l="l" t="t" r="r" b="b"/>
            <a:pathLst>
              <a:path h="858520">
                <a:moveTo>
                  <a:pt x="0" y="0"/>
                </a:moveTo>
                <a:lnTo>
                  <a:pt x="0" y="858012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9600" y="6649211"/>
            <a:ext cx="0" cy="208915"/>
          </a:xfrm>
          <a:custGeom>
            <a:avLst/>
            <a:gdLst/>
            <a:ahLst/>
            <a:cxnLst/>
            <a:rect l="l" t="t" r="r" b="b"/>
            <a:pathLst>
              <a:path h="208915">
                <a:moveTo>
                  <a:pt x="0" y="0"/>
                </a:moveTo>
                <a:lnTo>
                  <a:pt x="0" y="20878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28800" y="0"/>
            <a:ext cx="0" cy="1152525"/>
          </a:xfrm>
          <a:custGeom>
            <a:avLst/>
            <a:gdLst/>
            <a:ahLst/>
            <a:cxnLst/>
            <a:rect l="l" t="t" r="r" b="b"/>
            <a:pathLst>
              <a:path h="1152525">
                <a:moveTo>
                  <a:pt x="0" y="0"/>
                </a:moveTo>
                <a:lnTo>
                  <a:pt x="0" y="11521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28800" y="1676400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35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28800" y="2996183"/>
            <a:ext cx="0" cy="163195"/>
          </a:xfrm>
          <a:custGeom>
            <a:avLst/>
            <a:gdLst/>
            <a:ahLst/>
            <a:cxnLst/>
            <a:rect l="l" t="t" r="r" b="b"/>
            <a:pathLst>
              <a:path h="163194">
                <a:moveTo>
                  <a:pt x="0" y="0"/>
                </a:moveTo>
                <a:lnTo>
                  <a:pt x="0" y="16306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28800" y="3681984"/>
            <a:ext cx="0" cy="129539"/>
          </a:xfrm>
          <a:custGeom>
            <a:avLst/>
            <a:gdLst/>
            <a:ahLst/>
            <a:cxnLst/>
            <a:rect l="l" t="t" r="r" b="b"/>
            <a:pathLst>
              <a:path h="129539">
                <a:moveTo>
                  <a:pt x="0" y="0"/>
                </a:moveTo>
                <a:lnTo>
                  <a:pt x="0" y="12954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28800" y="4151376"/>
            <a:ext cx="0" cy="927100"/>
          </a:xfrm>
          <a:custGeom>
            <a:avLst/>
            <a:gdLst/>
            <a:ahLst/>
            <a:cxnLst/>
            <a:rect l="l" t="t" r="r" b="b"/>
            <a:pathLst>
              <a:path h="927100">
                <a:moveTo>
                  <a:pt x="0" y="0"/>
                </a:moveTo>
                <a:lnTo>
                  <a:pt x="0" y="926592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28800" y="6649211"/>
            <a:ext cx="0" cy="208915"/>
          </a:xfrm>
          <a:custGeom>
            <a:avLst/>
            <a:gdLst/>
            <a:ahLst/>
            <a:cxnLst/>
            <a:rect l="l" t="t" r="r" b="b"/>
            <a:pathLst>
              <a:path h="208915">
                <a:moveTo>
                  <a:pt x="0" y="0"/>
                </a:moveTo>
                <a:lnTo>
                  <a:pt x="0" y="20878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48000" y="0"/>
            <a:ext cx="0" cy="1152525"/>
          </a:xfrm>
          <a:custGeom>
            <a:avLst/>
            <a:gdLst/>
            <a:ahLst/>
            <a:cxnLst/>
            <a:rect l="l" t="t" r="r" b="b"/>
            <a:pathLst>
              <a:path h="1152525">
                <a:moveTo>
                  <a:pt x="0" y="0"/>
                </a:moveTo>
                <a:lnTo>
                  <a:pt x="0" y="11521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48000" y="1676400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35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48000" y="2996183"/>
            <a:ext cx="0" cy="163195"/>
          </a:xfrm>
          <a:custGeom>
            <a:avLst/>
            <a:gdLst/>
            <a:ahLst/>
            <a:cxnLst/>
            <a:rect l="l" t="t" r="r" b="b"/>
            <a:pathLst>
              <a:path h="163194">
                <a:moveTo>
                  <a:pt x="0" y="0"/>
                </a:moveTo>
                <a:lnTo>
                  <a:pt x="0" y="16306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48000" y="3681984"/>
            <a:ext cx="0" cy="129539"/>
          </a:xfrm>
          <a:custGeom>
            <a:avLst/>
            <a:gdLst/>
            <a:ahLst/>
            <a:cxnLst/>
            <a:rect l="l" t="t" r="r" b="b"/>
            <a:pathLst>
              <a:path h="129539">
                <a:moveTo>
                  <a:pt x="0" y="0"/>
                </a:moveTo>
                <a:lnTo>
                  <a:pt x="0" y="12954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48000" y="4151376"/>
            <a:ext cx="0" cy="927100"/>
          </a:xfrm>
          <a:custGeom>
            <a:avLst/>
            <a:gdLst/>
            <a:ahLst/>
            <a:cxnLst/>
            <a:rect l="l" t="t" r="r" b="b"/>
            <a:pathLst>
              <a:path h="927100">
                <a:moveTo>
                  <a:pt x="0" y="0"/>
                </a:moveTo>
                <a:lnTo>
                  <a:pt x="0" y="926592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48000" y="6649211"/>
            <a:ext cx="0" cy="208915"/>
          </a:xfrm>
          <a:custGeom>
            <a:avLst/>
            <a:gdLst/>
            <a:ahLst/>
            <a:cxnLst/>
            <a:rect l="l" t="t" r="r" b="b"/>
            <a:pathLst>
              <a:path h="208915">
                <a:moveTo>
                  <a:pt x="0" y="0"/>
                </a:moveTo>
                <a:lnTo>
                  <a:pt x="0" y="20878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67200" y="0"/>
            <a:ext cx="0" cy="1152525"/>
          </a:xfrm>
          <a:custGeom>
            <a:avLst/>
            <a:gdLst/>
            <a:ahLst/>
            <a:cxnLst/>
            <a:rect l="l" t="t" r="r" b="b"/>
            <a:pathLst>
              <a:path h="1152525">
                <a:moveTo>
                  <a:pt x="0" y="0"/>
                </a:moveTo>
                <a:lnTo>
                  <a:pt x="0" y="11521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67200" y="1676400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35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267200" y="2996183"/>
            <a:ext cx="0" cy="163195"/>
          </a:xfrm>
          <a:custGeom>
            <a:avLst/>
            <a:gdLst/>
            <a:ahLst/>
            <a:cxnLst/>
            <a:rect l="l" t="t" r="r" b="b"/>
            <a:pathLst>
              <a:path h="163194">
                <a:moveTo>
                  <a:pt x="0" y="0"/>
                </a:moveTo>
                <a:lnTo>
                  <a:pt x="0" y="16306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267200" y="3681984"/>
            <a:ext cx="0" cy="129539"/>
          </a:xfrm>
          <a:custGeom>
            <a:avLst/>
            <a:gdLst/>
            <a:ahLst/>
            <a:cxnLst/>
            <a:rect l="l" t="t" r="r" b="b"/>
            <a:pathLst>
              <a:path h="129539">
                <a:moveTo>
                  <a:pt x="0" y="0"/>
                </a:moveTo>
                <a:lnTo>
                  <a:pt x="0" y="12954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67200" y="4151376"/>
            <a:ext cx="0" cy="927100"/>
          </a:xfrm>
          <a:custGeom>
            <a:avLst/>
            <a:gdLst/>
            <a:ahLst/>
            <a:cxnLst/>
            <a:rect l="l" t="t" r="r" b="b"/>
            <a:pathLst>
              <a:path h="927100">
                <a:moveTo>
                  <a:pt x="0" y="0"/>
                </a:moveTo>
                <a:lnTo>
                  <a:pt x="0" y="926592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267200" y="6649211"/>
            <a:ext cx="0" cy="208915"/>
          </a:xfrm>
          <a:custGeom>
            <a:avLst/>
            <a:gdLst/>
            <a:ahLst/>
            <a:cxnLst/>
            <a:rect l="l" t="t" r="r" b="b"/>
            <a:pathLst>
              <a:path h="208915">
                <a:moveTo>
                  <a:pt x="0" y="0"/>
                </a:moveTo>
                <a:lnTo>
                  <a:pt x="0" y="20878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86400" y="0"/>
            <a:ext cx="0" cy="1152525"/>
          </a:xfrm>
          <a:custGeom>
            <a:avLst/>
            <a:gdLst/>
            <a:ahLst/>
            <a:cxnLst/>
            <a:rect l="l" t="t" r="r" b="b"/>
            <a:pathLst>
              <a:path h="1152525">
                <a:moveTo>
                  <a:pt x="0" y="0"/>
                </a:moveTo>
                <a:lnTo>
                  <a:pt x="0" y="11521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86400" y="1676400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35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486400" y="2996183"/>
            <a:ext cx="0" cy="163195"/>
          </a:xfrm>
          <a:custGeom>
            <a:avLst/>
            <a:gdLst/>
            <a:ahLst/>
            <a:cxnLst/>
            <a:rect l="l" t="t" r="r" b="b"/>
            <a:pathLst>
              <a:path h="163194">
                <a:moveTo>
                  <a:pt x="0" y="0"/>
                </a:moveTo>
                <a:lnTo>
                  <a:pt x="0" y="16306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86400" y="3681984"/>
            <a:ext cx="0" cy="129539"/>
          </a:xfrm>
          <a:custGeom>
            <a:avLst/>
            <a:gdLst/>
            <a:ahLst/>
            <a:cxnLst/>
            <a:rect l="l" t="t" r="r" b="b"/>
            <a:pathLst>
              <a:path h="129539">
                <a:moveTo>
                  <a:pt x="0" y="0"/>
                </a:moveTo>
                <a:lnTo>
                  <a:pt x="0" y="12954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6400" y="4151376"/>
            <a:ext cx="0" cy="927100"/>
          </a:xfrm>
          <a:custGeom>
            <a:avLst/>
            <a:gdLst/>
            <a:ahLst/>
            <a:cxnLst/>
            <a:rect l="l" t="t" r="r" b="b"/>
            <a:pathLst>
              <a:path h="927100">
                <a:moveTo>
                  <a:pt x="0" y="0"/>
                </a:moveTo>
                <a:lnTo>
                  <a:pt x="0" y="926592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0" y="6649211"/>
            <a:ext cx="0" cy="208915"/>
          </a:xfrm>
          <a:custGeom>
            <a:avLst/>
            <a:gdLst/>
            <a:ahLst/>
            <a:cxnLst/>
            <a:rect l="l" t="t" r="r" b="b"/>
            <a:pathLst>
              <a:path h="208915">
                <a:moveTo>
                  <a:pt x="0" y="0"/>
                </a:moveTo>
                <a:lnTo>
                  <a:pt x="0" y="20878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705600" y="0"/>
            <a:ext cx="0" cy="1152525"/>
          </a:xfrm>
          <a:custGeom>
            <a:avLst/>
            <a:gdLst/>
            <a:ahLst/>
            <a:cxnLst/>
            <a:rect l="l" t="t" r="r" b="b"/>
            <a:pathLst>
              <a:path h="1152525">
                <a:moveTo>
                  <a:pt x="0" y="0"/>
                </a:moveTo>
                <a:lnTo>
                  <a:pt x="0" y="11521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705600" y="1676400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35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705600" y="2996183"/>
            <a:ext cx="0" cy="163195"/>
          </a:xfrm>
          <a:custGeom>
            <a:avLst/>
            <a:gdLst/>
            <a:ahLst/>
            <a:cxnLst/>
            <a:rect l="l" t="t" r="r" b="b"/>
            <a:pathLst>
              <a:path h="163194">
                <a:moveTo>
                  <a:pt x="0" y="0"/>
                </a:moveTo>
                <a:lnTo>
                  <a:pt x="0" y="16306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705600" y="3681984"/>
            <a:ext cx="0" cy="129539"/>
          </a:xfrm>
          <a:custGeom>
            <a:avLst/>
            <a:gdLst/>
            <a:ahLst/>
            <a:cxnLst/>
            <a:rect l="l" t="t" r="r" b="b"/>
            <a:pathLst>
              <a:path h="129539">
                <a:moveTo>
                  <a:pt x="0" y="0"/>
                </a:moveTo>
                <a:lnTo>
                  <a:pt x="0" y="12954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705600" y="4151376"/>
            <a:ext cx="0" cy="927100"/>
          </a:xfrm>
          <a:custGeom>
            <a:avLst/>
            <a:gdLst/>
            <a:ahLst/>
            <a:cxnLst/>
            <a:rect l="l" t="t" r="r" b="b"/>
            <a:pathLst>
              <a:path h="927100">
                <a:moveTo>
                  <a:pt x="0" y="0"/>
                </a:moveTo>
                <a:lnTo>
                  <a:pt x="0" y="926592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705600" y="6649211"/>
            <a:ext cx="0" cy="208915"/>
          </a:xfrm>
          <a:custGeom>
            <a:avLst/>
            <a:gdLst/>
            <a:ahLst/>
            <a:cxnLst/>
            <a:rect l="l" t="t" r="r" b="b"/>
            <a:pathLst>
              <a:path h="208915">
                <a:moveTo>
                  <a:pt x="0" y="0"/>
                </a:moveTo>
                <a:lnTo>
                  <a:pt x="0" y="20878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924800" y="0"/>
            <a:ext cx="0" cy="1152525"/>
          </a:xfrm>
          <a:custGeom>
            <a:avLst/>
            <a:gdLst/>
            <a:ahLst/>
            <a:cxnLst/>
            <a:rect l="l" t="t" r="r" b="b"/>
            <a:pathLst>
              <a:path h="1152525">
                <a:moveTo>
                  <a:pt x="0" y="0"/>
                </a:moveTo>
                <a:lnTo>
                  <a:pt x="0" y="11521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924800" y="1676400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35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924800" y="2996183"/>
            <a:ext cx="0" cy="163195"/>
          </a:xfrm>
          <a:custGeom>
            <a:avLst/>
            <a:gdLst/>
            <a:ahLst/>
            <a:cxnLst/>
            <a:rect l="l" t="t" r="r" b="b"/>
            <a:pathLst>
              <a:path h="163194">
                <a:moveTo>
                  <a:pt x="0" y="0"/>
                </a:moveTo>
                <a:lnTo>
                  <a:pt x="0" y="16306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924800" y="3681984"/>
            <a:ext cx="0" cy="129539"/>
          </a:xfrm>
          <a:custGeom>
            <a:avLst/>
            <a:gdLst/>
            <a:ahLst/>
            <a:cxnLst/>
            <a:rect l="l" t="t" r="r" b="b"/>
            <a:pathLst>
              <a:path h="129539">
                <a:moveTo>
                  <a:pt x="0" y="0"/>
                </a:moveTo>
                <a:lnTo>
                  <a:pt x="0" y="12954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924800" y="4151376"/>
            <a:ext cx="0" cy="927100"/>
          </a:xfrm>
          <a:custGeom>
            <a:avLst/>
            <a:gdLst/>
            <a:ahLst/>
            <a:cxnLst/>
            <a:rect l="l" t="t" r="r" b="b"/>
            <a:pathLst>
              <a:path h="927100">
                <a:moveTo>
                  <a:pt x="0" y="0"/>
                </a:moveTo>
                <a:lnTo>
                  <a:pt x="0" y="926592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924800" y="6649211"/>
            <a:ext cx="0" cy="208915"/>
          </a:xfrm>
          <a:custGeom>
            <a:avLst/>
            <a:gdLst/>
            <a:ahLst/>
            <a:cxnLst/>
            <a:rect l="l" t="t" r="r" b="b"/>
            <a:pathLst>
              <a:path h="208915">
                <a:moveTo>
                  <a:pt x="0" y="0"/>
                </a:moveTo>
                <a:lnTo>
                  <a:pt x="0" y="20878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144000" y="0"/>
            <a:ext cx="0" cy="1152525"/>
          </a:xfrm>
          <a:custGeom>
            <a:avLst/>
            <a:gdLst/>
            <a:ahLst/>
            <a:cxnLst/>
            <a:rect l="l" t="t" r="r" b="b"/>
            <a:pathLst>
              <a:path h="1152525">
                <a:moveTo>
                  <a:pt x="0" y="0"/>
                </a:moveTo>
                <a:lnTo>
                  <a:pt x="0" y="11521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144000" y="1676400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35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144000" y="2996183"/>
            <a:ext cx="0" cy="163195"/>
          </a:xfrm>
          <a:custGeom>
            <a:avLst/>
            <a:gdLst/>
            <a:ahLst/>
            <a:cxnLst/>
            <a:rect l="l" t="t" r="r" b="b"/>
            <a:pathLst>
              <a:path h="163194">
                <a:moveTo>
                  <a:pt x="0" y="0"/>
                </a:moveTo>
                <a:lnTo>
                  <a:pt x="0" y="16306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144000" y="3681984"/>
            <a:ext cx="0" cy="129539"/>
          </a:xfrm>
          <a:custGeom>
            <a:avLst/>
            <a:gdLst/>
            <a:ahLst/>
            <a:cxnLst/>
            <a:rect l="l" t="t" r="r" b="b"/>
            <a:pathLst>
              <a:path h="129539">
                <a:moveTo>
                  <a:pt x="0" y="0"/>
                </a:moveTo>
                <a:lnTo>
                  <a:pt x="0" y="12954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144000" y="4151376"/>
            <a:ext cx="0" cy="927100"/>
          </a:xfrm>
          <a:custGeom>
            <a:avLst/>
            <a:gdLst/>
            <a:ahLst/>
            <a:cxnLst/>
            <a:rect l="l" t="t" r="r" b="b"/>
            <a:pathLst>
              <a:path h="927100">
                <a:moveTo>
                  <a:pt x="0" y="0"/>
                </a:moveTo>
                <a:lnTo>
                  <a:pt x="0" y="926592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144000" y="6649211"/>
            <a:ext cx="0" cy="208915"/>
          </a:xfrm>
          <a:custGeom>
            <a:avLst/>
            <a:gdLst/>
            <a:ahLst/>
            <a:cxnLst/>
            <a:rect l="l" t="t" r="r" b="b"/>
            <a:pathLst>
              <a:path h="208915">
                <a:moveTo>
                  <a:pt x="0" y="0"/>
                </a:moveTo>
                <a:lnTo>
                  <a:pt x="0" y="20878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363200" y="0"/>
            <a:ext cx="0" cy="1152525"/>
          </a:xfrm>
          <a:custGeom>
            <a:avLst/>
            <a:gdLst/>
            <a:ahLst/>
            <a:cxnLst/>
            <a:rect l="l" t="t" r="r" b="b"/>
            <a:pathLst>
              <a:path h="1152525">
                <a:moveTo>
                  <a:pt x="0" y="0"/>
                </a:moveTo>
                <a:lnTo>
                  <a:pt x="0" y="11521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363200" y="1676400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35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363200" y="2996183"/>
            <a:ext cx="0" cy="163195"/>
          </a:xfrm>
          <a:custGeom>
            <a:avLst/>
            <a:gdLst/>
            <a:ahLst/>
            <a:cxnLst/>
            <a:rect l="l" t="t" r="r" b="b"/>
            <a:pathLst>
              <a:path h="163194">
                <a:moveTo>
                  <a:pt x="0" y="0"/>
                </a:moveTo>
                <a:lnTo>
                  <a:pt x="0" y="16306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363200" y="3681984"/>
            <a:ext cx="0" cy="129539"/>
          </a:xfrm>
          <a:custGeom>
            <a:avLst/>
            <a:gdLst/>
            <a:ahLst/>
            <a:cxnLst/>
            <a:rect l="l" t="t" r="r" b="b"/>
            <a:pathLst>
              <a:path h="129539">
                <a:moveTo>
                  <a:pt x="0" y="0"/>
                </a:moveTo>
                <a:lnTo>
                  <a:pt x="0" y="12954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363200" y="4151376"/>
            <a:ext cx="0" cy="927100"/>
          </a:xfrm>
          <a:custGeom>
            <a:avLst/>
            <a:gdLst/>
            <a:ahLst/>
            <a:cxnLst/>
            <a:rect l="l" t="t" r="r" b="b"/>
            <a:pathLst>
              <a:path h="927100">
                <a:moveTo>
                  <a:pt x="0" y="0"/>
                </a:moveTo>
                <a:lnTo>
                  <a:pt x="0" y="926592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363200" y="6649211"/>
            <a:ext cx="0" cy="208915"/>
          </a:xfrm>
          <a:custGeom>
            <a:avLst/>
            <a:gdLst/>
            <a:ahLst/>
            <a:cxnLst/>
            <a:rect l="l" t="t" r="r" b="b"/>
            <a:pathLst>
              <a:path h="208915">
                <a:moveTo>
                  <a:pt x="0" y="0"/>
                </a:moveTo>
                <a:lnTo>
                  <a:pt x="0" y="20878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582400" y="0"/>
            <a:ext cx="0" cy="1152525"/>
          </a:xfrm>
          <a:custGeom>
            <a:avLst/>
            <a:gdLst/>
            <a:ahLst/>
            <a:cxnLst/>
            <a:rect l="l" t="t" r="r" b="b"/>
            <a:pathLst>
              <a:path h="1152525">
                <a:moveTo>
                  <a:pt x="0" y="0"/>
                </a:moveTo>
                <a:lnTo>
                  <a:pt x="0" y="11521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1582400" y="1676400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35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582400" y="2996183"/>
            <a:ext cx="0" cy="163195"/>
          </a:xfrm>
          <a:custGeom>
            <a:avLst/>
            <a:gdLst/>
            <a:ahLst/>
            <a:cxnLst/>
            <a:rect l="l" t="t" r="r" b="b"/>
            <a:pathLst>
              <a:path h="163194">
                <a:moveTo>
                  <a:pt x="0" y="0"/>
                </a:moveTo>
                <a:lnTo>
                  <a:pt x="0" y="16306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582400" y="3681984"/>
            <a:ext cx="0" cy="129539"/>
          </a:xfrm>
          <a:custGeom>
            <a:avLst/>
            <a:gdLst/>
            <a:ahLst/>
            <a:cxnLst/>
            <a:rect l="l" t="t" r="r" b="b"/>
            <a:pathLst>
              <a:path h="129539">
                <a:moveTo>
                  <a:pt x="0" y="0"/>
                </a:moveTo>
                <a:lnTo>
                  <a:pt x="0" y="12954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582400" y="4151376"/>
            <a:ext cx="0" cy="927100"/>
          </a:xfrm>
          <a:custGeom>
            <a:avLst/>
            <a:gdLst/>
            <a:ahLst/>
            <a:cxnLst/>
            <a:rect l="l" t="t" r="r" b="b"/>
            <a:pathLst>
              <a:path h="927100">
                <a:moveTo>
                  <a:pt x="0" y="0"/>
                </a:moveTo>
                <a:lnTo>
                  <a:pt x="0" y="926592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1582400" y="6649211"/>
            <a:ext cx="0" cy="208915"/>
          </a:xfrm>
          <a:custGeom>
            <a:avLst/>
            <a:gdLst/>
            <a:ahLst/>
            <a:cxnLst/>
            <a:rect l="l" t="t" r="r" b="b"/>
            <a:pathLst>
              <a:path h="208915">
                <a:moveTo>
                  <a:pt x="0" y="0"/>
                </a:moveTo>
                <a:lnTo>
                  <a:pt x="0" y="20878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047" y="385572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2076176" y="1610867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>
                <a:moveTo>
                  <a:pt x="0" y="0"/>
                </a:moveTo>
                <a:lnTo>
                  <a:pt x="115697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2076176" y="2834639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>
                <a:moveTo>
                  <a:pt x="0" y="0"/>
                </a:moveTo>
                <a:lnTo>
                  <a:pt x="115697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234439" y="2834639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025883" y="4061459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>
                <a:moveTo>
                  <a:pt x="0" y="0"/>
                </a:moveTo>
                <a:lnTo>
                  <a:pt x="165988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242060" y="4061459"/>
            <a:ext cx="66040" cy="0"/>
          </a:xfrm>
          <a:custGeom>
            <a:avLst/>
            <a:gdLst/>
            <a:ahLst/>
            <a:cxnLst/>
            <a:rect l="l" t="t" r="r" b="b"/>
            <a:pathLst>
              <a:path w="66040">
                <a:moveTo>
                  <a:pt x="0" y="0"/>
                </a:moveTo>
                <a:lnTo>
                  <a:pt x="65531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2163043" y="5285232"/>
            <a:ext cx="29209" cy="0"/>
          </a:xfrm>
          <a:custGeom>
            <a:avLst/>
            <a:gdLst/>
            <a:ahLst/>
            <a:cxnLst/>
            <a:rect l="l" t="t" r="r" b="b"/>
            <a:pathLst>
              <a:path w="29209">
                <a:moveTo>
                  <a:pt x="0" y="0"/>
                </a:moveTo>
                <a:lnTo>
                  <a:pt x="28828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2163043" y="6510528"/>
            <a:ext cx="29209" cy="0"/>
          </a:xfrm>
          <a:custGeom>
            <a:avLst/>
            <a:gdLst/>
            <a:ahLst/>
            <a:cxnLst/>
            <a:rect l="l" t="t" r="r" b="b"/>
            <a:pathLst>
              <a:path w="29209">
                <a:moveTo>
                  <a:pt x="0" y="0"/>
                </a:moveTo>
                <a:lnTo>
                  <a:pt x="28828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2555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449324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106923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327647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548371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772143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1198352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736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0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4959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9273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7096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4904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697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36270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577328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736"/>
                </a:moveTo>
                <a:lnTo>
                  <a:pt x="4614799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79348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994392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1204447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0" y="28955"/>
            <a:ext cx="12192000" cy="800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0" y="28955"/>
            <a:ext cx="12192000" cy="800100"/>
          </a:xfrm>
          <a:custGeom>
            <a:avLst/>
            <a:gdLst/>
            <a:ahLst/>
            <a:cxnLst/>
            <a:rect l="l" t="t" r="r" b="b"/>
            <a:pathLst>
              <a:path w="12192000" h="800100">
                <a:moveTo>
                  <a:pt x="0" y="800100"/>
                </a:moveTo>
                <a:lnTo>
                  <a:pt x="12192000" y="800100"/>
                </a:lnTo>
                <a:lnTo>
                  <a:pt x="12192000" y="0"/>
                </a:lnTo>
                <a:lnTo>
                  <a:pt x="0" y="0"/>
                </a:lnTo>
                <a:lnTo>
                  <a:pt x="0" y="800100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783336"/>
            <a:ext cx="11908536" cy="368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0" y="783336"/>
            <a:ext cx="11908790" cy="368935"/>
          </a:xfrm>
          <a:custGeom>
            <a:avLst/>
            <a:gdLst/>
            <a:ahLst/>
            <a:cxnLst/>
            <a:rect l="l" t="t" r="r" b="b"/>
            <a:pathLst>
              <a:path w="11908790" h="368934">
                <a:moveTo>
                  <a:pt x="0" y="368808"/>
                </a:moveTo>
                <a:lnTo>
                  <a:pt x="11908536" y="368808"/>
                </a:lnTo>
                <a:lnTo>
                  <a:pt x="11908536" y="0"/>
                </a:lnTo>
                <a:lnTo>
                  <a:pt x="0" y="0"/>
                </a:lnTo>
                <a:lnTo>
                  <a:pt x="0" y="368808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0" y="1152144"/>
            <a:ext cx="12076430" cy="524510"/>
          </a:xfrm>
          <a:custGeom>
            <a:avLst/>
            <a:gdLst/>
            <a:ahLst/>
            <a:cxnLst/>
            <a:rect l="l" t="t" r="r" b="b"/>
            <a:pathLst>
              <a:path w="12076430" h="524510">
                <a:moveTo>
                  <a:pt x="0" y="524255"/>
                </a:moveTo>
                <a:lnTo>
                  <a:pt x="12076176" y="524255"/>
                </a:lnTo>
                <a:lnTo>
                  <a:pt x="12076176" y="0"/>
                </a:lnTo>
                <a:lnTo>
                  <a:pt x="0" y="0"/>
                </a:lnTo>
                <a:lnTo>
                  <a:pt x="0" y="524255"/>
                </a:lnTo>
                <a:close/>
              </a:path>
            </a:pathLst>
          </a:custGeom>
          <a:solidFill>
            <a:srgbClr val="92B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0" y="1152144"/>
            <a:ext cx="12076430" cy="524510"/>
          </a:xfrm>
          <a:custGeom>
            <a:avLst/>
            <a:gdLst/>
            <a:ahLst/>
            <a:cxnLst/>
            <a:rect l="l" t="t" r="r" b="b"/>
            <a:pathLst>
              <a:path w="12076430" h="524510">
                <a:moveTo>
                  <a:pt x="0" y="524255"/>
                </a:moveTo>
                <a:lnTo>
                  <a:pt x="12076176" y="524255"/>
                </a:lnTo>
                <a:lnTo>
                  <a:pt x="12076176" y="0"/>
                </a:lnTo>
                <a:lnTo>
                  <a:pt x="0" y="0"/>
                </a:lnTo>
              </a:path>
            </a:pathLst>
          </a:custGeom>
          <a:ln w="12192">
            <a:solidFill>
              <a:srgbClr val="6A46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72339" y="84581"/>
            <a:ext cx="11656695" cy="1548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ts val="2760"/>
              </a:lnSpc>
            </a:pP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12.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Iniciativas Públicas de Promoção do Uso da </a:t>
            </a:r>
            <a:r>
              <a:rPr sz="2200" b="1" spc="-20" dirty="0">
                <a:solidFill>
                  <a:srgbClr val="FFFFFF"/>
                </a:solidFill>
                <a:latin typeface="Arial"/>
                <a:cs typeface="Arial"/>
              </a:rPr>
              <a:t>Via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Administrativa para Solução</a:t>
            </a:r>
            <a:r>
              <a:rPr sz="2200" b="1" spc="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endParaRPr sz="2200">
              <a:latin typeface="Arial"/>
              <a:cs typeface="Arial"/>
            </a:endParaRPr>
          </a:p>
          <a:p>
            <a:pPr marL="19050">
              <a:lnSpc>
                <a:spcPts val="2625"/>
              </a:lnSpc>
            </a:pP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Controvérsias oriundas de RCE – atitude preventiva e conciliatória da</a:t>
            </a:r>
            <a:r>
              <a:rPr sz="2200" b="1" spc="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Administração</a:t>
            </a:r>
            <a:endParaRPr sz="2200">
              <a:latin typeface="Arial"/>
              <a:cs typeface="Arial"/>
            </a:endParaRPr>
          </a:p>
          <a:p>
            <a:pPr marL="305435" indent="-286385">
              <a:lnSpc>
                <a:spcPct val="100000"/>
              </a:lnSpc>
              <a:spcBef>
                <a:spcPts val="420"/>
              </a:spcBef>
              <a:buFont typeface="Wingdings"/>
              <a:buChar char=""/>
              <a:tabLst>
                <a:tab pos="306070" algn="l"/>
              </a:tabLst>
            </a:pP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Grupo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sz="1800" b="1" spc="-15" dirty="0">
                <a:solidFill>
                  <a:srgbClr val="2C2D2C"/>
                </a:solidFill>
                <a:latin typeface="Arial"/>
                <a:cs typeface="Arial"/>
              </a:rPr>
              <a:t>Trabalho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instituído pela Resolução </a:t>
            </a: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PGE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-SP nº 36, de 23 de janeiro de</a:t>
            </a:r>
            <a:r>
              <a:rPr sz="1800" b="1" spc="3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C2D2C"/>
                </a:solidFill>
                <a:latin typeface="Arial"/>
                <a:cs typeface="Arial"/>
              </a:rPr>
              <a:t>2001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Grupo</a:t>
            </a:r>
            <a:r>
              <a:rPr sz="1400" spc="-3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400" spc="-3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Trabalho</a:t>
            </a:r>
            <a:r>
              <a:rPr sz="1400" spc="-4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com</a:t>
            </a:r>
            <a:r>
              <a:rPr sz="1400" spc="-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propósito</a:t>
            </a:r>
            <a:r>
              <a:rPr sz="1400" spc="-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 sistematizar</a:t>
            </a:r>
            <a:r>
              <a:rPr sz="1400" spc="-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a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orientação</a:t>
            </a:r>
            <a:r>
              <a:rPr sz="1400" spc="-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que</a:t>
            </a:r>
            <a:r>
              <a:rPr sz="1400" spc="-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vem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 sendo</a:t>
            </a:r>
            <a:r>
              <a:rPr sz="1400" spc="-3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imprimida</a:t>
            </a:r>
            <a:r>
              <a:rPr sz="1400" spc="-3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pela</a:t>
            </a:r>
            <a:r>
              <a:rPr sz="1400" spc="-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Procuradoria</a:t>
            </a:r>
            <a:r>
              <a:rPr sz="1400" spc="-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Geral</a:t>
            </a:r>
            <a:r>
              <a:rPr sz="1400" spc="-1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do</a:t>
            </a:r>
            <a:r>
              <a:rPr sz="1400" spc="-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Estado</a:t>
            </a:r>
            <a:r>
              <a:rPr sz="1400" spc="-3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no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tocante</a:t>
            </a:r>
            <a:r>
              <a:rPr sz="1400" spc="-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a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 diversas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questões</a:t>
            </a:r>
            <a:r>
              <a:rPr sz="1400" spc="-4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jurídicas</a:t>
            </a:r>
            <a:r>
              <a:rPr sz="1400" spc="-3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400" spc="-1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decorrentes</a:t>
            </a:r>
            <a:r>
              <a:rPr sz="1400" spc="-3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pedidos</a:t>
            </a:r>
            <a:r>
              <a:rPr sz="1400" spc="-3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reparação</a:t>
            </a:r>
            <a:r>
              <a:rPr sz="1400" spc="-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400" spc="-1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danos</a:t>
            </a:r>
            <a:r>
              <a:rPr sz="1400" spc="-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formulados</a:t>
            </a:r>
            <a:r>
              <a:rPr sz="1400" spc="-3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com</a:t>
            </a:r>
            <a:r>
              <a:rPr sz="1400" spc="-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base</a:t>
            </a:r>
            <a:r>
              <a:rPr sz="1400" spc="-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na</a:t>
            </a:r>
            <a:r>
              <a:rPr sz="1400" spc="-1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Lei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Estadual</a:t>
            </a:r>
            <a:r>
              <a:rPr sz="1400" spc="-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nº</a:t>
            </a:r>
            <a:r>
              <a:rPr sz="1400" spc="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10.177,</a:t>
            </a:r>
            <a:r>
              <a:rPr sz="1400" spc="-3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400" spc="-1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30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400" spc="-1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dezembro</a:t>
            </a:r>
            <a:r>
              <a:rPr sz="1400" spc="-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1998.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1307591" y="3159251"/>
            <a:ext cx="10718800" cy="523240"/>
          </a:xfrm>
          <a:custGeom>
            <a:avLst/>
            <a:gdLst/>
            <a:ahLst/>
            <a:cxnLst/>
            <a:rect l="l" t="t" r="r" b="b"/>
            <a:pathLst>
              <a:path w="10718800" h="523239">
                <a:moveTo>
                  <a:pt x="0" y="522731"/>
                </a:moveTo>
                <a:lnTo>
                  <a:pt x="10718292" y="522731"/>
                </a:lnTo>
                <a:lnTo>
                  <a:pt x="10718292" y="0"/>
                </a:lnTo>
                <a:lnTo>
                  <a:pt x="0" y="0"/>
                </a:lnTo>
                <a:lnTo>
                  <a:pt x="0" y="522731"/>
                </a:lnTo>
                <a:close/>
              </a:path>
            </a:pathLst>
          </a:custGeom>
          <a:solidFill>
            <a:srgbClr val="92B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307591" y="3159251"/>
            <a:ext cx="10718800" cy="523240"/>
          </a:xfrm>
          <a:custGeom>
            <a:avLst/>
            <a:gdLst/>
            <a:ahLst/>
            <a:cxnLst/>
            <a:rect l="l" t="t" r="r" b="b"/>
            <a:pathLst>
              <a:path w="10718800" h="523239">
                <a:moveTo>
                  <a:pt x="0" y="522731"/>
                </a:moveTo>
                <a:lnTo>
                  <a:pt x="10718292" y="522731"/>
                </a:lnTo>
                <a:lnTo>
                  <a:pt x="10718292" y="0"/>
                </a:lnTo>
                <a:lnTo>
                  <a:pt x="0" y="0"/>
                </a:lnTo>
                <a:lnTo>
                  <a:pt x="0" y="522731"/>
                </a:lnTo>
                <a:close/>
              </a:path>
            </a:pathLst>
          </a:custGeom>
          <a:ln w="12191">
            <a:solidFill>
              <a:srgbClr val="6A46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1386966" y="3186810"/>
            <a:ext cx="1056005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Para auxiliar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atividade da advocacia estatal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foi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exarado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1400" b="1" spc="-10" dirty="0">
                <a:solidFill>
                  <a:srgbClr val="2C2D2C"/>
                </a:solidFill>
                <a:latin typeface="Arial"/>
                <a:cs typeface="Arial"/>
              </a:rPr>
              <a:t>Despacho do 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Procurador Geral do Estado, </a:t>
            </a:r>
            <a:r>
              <a:rPr sz="1400" b="1" spc="-10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15-2-2002 para </a:t>
            </a:r>
            <a:r>
              <a:rPr sz="1400" b="1" spc="-10" dirty="0">
                <a:solidFill>
                  <a:srgbClr val="2C2D2C"/>
                </a:solidFill>
                <a:latin typeface="Arial"/>
                <a:cs typeface="Arial"/>
              </a:rPr>
              <a:t>orientar  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os procuradores instrutores com </a:t>
            </a:r>
            <a:r>
              <a:rPr sz="1400" b="1" dirty="0">
                <a:solidFill>
                  <a:srgbClr val="2C2D2C"/>
                </a:solidFill>
                <a:latin typeface="Arial"/>
                <a:cs typeface="Arial"/>
              </a:rPr>
              <a:t>relação a como 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se proceder na instância</a:t>
            </a:r>
            <a:r>
              <a:rPr sz="1400" b="1" spc="-2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administrativa.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0" y="1749551"/>
            <a:ext cx="1234440" cy="1247140"/>
          </a:xfrm>
          <a:custGeom>
            <a:avLst/>
            <a:gdLst/>
            <a:ahLst/>
            <a:cxnLst/>
            <a:rect l="l" t="t" r="r" b="b"/>
            <a:pathLst>
              <a:path w="1234440" h="1247139">
                <a:moveTo>
                  <a:pt x="0" y="1246632"/>
                </a:moveTo>
                <a:lnTo>
                  <a:pt x="1234440" y="1246632"/>
                </a:lnTo>
                <a:lnTo>
                  <a:pt x="1234440" y="0"/>
                </a:lnTo>
                <a:lnTo>
                  <a:pt x="0" y="0"/>
                </a:lnTo>
                <a:lnTo>
                  <a:pt x="0" y="1246632"/>
                </a:lnTo>
                <a:close/>
              </a:path>
            </a:pathLst>
          </a:custGeom>
          <a:solidFill>
            <a:srgbClr val="3A6C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0" y="1749551"/>
            <a:ext cx="1234440" cy="1247140"/>
          </a:xfrm>
          <a:custGeom>
            <a:avLst/>
            <a:gdLst/>
            <a:ahLst/>
            <a:cxnLst/>
            <a:rect l="l" t="t" r="r" b="b"/>
            <a:pathLst>
              <a:path w="1234440" h="1247139">
                <a:moveTo>
                  <a:pt x="0" y="1246632"/>
                </a:moveTo>
                <a:lnTo>
                  <a:pt x="1234440" y="1246632"/>
                </a:lnTo>
                <a:lnTo>
                  <a:pt x="1234440" y="0"/>
                </a:lnTo>
                <a:lnTo>
                  <a:pt x="0" y="0"/>
                </a:lnTo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217728" y="1780997"/>
            <a:ext cx="794385" cy="1169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8419" marR="5080" indent="-45720" algn="just">
              <a:lnSpc>
                <a:spcPct val="100000"/>
              </a:lnSpc>
              <a:spcBef>
                <a:spcPts val="95"/>
              </a:spcBef>
            </a:pPr>
            <a:r>
              <a:rPr sz="2500" b="1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2500" b="1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500" b="1" u="heavy" spc="-5" dirty="0">
                <a:solidFill>
                  <a:srgbClr val="2C2D2C"/>
                </a:solidFill>
                <a:latin typeface="Verdana"/>
                <a:cs typeface="Verdana"/>
              </a:rPr>
              <a:t>N </a:t>
            </a:r>
            <a:r>
              <a:rPr sz="2500" b="1" spc="-5" dirty="0">
                <a:solidFill>
                  <a:srgbClr val="2C2D2C"/>
                </a:solidFill>
                <a:latin typeface="Verdana"/>
                <a:cs typeface="Verdana"/>
              </a:rPr>
              <a:t> TE</a:t>
            </a:r>
            <a:r>
              <a:rPr sz="2500" b="1" u="heavy" spc="-5" dirty="0">
                <a:solidFill>
                  <a:srgbClr val="2C2D2C"/>
                </a:solidFill>
                <a:latin typeface="Verdana"/>
                <a:cs typeface="Verdana"/>
              </a:rPr>
              <a:t>X </a:t>
            </a:r>
            <a:r>
              <a:rPr sz="2500" b="1" spc="-5" dirty="0">
                <a:solidFill>
                  <a:srgbClr val="2C2D2C"/>
                </a:solidFill>
                <a:latin typeface="Verdana"/>
                <a:cs typeface="Verdana"/>
              </a:rPr>
              <a:t> TO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1307591" y="1825751"/>
            <a:ext cx="10768965" cy="1170940"/>
          </a:xfrm>
          <a:custGeom>
            <a:avLst/>
            <a:gdLst/>
            <a:ahLst/>
            <a:cxnLst/>
            <a:rect l="l" t="t" r="r" b="b"/>
            <a:pathLst>
              <a:path w="10768965" h="1170939">
                <a:moveTo>
                  <a:pt x="0" y="1170432"/>
                </a:moveTo>
                <a:lnTo>
                  <a:pt x="10768584" y="1170432"/>
                </a:lnTo>
                <a:lnTo>
                  <a:pt x="10768584" y="0"/>
                </a:lnTo>
                <a:lnTo>
                  <a:pt x="0" y="0"/>
                </a:lnTo>
                <a:lnTo>
                  <a:pt x="0" y="1170432"/>
                </a:lnTo>
                <a:close/>
              </a:path>
            </a:pathLst>
          </a:custGeom>
          <a:solidFill>
            <a:srgbClr val="92B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307591" y="1825751"/>
            <a:ext cx="10768965" cy="1170940"/>
          </a:xfrm>
          <a:custGeom>
            <a:avLst/>
            <a:gdLst/>
            <a:ahLst/>
            <a:cxnLst/>
            <a:rect l="l" t="t" r="r" b="b"/>
            <a:pathLst>
              <a:path w="10768965" h="1170939">
                <a:moveTo>
                  <a:pt x="0" y="1170432"/>
                </a:moveTo>
                <a:lnTo>
                  <a:pt x="10768584" y="1170432"/>
                </a:lnTo>
                <a:lnTo>
                  <a:pt x="10768584" y="0"/>
                </a:lnTo>
                <a:lnTo>
                  <a:pt x="0" y="0"/>
                </a:lnTo>
                <a:lnTo>
                  <a:pt x="0" y="1170432"/>
                </a:lnTo>
                <a:close/>
              </a:path>
            </a:pathLst>
          </a:custGeom>
          <a:ln w="12192">
            <a:solidFill>
              <a:srgbClr val="6A46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1386966" y="1852929"/>
            <a:ext cx="10548620" cy="1093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Naquela época </a:t>
            </a:r>
            <a:r>
              <a:rPr sz="1400" b="1" dirty="0">
                <a:solidFill>
                  <a:srgbClr val="2C2D2C"/>
                </a:solidFill>
                <a:latin typeface="Arial"/>
                <a:cs typeface="Arial"/>
              </a:rPr>
              <a:t>33% 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dos requerimentos de </a:t>
            </a:r>
            <a:r>
              <a:rPr sz="1400" b="1" dirty="0">
                <a:solidFill>
                  <a:srgbClr val="2C2D2C"/>
                </a:solidFill>
                <a:latin typeface="Arial"/>
                <a:cs typeface="Arial"/>
              </a:rPr>
              <a:t>reparação 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de danos </a:t>
            </a:r>
            <a:r>
              <a:rPr sz="1400" b="1" dirty="0">
                <a:solidFill>
                  <a:srgbClr val="2C2D2C"/>
                </a:solidFill>
                <a:latin typeface="Arial"/>
                <a:cs typeface="Arial"/>
              </a:rPr>
              <a:t>dizem respeito a 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problemas envolvendo </a:t>
            </a:r>
            <a:r>
              <a:rPr sz="1400" b="1" dirty="0">
                <a:solidFill>
                  <a:srgbClr val="2C2D2C"/>
                </a:solidFill>
                <a:latin typeface="Arial"/>
                <a:cs typeface="Arial"/>
              </a:rPr>
              <a:t>as Polícia 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Militar </a:t>
            </a:r>
            <a:r>
              <a:rPr sz="1400" b="1" dirty="0">
                <a:solidFill>
                  <a:srgbClr val="2C2D2C"/>
                </a:solidFill>
                <a:latin typeface="Arial"/>
                <a:cs typeface="Arial"/>
              </a:rPr>
              <a:t>e  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Civil (abusos, </a:t>
            </a:r>
            <a:r>
              <a:rPr sz="1400" b="1" dirty="0">
                <a:solidFill>
                  <a:srgbClr val="2C2D2C"/>
                </a:solidFill>
                <a:latin typeface="Arial"/>
                <a:cs typeface="Arial"/>
              </a:rPr>
              <a:t>acidentes, omissões, etc);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20% referem-se a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questões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tipicamente funcionais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(transferência,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aumento de 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vencimentos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proventos, reenquadramento,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diárias, licenças, abonos,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revisão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de penalidades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administrativas,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etc); os restantes</a:t>
            </a:r>
            <a:r>
              <a:rPr sz="1400" spc="-17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47% 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dizem respeito a assuntos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diversos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(intervenção na propriedade,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inexecução contratual, má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conservação de estradas, problemas 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envolvendo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a SABESP e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ELETROPAULO,</a:t>
            </a:r>
            <a:r>
              <a:rPr sz="1400" spc="-7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etc).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0" y="3163823"/>
            <a:ext cx="1242060" cy="477520"/>
          </a:xfrm>
          <a:custGeom>
            <a:avLst/>
            <a:gdLst/>
            <a:ahLst/>
            <a:cxnLst/>
            <a:rect l="l" t="t" r="r" b="b"/>
            <a:pathLst>
              <a:path w="1242060" h="477520">
                <a:moveTo>
                  <a:pt x="0" y="477012"/>
                </a:moveTo>
                <a:lnTo>
                  <a:pt x="1242060" y="477012"/>
                </a:lnTo>
                <a:lnTo>
                  <a:pt x="1242060" y="0"/>
                </a:lnTo>
                <a:lnTo>
                  <a:pt x="0" y="0"/>
                </a:lnTo>
                <a:lnTo>
                  <a:pt x="0" y="477012"/>
                </a:lnTo>
                <a:close/>
              </a:path>
            </a:pathLst>
          </a:custGeom>
          <a:solidFill>
            <a:srgbClr val="3A6C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0" y="3163823"/>
            <a:ext cx="1242060" cy="477520"/>
          </a:xfrm>
          <a:custGeom>
            <a:avLst/>
            <a:gdLst/>
            <a:ahLst/>
            <a:cxnLst/>
            <a:rect l="l" t="t" r="r" b="b"/>
            <a:pathLst>
              <a:path w="1242060" h="477520">
                <a:moveTo>
                  <a:pt x="0" y="477012"/>
                </a:moveTo>
                <a:lnTo>
                  <a:pt x="1242060" y="477012"/>
                </a:lnTo>
                <a:lnTo>
                  <a:pt x="1242060" y="0"/>
                </a:lnTo>
                <a:lnTo>
                  <a:pt x="0" y="0"/>
                </a:lnTo>
                <a:lnTo>
                  <a:pt x="0" y="477012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157073" y="3196208"/>
            <a:ext cx="92773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2C2D2C"/>
                </a:solidFill>
                <a:latin typeface="Verdana"/>
                <a:cs typeface="Verdana"/>
              </a:rPr>
              <a:t>2002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0" y="3742944"/>
            <a:ext cx="1242060" cy="477520"/>
          </a:xfrm>
          <a:custGeom>
            <a:avLst/>
            <a:gdLst/>
            <a:ahLst/>
            <a:cxnLst/>
            <a:rect l="l" t="t" r="r" b="b"/>
            <a:pathLst>
              <a:path w="1242060" h="477520">
                <a:moveTo>
                  <a:pt x="0" y="477011"/>
                </a:moveTo>
                <a:lnTo>
                  <a:pt x="1242060" y="477011"/>
                </a:lnTo>
                <a:lnTo>
                  <a:pt x="1242060" y="0"/>
                </a:lnTo>
                <a:lnTo>
                  <a:pt x="0" y="0"/>
                </a:lnTo>
                <a:lnTo>
                  <a:pt x="0" y="477011"/>
                </a:lnTo>
                <a:close/>
              </a:path>
            </a:pathLst>
          </a:custGeom>
          <a:solidFill>
            <a:srgbClr val="3A6C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0" y="3742944"/>
            <a:ext cx="1242060" cy="477520"/>
          </a:xfrm>
          <a:custGeom>
            <a:avLst/>
            <a:gdLst/>
            <a:ahLst/>
            <a:cxnLst/>
            <a:rect l="l" t="t" r="r" b="b"/>
            <a:pathLst>
              <a:path w="1242060" h="477520">
                <a:moveTo>
                  <a:pt x="0" y="477011"/>
                </a:moveTo>
                <a:lnTo>
                  <a:pt x="1242060" y="477011"/>
                </a:lnTo>
                <a:lnTo>
                  <a:pt x="1242060" y="0"/>
                </a:lnTo>
                <a:lnTo>
                  <a:pt x="0" y="0"/>
                </a:lnTo>
                <a:lnTo>
                  <a:pt x="0" y="477011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157073" y="3775964"/>
            <a:ext cx="92773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2C2D2C"/>
                </a:solidFill>
                <a:latin typeface="Verdana"/>
                <a:cs typeface="Verdana"/>
              </a:rPr>
              <a:t>2015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1307591" y="3811523"/>
            <a:ext cx="10718800" cy="340360"/>
          </a:xfrm>
          <a:custGeom>
            <a:avLst/>
            <a:gdLst/>
            <a:ahLst/>
            <a:cxnLst/>
            <a:rect l="l" t="t" r="r" b="b"/>
            <a:pathLst>
              <a:path w="10718800" h="340360">
                <a:moveTo>
                  <a:pt x="0" y="339851"/>
                </a:moveTo>
                <a:lnTo>
                  <a:pt x="10718292" y="339851"/>
                </a:lnTo>
                <a:lnTo>
                  <a:pt x="10718292" y="0"/>
                </a:lnTo>
                <a:lnTo>
                  <a:pt x="0" y="0"/>
                </a:lnTo>
                <a:lnTo>
                  <a:pt x="0" y="339851"/>
                </a:lnTo>
                <a:close/>
              </a:path>
            </a:pathLst>
          </a:custGeom>
          <a:solidFill>
            <a:srgbClr val="92B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307591" y="3811523"/>
            <a:ext cx="10718800" cy="340360"/>
          </a:xfrm>
          <a:custGeom>
            <a:avLst/>
            <a:gdLst/>
            <a:ahLst/>
            <a:cxnLst/>
            <a:rect l="l" t="t" r="r" b="b"/>
            <a:pathLst>
              <a:path w="10718800" h="340360">
                <a:moveTo>
                  <a:pt x="0" y="339851"/>
                </a:moveTo>
                <a:lnTo>
                  <a:pt x="10718292" y="339851"/>
                </a:lnTo>
                <a:lnTo>
                  <a:pt x="10718292" y="0"/>
                </a:lnTo>
                <a:lnTo>
                  <a:pt x="0" y="0"/>
                </a:lnTo>
                <a:lnTo>
                  <a:pt x="0" y="339851"/>
                </a:lnTo>
                <a:close/>
              </a:path>
            </a:pathLst>
          </a:custGeom>
          <a:ln w="12192">
            <a:solidFill>
              <a:srgbClr val="6A46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 txBox="1"/>
          <p:nvPr/>
        </p:nvSpPr>
        <p:spPr>
          <a:xfrm>
            <a:off x="1386966" y="3841241"/>
            <a:ext cx="105022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Importante ressaltar que 75% (8 de 12) dos pedidos protocolados na PGE para reparação de danos foram</a:t>
            </a:r>
            <a:r>
              <a:rPr sz="1600" spc="409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deferidos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0" y="4331208"/>
            <a:ext cx="11900916" cy="6461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0" y="4331208"/>
            <a:ext cx="11901170" cy="646430"/>
          </a:xfrm>
          <a:custGeom>
            <a:avLst/>
            <a:gdLst/>
            <a:ahLst/>
            <a:cxnLst/>
            <a:rect l="l" t="t" r="r" b="b"/>
            <a:pathLst>
              <a:path w="11901170" h="646429">
                <a:moveTo>
                  <a:pt x="0" y="646176"/>
                </a:moveTo>
                <a:lnTo>
                  <a:pt x="11900916" y="646176"/>
                </a:lnTo>
                <a:lnTo>
                  <a:pt x="11900916" y="0"/>
                </a:lnTo>
                <a:lnTo>
                  <a:pt x="0" y="0"/>
                </a:lnTo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0" y="5077967"/>
            <a:ext cx="12163425" cy="1571625"/>
          </a:xfrm>
          <a:custGeom>
            <a:avLst/>
            <a:gdLst/>
            <a:ahLst/>
            <a:cxnLst/>
            <a:rect l="l" t="t" r="r" b="b"/>
            <a:pathLst>
              <a:path w="12163425" h="1571625">
                <a:moveTo>
                  <a:pt x="0" y="1571243"/>
                </a:moveTo>
                <a:lnTo>
                  <a:pt x="12163044" y="1571243"/>
                </a:lnTo>
                <a:lnTo>
                  <a:pt x="12163044" y="0"/>
                </a:lnTo>
                <a:lnTo>
                  <a:pt x="0" y="0"/>
                </a:lnTo>
                <a:lnTo>
                  <a:pt x="0" y="1571243"/>
                </a:lnTo>
                <a:close/>
              </a:path>
            </a:pathLst>
          </a:custGeom>
          <a:solidFill>
            <a:srgbClr val="92B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0" y="5077967"/>
            <a:ext cx="12163425" cy="1571625"/>
          </a:xfrm>
          <a:custGeom>
            <a:avLst/>
            <a:gdLst/>
            <a:ahLst/>
            <a:cxnLst/>
            <a:rect l="l" t="t" r="r" b="b"/>
            <a:pathLst>
              <a:path w="12163425" h="1571625">
                <a:moveTo>
                  <a:pt x="0" y="1571243"/>
                </a:moveTo>
                <a:lnTo>
                  <a:pt x="12163044" y="1571243"/>
                </a:lnTo>
                <a:lnTo>
                  <a:pt x="12163044" y="0"/>
                </a:lnTo>
                <a:lnTo>
                  <a:pt x="0" y="0"/>
                </a:lnTo>
                <a:lnTo>
                  <a:pt x="0" y="1571243"/>
                </a:lnTo>
                <a:close/>
              </a:path>
            </a:pathLst>
          </a:custGeom>
          <a:ln w="12192">
            <a:solidFill>
              <a:srgbClr val="6A46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72339" y="4358766"/>
            <a:ext cx="12004040" cy="2237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299720" algn="l"/>
              </a:tabLst>
            </a:pP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Programa Litigar menos e melhor </a:t>
            </a: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-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iniciativa </a:t>
            </a: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por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parte da </a:t>
            </a: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PGE-SP</a:t>
            </a:r>
            <a:r>
              <a:rPr sz="1800" b="1" spc="-20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lang="pt-BR" sz="2550" b="1" spc="-750" baseline="6535" dirty="0" smtClean="0">
                <a:latin typeface="Verdana"/>
                <a:cs typeface="Verdana"/>
              </a:rPr>
              <a:t>(2  0  1  5  )    </a:t>
            </a:r>
            <a:endParaRPr sz="2550" baseline="6535" dirty="0" smtClean="0">
              <a:latin typeface="Verdana"/>
              <a:cs typeface="Verdana"/>
            </a:endParaRPr>
          </a:p>
          <a:p>
            <a:pPr marL="3242310">
              <a:lnSpc>
                <a:spcPct val="100000"/>
              </a:lnSpc>
            </a:pPr>
            <a:r>
              <a:rPr sz="1800" spc="-5" dirty="0" err="1" smtClean="0">
                <a:solidFill>
                  <a:srgbClr val="2C2D2C"/>
                </a:solidFill>
                <a:latin typeface="Arial"/>
                <a:cs typeface="Arial"/>
              </a:rPr>
              <a:t>Resolução</a:t>
            </a:r>
            <a:r>
              <a:rPr sz="1800" spc="-5" dirty="0" smtClean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dirty="0" smtClean="0">
                <a:solidFill>
                  <a:srgbClr val="2C2D2C"/>
                </a:solidFill>
                <a:latin typeface="Arial"/>
                <a:cs typeface="Arial"/>
              </a:rPr>
              <a:t>PGE </a:t>
            </a:r>
            <a:r>
              <a:rPr sz="1800" spc="-5" dirty="0" smtClean="0">
                <a:solidFill>
                  <a:srgbClr val="2C2D2C"/>
                </a:solidFill>
                <a:latin typeface="Arial"/>
                <a:cs typeface="Arial"/>
              </a:rPr>
              <a:t>nº 25, de 18 de </a:t>
            </a:r>
            <a:r>
              <a:rPr sz="1800" spc="-5" dirty="0" err="1" smtClean="0">
                <a:solidFill>
                  <a:srgbClr val="2C2D2C"/>
                </a:solidFill>
                <a:latin typeface="Arial"/>
                <a:cs typeface="Arial"/>
              </a:rPr>
              <a:t>novembro</a:t>
            </a:r>
            <a:r>
              <a:rPr sz="1800" spc="-5" dirty="0" smtClean="0">
                <a:solidFill>
                  <a:srgbClr val="2C2D2C"/>
                </a:solidFill>
                <a:latin typeface="Arial"/>
                <a:cs typeface="Arial"/>
              </a:rPr>
              <a:t> de</a:t>
            </a:r>
            <a:r>
              <a:rPr sz="1800" spc="30" dirty="0" smtClean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 smtClean="0">
                <a:solidFill>
                  <a:srgbClr val="2C2D2C"/>
                </a:solidFill>
                <a:latin typeface="Arial"/>
                <a:cs typeface="Arial"/>
              </a:rPr>
              <a:t>2015.</a:t>
            </a:r>
            <a:endParaRPr sz="1800" dirty="0" smtClean="0">
              <a:latin typeface="Arial"/>
              <a:cs typeface="Arial"/>
            </a:endParaRPr>
          </a:p>
          <a:p>
            <a:pPr marL="19050" marR="5080">
              <a:lnSpc>
                <a:spcPct val="100000"/>
              </a:lnSpc>
              <a:spcBef>
                <a:spcPts val="1575"/>
              </a:spcBef>
            </a:pPr>
            <a:r>
              <a:rPr sz="1600" spc="-65" dirty="0" smtClean="0">
                <a:solidFill>
                  <a:srgbClr val="2C2D2C"/>
                </a:solidFill>
                <a:latin typeface="Arial"/>
                <a:cs typeface="Arial"/>
              </a:rPr>
              <a:t>Tem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a finalidade precípua de consolidar medidas já implementadas e </a:t>
            </a:r>
            <a:r>
              <a:rPr sz="1600" spc="-15" dirty="0">
                <a:solidFill>
                  <a:srgbClr val="2C2D2C"/>
                </a:solidFill>
                <a:latin typeface="Arial"/>
                <a:cs typeface="Arial"/>
              </a:rPr>
              <a:t>adotar,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ao longo dos próximos anos, novas ações </a:t>
            </a:r>
            <a:r>
              <a:rPr sz="1600" dirty="0">
                <a:solidFill>
                  <a:srgbClr val="2C2D2C"/>
                </a:solidFill>
                <a:latin typeface="Arial"/>
                <a:cs typeface="Arial"/>
              </a:rPr>
              <a:t>direcionadas 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à redução da litigiosidade bem como de práticas voltadas à racionalização das atividades desempenhadas pelos procuradores do  Estado na defesa do erário em</a:t>
            </a:r>
            <a:r>
              <a:rPr sz="1600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juízo.</a:t>
            </a:r>
            <a:endParaRPr sz="1600" dirty="0">
              <a:latin typeface="Arial"/>
              <a:cs typeface="Arial"/>
            </a:endParaRPr>
          </a:p>
          <a:p>
            <a:pPr marL="19050" marR="24130">
              <a:lnSpc>
                <a:spcPct val="100000"/>
              </a:lnSpc>
            </a:pPr>
            <a:r>
              <a:rPr sz="1600" b="1" spc="-10" dirty="0">
                <a:solidFill>
                  <a:srgbClr val="2C2D2C"/>
                </a:solidFill>
                <a:latin typeface="Arial"/>
                <a:cs typeface="Arial"/>
              </a:rPr>
              <a:t>FOCO: </a:t>
            </a: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proposição de alterações </a:t>
            </a:r>
            <a:r>
              <a:rPr sz="1600" b="1" spc="-10" dirty="0">
                <a:solidFill>
                  <a:srgbClr val="2C2D2C"/>
                </a:solidFill>
                <a:latin typeface="Arial"/>
                <a:cs typeface="Arial"/>
              </a:rPr>
              <a:t>legislativas </a:t>
            </a: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e, sempre que </a:t>
            </a:r>
            <a:r>
              <a:rPr sz="1600" b="1" spc="-10" dirty="0">
                <a:solidFill>
                  <a:srgbClr val="2C2D2C"/>
                </a:solidFill>
                <a:latin typeface="Arial"/>
                <a:cs typeface="Arial"/>
              </a:rPr>
              <a:t>possível, </a:t>
            </a:r>
            <a:r>
              <a:rPr sz="1600" b="1" spc="-15" dirty="0">
                <a:solidFill>
                  <a:srgbClr val="2C2D2C"/>
                </a:solidFill>
                <a:latin typeface="Arial"/>
                <a:cs typeface="Arial"/>
              </a:rPr>
              <a:t>conciliar, </a:t>
            </a: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de modo a </a:t>
            </a:r>
            <a:r>
              <a:rPr sz="1600" b="1" spc="-10" dirty="0">
                <a:solidFill>
                  <a:srgbClr val="2C2D2C"/>
                </a:solidFill>
                <a:latin typeface="Arial"/>
                <a:cs typeface="Arial"/>
              </a:rPr>
              <a:t>prevenir </a:t>
            </a:r>
            <a:r>
              <a:rPr sz="1600" b="1" spc="-15" dirty="0">
                <a:solidFill>
                  <a:srgbClr val="2C2D2C"/>
                </a:solidFill>
                <a:latin typeface="Arial"/>
                <a:cs typeface="Arial"/>
              </a:rPr>
              <a:t>novos </a:t>
            </a: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litígios.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Prévia  autorização aos Procuradores para celebração de acordos ou transações em ações indenizatórias implantando mecanismo inovador  de solução dos conflitos por meio da</a:t>
            </a:r>
            <a:r>
              <a:rPr sz="1600" spc="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conciliação.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13. Enquadramento </a:t>
            </a:r>
            <a:r>
              <a:rPr dirty="0"/>
              <a:t>das</a:t>
            </a:r>
            <a:r>
              <a:rPr spc="-40" dirty="0"/>
              <a:t> </a:t>
            </a:r>
            <a:r>
              <a:rPr spc="-30" dirty="0"/>
              <a:t>Tendências</a:t>
            </a:r>
          </a:p>
        </p:txBody>
      </p:sp>
      <p:sp>
        <p:nvSpPr>
          <p:cNvPr id="3" name="object 3"/>
          <p:cNvSpPr/>
          <p:nvPr/>
        </p:nvSpPr>
        <p:spPr>
          <a:xfrm>
            <a:off x="7196328" y="525780"/>
            <a:ext cx="4996180" cy="861060"/>
          </a:xfrm>
          <a:custGeom>
            <a:avLst/>
            <a:gdLst/>
            <a:ahLst/>
            <a:cxnLst/>
            <a:rect l="l" t="t" r="r" b="b"/>
            <a:pathLst>
              <a:path w="4996180" h="861060">
                <a:moveTo>
                  <a:pt x="0" y="861060"/>
                </a:moveTo>
                <a:lnTo>
                  <a:pt x="4995672" y="861060"/>
                </a:lnTo>
                <a:lnTo>
                  <a:pt x="4995672" y="0"/>
                </a:lnTo>
                <a:lnTo>
                  <a:pt x="0" y="0"/>
                </a:lnTo>
                <a:lnTo>
                  <a:pt x="0" y="861060"/>
                </a:lnTo>
                <a:close/>
              </a:path>
            </a:pathLst>
          </a:custGeom>
          <a:solidFill>
            <a:srgbClr val="565C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96328" y="525780"/>
            <a:ext cx="4996180" cy="861060"/>
          </a:xfrm>
          <a:custGeom>
            <a:avLst/>
            <a:gdLst/>
            <a:ahLst/>
            <a:cxnLst/>
            <a:rect l="l" t="t" r="r" b="b"/>
            <a:pathLst>
              <a:path w="4996180" h="861060">
                <a:moveTo>
                  <a:pt x="0" y="861060"/>
                </a:moveTo>
                <a:lnTo>
                  <a:pt x="4995672" y="861060"/>
                </a:lnTo>
                <a:lnTo>
                  <a:pt x="4995672" y="0"/>
                </a:lnTo>
                <a:lnTo>
                  <a:pt x="0" y="0"/>
                </a:lnTo>
                <a:lnTo>
                  <a:pt x="0" y="861060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17483" y="565784"/>
            <a:ext cx="275463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10" dirty="0">
                <a:solidFill>
                  <a:srgbClr val="2C2D2C"/>
                </a:solidFill>
                <a:latin typeface="Verdana"/>
                <a:cs typeface="Verdana"/>
              </a:rPr>
              <a:t>Jurisprudencial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525780"/>
            <a:ext cx="7196455" cy="477520"/>
          </a:xfrm>
          <a:custGeom>
            <a:avLst/>
            <a:gdLst/>
            <a:ahLst/>
            <a:cxnLst/>
            <a:rect l="l" t="t" r="r" b="b"/>
            <a:pathLst>
              <a:path w="7196455" h="477519">
                <a:moveTo>
                  <a:pt x="0" y="477012"/>
                </a:moveTo>
                <a:lnTo>
                  <a:pt x="7196328" y="477012"/>
                </a:lnTo>
                <a:lnTo>
                  <a:pt x="7196328" y="0"/>
                </a:lnTo>
                <a:lnTo>
                  <a:pt x="0" y="0"/>
                </a:lnTo>
                <a:lnTo>
                  <a:pt x="0" y="477012"/>
                </a:lnTo>
                <a:close/>
              </a:path>
            </a:pathLst>
          </a:custGeom>
          <a:solidFill>
            <a:srgbClr val="3A6C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25780"/>
            <a:ext cx="7196455" cy="477520"/>
          </a:xfrm>
          <a:custGeom>
            <a:avLst/>
            <a:gdLst/>
            <a:ahLst/>
            <a:cxnLst/>
            <a:rect l="l" t="t" r="r" b="b"/>
            <a:pathLst>
              <a:path w="7196455" h="477519">
                <a:moveTo>
                  <a:pt x="0" y="477012"/>
                </a:moveTo>
                <a:lnTo>
                  <a:pt x="7196328" y="477012"/>
                </a:lnTo>
                <a:lnTo>
                  <a:pt x="7196328" y="0"/>
                </a:lnTo>
                <a:lnTo>
                  <a:pt x="0" y="0"/>
                </a:lnTo>
                <a:lnTo>
                  <a:pt x="0" y="477012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560701" y="557276"/>
            <a:ext cx="207518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2C2D2C"/>
                </a:solidFill>
                <a:latin typeface="Verdana"/>
                <a:cs typeface="Verdana"/>
              </a:rPr>
              <a:t>Normati</a:t>
            </a:r>
            <a:r>
              <a:rPr sz="2500" b="1" spc="-15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2500" b="1" spc="-5" dirty="0">
                <a:solidFill>
                  <a:srgbClr val="2C2D2C"/>
                </a:solidFill>
                <a:latin typeface="Verdana"/>
                <a:cs typeface="Verdana"/>
              </a:rPr>
              <a:t>as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1005839"/>
            <a:ext cx="3051175" cy="338455"/>
          </a:xfrm>
          <a:custGeom>
            <a:avLst/>
            <a:gdLst/>
            <a:ahLst/>
            <a:cxnLst/>
            <a:rect l="l" t="t" r="r" b="b"/>
            <a:pathLst>
              <a:path w="3051175" h="338455">
                <a:moveTo>
                  <a:pt x="0" y="338327"/>
                </a:moveTo>
                <a:lnTo>
                  <a:pt x="3051048" y="338327"/>
                </a:lnTo>
                <a:lnTo>
                  <a:pt x="3051048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3A6C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1005839"/>
            <a:ext cx="3051175" cy="338455"/>
          </a:xfrm>
          <a:custGeom>
            <a:avLst/>
            <a:gdLst/>
            <a:ahLst/>
            <a:cxnLst/>
            <a:rect l="l" t="t" r="r" b="b"/>
            <a:pathLst>
              <a:path w="3051175" h="338455">
                <a:moveTo>
                  <a:pt x="0" y="338327"/>
                </a:moveTo>
                <a:lnTo>
                  <a:pt x="3051048" y="338327"/>
                </a:lnTo>
                <a:lnTo>
                  <a:pt x="3051048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51048" y="1010411"/>
            <a:ext cx="4145279" cy="337185"/>
          </a:xfrm>
          <a:custGeom>
            <a:avLst/>
            <a:gdLst/>
            <a:ahLst/>
            <a:cxnLst/>
            <a:rect l="l" t="t" r="r" b="b"/>
            <a:pathLst>
              <a:path w="4145279" h="337184">
                <a:moveTo>
                  <a:pt x="0" y="336803"/>
                </a:moveTo>
                <a:lnTo>
                  <a:pt x="4145279" y="336803"/>
                </a:lnTo>
                <a:lnTo>
                  <a:pt x="4145279" y="0"/>
                </a:lnTo>
                <a:lnTo>
                  <a:pt x="0" y="0"/>
                </a:lnTo>
                <a:lnTo>
                  <a:pt x="0" y="336803"/>
                </a:lnTo>
                <a:close/>
              </a:path>
            </a:pathLst>
          </a:custGeom>
          <a:solidFill>
            <a:srgbClr val="3A6C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51048" y="1010411"/>
            <a:ext cx="4145279" cy="337185"/>
          </a:xfrm>
          <a:custGeom>
            <a:avLst/>
            <a:gdLst/>
            <a:ahLst/>
            <a:cxnLst/>
            <a:rect l="l" t="t" r="r" b="b"/>
            <a:pathLst>
              <a:path w="4145279" h="337184">
                <a:moveTo>
                  <a:pt x="0" y="336803"/>
                </a:moveTo>
                <a:lnTo>
                  <a:pt x="4145279" y="336803"/>
                </a:lnTo>
                <a:lnTo>
                  <a:pt x="4145279" y="0"/>
                </a:lnTo>
                <a:lnTo>
                  <a:pt x="0" y="0"/>
                </a:lnTo>
                <a:lnTo>
                  <a:pt x="0" y="336803"/>
                </a:lnTo>
                <a:close/>
              </a:path>
            </a:pathLst>
          </a:custGeom>
          <a:ln w="6095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454144" y="1041653"/>
            <a:ext cx="13392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Estrangeira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51048" y="1702307"/>
            <a:ext cx="4076700" cy="3078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51048" y="1702307"/>
            <a:ext cx="4076700" cy="307975"/>
          </a:xfrm>
          <a:custGeom>
            <a:avLst/>
            <a:gdLst/>
            <a:ahLst/>
            <a:cxnLst/>
            <a:rect l="l" t="t" r="r" b="b"/>
            <a:pathLst>
              <a:path w="4076700" h="307975">
                <a:moveTo>
                  <a:pt x="0" y="307848"/>
                </a:moveTo>
                <a:lnTo>
                  <a:pt x="4076700" y="307848"/>
                </a:lnTo>
                <a:lnTo>
                  <a:pt x="4076700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1386839"/>
            <a:ext cx="2988564" cy="3093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386839"/>
            <a:ext cx="2988945" cy="309880"/>
          </a:xfrm>
          <a:custGeom>
            <a:avLst/>
            <a:gdLst/>
            <a:ahLst/>
            <a:cxnLst/>
            <a:rect l="l" t="t" r="r" b="b"/>
            <a:pathLst>
              <a:path w="2988945" h="309880">
                <a:moveTo>
                  <a:pt x="0" y="309372"/>
                </a:moveTo>
                <a:lnTo>
                  <a:pt x="2988564" y="309372"/>
                </a:lnTo>
                <a:lnTo>
                  <a:pt x="2988564" y="0"/>
                </a:lnTo>
                <a:lnTo>
                  <a:pt x="0" y="0"/>
                </a:lnTo>
                <a:lnTo>
                  <a:pt x="0" y="309372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8739" y="1038225"/>
            <a:ext cx="6330950" cy="935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504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Nacional</a:t>
            </a:r>
            <a:endParaRPr sz="1600">
              <a:latin typeface="Verdana"/>
              <a:cs typeface="Verdana"/>
            </a:endParaRPr>
          </a:p>
          <a:p>
            <a:pPr marL="323215" indent="-310515">
              <a:lnSpc>
                <a:spcPct val="100000"/>
              </a:lnSpc>
              <a:spcBef>
                <a:spcPts val="1085"/>
              </a:spcBef>
              <a:buAutoNum type="arabicPeriod"/>
              <a:tabLst>
                <a:tab pos="323850" algn="l"/>
              </a:tabLst>
            </a:pP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Securitização 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da</a:t>
            </a:r>
            <a:r>
              <a:rPr sz="1400" b="1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RCE</a:t>
            </a:r>
            <a:endParaRPr sz="1400">
              <a:latin typeface="Verdana"/>
              <a:cs typeface="Verdana"/>
            </a:endParaRPr>
          </a:p>
          <a:p>
            <a:pPr marL="3315335" indent="-251460">
              <a:lnSpc>
                <a:spcPct val="100000"/>
              </a:lnSpc>
              <a:spcBef>
                <a:spcPts val="795"/>
              </a:spcBef>
              <a:buAutoNum type="arabicPeriod"/>
              <a:tabLst>
                <a:tab pos="3315970" algn="l"/>
              </a:tabLst>
            </a:pP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Atos omissivos 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– REC</a:t>
            </a:r>
            <a:r>
              <a:rPr sz="1400" b="1" spc="-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objetiva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2048255"/>
            <a:ext cx="2993136" cy="3383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2048255"/>
            <a:ext cx="2993390" cy="338455"/>
          </a:xfrm>
          <a:custGeom>
            <a:avLst/>
            <a:gdLst/>
            <a:ahLst/>
            <a:cxnLst/>
            <a:rect l="l" t="t" r="r" b="b"/>
            <a:pathLst>
              <a:path w="2993390" h="338455">
                <a:moveTo>
                  <a:pt x="0" y="338327"/>
                </a:moveTo>
                <a:lnTo>
                  <a:pt x="2993136" y="338327"/>
                </a:lnTo>
                <a:lnTo>
                  <a:pt x="2993136" y="0"/>
                </a:lnTo>
                <a:lnTo>
                  <a:pt x="0" y="0"/>
                </a:lnTo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8564" y="2080005"/>
            <a:ext cx="28200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Verdana"/>
                <a:cs typeface="Verdana"/>
              </a:rPr>
              <a:t>3. 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RCE 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por Ato</a:t>
            </a:r>
            <a:r>
              <a:rPr sz="1400" b="1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Jurisdicional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2427732"/>
            <a:ext cx="2993136" cy="3078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2427732"/>
            <a:ext cx="2993390" cy="307975"/>
          </a:xfrm>
          <a:custGeom>
            <a:avLst/>
            <a:gdLst/>
            <a:ahLst/>
            <a:cxnLst/>
            <a:rect l="l" t="t" r="r" b="b"/>
            <a:pathLst>
              <a:path w="2993390" h="307975">
                <a:moveTo>
                  <a:pt x="0" y="307848"/>
                </a:moveTo>
                <a:lnTo>
                  <a:pt x="2993136" y="307848"/>
                </a:lnTo>
                <a:lnTo>
                  <a:pt x="2993136" y="0"/>
                </a:lnTo>
                <a:lnTo>
                  <a:pt x="0" y="0"/>
                </a:lnTo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0088" y="2473198"/>
            <a:ext cx="284670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4. </a:t>
            </a:r>
            <a:r>
              <a:rPr sz="1300" b="1" spc="-10" dirty="0">
                <a:solidFill>
                  <a:srgbClr val="FFFFFF"/>
                </a:solidFill>
                <a:latin typeface="Verdana"/>
                <a:cs typeface="Verdana"/>
              </a:rPr>
              <a:t>RCE </a:t>
            </a:r>
            <a:r>
              <a:rPr sz="1300" b="1" spc="-5" dirty="0">
                <a:solidFill>
                  <a:srgbClr val="FFFFFF"/>
                </a:solidFill>
                <a:latin typeface="Verdana"/>
                <a:cs typeface="Verdana"/>
              </a:rPr>
              <a:t>por Ato do Min.</a:t>
            </a:r>
            <a:r>
              <a:rPr sz="1300" b="1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300" b="1" spc="-5" dirty="0">
                <a:solidFill>
                  <a:srgbClr val="FFFFFF"/>
                </a:solidFill>
                <a:latin typeface="Verdana"/>
                <a:cs typeface="Verdana"/>
              </a:rPr>
              <a:t>Público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081527" y="2775204"/>
            <a:ext cx="4038600" cy="5227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81527" y="2775204"/>
            <a:ext cx="4038600" cy="523240"/>
          </a:xfrm>
          <a:custGeom>
            <a:avLst/>
            <a:gdLst/>
            <a:ahLst/>
            <a:cxnLst/>
            <a:rect l="l" t="t" r="r" b="b"/>
            <a:pathLst>
              <a:path w="4038600" h="523239">
                <a:moveTo>
                  <a:pt x="0" y="522732"/>
                </a:moveTo>
                <a:lnTo>
                  <a:pt x="4038600" y="522732"/>
                </a:lnTo>
                <a:lnTo>
                  <a:pt x="4038600" y="0"/>
                </a:lnTo>
                <a:lnTo>
                  <a:pt x="0" y="0"/>
                </a:lnTo>
                <a:lnTo>
                  <a:pt x="0" y="522732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160522" y="2807335"/>
            <a:ext cx="29711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5. 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RCE pela 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Atuação 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do</a:t>
            </a:r>
            <a:r>
              <a:rPr sz="1400" b="1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Poder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160522" y="3020695"/>
            <a:ext cx="11080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Legislativo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0" y="3345179"/>
            <a:ext cx="2996184" cy="6918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345179"/>
            <a:ext cx="2996565" cy="692150"/>
          </a:xfrm>
          <a:custGeom>
            <a:avLst/>
            <a:gdLst/>
            <a:ahLst/>
            <a:cxnLst/>
            <a:rect l="l" t="t" r="r" b="b"/>
            <a:pathLst>
              <a:path w="2996565" h="692150">
                <a:moveTo>
                  <a:pt x="0" y="691896"/>
                </a:moveTo>
                <a:lnTo>
                  <a:pt x="2996184" y="691896"/>
                </a:lnTo>
                <a:lnTo>
                  <a:pt x="2996184" y="0"/>
                </a:lnTo>
                <a:lnTo>
                  <a:pt x="0" y="0"/>
                </a:lnTo>
                <a:lnTo>
                  <a:pt x="0" y="691896"/>
                </a:lnTo>
                <a:close/>
              </a:path>
            </a:pathLst>
          </a:custGeom>
          <a:ln w="6095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78739" y="3378834"/>
            <a:ext cx="2836545" cy="619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solidFill>
                  <a:srgbClr val="FFFFFF"/>
                </a:solidFill>
                <a:latin typeface="Verdana"/>
                <a:cs typeface="Verdana"/>
              </a:rPr>
              <a:t>6. </a:t>
            </a:r>
            <a:r>
              <a:rPr sz="1300" b="1" spc="-10" dirty="0">
                <a:solidFill>
                  <a:srgbClr val="FFFFFF"/>
                </a:solidFill>
                <a:latin typeface="Verdana"/>
                <a:cs typeface="Verdana"/>
              </a:rPr>
              <a:t>RCE </a:t>
            </a:r>
            <a:r>
              <a:rPr sz="1300" b="1" dirty="0">
                <a:solidFill>
                  <a:srgbClr val="FFFFFF"/>
                </a:solidFill>
                <a:latin typeface="Verdana"/>
                <a:cs typeface="Verdana"/>
              </a:rPr>
              <a:t>pela </a:t>
            </a:r>
            <a:r>
              <a:rPr sz="1300" b="1" spc="-10" dirty="0">
                <a:solidFill>
                  <a:srgbClr val="FFFFFF"/>
                </a:solidFill>
                <a:latin typeface="Verdana"/>
                <a:cs typeface="Verdana"/>
              </a:rPr>
              <a:t>Atuação </a:t>
            </a:r>
            <a:r>
              <a:rPr sz="1300" b="1" spc="-5" dirty="0">
                <a:solidFill>
                  <a:srgbClr val="FFFFFF"/>
                </a:solidFill>
                <a:latin typeface="Verdana"/>
                <a:cs typeface="Verdana"/>
              </a:rPr>
              <a:t>dos  Tribunais </a:t>
            </a:r>
            <a:r>
              <a:rPr sz="1300" b="1" spc="-10" dirty="0">
                <a:solidFill>
                  <a:srgbClr val="FFFFFF"/>
                </a:solidFill>
                <a:latin typeface="Verdana"/>
                <a:cs typeface="Verdana"/>
              </a:rPr>
              <a:t>ou </a:t>
            </a:r>
            <a:r>
              <a:rPr sz="1300" b="1" spc="-5" dirty="0">
                <a:solidFill>
                  <a:srgbClr val="FFFFFF"/>
                </a:solidFill>
                <a:latin typeface="Verdana"/>
                <a:cs typeface="Verdana"/>
              </a:rPr>
              <a:t>Conselhos de  </a:t>
            </a:r>
            <a:r>
              <a:rPr sz="1300" b="1" spc="-10" dirty="0">
                <a:solidFill>
                  <a:srgbClr val="FFFFFF"/>
                </a:solidFill>
                <a:latin typeface="Verdana"/>
                <a:cs typeface="Verdana"/>
              </a:rPr>
              <a:t>Contas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251192" y="4082796"/>
            <a:ext cx="4940808" cy="3383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251192" y="4082796"/>
            <a:ext cx="4940935" cy="338455"/>
          </a:xfrm>
          <a:custGeom>
            <a:avLst/>
            <a:gdLst/>
            <a:ahLst/>
            <a:cxnLst/>
            <a:rect l="l" t="t" r="r" b="b"/>
            <a:pathLst>
              <a:path w="4940934" h="338454">
                <a:moveTo>
                  <a:pt x="0" y="338327"/>
                </a:moveTo>
                <a:lnTo>
                  <a:pt x="4940808" y="338327"/>
                </a:lnTo>
                <a:lnTo>
                  <a:pt x="4940808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ln w="6095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6202679"/>
            <a:ext cx="3029712" cy="6461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6202679"/>
            <a:ext cx="3030220" cy="646430"/>
          </a:xfrm>
          <a:custGeom>
            <a:avLst/>
            <a:gdLst/>
            <a:ahLst/>
            <a:cxnLst/>
            <a:rect l="l" t="t" r="r" b="b"/>
            <a:pathLst>
              <a:path w="3030220" h="646429">
                <a:moveTo>
                  <a:pt x="0" y="646176"/>
                </a:moveTo>
                <a:lnTo>
                  <a:pt x="3029712" y="646176"/>
                </a:lnTo>
                <a:lnTo>
                  <a:pt x="3029712" y="0"/>
                </a:lnTo>
                <a:lnTo>
                  <a:pt x="0" y="0"/>
                </a:lnTo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2890" y="6418275"/>
            <a:ext cx="23666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15695" algn="l"/>
                <a:tab pos="1576070" algn="l"/>
                <a:tab pos="2145030" algn="l"/>
              </a:tabLst>
            </a:pPr>
            <a:r>
              <a:rPr sz="1200" b="1" dirty="0">
                <a:solidFill>
                  <a:srgbClr val="FFFFFF"/>
                </a:solidFill>
                <a:latin typeface="Verdana"/>
                <a:cs typeface="Verdana"/>
              </a:rPr>
              <a:t>Pro</a:t>
            </a:r>
            <a:r>
              <a:rPr sz="1200" b="1" spc="-5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2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200" b="1" spc="-5" dirty="0">
                <a:solidFill>
                  <a:srgbClr val="FFFFFF"/>
                </a:solidFill>
                <a:latin typeface="Verdana"/>
                <a:cs typeface="Verdana"/>
              </a:rPr>
              <a:t>ç</a:t>
            </a:r>
            <a:r>
              <a:rPr sz="1200" b="1" spc="-10" dirty="0">
                <a:solidFill>
                  <a:srgbClr val="FFFFFF"/>
                </a:solidFill>
                <a:latin typeface="Verdana"/>
                <a:cs typeface="Verdana"/>
              </a:rPr>
              <a:t>ã</a:t>
            </a:r>
            <a:r>
              <a:rPr sz="1200" b="1" dirty="0">
                <a:solidFill>
                  <a:srgbClr val="FFFFFF"/>
                </a:solidFill>
                <a:latin typeface="Verdana"/>
                <a:cs typeface="Verdana"/>
              </a:rPr>
              <a:t>o	do	</a:t>
            </a:r>
            <a:r>
              <a:rPr sz="1200" b="1" spc="-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200" b="1" spc="-1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200" b="1" dirty="0">
                <a:solidFill>
                  <a:srgbClr val="FFFFFF"/>
                </a:solidFill>
                <a:latin typeface="Verdana"/>
                <a:cs typeface="Verdana"/>
              </a:rPr>
              <a:t>o	da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2890" y="6235395"/>
            <a:ext cx="28873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  <a:tabLst>
                <a:tab pos="527050" algn="l"/>
                <a:tab pos="1682750" algn="l"/>
                <a:tab pos="2650490" algn="l"/>
              </a:tabLst>
            </a:pPr>
            <a:r>
              <a:rPr sz="1200" b="1" spc="-5" dirty="0">
                <a:solidFill>
                  <a:srgbClr val="FFFFFF"/>
                </a:solidFill>
                <a:latin typeface="Verdana"/>
                <a:cs typeface="Verdana"/>
              </a:rPr>
              <a:t>12</a:t>
            </a:r>
            <a:r>
              <a:rPr sz="1200" b="1" dirty="0">
                <a:solidFill>
                  <a:srgbClr val="FFFFFF"/>
                </a:solidFill>
                <a:latin typeface="Verdana"/>
                <a:cs typeface="Verdana"/>
              </a:rPr>
              <a:t>.	I</a:t>
            </a:r>
            <a:r>
              <a:rPr sz="1200" b="1" spc="-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200" b="1" spc="-1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200" b="1" spc="-5" dirty="0">
                <a:solidFill>
                  <a:srgbClr val="FFFFFF"/>
                </a:solidFill>
                <a:latin typeface="Verdana"/>
                <a:cs typeface="Verdana"/>
              </a:rPr>
              <a:t>cia</a:t>
            </a:r>
            <a:r>
              <a:rPr sz="1200" b="1" spc="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200" b="1" dirty="0">
                <a:solidFill>
                  <a:srgbClr val="FFFFFF"/>
                </a:solidFill>
                <a:latin typeface="Verdana"/>
                <a:cs typeface="Verdana"/>
              </a:rPr>
              <a:t>ivas	P</a:t>
            </a:r>
            <a:r>
              <a:rPr sz="1200" b="1" spc="-10" dirty="0">
                <a:solidFill>
                  <a:srgbClr val="FFFFFF"/>
                </a:solidFill>
                <a:latin typeface="Verdana"/>
                <a:cs typeface="Verdana"/>
              </a:rPr>
              <a:t>ú</a:t>
            </a:r>
            <a:r>
              <a:rPr sz="1200" b="1" spc="-5" dirty="0">
                <a:solidFill>
                  <a:srgbClr val="FFFFFF"/>
                </a:solidFill>
                <a:latin typeface="Verdana"/>
                <a:cs typeface="Verdana"/>
              </a:rPr>
              <a:t>blic</a:t>
            </a:r>
            <a:r>
              <a:rPr sz="1200" b="1" dirty="0">
                <a:solidFill>
                  <a:srgbClr val="FFFFFF"/>
                </a:solidFill>
                <a:latin typeface="Verdana"/>
                <a:cs typeface="Verdana"/>
              </a:rPr>
              <a:t>as	</a:t>
            </a:r>
            <a:r>
              <a:rPr sz="1200" b="1" spc="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endParaRPr sz="1200">
              <a:latin typeface="Verdana"/>
              <a:cs typeface="Verdana"/>
            </a:endParaRPr>
          </a:p>
          <a:p>
            <a:pPr marR="5715" algn="r">
              <a:lnSpc>
                <a:spcPct val="100000"/>
              </a:lnSpc>
            </a:pPr>
            <a:r>
              <a:rPr sz="1200" b="1" spc="0" dirty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200" b="1" dirty="0">
                <a:solidFill>
                  <a:srgbClr val="FFFFFF"/>
                </a:solidFill>
                <a:latin typeface="Verdana"/>
                <a:cs typeface="Verdana"/>
              </a:rPr>
              <a:t>ia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2890" y="6600850"/>
            <a:ext cx="12852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Verdana"/>
                <a:cs typeface="Verdana"/>
              </a:rPr>
              <a:t>Administrativa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0" y="5157215"/>
            <a:ext cx="3020568" cy="4922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157215"/>
            <a:ext cx="3020695" cy="492759"/>
          </a:xfrm>
          <a:custGeom>
            <a:avLst/>
            <a:gdLst/>
            <a:ahLst/>
            <a:cxnLst/>
            <a:rect l="l" t="t" r="r" b="b"/>
            <a:pathLst>
              <a:path w="3020695" h="492760">
                <a:moveTo>
                  <a:pt x="0" y="492251"/>
                </a:moveTo>
                <a:lnTo>
                  <a:pt x="3020568" y="492251"/>
                </a:lnTo>
                <a:lnTo>
                  <a:pt x="3020568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4511040"/>
            <a:ext cx="3032760" cy="27736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4511040"/>
            <a:ext cx="3032760" cy="277495"/>
          </a:xfrm>
          <a:custGeom>
            <a:avLst/>
            <a:gdLst/>
            <a:ahLst/>
            <a:cxnLst/>
            <a:rect l="l" t="t" r="r" b="b"/>
            <a:pathLst>
              <a:path w="3032760" h="277495">
                <a:moveTo>
                  <a:pt x="0" y="277368"/>
                </a:moveTo>
                <a:lnTo>
                  <a:pt x="3032760" y="277368"/>
                </a:lnTo>
                <a:lnTo>
                  <a:pt x="3032760" y="0"/>
                </a:lnTo>
                <a:lnTo>
                  <a:pt x="0" y="0"/>
                </a:lnTo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710428"/>
            <a:ext cx="3020568" cy="46177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710428"/>
            <a:ext cx="3020695" cy="462280"/>
          </a:xfrm>
          <a:custGeom>
            <a:avLst/>
            <a:gdLst/>
            <a:ahLst/>
            <a:cxnLst/>
            <a:rect l="l" t="t" r="r" b="b"/>
            <a:pathLst>
              <a:path w="3020695" h="462279">
                <a:moveTo>
                  <a:pt x="0" y="461772"/>
                </a:moveTo>
                <a:lnTo>
                  <a:pt x="3020568" y="461772"/>
                </a:lnTo>
                <a:lnTo>
                  <a:pt x="3020568" y="0"/>
                </a:lnTo>
                <a:lnTo>
                  <a:pt x="0" y="0"/>
                </a:lnTo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251192" y="1688592"/>
            <a:ext cx="4925567" cy="30784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251192" y="1688592"/>
            <a:ext cx="4925695" cy="307975"/>
          </a:xfrm>
          <a:custGeom>
            <a:avLst/>
            <a:gdLst/>
            <a:ahLst/>
            <a:cxnLst/>
            <a:rect l="l" t="t" r="r" b="b"/>
            <a:pathLst>
              <a:path w="4925695" h="307975">
                <a:moveTo>
                  <a:pt x="0" y="307848"/>
                </a:moveTo>
                <a:lnTo>
                  <a:pt x="4925567" y="307848"/>
                </a:lnTo>
                <a:lnTo>
                  <a:pt x="4925567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51048" y="1360932"/>
            <a:ext cx="0" cy="5497830"/>
          </a:xfrm>
          <a:custGeom>
            <a:avLst/>
            <a:gdLst/>
            <a:ahLst/>
            <a:cxnLst/>
            <a:rect l="l" t="t" r="r" b="b"/>
            <a:pathLst>
              <a:path h="5497830">
                <a:moveTo>
                  <a:pt x="0" y="0"/>
                </a:moveTo>
                <a:lnTo>
                  <a:pt x="0" y="5497511"/>
                </a:lnTo>
              </a:path>
            </a:pathLst>
          </a:custGeom>
          <a:ln w="6096">
            <a:solidFill>
              <a:srgbClr val="2747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190231" y="1333500"/>
            <a:ext cx="0" cy="5499100"/>
          </a:xfrm>
          <a:custGeom>
            <a:avLst/>
            <a:gdLst/>
            <a:ahLst/>
            <a:cxnLst/>
            <a:rect l="l" t="t" r="r" b="b"/>
            <a:pathLst>
              <a:path h="5499100">
                <a:moveTo>
                  <a:pt x="0" y="0"/>
                </a:moveTo>
                <a:lnTo>
                  <a:pt x="0" y="5499098"/>
                </a:lnTo>
              </a:path>
            </a:pathLst>
          </a:custGeom>
          <a:ln w="6096">
            <a:solidFill>
              <a:srgbClr val="565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80004" y="2081783"/>
            <a:ext cx="4047744" cy="30784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80004" y="2081783"/>
            <a:ext cx="4048125" cy="307975"/>
          </a:xfrm>
          <a:custGeom>
            <a:avLst/>
            <a:gdLst/>
            <a:ahLst/>
            <a:cxnLst/>
            <a:rect l="l" t="t" r="r" b="b"/>
            <a:pathLst>
              <a:path w="4048125" h="307975">
                <a:moveTo>
                  <a:pt x="0" y="307848"/>
                </a:moveTo>
                <a:lnTo>
                  <a:pt x="4047744" y="307848"/>
                </a:lnTo>
                <a:lnTo>
                  <a:pt x="4047744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3158998" y="2113279"/>
            <a:ext cx="27832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3. 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RCE 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por Ato</a:t>
            </a:r>
            <a:r>
              <a:rPr sz="1400" b="1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Jurisdicional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7260335" y="2092451"/>
            <a:ext cx="4931664" cy="30784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260335" y="2092451"/>
            <a:ext cx="4932045" cy="307975"/>
          </a:xfrm>
          <a:custGeom>
            <a:avLst/>
            <a:gdLst/>
            <a:ahLst/>
            <a:cxnLst/>
            <a:rect l="l" t="t" r="r" b="b"/>
            <a:pathLst>
              <a:path w="4932045" h="307975">
                <a:moveTo>
                  <a:pt x="0" y="307848"/>
                </a:moveTo>
                <a:lnTo>
                  <a:pt x="4931664" y="307848"/>
                </a:lnTo>
                <a:lnTo>
                  <a:pt x="4931664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081527" y="2433827"/>
            <a:ext cx="4038600" cy="30784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081527" y="2433827"/>
            <a:ext cx="4038600" cy="307975"/>
          </a:xfrm>
          <a:custGeom>
            <a:avLst/>
            <a:gdLst/>
            <a:ahLst/>
            <a:cxnLst/>
            <a:rect l="l" t="t" r="r" b="b"/>
            <a:pathLst>
              <a:path w="4038600" h="307975">
                <a:moveTo>
                  <a:pt x="0" y="307848"/>
                </a:moveTo>
                <a:lnTo>
                  <a:pt x="4038600" y="307848"/>
                </a:lnTo>
                <a:lnTo>
                  <a:pt x="4038600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160522" y="2465958"/>
            <a:ext cx="36125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4. 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RCE 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por Ato 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do 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Ministério</a:t>
            </a:r>
            <a:r>
              <a:rPr sz="1400" b="1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Público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251192" y="2433827"/>
            <a:ext cx="4925567" cy="30784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251192" y="2433827"/>
            <a:ext cx="4925695" cy="307975"/>
          </a:xfrm>
          <a:custGeom>
            <a:avLst/>
            <a:gdLst/>
            <a:ahLst/>
            <a:cxnLst/>
            <a:rect l="l" t="t" r="r" b="b"/>
            <a:pathLst>
              <a:path w="4925695" h="307975">
                <a:moveTo>
                  <a:pt x="0" y="307848"/>
                </a:moveTo>
                <a:lnTo>
                  <a:pt x="4925567" y="307848"/>
                </a:lnTo>
                <a:lnTo>
                  <a:pt x="4925567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251192" y="2775204"/>
            <a:ext cx="4910328" cy="55321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251192" y="2775204"/>
            <a:ext cx="4910455" cy="553720"/>
          </a:xfrm>
          <a:custGeom>
            <a:avLst/>
            <a:gdLst/>
            <a:ahLst/>
            <a:cxnLst/>
            <a:rect l="l" t="t" r="r" b="b"/>
            <a:pathLst>
              <a:path w="4910455" h="553720">
                <a:moveTo>
                  <a:pt x="0" y="553212"/>
                </a:moveTo>
                <a:lnTo>
                  <a:pt x="4910328" y="553212"/>
                </a:lnTo>
                <a:lnTo>
                  <a:pt x="4910328" y="0"/>
                </a:lnTo>
                <a:lnTo>
                  <a:pt x="0" y="0"/>
                </a:lnTo>
                <a:lnTo>
                  <a:pt x="0" y="553212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7331456" y="1720976"/>
            <a:ext cx="4110990" cy="1325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4160" indent="-251460">
              <a:lnSpc>
                <a:spcPct val="100000"/>
              </a:lnSpc>
              <a:spcBef>
                <a:spcPts val="100"/>
              </a:spcBef>
              <a:buAutoNum type="arabicPeriod" startAt="2"/>
              <a:tabLst>
                <a:tab pos="264795" algn="l"/>
              </a:tabLst>
            </a:pP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Atos omissivos 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– REC</a:t>
            </a:r>
            <a:r>
              <a:rPr sz="1400" b="1" spc="-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objetiva</a:t>
            </a:r>
            <a:endParaRPr sz="1400">
              <a:latin typeface="Verdana"/>
              <a:cs typeface="Verdana"/>
            </a:endParaRPr>
          </a:p>
          <a:p>
            <a:pPr marL="271780" indent="-251460">
              <a:lnSpc>
                <a:spcPct val="100000"/>
              </a:lnSpc>
              <a:spcBef>
                <a:spcPts val="1490"/>
              </a:spcBef>
              <a:buAutoNum type="arabicPeriod" startAt="2"/>
              <a:tabLst>
                <a:tab pos="272415" algn="l"/>
              </a:tabLst>
            </a:pP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RCE 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por Ato</a:t>
            </a:r>
            <a:r>
              <a:rPr sz="1400" b="1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Jurisdicional</a:t>
            </a:r>
            <a:endParaRPr sz="1400">
              <a:latin typeface="Verdana"/>
              <a:cs typeface="Verdana"/>
            </a:endParaRPr>
          </a:p>
          <a:p>
            <a:pPr marL="264160" indent="-251460">
              <a:lnSpc>
                <a:spcPct val="100000"/>
              </a:lnSpc>
              <a:spcBef>
                <a:spcPts val="1010"/>
              </a:spcBef>
              <a:buAutoNum type="arabicPeriod" startAt="2"/>
              <a:tabLst>
                <a:tab pos="264160" algn="l"/>
              </a:tabLst>
            </a:pP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RCE 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por Ato 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do 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Ministério</a:t>
            </a:r>
            <a:r>
              <a:rPr sz="1400" b="1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Público</a:t>
            </a:r>
            <a:endParaRPr sz="1400">
              <a:latin typeface="Verdana"/>
              <a:cs typeface="Verdana"/>
            </a:endParaRPr>
          </a:p>
          <a:p>
            <a:pPr marL="264160" indent="-251460">
              <a:lnSpc>
                <a:spcPct val="100000"/>
              </a:lnSpc>
              <a:spcBef>
                <a:spcPts val="1005"/>
              </a:spcBef>
              <a:buAutoNum type="arabicPeriod" startAt="2"/>
              <a:tabLst>
                <a:tab pos="264160" algn="l"/>
              </a:tabLst>
            </a:pP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RCE pela 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Atuação 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do Poder</a:t>
            </a:r>
            <a:r>
              <a:rPr sz="1400" b="1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Legislativo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0" y="2782823"/>
            <a:ext cx="2996184" cy="52425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2782823"/>
            <a:ext cx="2996565" cy="524510"/>
          </a:xfrm>
          <a:custGeom>
            <a:avLst/>
            <a:gdLst/>
            <a:ahLst/>
            <a:cxnLst/>
            <a:rect l="l" t="t" r="r" b="b"/>
            <a:pathLst>
              <a:path w="2996565" h="524510">
                <a:moveTo>
                  <a:pt x="0" y="524255"/>
                </a:moveTo>
                <a:lnTo>
                  <a:pt x="2996184" y="524255"/>
                </a:lnTo>
                <a:lnTo>
                  <a:pt x="2996184" y="0"/>
                </a:lnTo>
                <a:lnTo>
                  <a:pt x="0" y="0"/>
                </a:lnTo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2890" y="2815208"/>
            <a:ext cx="23266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5. 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RCE pela 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Atuação</a:t>
            </a:r>
            <a:r>
              <a:rPr sz="1400" b="1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do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2890" y="3028569"/>
            <a:ext cx="175133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Poder</a:t>
            </a:r>
            <a:r>
              <a:rPr sz="1400" b="1" spc="-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Legislativo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0" y="4826508"/>
            <a:ext cx="3029712" cy="277368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4826508"/>
            <a:ext cx="3030220" cy="277495"/>
          </a:xfrm>
          <a:custGeom>
            <a:avLst/>
            <a:gdLst/>
            <a:ahLst/>
            <a:cxnLst/>
            <a:rect l="l" t="t" r="r" b="b"/>
            <a:pathLst>
              <a:path w="3030220" h="277495">
                <a:moveTo>
                  <a:pt x="0" y="277368"/>
                </a:moveTo>
                <a:lnTo>
                  <a:pt x="3029712" y="277368"/>
                </a:lnTo>
                <a:lnTo>
                  <a:pt x="3029712" y="0"/>
                </a:lnTo>
                <a:lnTo>
                  <a:pt x="0" y="0"/>
                </a:lnTo>
                <a:lnTo>
                  <a:pt x="0" y="277368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65938" y="4544314"/>
            <a:ext cx="2764155" cy="159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 indent="-4445">
              <a:lnSpc>
                <a:spcPct val="100000"/>
              </a:lnSpc>
              <a:spcBef>
                <a:spcPts val="100"/>
              </a:spcBef>
              <a:buAutoNum type="arabicPeriod" startAt="8"/>
              <a:tabLst>
                <a:tab pos="229235" algn="l"/>
              </a:tabLst>
            </a:pPr>
            <a:r>
              <a:rPr sz="1200" b="1" spc="-5" dirty="0">
                <a:solidFill>
                  <a:srgbClr val="FFFFFF"/>
                </a:solidFill>
                <a:latin typeface="Verdana"/>
                <a:cs typeface="Verdana"/>
              </a:rPr>
              <a:t>Responsabilidade</a:t>
            </a:r>
            <a:r>
              <a:rPr sz="1200" b="1" spc="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Verdana"/>
                <a:cs typeface="Verdana"/>
              </a:rPr>
              <a:t>Trabalhista</a:t>
            </a:r>
            <a:endParaRPr sz="1200">
              <a:latin typeface="Verdana"/>
              <a:cs typeface="Verdana"/>
            </a:endParaRPr>
          </a:p>
          <a:p>
            <a:pPr marL="241300" indent="-215900">
              <a:lnSpc>
                <a:spcPct val="100000"/>
              </a:lnSpc>
              <a:spcBef>
                <a:spcPts val="1035"/>
              </a:spcBef>
              <a:buAutoNum type="arabicPeriod" startAt="8"/>
              <a:tabLst>
                <a:tab pos="241935" algn="l"/>
              </a:tabLst>
            </a:pPr>
            <a:r>
              <a:rPr sz="1200" b="1" spc="-5" dirty="0">
                <a:solidFill>
                  <a:srgbClr val="FFFFFF"/>
                </a:solidFill>
                <a:latin typeface="Verdana"/>
                <a:cs typeface="Verdana"/>
              </a:rPr>
              <a:t>Termo Inicial </a:t>
            </a:r>
            <a:r>
              <a:rPr sz="1200" b="1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200" b="1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Verdana"/>
                <a:cs typeface="Verdana"/>
              </a:rPr>
              <a:t>Prescrição</a:t>
            </a:r>
            <a:endParaRPr sz="1200">
              <a:latin typeface="Verdana"/>
              <a:cs typeface="Verdana"/>
            </a:endParaRPr>
          </a:p>
          <a:p>
            <a:pPr marL="434975" indent="-409575">
              <a:lnSpc>
                <a:spcPct val="100000"/>
              </a:lnSpc>
              <a:spcBef>
                <a:spcPts val="1180"/>
              </a:spcBef>
              <a:buAutoNum type="arabicPeriod" startAt="8"/>
              <a:tabLst>
                <a:tab pos="435609" algn="l"/>
              </a:tabLst>
            </a:pPr>
            <a:r>
              <a:rPr sz="1300" b="1" spc="-5" dirty="0">
                <a:solidFill>
                  <a:srgbClr val="FFFFFF"/>
                </a:solidFill>
                <a:latin typeface="Verdana"/>
                <a:cs typeface="Verdana"/>
              </a:rPr>
              <a:t>Não </a:t>
            </a:r>
            <a:r>
              <a:rPr sz="1300" b="1" spc="-10" dirty="0">
                <a:solidFill>
                  <a:srgbClr val="FFFFFF"/>
                </a:solidFill>
                <a:latin typeface="Verdana"/>
                <a:cs typeface="Verdana"/>
              </a:rPr>
              <a:t>Limitação </a:t>
            </a:r>
            <a:r>
              <a:rPr sz="1300" b="1" spc="-5" dirty="0">
                <a:solidFill>
                  <a:srgbClr val="FFFFFF"/>
                </a:solidFill>
                <a:latin typeface="Verdana"/>
                <a:cs typeface="Verdana"/>
              </a:rPr>
              <a:t>do</a:t>
            </a:r>
            <a:r>
              <a:rPr sz="1300" b="1" spc="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300" b="1" spc="-10" dirty="0">
                <a:solidFill>
                  <a:srgbClr val="FFFFFF"/>
                </a:solidFill>
                <a:latin typeface="Verdana"/>
                <a:cs typeface="Verdana"/>
              </a:rPr>
              <a:t>Mont.</a:t>
            </a:r>
            <a:endParaRPr sz="1300">
              <a:latin typeface="Verdana"/>
              <a:cs typeface="Verdana"/>
            </a:endParaRPr>
          </a:p>
          <a:p>
            <a:pPr marL="25400">
              <a:lnSpc>
                <a:spcPct val="100000"/>
              </a:lnSpc>
            </a:pPr>
            <a:r>
              <a:rPr sz="1300" b="1" spc="-5" dirty="0">
                <a:solidFill>
                  <a:srgbClr val="FFFFFF"/>
                </a:solidFill>
                <a:latin typeface="Verdana"/>
                <a:cs typeface="Verdana"/>
              </a:rPr>
              <a:t>Indenizatório</a:t>
            </a:r>
            <a:endParaRPr sz="1300">
              <a:latin typeface="Verdana"/>
              <a:cs typeface="Verdana"/>
            </a:endParaRPr>
          </a:p>
          <a:p>
            <a:pPr marL="17145" marR="741045">
              <a:lnSpc>
                <a:spcPct val="100000"/>
              </a:lnSpc>
              <a:spcBef>
                <a:spcPts val="1225"/>
              </a:spcBef>
              <a:buSzPct val="91666"/>
              <a:buAutoNum type="arabicPeriod" startAt="11"/>
              <a:tabLst>
                <a:tab pos="290195" algn="l"/>
              </a:tabLst>
            </a:pPr>
            <a:r>
              <a:rPr sz="1200" b="1" spc="-5" dirty="0">
                <a:solidFill>
                  <a:srgbClr val="FFFFFF"/>
                </a:solidFill>
                <a:latin typeface="Verdana"/>
                <a:cs typeface="Verdana"/>
              </a:rPr>
              <a:t>Futuro Valor da</a:t>
            </a:r>
            <a:r>
              <a:rPr sz="1200" b="1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Verdana"/>
                <a:cs typeface="Verdana"/>
              </a:rPr>
              <a:t>RPV  Decorrente de</a:t>
            </a:r>
            <a:r>
              <a:rPr sz="1200" b="1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Verdana"/>
                <a:cs typeface="Verdana"/>
              </a:rPr>
              <a:t>RCE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7260335" y="4806696"/>
            <a:ext cx="4931664" cy="28651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260335" y="4806696"/>
            <a:ext cx="4932045" cy="287020"/>
          </a:xfrm>
          <a:custGeom>
            <a:avLst/>
            <a:gdLst/>
            <a:ahLst/>
            <a:cxnLst/>
            <a:rect l="l" t="t" r="r" b="b"/>
            <a:pathLst>
              <a:path w="4932045" h="287020">
                <a:moveTo>
                  <a:pt x="0" y="286511"/>
                </a:moveTo>
                <a:lnTo>
                  <a:pt x="4931664" y="286511"/>
                </a:lnTo>
                <a:lnTo>
                  <a:pt x="4931664" y="0"/>
                </a:lnTo>
                <a:lnTo>
                  <a:pt x="0" y="0"/>
                </a:lnTo>
                <a:lnTo>
                  <a:pt x="0" y="286511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251192" y="4474464"/>
            <a:ext cx="4925567" cy="27889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251192" y="4474464"/>
            <a:ext cx="4925695" cy="279400"/>
          </a:xfrm>
          <a:custGeom>
            <a:avLst/>
            <a:gdLst/>
            <a:ahLst/>
            <a:cxnLst/>
            <a:rect l="l" t="t" r="r" b="b"/>
            <a:pathLst>
              <a:path w="4925695" h="279400">
                <a:moveTo>
                  <a:pt x="0" y="278892"/>
                </a:moveTo>
                <a:lnTo>
                  <a:pt x="4925567" y="278892"/>
                </a:lnTo>
                <a:lnTo>
                  <a:pt x="4925567" y="0"/>
                </a:lnTo>
                <a:lnTo>
                  <a:pt x="0" y="0"/>
                </a:lnTo>
                <a:lnTo>
                  <a:pt x="0" y="278892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196328" y="1333500"/>
            <a:ext cx="0" cy="5499100"/>
          </a:xfrm>
          <a:custGeom>
            <a:avLst/>
            <a:gdLst/>
            <a:ahLst/>
            <a:cxnLst/>
            <a:rect l="l" t="t" r="r" b="b"/>
            <a:pathLst>
              <a:path h="5499100">
                <a:moveTo>
                  <a:pt x="0" y="0"/>
                </a:moveTo>
                <a:lnTo>
                  <a:pt x="0" y="5499098"/>
                </a:lnTo>
              </a:path>
            </a:pathLst>
          </a:custGeom>
          <a:ln w="6096">
            <a:solidFill>
              <a:srgbClr val="565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051048" y="1360932"/>
            <a:ext cx="0" cy="5497830"/>
          </a:xfrm>
          <a:custGeom>
            <a:avLst/>
            <a:gdLst/>
            <a:ahLst/>
            <a:cxnLst/>
            <a:rect l="l" t="t" r="r" b="b"/>
            <a:pathLst>
              <a:path h="5497830">
                <a:moveTo>
                  <a:pt x="0" y="0"/>
                </a:moveTo>
                <a:lnTo>
                  <a:pt x="0" y="5497511"/>
                </a:lnTo>
              </a:path>
            </a:pathLst>
          </a:custGeom>
          <a:ln w="6096">
            <a:solidFill>
              <a:srgbClr val="2747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3"/>
          <p:cNvSpPr txBox="1"/>
          <p:nvPr/>
        </p:nvSpPr>
        <p:spPr>
          <a:xfrm>
            <a:off x="7449185" y="4038600"/>
            <a:ext cx="3828415" cy="28020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00355" indent="-287655">
              <a:lnSpc>
                <a:spcPct val="100000"/>
              </a:lnSpc>
              <a:spcBef>
                <a:spcPts val="745"/>
              </a:spcBef>
              <a:tabLst>
                <a:tab pos="300990" algn="l"/>
              </a:tabLst>
            </a:pPr>
            <a:r>
              <a:rPr lang="pt-BR" sz="1200" dirty="0" smtClean="0">
                <a:solidFill>
                  <a:schemeClr val="bg1"/>
                </a:solidFill>
                <a:latin typeface="Verdana"/>
                <a:cs typeface="Verdana"/>
              </a:rPr>
              <a:t>7. Omissão </a:t>
            </a:r>
            <a:r>
              <a:rPr lang="pt-BR" sz="1200" dirty="0" err="1" smtClean="0">
                <a:solidFill>
                  <a:schemeClr val="bg1"/>
                </a:solidFill>
                <a:latin typeface="Verdana"/>
                <a:cs typeface="Verdana"/>
              </a:rPr>
              <a:t>Fiscalizatória</a:t>
            </a:r>
            <a:endParaRPr sz="12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78" name="object 73"/>
          <p:cNvSpPr txBox="1"/>
          <p:nvPr/>
        </p:nvSpPr>
        <p:spPr>
          <a:xfrm>
            <a:off x="7449185" y="4419600"/>
            <a:ext cx="3828415" cy="28020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00355" indent="-287655">
              <a:lnSpc>
                <a:spcPct val="100000"/>
              </a:lnSpc>
              <a:spcBef>
                <a:spcPts val="745"/>
              </a:spcBef>
              <a:tabLst>
                <a:tab pos="300990" algn="l"/>
              </a:tabLst>
            </a:pPr>
            <a:r>
              <a:rPr lang="pt-BR" sz="1200" dirty="0" smtClean="0">
                <a:solidFill>
                  <a:schemeClr val="bg1"/>
                </a:solidFill>
                <a:latin typeface="Verdana"/>
                <a:cs typeface="Verdana"/>
              </a:rPr>
              <a:t>8. Responsabilidade Trabalhista</a:t>
            </a:r>
          </a:p>
        </p:txBody>
      </p:sp>
      <p:sp>
        <p:nvSpPr>
          <p:cNvPr id="79" name="object 73"/>
          <p:cNvSpPr txBox="1"/>
          <p:nvPr/>
        </p:nvSpPr>
        <p:spPr>
          <a:xfrm>
            <a:off x="7449185" y="4748995"/>
            <a:ext cx="3828415" cy="28020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00355" indent="-287655">
              <a:lnSpc>
                <a:spcPct val="100000"/>
              </a:lnSpc>
              <a:spcBef>
                <a:spcPts val="745"/>
              </a:spcBef>
              <a:tabLst>
                <a:tab pos="300990" algn="l"/>
              </a:tabLst>
            </a:pPr>
            <a:r>
              <a:rPr lang="pt-BR" sz="1200" dirty="0" smtClean="0">
                <a:solidFill>
                  <a:schemeClr val="bg1"/>
                </a:solidFill>
                <a:latin typeface="Verdana"/>
                <a:cs typeface="Verdana"/>
              </a:rPr>
              <a:t>9. Termo Inicial p/ Ajuizamento e Prescrição</a:t>
            </a:r>
            <a:endParaRPr sz="12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739" y="51053"/>
            <a:ext cx="6920230" cy="492443"/>
          </a:xfrm>
        </p:spPr>
        <p:txBody>
          <a:bodyPr/>
          <a:lstStyle/>
          <a:p>
            <a:r>
              <a:rPr lang="pt-BR" dirty="0" smtClean="0"/>
              <a:t>Questão Reflexiva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10591800" cy="2215991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pt-BR" dirty="0" smtClean="0"/>
              <a:t>Conforme a Lei 67/2007 de Portugal, que disciplinou o instituto da RCE, o art. 3º, item 2, trata da possibilidade de compensação de eventuais débitos que o terceiro possa ter diante do Estado a partir do crédito gerado de uma responsabilização civil por ele ajuizada contra o Poder Público.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Relacione esse dispositivo sobre Responsabilidade Civil do Estado </a:t>
            </a:r>
            <a:r>
              <a:rPr lang="pt-BR" smtClean="0"/>
              <a:t>com a </a:t>
            </a:r>
            <a:r>
              <a:rPr lang="pt-BR" dirty="0" smtClean="0"/>
              <a:t>tendência do direito administrativo de concertação ou consensualidade administrativa (atuação administrativa mais pautada em acordos administrativos com o administrado do </a:t>
            </a:r>
            <a:r>
              <a:rPr lang="pt-BR" smtClean="0"/>
              <a:t>que no </a:t>
            </a:r>
            <a:r>
              <a:rPr lang="pt-BR" dirty="0" smtClean="0"/>
              <a:t>exercício do poder de império).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223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47" y="385572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7" y="161086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47" y="2834639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47" y="4061459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47" y="5285232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47" y="6510528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55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324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6923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647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371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143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352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736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59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3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6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4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7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328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736"/>
                </a:moveTo>
                <a:lnTo>
                  <a:pt x="4614799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48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392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447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192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4085335" y="90931"/>
            <a:ext cx="37299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D15A3D"/>
                </a:solidFill>
                <a:latin typeface="Verdana"/>
                <a:cs typeface="Verdana"/>
              </a:rPr>
              <a:t>Sumário de</a:t>
            </a:r>
            <a:r>
              <a:rPr spc="-90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D15A3D"/>
                </a:solidFill>
                <a:latin typeface="Verdana"/>
                <a:cs typeface="Verdana"/>
              </a:rPr>
              <a:t>aula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1295400" y="732155"/>
            <a:ext cx="10093325" cy="483044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3398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55"/>
              </a:spcBef>
              <a:buClr>
                <a:srgbClr val="D15A3D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Da culpa para solidarização da reparação do dano </a:t>
            </a:r>
            <a:r>
              <a:rPr sz="1500" b="1" dirty="0">
                <a:solidFill>
                  <a:srgbClr val="2C2D2C"/>
                </a:solidFill>
                <a:latin typeface="Arial"/>
                <a:cs typeface="Arial"/>
              </a:rPr>
              <a:t>–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evolução da responsabilidade</a:t>
            </a:r>
            <a:r>
              <a:rPr sz="1500" b="1" spc="-3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2C2D2C"/>
                </a:solidFill>
                <a:latin typeface="Arial"/>
                <a:cs typeface="Arial"/>
              </a:rPr>
              <a:t>civil</a:t>
            </a:r>
            <a:endParaRPr sz="1500" dirty="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900"/>
              </a:spcBef>
            </a:pPr>
            <a:r>
              <a:rPr sz="1400" b="1" dirty="0">
                <a:solidFill>
                  <a:srgbClr val="D15A3D"/>
                </a:solidFill>
                <a:latin typeface="Arial"/>
                <a:cs typeface="Arial"/>
              </a:rPr>
              <a:t>1.1 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Securitização dos eventuais </a:t>
            </a:r>
            <a:r>
              <a:rPr sz="1400" b="1" dirty="0">
                <a:solidFill>
                  <a:srgbClr val="2C2D2C"/>
                </a:solidFill>
                <a:latin typeface="Arial"/>
                <a:cs typeface="Arial"/>
              </a:rPr>
              <a:t>riscos e</a:t>
            </a:r>
            <a:r>
              <a:rPr sz="1400" b="1" spc="-16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C2D2C"/>
                </a:solidFill>
                <a:latin typeface="Arial"/>
                <a:cs typeface="Arial"/>
              </a:rPr>
              <a:t>perdas</a:t>
            </a:r>
            <a:endParaRPr sz="1400" dirty="0">
              <a:latin typeface="Arial"/>
              <a:cs typeface="Arial"/>
            </a:endParaRPr>
          </a:p>
          <a:p>
            <a:pPr marL="218440" indent="-205740">
              <a:lnSpc>
                <a:spcPct val="100000"/>
              </a:lnSpc>
              <a:spcBef>
                <a:spcPts val="440"/>
              </a:spcBef>
              <a:buClr>
                <a:srgbClr val="D15A3D"/>
              </a:buClr>
              <a:buAutoNum type="arabicPeriod" startAt="2"/>
              <a:tabLst>
                <a:tab pos="218440" algn="l"/>
              </a:tabLst>
            </a:pPr>
            <a:r>
              <a:rPr sz="1500" b="1" spc="-20" dirty="0">
                <a:solidFill>
                  <a:srgbClr val="2C2D2C"/>
                </a:solidFill>
                <a:latin typeface="Arial"/>
                <a:cs typeface="Arial"/>
              </a:rPr>
              <a:t>Atos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Omissivos </a:t>
            </a:r>
            <a:r>
              <a:rPr sz="1500" b="1" dirty="0">
                <a:solidFill>
                  <a:srgbClr val="2C2D2C"/>
                </a:solidFill>
                <a:latin typeface="Arial"/>
                <a:cs typeface="Arial"/>
              </a:rPr>
              <a:t>–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Responsabilidade</a:t>
            </a:r>
            <a:r>
              <a:rPr sz="1500" b="1" spc="3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2C2D2C"/>
                </a:solidFill>
                <a:latin typeface="Arial"/>
                <a:cs typeface="Arial"/>
              </a:rPr>
              <a:t>Objetiva</a:t>
            </a:r>
            <a:endParaRPr sz="1500" dirty="0">
              <a:latin typeface="Arial"/>
              <a:cs typeface="Arial"/>
            </a:endParaRPr>
          </a:p>
          <a:p>
            <a:pPr marL="224154" indent="-211454">
              <a:lnSpc>
                <a:spcPct val="100000"/>
              </a:lnSpc>
              <a:spcBef>
                <a:spcPts val="720"/>
              </a:spcBef>
              <a:buClr>
                <a:srgbClr val="D15A3D"/>
              </a:buClr>
              <a:buAutoNum type="arabicPeriod" startAt="2"/>
              <a:tabLst>
                <a:tab pos="224790" algn="l"/>
              </a:tabLst>
            </a:pP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RCE por </a:t>
            </a:r>
            <a:r>
              <a:rPr sz="1500" b="1" spc="-25" dirty="0">
                <a:solidFill>
                  <a:srgbClr val="2C2D2C"/>
                </a:solidFill>
                <a:latin typeface="Arial"/>
                <a:cs typeface="Arial"/>
              </a:rPr>
              <a:t>Ato</a:t>
            </a:r>
            <a:r>
              <a:rPr sz="1500" b="1" spc="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Jurisdicional</a:t>
            </a:r>
            <a:endParaRPr sz="1500" dirty="0">
              <a:latin typeface="Arial"/>
              <a:cs typeface="Arial"/>
            </a:endParaRPr>
          </a:p>
          <a:p>
            <a:pPr marL="224154" indent="-211454">
              <a:lnSpc>
                <a:spcPct val="100000"/>
              </a:lnSpc>
              <a:spcBef>
                <a:spcPts val="720"/>
              </a:spcBef>
              <a:buClr>
                <a:srgbClr val="D15A3D"/>
              </a:buClr>
              <a:buAutoNum type="arabicPeriod" startAt="2"/>
              <a:tabLst>
                <a:tab pos="224790" algn="l"/>
              </a:tabLst>
            </a:pP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RCE por </a:t>
            </a:r>
            <a:r>
              <a:rPr sz="1500" b="1" spc="-25" dirty="0">
                <a:solidFill>
                  <a:srgbClr val="2C2D2C"/>
                </a:solidFill>
                <a:latin typeface="Arial"/>
                <a:cs typeface="Arial"/>
              </a:rPr>
              <a:t>Ato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do Ministério</a:t>
            </a:r>
            <a:r>
              <a:rPr sz="1500" b="1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Público</a:t>
            </a:r>
            <a:endParaRPr sz="1500" dirty="0">
              <a:latin typeface="Arial"/>
              <a:cs typeface="Arial"/>
            </a:endParaRPr>
          </a:p>
          <a:p>
            <a:pPr marL="224154" indent="-211454">
              <a:lnSpc>
                <a:spcPct val="100000"/>
              </a:lnSpc>
              <a:spcBef>
                <a:spcPts val="720"/>
              </a:spcBef>
              <a:buClr>
                <a:srgbClr val="D15A3D"/>
              </a:buClr>
              <a:buAutoNum type="arabicPeriod" startAt="2"/>
              <a:tabLst>
                <a:tab pos="224790" algn="l"/>
              </a:tabLst>
            </a:pP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RCE pela </a:t>
            </a:r>
            <a:r>
              <a:rPr sz="1500" b="1" spc="-10" dirty="0">
                <a:solidFill>
                  <a:srgbClr val="2C2D2C"/>
                </a:solidFill>
                <a:latin typeface="Arial"/>
                <a:cs typeface="Arial"/>
              </a:rPr>
              <a:t>Atuação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do Poder</a:t>
            </a:r>
            <a:r>
              <a:rPr sz="1500" b="1" spc="-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Legislativo</a:t>
            </a:r>
            <a:endParaRPr sz="1500" dirty="0">
              <a:latin typeface="Arial"/>
              <a:cs typeface="Arial"/>
            </a:endParaRPr>
          </a:p>
          <a:p>
            <a:pPr marL="224154" indent="-211454">
              <a:lnSpc>
                <a:spcPct val="100000"/>
              </a:lnSpc>
              <a:spcBef>
                <a:spcPts val="720"/>
              </a:spcBef>
              <a:buClr>
                <a:srgbClr val="D15A3D"/>
              </a:buClr>
              <a:buAutoNum type="arabicPeriod" startAt="2"/>
              <a:tabLst>
                <a:tab pos="224790" algn="l"/>
              </a:tabLst>
            </a:pP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RCE pela </a:t>
            </a:r>
            <a:r>
              <a:rPr sz="1500" b="1" spc="-10" dirty="0">
                <a:solidFill>
                  <a:srgbClr val="2C2D2C"/>
                </a:solidFill>
                <a:latin typeface="Arial"/>
                <a:cs typeface="Arial"/>
              </a:rPr>
              <a:t>Atuação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dos </a:t>
            </a:r>
            <a:r>
              <a:rPr sz="1500" b="1" spc="-15" dirty="0">
                <a:solidFill>
                  <a:srgbClr val="2C2D2C"/>
                </a:solidFill>
                <a:latin typeface="Arial"/>
                <a:cs typeface="Arial"/>
              </a:rPr>
              <a:t>Tribunais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ou Conselhos de</a:t>
            </a:r>
            <a:r>
              <a:rPr sz="1500" b="1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Contas</a:t>
            </a:r>
            <a:endParaRPr sz="1500" dirty="0">
              <a:latin typeface="Arial"/>
              <a:cs typeface="Arial"/>
            </a:endParaRPr>
          </a:p>
          <a:p>
            <a:pPr marL="224154" indent="-211454">
              <a:lnSpc>
                <a:spcPct val="100000"/>
              </a:lnSpc>
              <a:spcBef>
                <a:spcPts val="715"/>
              </a:spcBef>
              <a:buClr>
                <a:srgbClr val="D15A3D"/>
              </a:buClr>
              <a:buAutoNum type="arabicPeriod" startAt="2"/>
              <a:tabLst>
                <a:tab pos="224790" algn="l"/>
              </a:tabLst>
            </a:pP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Omissão</a:t>
            </a:r>
            <a:r>
              <a:rPr sz="1500" b="1" spc="-3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Fiscalizatória</a:t>
            </a:r>
            <a:endParaRPr sz="1500" dirty="0">
              <a:latin typeface="Arial"/>
              <a:cs typeface="Arial"/>
            </a:endParaRPr>
          </a:p>
          <a:p>
            <a:pPr marL="224154" indent="-211454">
              <a:lnSpc>
                <a:spcPct val="100000"/>
              </a:lnSpc>
              <a:spcBef>
                <a:spcPts val="715"/>
              </a:spcBef>
              <a:buClr>
                <a:srgbClr val="D15A3D"/>
              </a:buClr>
              <a:buAutoNum type="arabicPeriod" startAt="2"/>
              <a:tabLst>
                <a:tab pos="224790" algn="l"/>
              </a:tabLst>
            </a:pP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Responsabilidade</a:t>
            </a:r>
            <a:r>
              <a:rPr sz="1500" b="1" spc="-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2C2D2C"/>
                </a:solidFill>
                <a:latin typeface="Arial"/>
                <a:cs typeface="Arial"/>
              </a:rPr>
              <a:t>Trabalhista</a:t>
            </a:r>
            <a:endParaRPr sz="1500" dirty="0">
              <a:latin typeface="Arial"/>
              <a:cs typeface="Arial"/>
            </a:endParaRPr>
          </a:p>
          <a:p>
            <a:pPr marL="224154" indent="-211454">
              <a:lnSpc>
                <a:spcPct val="100000"/>
              </a:lnSpc>
              <a:spcBef>
                <a:spcPts val="715"/>
              </a:spcBef>
              <a:buClr>
                <a:srgbClr val="D15A3D"/>
              </a:buClr>
              <a:buAutoNum type="arabicPeriod" startAt="2"/>
              <a:tabLst>
                <a:tab pos="224790" algn="l"/>
              </a:tabLst>
            </a:pPr>
            <a:r>
              <a:rPr sz="1500" b="1" spc="-30" dirty="0">
                <a:solidFill>
                  <a:srgbClr val="2C2D2C"/>
                </a:solidFill>
                <a:latin typeface="Arial"/>
                <a:cs typeface="Arial"/>
              </a:rPr>
              <a:t>Termo </a:t>
            </a:r>
            <a:r>
              <a:rPr sz="1500" b="1" dirty="0">
                <a:solidFill>
                  <a:srgbClr val="2C2D2C"/>
                </a:solidFill>
                <a:latin typeface="Arial"/>
                <a:cs typeface="Arial"/>
              </a:rPr>
              <a:t>Inicial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para Ajuizamento </a:t>
            </a:r>
            <a:r>
              <a:rPr sz="1500" b="1" dirty="0">
                <a:solidFill>
                  <a:srgbClr val="2C2D2C"/>
                </a:solidFill>
                <a:latin typeface="Arial"/>
                <a:cs typeface="Arial"/>
              </a:rPr>
              <a:t>e</a:t>
            </a:r>
            <a:r>
              <a:rPr sz="1500" b="1" spc="-3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2C2D2C"/>
                </a:solidFill>
                <a:latin typeface="Arial"/>
                <a:cs typeface="Arial"/>
              </a:rPr>
              <a:t>Prescrição</a:t>
            </a:r>
            <a:endParaRPr sz="1500" dirty="0">
              <a:latin typeface="Arial"/>
              <a:cs typeface="Arial"/>
            </a:endParaRPr>
          </a:p>
          <a:p>
            <a:pPr marL="329565" indent="-316865">
              <a:lnSpc>
                <a:spcPct val="100000"/>
              </a:lnSpc>
              <a:spcBef>
                <a:spcPts val="720"/>
              </a:spcBef>
              <a:buClr>
                <a:srgbClr val="D15A3D"/>
              </a:buClr>
              <a:buAutoNum type="arabicPeriod" startAt="2"/>
              <a:tabLst>
                <a:tab pos="330200" algn="l"/>
              </a:tabLst>
            </a:pP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Não Limitação do Montante</a:t>
            </a:r>
            <a:r>
              <a:rPr sz="1500" b="1" spc="-3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Indenizatório</a:t>
            </a:r>
            <a:endParaRPr sz="1500" dirty="0">
              <a:latin typeface="Arial"/>
              <a:cs typeface="Arial"/>
            </a:endParaRPr>
          </a:p>
          <a:p>
            <a:pPr marL="318770" indent="-306070">
              <a:lnSpc>
                <a:spcPct val="100000"/>
              </a:lnSpc>
              <a:spcBef>
                <a:spcPts val="720"/>
              </a:spcBef>
              <a:buClr>
                <a:srgbClr val="D15A3D"/>
              </a:buClr>
              <a:buAutoNum type="arabicPeriod" startAt="2"/>
              <a:tabLst>
                <a:tab pos="319405" algn="l"/>
              </a:tabLst>
            </a:pP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Futuro </a:t>
            </a:r>
            <a:r>
              <a:rPr sz="1500" b="1" spc="-20" dirty="0">
                <a:solidFill>
                  <a:srgbClr val="2C2D2C"/>
                </a:solidFill>
                <a:latin typeface="Arial"/>
                <a:cs typeface="Arial"/>
              </a:rPr>
              <a:t>Valor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da RPV decorrente de</a:t>
            </a:r>
            <a:r>
              <a:rPr sz="1500" b="1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2C2D2C"/>
                </a:solidFill>
                <a:latin typeface="Arial"/>
                <a:cs typeface="Arial"/>
              </a:rPr>
              <a:t>RCE</a:t>
            </a:r>
            <a:endParaRPr sz="1500" dirty="0">
              <a:latin typeface="Arial"/>
              <a:cs typeface="Arial"/>
            </a:endParaRPr>
          </a:p>
          <a:p>
            <a:pPr marL="334010" indent="-321310">
              <a:lnSpc>
                <a:spcPct val="100000"/>
              </a:lnSpc>
              <a:spcBef>
                <a:spcPts val="720"/>
              </a:spcBef>
              <a:buClr>
                <a:srgbClr val="D15A3D"/>
              </a:buClr>
              <a:buAutoNum type="arabicPeriod" startAt="2"/>
              <a:tabLst>
                <a:tab pos="334645" algn="l"/>
              </a:tabLst>
            </a:pP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Iniciativas</a:t>
            </a:r>
            <a:r>
              <a:rPr sz="1500" b="1" spc="5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Públicas</a:t>
            </a:r>
            <a:r>
              <a:rPr sz="1500" b="1" spc="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500" b="1" spc="3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Promoção</a:t>
            </a:r>
            <a:r>
              <a:rPr sz="1500" b="1" spc="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do</a:t>
            </a:r>
            <a:r>
              <a:rPr sz="1500" b="1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Uso</a:t>
            </a:r>
            <a:r>
              <a:rPr sz="1500" b="1" spc="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2C2D2C"/>
                </a:solidFill>
                <a:latin typeface="Arial"/>
                <a:cs typeface="Arial"/>
              </a:rPr>
              <a:t>da</a:t>
            </a:r>
            <a:r>
              <a:rPr sz="1500" b="1" spc="5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20" dirty="0">
                <a:solidFill>
                  <a:srgbClr val="2C2D2C"/>
                </a:solidFill>
                <a:latin typeface="Arial"/>
                <a:cs typeface="Arial"/>
              </a:rPr>
              <a:t>Via</a:t>
            </a:r>
            <a:r>
              <a:rPr sz="1500" b="1" spc="7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2C2D2C"/>
                </a:solidFill>
                <a:latin typeface="Arial"/>
                <a:cs typeface="Arial"/>
              </a:rPr>
              <a:t>Administrativa</a:t>
            </a:r>
            <a:r>
              <a:rPr sz="1500" b="1" spc="5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para</a:t>
            </a:r>
            <a:r>
              <a:rPr sz="1500" b="1" spc="5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Solução</a:t>
            </a:r>
            <a:r>
              <a:rPr sz="1500" b="1" spc="3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500" b="1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Controvérsias</a:t>
            </a:r>
            <a:r>
              <a:rPr sz="1500" b="1" spc="6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oriundas</a:t>
            </a:r>
            <a:r>
              <a:rPr sz="1500" b="1" spc="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endParaRPr sz="1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RCE </a:t>
            </a:r>
            <a:r>
              <a:rPr sz="1500" b="1" dirty="0">
                <a:solidFill>
                  <a:srgbClr val="2C2D2C"/>
                </a:solidFill>
                <a:latin typeface="Arial"/>
                <a:cs typeface="Arial"/>
              </a:rPr>
              <a:t>-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atitude </a:t>
            </a:r>
            <a:r>
              <a:rPr sz="1500" b="1" spc="-10" dirty="0">
                <a:solidFill>
                  <a:srgbClr val="2C2D2C"/>
                </a:solidFill>
                <a:latin typeface="Arial"/>
                <a:cs typeface="Arial"/>
              </a:rPr>
              <a:t>preventiva </a:t>
            </a:r>
            <a:r>
              <a:rPr sz="1500" b="1" dirty="0">
                <a:solidFill>
                  <a:srgbClr val="2C2D2C"/>
                </a:solidFill>
                <a:latin typeface="Arial"/>
                <a:cs typeface="Arial"/>
              </a:rPr>
              <a:t>e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conciliatória da</a:t>
            </a:r>
            <a:r>
              <a:rPr sz="1500" b="1" spc="-3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Administração</a:t>
            </a:r>
            <a:endParaRPr sz="1500" dirty="0">
              <a:latin typeface="Arial"/>
              <a:cs typeface="Arial"/>
            </a:endParaRPr>
          </a:p>
          <a:p>
            <a:pPr marL="329565" indent="-316865">
              <a:lnSpc>
                <a:spcPct val="100000"/>
              </a:lnSpc>
              <a:spcBef>
                <a:spcPts val="720"/>
              </a:spcBef>
              <a:buClr>
                <a:srgbClr val="D15A3D"/>
              </a:buClr>
              <a:buAutoNum type="arabicPeriod" startAt="13"/>
              <a:tabLst>
                <a:tab pos="330200" algn="l"/>
              </a:tabLst>
            </a:pP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Enquadramento das</a:t>
            </a:r>
            <a:r>
              <a:rPr sz="1500" b="1" spc="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20" dirty="0">
                <a:solidFill>
                  <a:srgbClr val="2C2D2C"/>
                </a:solidFill>
                <a:latin typeface="Arial"/>
                <a:cs typeface="Arial"/>
              </a:rPr>
              <a:t>Tendências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61670"/>
          </a:xfrm>
          <a:custGeom>
            <a:avLst/>
            <a:gdLst/>
            <a:ahLst/>
            <a:cxnLst/>
            <a:rect l="l" t="t" r="r" b="b"/>
            <a:pathLst>
              <a:path h="661670">
                <a:moveTo>
                  <a:pt x="0" y="0"/>
                </a:moveTo>
                <a:lnTo>
                  <a:pt x="0" y="66141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248155"/>
            <a:ext cx="0" cy="266700"/>
          </a:xfrm>
          <a:custGeom>
            <a:avLst/>
            <a:gdLst/>
            <a:ahLst/>
            <a:cxnLst/>
            <a:rect l="l" t="t" r="r" b="b"/>
            <a:pathLst>
              <a:path h="266700">
                <a:moveTo>
                  <a:pt x="0" y="0"/>
                </a:moveTo>
                <a:lnTo>
                  <a:pt x="0" y="26670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2098548"/>
            <a:ext cx="0" cy="288290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803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2970276"/>
            <a:ext cx="0" cy="242570"/>
          </a:xfrm>
          <a:custGeom>
            <a:avLst/>
            <a:gdLst/>
            <a:ahLst/>
            <a:cxnLst/>
            <a:rect l="l" t="t" r="r" b="b"/>
            <a:pathLst>
              <a:path h="242569">
                <a:moveTo>
                  <a:pt x="0" y="0"/>
                </a:moveTo>
                <a:lnTo>
                  <a:pt x="0" y="24231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9600" y="3797808"/>
            <a:ext cx="0" cy="650875"/>
          </a:xfrm>
          <a:custGeom>
            <a:avLst/>
            <a:gdLst/>
            <a:ahLst/>
            <a:cxnLst/>
            <a:rect l="l" t="t" r="r" b="b"/>
            <a:pathLst>
              <a:path h="650875">
                <a:moveTo>
                  <a:pt x="0" y="0"/>
                </a:moveTo>
                <a:lnTo>
                  <a:pt x="0" y="650748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9600" y="6825995"/>
            <a:ext cx="0" cy="32384"/>
          </a:xfrm>
          <a:custGeom>
            <a:avLst/>
            <a:gdLst/>
            <a:ahLst/>
            <a:cxnLst/>
            <a:rect l="l" t="t" r="r" b="b"/>
            <a:pathLst>
              <a:path h="32384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288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28800" y="1324355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28800" y="2252472"/>
            <a:ext cx="0" cy="200025"/>
          </a:xfrm>
          <a:custGeom>
            <a:avLst/>
            <a:gdLst/>
            <a:ahLst/>
            <a:cxnLst/>
            <a:rect l="l" t="t" r="r" b="b"/>
            <a:pathLst>
              <a:path h="200025">
                <a:moveTo>
                  <a:pt x="0" y="0"/>
                </a:moveTo>
                <a:lnTo>
                  <a:pt x="0" y="1996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28800" y="297484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28800" y="3881628"/>
            <a:ext cx="0" cy="567055"/>
          </a:xfrm>
          <a:custGeom>
            <a:avLst/>
            <a:gdLst/>
            <a:ahLst/>
            <a:cxnLst/>
            <a:rect l="l" t="t" r="r" b="b"/>
            <a:pathLst>
              <a:path h="567054">
                <a:moveTo>
                  <a:pt x="0" y="0"/>
                </a:moveTo>
                <a:lnTo>
                  <a:pt x="0" y="566928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28800" y="6825995"/>
            <a:ext cx="0" cy="32384"/>
          </a:xfrm>
          <a:custGeom>
            <a:avLst/>
            <a:gdLst/>
            <a:ahLst/>
            <a:cxnLst/>
            <a:rect l="l" t="t" r="r" b="b"/>
            <a:pathLst>
              <a:path h="32384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480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48000" y="1324355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48000" y="2252472"/>
            <a:ext cx="0" cy="200025"/>
          </a:xfrm>
          <a:custGeom>
            <a:avLst/>
            <a:gdLst/>
            <a:ahLst/>
            <a:cxnLst/>
            <a:rect l="l" t="t" r="r" b="b"/>
            <a:pathLst>
              <a:path h="200025">
                <a:moveTo>
                  <a:pt x="0" y="0"/>
                </a:moveTo>
                <a:lnTo>
                  <a:pt x="0" y="1996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48000" y="297484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48000" y="3881628"/>
            <a:ext cx="0" cy="567055"/>
          </a:xfrm>
          <a:custGeom>
            <a:avLst/>
            <a:gdLst/>
            <a:ahLst/>
            <a:cxnLst/>
            <a:rect l="l" t="t" r="r" b="b"/>
            <a:pathLst>
              <a:path h="567054">
                <a:moveTo>
                  <a:pt x="0" y="0"/>
                </a:moveTo>
                <a:lnTo>
                  <a:pt x="0" y="566928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48000" y="6825995"/>
            <a:ext cx="0" cy="32384"/>
          </a:xfrm>
          <a:custGeom>
            <a:avLst/>
            <a:gdLst/>
            <a:ahLst/>
            <a:cxnLst/>
            <a:rect l="l" t="t" r="r" b="b"/>
            <a:pathLst>
              <a:path h="32384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672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67200" y="1324355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267200" y="2252472"/>
            <a:ext cx="0" cy="200025"/>
          </a:xfrm>
          <a:custGeom>
            <a:avLst/>
            <a:gdLst/>
            <a:ahLst/>
            <a:cxnLst/>
            <a:rect l="l" t="t" r="r" b="b"/>
            <a:pathLst>
              <a:path h="200025">
                <a:moveTo>
                  <a:pt x="0" y="0"/>
                </a:moveTo>
                <a:lnTo>
                  <a:pt x="0" y="1996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267200" y="297484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67200" y="3881628"/>
            <a:ext cx="0" cy="567055"/>
          </a:xfrm>
          <a:custGeom>
            <a:avLst/>
            <a:gdLst/>
            <a:ahLst/>
            <a:cxnLst/>
            <a:rect l="l" t="t" r="r" b="b"/>
            <a:pathLst>
              <a:path h="567054">
                <a:moveTo>
                  <a:pt x="0" y="0"/>
                </a:moveTo>
                <a:lnTo>
                  <a:pt x="0" y="566928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267200" y="6825995"/>
            <a:ext cx="0" cy="32384"/>
          </a:xfrm>
          <a:custGeom>
            <a:avLst/>
            <a:gdLst/>
            <a:ahLst/>
            <a:cxnLst/>
            <a:rect l="l" t="t" r="r" b="b"/>
            <a:pathLst>
              <a:path h="32384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864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86400" y="1324355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486400" y="2252472"/>
            <a:ext cx="0" cy="200025"/>
          </a:xfrm>
          <a:custGeom>
            <a:avLst/>
            <a:gdLst/>
            <a:ahLst/>
            <a:cxnLst/>
            <a:rect l="l" t="t" r="r" b="b"/>
            <a:pathLst>
              <a:path h="200025">
                <a:moveTo>
                  <a:pt x="0" y="0"/>
                </a:moveTo>
                <a:lnTo>
                  <a:pt x="0" y="1996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86400" y="297484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6400" y="3881628"/>
            <a:ext cx="0" cy="567055"/>
          </a:xfrm>
          <a:custGeom>
            <a:avLst/>
            <a:gdLst/>
            <a:ahLst/>
            <a:cxnLst/>
            <a:rect l="l" t="t" r="r" b="b"/>
            <a:pathLst>
              <a:path h="567054">
                <a:moveTo>
                  <a:pt x="0" y="0"/>
                </a:moveTo>
                <a:lnTo>
                  <a:pt x="0" y="566928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0" y="6825995"/>
            <a:ext cx="0" cy="32384"/>
          </a:xfrm>
          <a:custGeom>
            <a:avLst/>
            <a:gdLst/>
            <a:ahLst/>
            <a:cxnLst/>
            <a:rect l="l" t="t" r="r" b="b"/>
            <a:pathLst>
              <a:path h="32384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7056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705600" y="1324355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705600" y="2252472"/>
            <a:ext cx="0" cy="200025"/>
          </a:xfrm>
          <a:custGeom>
            <a:avLst/>
            <a:gdLst/>
            <a:ahLst/>
            <a:cxnLst/>
            <a:rect l="l" t="t" r="r" b="b"/>
            <a:pathLst>
              <a:path h="200025">
                <a:moveTo>
                  <a:pt x="0" y="0"/>
                </a:moveTo>
                <a:lnTo>
                  <a:pt x="0" y="1996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705600" y="297484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705600" y="3881628"/>
            <a:ext cx="0" cy="567055"/>
          </a:xfrm>
          <a:custGeom>
            <a:avLst/>
            <a:gdLst/>
            <a:ahLst/>
            <a:cxnLst/>
            <a:rect l="l" t="t" r="r" b="b"/>
            <a:pathLst>
              <a:path h="567054">
                <a:moveTo>
                  <a:pt x="0" y="0"/>
                </a:moveTo>
                <a:lnTo>
                  <a:pt x="0" y="566928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705600" y="6825995"/>
            <a:ext cx="0" cy="32384"/>
          </a:xfrm>
          <a:custGeom>
            <a:avLst/>
            <a:gdLst/>
            <a:ahLst/>
            <a:cxnLst/>
            <a:rect l="l" t="t" r="r" b="b"/>
            <a:pathLst>
              <a:path h="32384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9248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924800" y="1324355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924800" y="2252472"/>
            <a:ext cx="0" cy="200025"/>
          </a:xfrm>
          <a:custGeom>
            <a:avLst/>
            <a:gdLst/>
            <a:ahLst/>
            <a:cxnLst/>
            <a:rect l="l" t="t" r="r" b="b"/>
            <a:pathLst>
              <a:path h="200025">
                <a:moveTo>
                  <a:pt x="0" y="0"/>
                </a:moveTo>
                <a:lnTo>
                  <a:pt x="0" y="1996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924800" y="297484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924800" y="3881628"/>
            <a:ext cx="0" cy="567055"/>
          </a:xfrm>
          <a:custGeom>
            <a:avLst/>
            <a:gdLst/>
            <a:ahLst/>
            <a:cxnLst/>
            <a:rect l="l" t="t" r="r" b="b"/>
            <a:pathLst>
              <a:path h="567054">
                <a:moveTo>
                  <a:pt x="0" y="0"/>
                </a:moveTo>
                <a:lnTo>
                  <a:pt x="0" y="566928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924800" y="6825995"/>
            <a:ext cx="0" cy="32384"/>
          </a:xfrm>
          <a:custGeom>
            <a:avLst/>
            <a:gdLst/>
            <a:ahLst/>
            <a:cxnLst/>
            <a:rect l="l" t="t" r="r" b="b"/>
            <a:pathLst>
              <a:path h="32384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1440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144000" y="1324355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144000" y="2252472"/>
            <a:ext cx="0" cy="200025"/>
          </a:xfrm>
          <a:custGeom>
            <a:avLst/>
            <a:gdLst/>
            <a:ahLst/>
            <a:cxnLst/>
            <a:rect l="l" t="t" r="r" b="b"/>
            <a:pathLst>
              <a:path h="200025">
                <a:moveTo>
                  <a:pt x="0" y="0"/>
                </a:moveTo>
                <a:lnTo>
                  <a:pt x="0" y="1996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144000" y="297484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144000" y="3881628"/>
            <a:ext cx="0" cy="567055"/>
          </a:xfrm>
          <a:custGeom>
            <a:avLst/>
            <a:gdLst/>
            <a:ahLst/>
            <a:cxnLst/>
            <a:rect l="l" t="t" r="r" b="b"/>
            <a:pathLst>
              <a:path h="567054">
                <a:moveTo>
                  <a:pt x="0" y="0"/>
                </a:moveTo>
                <a:lnTo>
                  <a:pt x="0" y="566928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144000" y="6825995"/>
            <a:ext cx="0" cy="32384"/>
          </a:xfrm>
          <a:custGeom>
            <a:avLst/>
            <a:gdLst/>
            <a:ahLst/>
            <a:cxnLst/>
            <a:rect l="l" t="t" r="r" b="b"/>
            <a:pathLst>
              <a:path h="32384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3632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363200" y="1324355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363200" y="2252472"/>
            <a:ext cx="0" cy="200025"/>
          </a:xfrm>
          <a:custGeom>
            <a:avLst/>
            <a:gdLst/>
            <a:ahLst/>
            <a:cxnLst/>
            <a:rect l="l" t="t" r="r" b="b"/>
            <a:pathLst>
              <a:path h="200025">
                <a:moveTo>
                  <a:pt x="0" y="0"/>
                </a:moveTo>
                <a:lnTo>
                  <a:pt x="0" y="1996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363200" y="297484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363200" y="3881628"/>
            <a:ext cx="0" cy="567055"/>
          </a:xfrm>
          <a:custGeom>
            <a:avLst/>
            <a:gdLst/>
            <a:ahLst/>
            <a:cxnLst/>
            <a:rect l="l" t="t" r="r" b="b"/>
            <a:pathLst>
              <a:path h="567054">
                <a:moveTo>
                  <a:pt x="0" y="0"/>
                </a:moveTo>
                <a:lnTo>
                  <a:pt x="0" y="566928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363200" y="6825995"/>
            <a:ext cx="0" cy="32384"/>
          </a:xfrm>
          <a:custGeom>
            <a:avLst/>
            <a:gdLst/>
            <a:ahLst/>
            <a:cxnLst/>
            <a:rect l="l" t="t" r="r" b="b"/>
            <a:pathLst>
              <a:path h="32384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5824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1582400" y="1324355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582400" y="2252472"/>
            <a:ext cx="0" cy="200025"/>
          </a:xfrm>
          <a:custGeom>
            <a:avLst/>
            <a:gdLst/>
            <a:ahLst/>
            <a:cxnLst/>
            <a:rect l="l" t="t" r="r" b="b"/>
            <a:pathLst>
              <a:path h="200025">
                <a:moveTo>
                  <a:pt x="0" y="0"/>
                </a:moveTo>
                <a:lnTo>
                  <a:pt x="0" y="199644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582400" y="297484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582400" y="3881628"/>
            <a:ext cx="0" cy="567055"/>
          </a:xfrm>
          <a:custGeom>
            <a:avLst/>
            <a:gdLst/>
            <a:ahLst/>
            <a:cxnLst/>
            <a:rect l="l" t="t" r="r" b="b"/>
            <a:pathLst>
              <a:path h="567054">
                <a:moveTo>
                  <a:pt x="0" y="0"/>
                </a:moveTo>
                <a:lnTo>
                  <a:pt x="0" y="566928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1582400" y="6825995"/>
            <a:ext cx="0" cy="32384"/>
          </a:xfrm>
          <a:custGeom>
            <a:avLst/>
            <a:gdLst/>
            <a:ahLst/>
            <a:cxnLst/>
            <a:rect l="l" t="t" r="r" b="b"/>
            <a:pathLst>
              <a:path h="32384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047" y="385572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89075" y="1610867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79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047" y="161086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89075" y="2834639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79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047" y="283463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047" y="4061459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2555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449324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106923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327647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548371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772143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1198352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736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0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4959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9273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7096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4904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697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36270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577328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736"/>
                </a:moveTo>
                <a:lnTo>
                  <a:pt x="4614799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79348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9994392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1204447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7670038" y="4359001"/>
            <a:ext cx="1120140" cy="26352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resso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0" y="28955"/>
            <a:ext cx="12192000" cy="461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0" y="28955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772"/>
                </a:moveTo>
                <a:lnTo>
                  <a:pt x="12192000" y="461772"/>
                </a:lnTo>
                <a:lnTo>
                  <a:pt x="12192000" y="0"/>
                </a:lnTo>
                <a:lnTo>
                  <a:pt x="0" y="0"/>
                </a:lnTo>
                <a:lnTo>
                  <a:pt x="0" y="461772"/>
                </a:lnTo>
                <a:close/>
              </a:path>
            </a:pathLst>
          </a:custGeom>
          <a:ln w="6095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>
            <a:spLocks noGrp="1"/>
          </p:cNvSpPr>
          <p:nvPr>
            <p:ph type="title"/>
          </p:nvPr>
        </p:nvSpPr>
        <p:spPr>
          <a:xfrm>
            <a:off x="78739" y="58673"/>
            <a:ext cx="119576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1.</a:t>
            </a:r>
            <a:r>
              <a:rPr sz="2200" spc="-5" dirty="0"/>
              <a:t>Da culpa para solidarização da reparação do dano – evolução da responsabilidade</a:t>
            </a:r>
            <a:r>
              <a:rPr sz="2200" spc="400" dirty="0"/>
              <a:t> </a:t>
            </a:r>
            <a:r>
              <a:rPr sz="2200" spc="-5" dirty="0"/>
              <a:t>civil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0" y="4448555"/>
            <a:ext cx="12192000" cy="2377440"/>
          </a:xfrm>
          <a:custGeom>
            <a:avLst/>
            <a:gdLst/>
            <a:ahLst/>
            <a:cxnLst/>
            <a:rect l="l" t="t" r="r" b="b"/>
            <a:pathLst>
              <a:path w="12192000" h="2377440">
                <a:moveTo>
                  <a:pt x="0" y="2377440"/>
                </a:moveTo>
                <a:lnTo>
                  <a:pt x="12192000" y="2377440"/>
                </a:lnTo>
                <a:lnTo>
                  <a:pt x="12192000" y="0"/>
                </a:lnTo>
                <a:lnTo>
                  <a:pt x="0" y="0"/>
                </a:lnTo>
                <a:lnTo>
                  <a:pt x="0" y="2377440"/>
                </a:lnTo>
                <a:close/>
              </a:path>
            </a:pathLst>
          </a:custGeom>
          <a:solidFill>
            <a:srgbClr val="92B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0" y="4448555"/>
            <a:ext cx="12192000" cy="2377440"/>
          </a:xfrm>
          <a:custGeom>
            <a:avLst/>
            <a:gdLst/>
            <a:ahLst/>
            <a:cxnLst/>
            <a:rect l="l" t="t" r="r" b="b"/>
            <a:pathLst>
              <a:path w="12192000" h="2377440">
                <a:moveTo>
                  <a:pt x="0" y="2377440"/>
                </a:moveTo>
                <a:lnTo>
                  <a:pt x="12192000" y="2377440"/>
                </a:lnTo>
                <a:lnTo>
                  <a:pt x="12192000" y="0"/>
                </a:lnTo>
                <a:lnTo>
                  <a:pt x="0" y="0"/>
                </a:lnTo>
                <a:lnTo>
                  <a:pt x="0" y="2377440"/>
                </a:lnTo>
                <a:close/>
              </a:path>
            </a:pathLst>
          </a:custGeom>
          <a:ln w="12192">
            <a:solidFill>
              <a:srgbClr val="6A46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78739" y="4476369"/>
            <a:ext cx="12035790" cy="2291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Denota-se que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criação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ou a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majoração do risco, como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noção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jurídica empregada por cláusulas gerais de responsabilização continua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ter eficiência, </a:t>
            </a:r>
            <a:r>
              <a:rPr sz="1350" spc="-10" dirty="0">
                <a:solidFill>
                  <a:srgbClr val="2C2D2C"/>
                </a:solidFill>
                <a:latin typeface="Arial"/>
                <a:cs typeface="Arial"/>
              </a:rPr>
              <a:t>no 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entanto,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não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é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mais fundamento exclusivo,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na medida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em que outras hipóteses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incidência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da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responsabilidade objetiva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em que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não se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pode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invocar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o 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risco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como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fator de vinculação entre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dever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indenizar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e o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agente. Nesses casos, percebe-se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verdadeira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essência da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responsabilidade objetiva </a:t>
            </a:r>
            <a:r>
              <a:rPr sz="1350" spc="-10" dirty="0">
                <a:solidFill>
                  <a:srgbClr val="2C2D2C"/>
                </a:solidFill>
                <a:latin typeface="Arial"/>
                <a:cs typeface="Arial"/>
              </a:rPr>
              <a:t>na 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contemporaneidade,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que é a de uma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responsabilidade independente de culpa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ou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qualquer outro fator subjetivo,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marcada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pela necessidade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garantir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a  reparação dos danos que não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devem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ser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exclusivamente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suportados pela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vítima,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mas</a:t>
            </a:r>
            <a:r>
              <a:rPr sz="1350" spc="-2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solidarizados.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</a:pP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Esse modelo transcende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indivíduo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e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socializa as perdas. Assim, não haveria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uma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única pessoa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indenizar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o dano, mas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toda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sociedade,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ou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um setor 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dela, passa a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ter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responsabilidade em ressarcir o</a:t>
            </a:r>
            <a:r>
              <a:rPr sz="1350" spc="-15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prejuízo.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699"/>
              </a:lnSpc>
              <a:spcBef>
                <a:spcPts val="5"/>
              </a:spcBef>
            </a:pPr>
            <a:r>
              <a:rPr sz="1350" spc="-35" dirty="0">
                <a:solidFill>
                  <a:srgbClr val="2C2D2C"/>
                </a:solidFill>
                <a:latin typeface="Arial"/>
                <a:cs typeface="Arial"/>
              </a:rPr>
              <a:t>(WEDY,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Ana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Paula Martini </a:t>
            </a:r>
            <a:r>
              <a:rPr sz="1350" spc="-10" dirty="0">
                <a:solidFill>
                  <a:srgbClr val="2C2D2C"/>
                </a:solidFill>
                <a:latin typeface="Arial"/>
                <a:cs typeface="Arial"/>
              </a:rPr>
              <a:t>Tremarin.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Responsabilidade civil objetiva: tendências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e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análise do Direito Comparado. Revista de Doutrina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da 4ª 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Região, Porto 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Alegre, n. 67, ago. 2015. Disponível em </a:t>
            </a:r>
            <a:r>
              <a:rPr sz="1350" u="sng" spc="-5" dirty="0">
                <a:solidFill>
                  <a:srgbClr val="4F91A0"/>
                </a:solidFill>
                <a:latin typeface="Arial"/>
                <a:cs typeface="Arial"/>
                <a:hlinkClick r:id="rId3"/>
              </a:rPr>
              <a:t>http://bdjur.stj.jus.br/jspui/bitstream/2011/96917/responsabilidade_civil_objetiva_wedy.pdf</a:t>
            </a:r>
            <a:r>
              <a:rPr sz="1350" spc="-5" dirty="0">
                <a:solidFill>
                  <a:srgbClr val="2C2D2C"/>
                </a:solidFill>
                <a:latin typeface="Arial"/>
                <a:cs typeface="Arial"/>
              </a:rPr>
              <a:t>.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Acesso em maio de</a:t>
            </a:r>
            <a:r>
              <a:rPr sz="1350" spc="-2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C2D2C"/>
                </a:solidFill>
                <a:latin typeface="Arial"/>
                <a:cs typeface="Arial"/>
              </a:rPr>
              <a:t>2017.)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1261872" y="585216"/>
            <a:ext cx="10930255" cy="739140"/>
          </a:xfrm>
          <a:custGeom>
            <a:avLst/>
            <a:gdLst/>
            <a:ahLst/>
            <a:cxnLst/>
            <a:rect l="l" t="t" r="r" b="b"/>
            <a:pathLst>
              <a:path w="10930255" h="739140">
                <a:moveTo>
                  <a:pt x="0" y="739139"/>
                </a:moveTo>
                <a:lnTo>
                  <a:pt x="10930128" y="739139"/>
                </a:lnTo>
                <a:lnTo>
                  <a:pt x="10930128" y="0"/>
                </a:lnTo>
                <a:lnTo>
                  <a:pt x="0" y="0"/>
                </a:lnTo>
                <a:lnTo>
                  <a:pt x="0" y="739139"/>
                </a:lnTo>
                <a:close/>
              </a:path>
            </a:pathLst>
          </a:custGeom>
          <a:solidFill>
            <a:srgbClr val="92B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261872" y="585216"/>
            <a:ext cx="10930255" cy="739140"/>
          </a:xfrm>
          <a:custGeom>
            <a:avLst/>
            <a:gdLst/>
            <a:ahLst/>
            <a:cxnLst/>
            <a:rect l="l" t="t" r="r" b="b"/>
            <a:pathLst>
              <a:path w="10930255" h="739140">
                <a:moveTo>
                  <a:pt x="0" y="739139"/>
                </a:moveTo>
                <a:lnTo>
                  <a:pt x="10930128" y="739139"/>
                </a:lnTo>
                <a:lnTo>
                  <a:pt x="10930128" y="0"/>
                </a:lnTo>
                <a:lnTo>
                  <a:pt x="0" y="0"/>
                </a:lnTo>
                <a:lnTo>
                  <a:pt x="0" y="739139"/>
                </a:lnTo>
                <a:close/>
              </a:path>
            </a:pathLst>
          </a:custGeom>
          <a:ln w="12192">
            <a:solidFill>
              <a:srgbClr val="6A46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1340866" y="613029"/>
            <a:ext cx="1077468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enfoque da responsabilidade civil sofre diversas alterações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ao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longo dos últimos séculos, sendo que durante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século XIX,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culpa 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era a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viga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mestra da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responsabilização que possuía como fundamento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pessoa causadora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do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prejuízo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 a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consequente atribuição </a:t>
            </a:r>
            <a:r>
              <a:rPr sz="1400" spc="-15" dirty="0">
                <a:solidFill>
                  <a:srgbClr val="2C2D2C"/>
                </a:solidFill>
                <a:latin typeface="Arial"/>
                <a:cs typeface="Arial"/>
              </a:rPr>
              <a:t>de 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responsabilidade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pelo</a:t>
            </a:r>
            <a:r>
              <a:rPr sz="1400" spc="-6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evento.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1261872" y="1514855"/>
            <a:ext cx="10930255" cy="737870"/>
          </a:xfrm>
          <a:custGeom>
            <a:avLst/>
            <a:gdLst/>
            <a:ahLst/>
            <a:cxnLst/>
            <a:rect l="l" t="t" r="r" b="b"/>
            <a:pathLst>
              <a:path w="10930255" h="737869">
                <a:moveTo>
                  <a:pt x="0" y="737615"/>
                </a:moveTo>
                <a:lnTo>
                  <a:pt x="10930128" y="737615"/>
                </a:lnTo>
                <a:lnTo>
                  <a:pt x="10930128" y="0"/>
                </a:lnTo>
                <a:lnTo>
                  <a:pt x="0" y="0"/>
                </a:lnTo>
                <a:lnTo>
                  <a:pt x="0" y="737615"/>
                </a:lnTo>
                <a:close/>
              </a:path>
            </a:pathLst>
          </a:custGeom>
          <a:solidFill>
            <a:srgbClr val="92B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261872" y="1514855"/>
            <a:ext cx="10930255" cy="737870"/>
          </a:xfrm>
          <a:custGeom>
            <a:avLst/>
            <a:gdLst/>
            <a:ahLst/>
            <a:cxnLst/>
            <a:rect l="l" t="t" r="r" b="b"/>
            <a:pathLst>
              <a:path w="10930255" h="737869">
                <a:moveTo>
                  <a:pt x="0" y="737615"/>
                </a:moveTo>
                <a:lnTo>
                  <a:pt x="10930128" y="737615"/>
                </a:lnTo>
                <a:lnTo>
                  <a:pt x="10930128" y="0"/>
                </a:lnTo>
                <a:lnTo>
                  <a:pt x="0" y="0"/>
                </a:lnTo>
                <a:lnTo>
                  <a:pt x="0" y="737615"/>
                </a:lnTo>
                <a:close/>
              </a:path>
            </a:pathLst>
          </a:custGeom>
          <a:ln w="12192">
            <a:solidFill>
              <a:srgbClr val="6A46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1340866" y="1541780"/>
            <a:ext cx="10772775" cy="668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400"/>
              </a:lnSpc>
              <a:spcBef>
                <a:spcPts val="95"/>
              </a:spcBef>
            </a:pP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Em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uma segunda fase, tem-se que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foco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da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responsabilidade passa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ser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reparação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do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dano,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neste período,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despontam </a:t>
            </a:r>
            <a:r>
              <a:rPr sz="1400" spc="-15" dirty="0">
                <a:solidFill>
                  <a:srgbClr val="2C2D2C"/>
                </a:solidFill>
                <a:latin typeface="Arial"/>
                <a:cs typeface="Arial"/>
              </a:rPr>
              <a:t>as 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concepções do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risco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criado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risco-proveito,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modo que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descoberta do responsável pelo dano ainda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é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fundamental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para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fixação  da</a:t>
            </a:r>
            <a:r>
              <a:rPr sz="1400" spc="-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responsabilização.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1261872" y="2452116"/>
            <a:ext cx="10930255" cy="523240"/>
          </a:xfrm>
          <a:custGeom>
            <a:avLst/>
            <a:gdLst/>
            <a:ahLst/>
            <a:cxnLst/>
            <a:rect l="l" t="t" r="r" b="b"/>
            <a:pathLst>
              <a:path w="10930255" h="523239">
                <a:moveTo>
                  <a:pt x="0" y="522731"/>
                </a:moveTo>
                <a:lnTo>
                  <a:pt x="10930128" y="522731"/>
                </a:lnTo>
                <a:lnTo>
                  <a:pt x="10930128" y="0"/>
                </a:lnTo>
                <a:lnTo>
                  <a:pt x="0" y="0"/>
                </a:lnTo>
                <a:lnTo>
                  <a:pt x="0" y="522731"/>
                </a:lnTo>
                <a:close/>
              </a:path>
            </a:pathLst>
          </a:custGeom>
          <a:solidFill>
            <a:srgbClr val="92B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261872" y="2452116"/>
            <a:ext cx="10930255" cy="523240"/>
          </a:xfrm>
          <a:custGeom>
            <a:avLst/>
            <a:gdLst/>
            <a:ahLst/>
            <a:cxnLst/>
            <a:rect l="l" t="t" r="r" b="b"/>
            <a:pathLst>
              <a:path w="10930255" h="523239">
                <a:moveTo>
                  <a:pt x="0" y="522731"/>
                </a:moveTo>
                <a:lnTo>
                  <a:pt x="10930128" y="522731"/>
                </a:lnTo>
                <a:lnTo>
                  <a:pt x="10930128" y="0"/>
                </a:lnTo>
                <a:lnTo>
                  <a:pt x="0" y="0"/>
                </a:lnTo>
                <a:lnTo>
                  <a:pt x="0" y="522731"/>
                </a:lnTo>
                <a:close/>
              </a:path>
            </a:pathLst>
          </a:custGeom>
          <a:ln w="12191">
            <a:solidFill>
              <a:srgbClr val="6A46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1340866" y="2480310"/>
            <a:ext cx="1077023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Em um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terceiro momento, ainda convivem elementos das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fases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anteriores,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mas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não mais são suficientes para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concretização </a:t>
            </a:r>
            <a:r>
              <a:rPr sz="1400" spc="-15" dirty="0">
                <a:solidFill>
                  <a:srgbClr val="2C2D2C"/>
                </a:solidFill>
                <a:latin typeface="Arial"/>
                <a:cs typeface="Arial"/>
              </a:rPr>
              <a:t>da 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Justiça,</a:t>
            </a:r>
            <a:r>
              <a:rPr sz="1400" spc="-3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mormente</a:t>
            </a:r>
            <a:r>
              <a:rPr sz="1400" spc="-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nos</a:t>
            </a:r>
            <a:r>
              <a:rPr sz="1400" spc="-1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casos</a:t>
            </a:r>
            <a:r>
              <a:rPr sz="1400" spc="-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400" spc="-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danos</a:t>
            </a:r>
            <a:r>
              <a:rPr sz="1400" spc="-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400" spc="-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massa</a:t>
            </a:r>
            <a:r>
              <a:rPr sz="1400" spc="-3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(centenas</a:t>
            </a:r>
            <a:r>
              <a:rPr sz="1400" spc="-5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vítimas</a:t>
            </a:r>
            <a:r>
              <a:rPr sz="1400" spc="-1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prejuízos</a:t>
            </a:r>
            <a:r>
              <a:rPr sz="1400" spc="-3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400" spc="-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grande</a:t>
            </a:r>
            <a:r>
              <a:rPr sz="1400" spc="-3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monta).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1261872" y="3144011"/>
            <a:ext cx="10930255" cy="737870"/>
          </a:xfrm>
          <a:custGeom>
            <a:avLst/>
            <a:gdLst/>
            <a:ahLst/>
            <a:cxnLst/>
            <a:rect l="l" t="t" r="r" b="b"/>
            <a:pathLst>
              <a:path w="10930255" h="737870">
                <a:moveTo>
                  <a:pt x="0" y="737615"/>
                </a:moveTo>
                <a:lnTo>
                  <a:pt x="10930128" y="737615"/>
                </a:lnTo>
                <a:lnTo>
                  <a:pt x="10930128" y="0"/>
                </a:lnTo>
                <a:lnTo>
                  <a:pt x="0" y="0"/>
                </a:lnTo>
                <a:lnTo>
                  <a:pt x="0" y="737615"/>
                </a:lnTo>
                <a:close/>
              </a:path>
            </a:pathLst>
          </a:custGeom>
          <a:solidFill>
            <a:srgbClr val="92B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261872" y="3144011"/>
            <a:ext cx="10930255" cy="737870"/>
          </a:xfrm>
          <a:custGeom>
            <a:avLst/>
            <a:gdLst/>
            <a:ahLst/>
            <a:cxnLst/>
            <a:rect l="l" t="t" r="r" b="b"/>
            <a:pathLst>
              <a:path w="10930255" h="737870">
                <a:moveTo>
                  <a:pt x="0" y="737615"/>
                </a:moveTo>
                <a:lnTo>
                  <a:pt x="10930128" y="737615"/>
                </a:lnTo>
                <a:lnTo>
                  <a:pt x="10930128" y="0"/>
                </a:lnTo>
                <a:lnTo>
                  <a:pt x="0" y="0"/>
                </a:lnTo>
                <a:lnTo>
                  <a:pt x="0" y="737615"/>
                </a:lnTo>
                <a:close/>
              </a:path>
            </a:pathLst>
          </a:custGeom>
          <a:ln w="12192">
            <a:solidFill>
              <a:srgbClr val="6A46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1340866" y="3170935"/>
            <a:ext cx="10774680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Atualmente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foco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é a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reparação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do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dano,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indenização das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vítimas,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ainda que para isso tenhamos que socializar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prejuízo, mediante  mecanismos como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securitização,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seja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esta obrigatória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ou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contratual.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É o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modelo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responsabilidade coletiva fundada na 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solidariedade.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106679" y="661416"/>
            <a:ext cx="882650" cy="586740"/>
          </a:xfrm>
          <a:custGeom>
            <a:avLst/>
            <a:gdLst/>
            <a:ahLst/>
            <a:cxnLst/>
            <a:rect l="l" t="t" r="r" b="b"/>
            <a:pathLst>
              <a:path w="882650" h="586740">
                <a:moveTo>
                  <a:pt x="0" y="586739"/>
                </a:moveTo>
                <a:lnTo>
                  <a:pt x="882396" y="586739"/>
                </a:lnTo>
                <a:lnTo>
                  <a:pt x="882396" y="0"/>
                </a:lnTo>
                <a:lnTo>
                  <a:pt x="0" y="0"/>
                </a:lnTo>
                <a:lnTo>
                  <a:pt x="0" y="586739"/>
                </a:lnTo>
                <a:close/>
              </a:path>
            </a:pathLst>
          </a:custGeom>
          <a:solidFill>
            <a:srgbClr val="3A6C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06679" y="661416"/>
            <a:ext cx="882650" cy="586740"/>
          </a:xfrm>
          <a:custGeom>
            <a:avLst/>
            <a:gdLst/>
            <a:ahLst/>
            <a:cxnLst/>
            <a:rect l="l" t="t" r="r" b="b"/>
            <a:pathLst>
              <a:path w="882650" h="586740">
                <a:moveTo>
                  <a:pt x="0" y="586739"/>
                </a:moveTo>
                <a:lnTo>
                  <a:pt x="882396" y="586739"/>
                </a:lnTo>
                <a:lnTo>
                  <a:pt x="882396" y="0"/>
                </a:lnTo>
                <a:lnTo>
                  <a:pt x="0" y="0"/>
                </a:lnTo>
                <a:lnTo>
                  <a:pt x="0" y="586739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296976" y="693801"/>
            <a:ext cx="50101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04775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1º 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fase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106679" y="1514855"/>
            <a:ext cx="882650" cy="584200"/>
          </a:xfrm>
          <a:custGeom>
            <a:avLst/>
            <a:gdLst/>
            <a:ahLst/>
            <a:cxnLst/>
            <a:rect l="l" t="t" r="r" b="b"/>
            <a:pathLst>
              <a:path w="882650" h="584200">
                <a:moveTo>
                  <a:pt x="0" y="583691"/>
                </a:moveTo>
                <a:lnTo>
                  <a:pt x="882396" y="583691"/>
                </a:lnTo>
                <a:lnTo>
                  <a:pt x="882396" y="0"/>
                </a:lnTo>
                <a:lnTo>
                  <a:pt x="0" y="0"/>
                </a:lnTo>
                <a:lnTo>
                  <a:pt x="0" y="583691"/>
                </a:lnTo>
                <a:close/>
              </a:path>
            </a:pathLst>
          </a:custGeom>
          <a:solidFill>
            <a:srgbClr val="3A6C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06679" y="1514855"/>
            <a:ext cx="882650" cy="584200"/>
          </a:xfrm>
          <a:custGeom>
            <a:avLst/>
            <a:gdLst/>
            <a:ahLst/>
            <a:cxnLst/>
            <a:rect l="l" t="t" r="r" b="b"/>
            <a:pathLst>
              <a:path w="882650" h="584200">
                <a:moveTo>
                  <a:pt x="0" y="583691"/>
                </a:moveTo>
                <a:lnTo>
                  <a:pt x="882396" y="583691"/>
                </a:lnTo>
                <a:lnTo>
                  <a:pt x="882396" y="0"/>
                </a:lnTo>
                <a:lnTo>
                  <a:pt x="0" y="0"/>
                </a:lnTo>
                <a:lnTo>
                  <a:pt x="0" y="583691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296976" y="1546352"/>
            <a:ext cx="502284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2º</a:t>
            </a:r>
            <a:endParaRPr sz="16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fase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106679" y="2386583"/>
            <a:ext cx="882650" cy="584200"/>
          </a:xfrm>
          <a:custGeom>
            <a:avLst/>
            <a:gdLst/>
            <a:ahLst/>
            <a:cxnLst/>
            <a:rect l="l" t="t" r="r" b="b"/>
            <a:pathLst>
              <a:path w="882650" h="584200">
                <a:moveTo>
                  <a:pt x="0" y="583691"/>
                </a:moveTo>
                <a:lnTo>
                  <a:pt x="882396" y="583691"/>
                </a:lnTo>
                <a:lnTo>
                  <a:pt x="882396" y="0"/>
                </a:lnTo>
                <a:lnTo>
                  <a:pt x="0" y="0"/>
                </a:lnTo>
                <a:lnTo>
                  <a:pt x="0" y="583691"/>
                </a:lnTo>
                <a:close/>
              </a:path>
            </a:pathLst>
          </a:custGeom>
          <a:solidFill>
            <a:srgbClr val="3A6C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06679" y="2386583"/>
            <a:ext cx="882650" cy="584200"/>
          </a:xfrm>
          <a:custGeom>
            <a:avLst/>
            <a:gdLst/>
            <a:ahLst/>
            <a:cxnLst/>
            <a:rect l="l" t="t" r="r" b="b"/>
            <a:pathLst>
              <a:path w="882650" h="584200">
                <a:moveTo>
                  <a:pt x="0" y="583691"/>
                </a:moveTo>
                <a:lnTo>
                  <a:pt x="882396" y="583691"/>
                </a:lnTo>
                <a:lnTo>
                  <a:pt x="882396" y="0"/>
                </a:lnTo>
                <a:lnTo>
                  <a:pt x="0" y="0"/>
                </a:lnTo>
                <a:lnTo>
                  <a:pt x="0" y="583691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296976" y="2418079"/>
            <a:ext cx="502284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3ª</a:t>
            </a:r>
            <a:endParaRPr sz="16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fase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106679" y="3212592"/>
            <a:ext cx="882650" cy="585470"/>
          </a:xfrm>
          <a:custGeom>
            <a:avLst/>
            <a:gdLst/>
            <a:ahLst/>
            <a:cxnLst/>
            <a:rect l="l" t="t" r="r" b="b"/>
            <a:pathLst>
              <a:path w="882650" h="585470">
                <a:moveTo>
                  <a:pt x="0" y="585216"/>
                </a:moveTo>
                <a:lnTo>
                  <a:pt x="882396" y="585216"/>
                </a:lnTo>
                <a:lnTo>
                  <a:pt x="882396" y="0"/>
                </a:lnTo>
                <a:lnTo>
                  <a:pt x="0" y="0"/>
                </a:lnTo>
                <a:lnTo>
                  <a:pt x="0" y="585216"/>
                </a:lnTo>
                <a:close/>
              </a:path>
            </a:pathLst>
          </a:custGeom>
          <a:solidFill>
            <a:srgbClr val="3A6C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06679" y="3212592"/>
            <a:ext cx="882650" cy="585470"/>
          </a:xfrm>
          <a:custGeom>
            <a:avLst/>
            <a:gdLst/>
            <a:ahLst/>
            <a:cxnLst/>
            <a:rect l="l" t="t" r="r" b="b"/>
            <a:pathLst>
              <a:path w="882650" h="585470">
                <a:moveTo>
                  <a:pt x="0" y="585216"/>
                </a:moveTo>
                <a:lnTo>
                  <a:pt x="882396" y="585216"/>
                </a:lnTo>
                <a:lnTo>
                  <a:pt x="882396" y="0"/>
                </a:lnTo>
                <a:lnTo>
                  <a:pt x="0" y="0"/>
                </a:lnTo>
                <a:lnTo>
                  <a:pt x="0" y="585216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 txBox="1"/>
          <p:nvPr/>
        </p:nvSpPr>
        <p:spPr>
          <a:xfrm>
            <a:off x="296976" y="3245053"/>
            <a:ext cx="50101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4ª</a:t>
            </a:r>
            <a:endParaRPr sz="16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fase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0" y="4021835"/>
            <a:ext cx="1109980" cy="384175"/>
          </a:xfrm>
          <a:custGeom>
            <a:avLst/>
            <a:gdLst/>
            <a:ahLst/>
            <a:cxnLst/>
            <a:rect l="l" t="t" r="r" b="b"/>
            <a:pathLst>
              <a:path w="1109980" h="384175">
                <a:moveTo>
                  <a:pt x="1109472" y="192024"/>
                </a:moveTo>
                <a:lnTo>
                  <a:pt x="0" y="192024"/>
                </a:lnTo>
                <a:lnTo>
                  <a:pt x="554736" y="384047"/>
                </a:lnTo>
                <a:lnTo>
                  <a:pt x="1109472" y="192024"/>
                </a:lnTo>
                <a:close/>
              </a:path>
              <a:path w="1109980" h="384175">
                <a:moveTo>
                  <a:pt x="832104" y="0"/>
                </a:moveTo>
                <a:lnTo>
                  <a:pt x="277368" y="0"/>
                </a:lnTo>
                <a:lnTo>
                  <a:pt x="277368" y="192024"/>
                </a:lnTo>
                <a:lnTo>
                  <a:pt x="832104" y="192024"/>
                </a:lnTo>
                <a:lnTo>
                  <a:pt x="832104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0" y="4021835"/>
            <a:ext cx="1109980" cy="384175"/>
          </a:xfrm>
          <a:custGeom>
            <a:avLst/>
            <a:gdLst/>
            <a:ahLst/>
            <a:cxnLst/>
            <a:rect l="l" t="t" r="r" b="b"/>
            <a:pathLst>
              <a:path w="1109980" h="384175">
                <a:moveTo>
                  <a:pt x="0" y="192024"/>
                </a:moveTo>
                <a:lnTo>
                  <a:pt x="277368" y="192024"/>
                </a:lnTo>
                <a:lnTo>
                  <a:pt x="277368" y="0"/>
                </a:lnTo>
                <a:lnTo>
                  <a:pt x="832104" y="0"/>
                </a:lnTo>
                <a:lnTo>
                  <a:pt x="832104" y="192024"/>
                </a:lnTo>
                <a:lnTo>
                  <a:pt x="1109472" y="192024"/>
                </a:lnTo>
                <a:lnTo>
                  <a:pt x="554736" y="384047"/>
                </a:lnTo>
                <a:lnTo>
                  <a:pt x="0" y="192024"/>
                </a:lnTo>
                <a:close/>
              </a:path>
            </a:pathLst>
          </a:custGeom>
          <a:ln w="12192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1414780"/>
          </a:xfrm>
          <a:custGeom>
            <a:avLst/>
            <a:gdLst/>
            <a:ahLst/>
            <a:cxnLst/>
            <a:rect l="l" t="t" r="r" b="b"/>
            <a:pathLst>
              <a:path h="1414780">
                <a:moveTo>
                  <a:pt x="0" y="0"/>
                </a:moveTo>
                <a:lnTo>
                  <a:pt x="0" y="1414272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2368295"/>
            <a:ext cx="0" cy="619125"/>
          </a:xfrm>
          <a:custGeom>
            <a:avLst/>
            <a:gdLst/>
            <a:ahLst/>
            <a:cxnLst/>
            <a:rect l="l" t="t" r="r" b="b"/>
            <a:pathLst>
              <a:path h="619125">
                <a:moveTo>
                  <a:pt x="0" y="0"/>
                </a:moveTo>
                <a:lnTo>
                  <a:pt x="0" y="61874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4588764"/>
            <a:ext cx="0" cy="2269490"/>
          </a:xfrm>
          <a:custGeom>
            <a:avLst/>
            <a:gdLst/>
            <a:ahLst/>
            <a:cxnLst/>
            <a:rect l="l" t="t" r="r" b="b"/>
            <a:pathLst>
              <a:path h="2269490">
                <a:moveTo>
                  <a:pt x="0" y="0"/>
                </a:moveTo>
                <a:lnTo>
                  <a:pt x="0" y="226923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1414780"/>
          </a:xfrm>
          <a:custGeom>
            <a:avLst/>
            <a:gdLst/>
            <a:ahLst/>
            <a:cxnLst/>
            <a:rect l="l" t="t" r="r" b="b"/>
            <a:pathLst>
              <a:path h="1414780">
                <a:moveTo>
                  <a:pt x="0" y="0"/>
                </a:moveTo>
                <a:lnTo>
                  <a:pt x="0" y="1414272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2368295"/>
            <a:ext cx="0" cy="541020"/>
          </a:xfrm>
          <a:custGeom>
            <a:avLst/>
            <a:gdLst/>
            <a:ahLst/>
            <a:cxnLst/>
            <a:rect l="l" t="t" r="r" b="b"/>
            <a:pathLst>
              <a:path h="541019">
                <a:moveTo>
                  <a:pt x="0" y="0"/>
                </a:moveTo>
                <a:lnTo>
                  <a:pt x="0" y="54102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3433571"/>
            <a:ext cx="0" cy="83820"/>
          </a:xfrm>
          <a:custGeom>
            <a:avLst/>
            <a:gdLst/>
            <a:ahLst/>
            <a:cxnLst/>
            <a:rect l="l" t="t" r="r" b="b"/>
            <a:pathLst>
              <a:path h="83820">
                <a:moveTo>
                  <a:pt x="0" y="0"/>
                </a:moveTo>
                <a:lnTo>
                  <a:pt x="0" y="8382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28800" y="4040123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4">
                <a:moveTo>
                  <a:pt x="0" y="0"/>
                </a:moveTo>
                <a:lnTo>
                  <a:pt x="0" y="10058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28800" y="4663440"/>
            <a:ext cx="0" cy="2194560"/>
          </a:xfrm>
          <a:custGeom>
            <a:avLst/>
            <a:gdLst/>
            <a:ahLst/>
            <a:cxnLst/>
            <a:rect l="l" t="t" r="r" b="b"/>
            <a:pathLst>
              <a:path h="2194559">
                <a:moveTo>
                  <a:pt x="0" y="0"/>
                </a:moveTo>
                <a:lnTo>
                  <a:pt x="0" y="219455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0"/>
            <a:ext cx="0" cy="1414780"/>
          </a:xfrm>
          <a:custGeom>
            <a:avLst/>
            <a:gdLst/>
            <a:ahLst/>
            <a:cxnLst/>
            <a:rect l="l" t="t" r="r" b="b"/>
            <a:pathLst>
              <a:path h="1414780">
                <a:moveTo>
                  <a:pt x="0" y="0"/>
                </a:moveTo>
                <a:lnTo>
                  <a:pt x="0" y="1414272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48000" y="2368295"/>
            <a:ext cx="0" cy="541020"/>
          </a:xfrm>
          <a:custGeom>
            <a:avLst/>
            <a:gdLst/>
            <a:ahLst/>
            <a:cxnLst/>
            <a:rect l="l" t="t" r="r" b="b"/>
            <a:pathLst>
              <a:path h="541019">
                <a:moveTo>
                  <a:pt x="0" y="0"/>
                </a:moveTo>
                <a:lnTo>
                  <a:pt x="0" y="54102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48000" y="3433571"/>
            <a:ext cx="0" cy="83820"/>
          </a:xfrm>
          <a:custGeom>
            <a:avLst/>
            <a:gdLst/>
            <a:ahLst/>
            <a:cxnLst/>
            <a:rect l="l" t="t" r="r" b="b"/>
            <a:pathLst>
              <a:path h="83820">
                <a:moveTo>
                  <a:pt x="0" y="0"/>
                </a:moveTo>
                <a:lnTo>
                  <a:pt x="0" y="8382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0" y="4040123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4">
                <a:moveTo>
                  <a:pt x="0" y="0"/>
                </a:moveTo>
                <a:lnTo>
                  <a:pt x="0" y="10058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48000" y="4663440"/>
            <a:ext cx="0" cy="2194560"/>
          </a:xfrm>
          <a:custGeom>
            <a:avLst/>
            <a:gdLst/>
            <a:ahLst/>
            <a:cxnLst/>
            <a:rect l="l" t="t" r="r" b="b"/>
            <a:pathLst>
              <a:path h="2194559">
                <a:moveTo>
                  <a:pt x="0" y="0"/>
                </a:moveTo>
                <a:lnTo>
                  <a:pt x="0" y="219455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67200" y="0"/>
            <a:ext cx="0" cy="1414780"/>
          </a:xfrm>
          <a:custGeom>
            <a:avLst/>
            <a:gdLst/>
            <a:ahLst/>
            <a:cxnLst/>
            <a:rect l="l" t="t" r="r" b="b"/>
            <a:pathLst>
              <a:path h="1414780">
                <a:moveTo>
                  <a:pt x="0" y="0"/>
                </a:moveTo>
                <a:lnTo>
                  <a:pt x="0" y="1414272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67200" y="2368295"/>
            <a:ext cx="0" cy="541020"/>
          </a:xfrm>
          <a:custGeom>
            <a:avLst/>
            <a:gdLst/>
            <a:ahLst/>
            <a:cxnLst/>
            <a:rect l="l" t="t" r="r" b="b"/>
            <a:pathLst>
              <a:path h="541019">
                <a:moveTo>
                  <a:pt x="0" y="0"/>
                </a:moveTo>
                <a:lnTo>
                  <a:pt x="0" y="54102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67200" y="3433571"/>
            <a:ext cx="0" cy="83820"/>
          </a:xfrm>
          <a:custGeom>
            <a:avLst/>
            <a:gdLst/>
            <a:ahLst/>
            <a:cxnLst/>
            <a:rect l="l" t="t" r="r" b="b"/>
            <a:pathLst>
              <a:path h="83820">
                <a:moveTo>
                  <a:pt x="0" y="0"/>
                </a:moveTo>
                <a:lnTo>
                  <a:pt x="0" y="8382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67200" y="4040123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4">
                <a:moveTo>
                  <a:pt x="0" y="0"/>
                </a:moveTo>
                <a:lnTo>
                  <a:pt x="0" y="10058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67200" y="4663440"/>
            <a:ext cx="0" cy="2194560"/>
          </a:xfrm>
          <a:custGeom>
            <a:avLst/>
            <a:gdLst/>
            <a:ahLst/>
            <a:cxnLst/>
            <a:rect l="l" t="t" r="r" b="b"/>
            <a:pathLst>
              <a:path h="2194559">
                <a:moveTo>
                  <a:pt x="0" y="0"/>
                </a:moveTo>
                <a:lnTo>
                  <a:pt x="0" y="219455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86400" y="0"/>
            <a:ext cx="0" cy="2909570"/>
          </a:xfrm>
          <a:custGeom>
            <a:avLst/>
            <a:gdLst/>
            <a:ahLst/>
            <a:cxnLst/>
            <a:rect l="l" t="t" r="r" b="b"/>
            <a:pathLst>
              <a:path h="2909570">
                <a:moveTo>
                  <a:pt x="0" y="0"/>
                </a:moveTo>
                <a:lnTo>
                  <a:pt x="0" y="290931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86400" y="3433571"/>
            <a:ext cx="0" cy="83820"/>
          </a:xfrm>
          <a:custGeom>
            <a:avLst/>
            <a:gdLst/>
            <a:ahLst/>
            <a:cxnLst/>
            <a:rect l="l" t="t" r="r" b="b"/>
            <a:pathLst>
              <a:path h="83820">
                <a:moveTo>
                  <a:pt x="0" y="0"/>
                </a:moveTo>
                <a:lnTo>
                  <a:pt x="0" y="8382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486400" y="4040123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4">
                <a:moveTo>
                  <a:pt x="0" y="0"/>
                </a:moveTo>
                <a:lnTo>
                  <a:pt x="0" y="10058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486400" y="4663440"/>
            <a:ext cx="0" cy="2194560"/>
          </a:xfrm>
          <a:custGeom>
            <a:avLst/>
            <a:gdLst/>
            <a:ahLst/>
            <a:cxnLst/>
            <a:rect l="l" t="t" r="r" b="b"/>
            <a:pathLst>
              <a:path h="2194559">
                <a:moveTo>
                  <a:pt x="0" y="0"/>
                </a:moveTo>
                <a:lnTo>
                  <a:pt x="0" y="219455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924800" y="0"/>
            <a:ext cx="0" cy="1303020"/>
          </a:xfrm>
          <a:custGeom>
            <a:avLst/>
            <a:gdLst/>
            <a:ahLst/>
            <a:cxnLst/>
            <a:rect l="l" t="t" r="r" b="b"/>
            <a:pathLst>
              <a:path h="1303020">
                <a:moveTo>
                  <a:pt x="0" y="0"/>
                </a:moveTo>
                <a:lnTo>
                  <a:pt x="0" y="130302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24800" y="2042160"/>
            <a:ext cx="0" cy="593090"/>
          </a:xfrm>
          <a:custGeom>
            <a:avLst/>
            <a:gdLst/>
            <a:ahLst/>
            <a:cxnLst/>
            <a:rect l="l" t="t" r="r" b="b"/>
            <a:pathLst>
              <a:path h="593089">
                <a:moveTo>
                  <a:pt x="0" y="0"/>
                </a:moveTo>
                <a:lnTo>
                  <a:pt x="0" y="59283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24800" y="3589020"/>
            <a:ext cx="0" cy="974090"/>
          </a:xfrm>
          <a:custGeom>
            <a:avLst/>
            <a:gdLst/>
            <a:ahLst/>
            <a:cxnLst/>
            <a:rect l="l" t="t" r="r" b="b"/>
            <a:pathLst>
              <a:path h="974089">
                <a:moveTo>
                  <a:pt x="0" y="0"/>
                </a:moveTo>
                <a:lnTo>
                  <a:pt x="0" y="97383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924800" y="5084064"/>
            <a:ext cx="0" cy="1774189"/>
          </a:xfrm>
          <a:custGeom>
            <a:avLst/>
            <a:gdLst/>
            <a:ahLst/>
            <a:cxnLst/>
            <a:rect l="l" t="t" r="r" b="b"/>
            <a:pathLst>
              <a:path h="1774190">
                <a:moveTo>
                  <a:pt x="0" y="0"/>
                </a:moveTo>
                <a:lnTo>
                  <a:pt x="0" y="177393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144000" y="0"/>
            <a:ext cx="0" cy="1303020"/>
          </a:xfrm>
          <a:custGeom>
            <a:avLst/>
            <a:gdLst/>
            <a:ahLst/>
            <a:cxnLst/>
            <a:rect l="l" t="t" r="r" b="b"/>
            <a:pathLst>
              <a:path h="1303020">
                <a:moveTo>
                  <a:pt x="0" y="0"/>
                </a:moveTo>
                <a:lnTo>
                  <a:pt x="0" y="130302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44000" y="2042160"/>
            <a:ext cx="0" cy="593090"/>
          </a:xfrm>
          <a:custGeom>
            <a:avLst/>
            <a:gdLst/>
            <a:ahLst/>
            <a:cxnLst/>
            <a:rect l="l" t="t" r="r" b="b"/>
            <a:pathLst>
              <a:path h="593089">
                <a:moveTo>
                  <a:pt x="0" y="0"/>
                </a:moveTo>
                <a:lnTo>
                  <a:pt x="0" y="59283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144000" y="3589020"/>
            <a:ext cx="0" cy="974090"/>
          </a:xfrm>
          <a:custGeom>
            <a:avLst/>
            <a:gdLst/>
            <a:ahLst/>
            <a:cxnLst/>
            <a:rect l="l" t="t" r="r" b="b"/>
            <a:pathLst>
              <a:path h="974089">
                <a:moveTo>
                  <a:pt x="0" y="0"/>
                </a:moveTo>
                <a:lnTo>
                  <a:pt x="0" y="97383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144000" y="5084064"/>
            <a:ext cx="0" cy="1774189"/>
          </a:xfrm>
          <a:custGeom>
            <a:avLst/>
            <a:gdLst/>
            <a:ahLst/>
            <a:cxnLst/>
            <a:rect l="l" t="t" r="r" b="b"/>
            <a:pathLst>
              <a:path h="1774190">
                <a:moveTo>
                  <a:pt x="0" y="0"/>
                </a:moveTo>
                <a:lnTo>
                  <a:pt x="0" y="177393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363200" y="0"/>
            <a:ext cx="0" cy="1303020"/>
          </a:xfrm>
          <a:custGeom>
            <a:avLst/>
            <a:gdLst/>
            <a:ahLst/>
            <a:cxnLst/>
            <a:rect l="l" t="t" r="r" b="b"/>
            <a:pathLst>
              <a:path h="1303020">
                <a:moveTo>
                  <a:pt x="0" y="0"/>
                </a:moveTo>
                <a:lnTo>
                  <a:pt x="0" y="130302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363200" y="2042160"/>
            <a:ext cx="0" cy="593090"/>
          </a:xfrm>
          <a:custGeom>
            <a:avLst/>
            <a:gdLst/>
            <a:ahLst/>
            <a:cxnLst/>
            <a:rect l="l" t="t" r="r" b="b"/>
            <a:pathLst>
              <a:path h="593089">
                <a:moveTo>
                  <a:pt x="0" y="0"/>
                </a:moveTo>
                <a:lnTo>
                  <a:pt x="0" y="59283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363200" y="3589020"/>
            <a:ext cx="0" cy="974090"/>
          </a:xfrm>
          <a:custGeom>
            <a:avLst/>
            <a:gdLst/>
            <a:ahLst/>
            <a:cxnLst/>
            <a:rect l="l" t="t" r="r" b="b"/>
            <a:pathLst>
              <a:path h="974089">
                <a:moveTo>
                  <a:pt x="0" y="0"/>
                </a:moveTo>
                <a:lnTo>
                  <a:pt x="0" y="97383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363200" y="5084064"/>
            <a:ext cx="0" cy="1774189"/>
          </a:xfrm>
          <a:custGeom>
            <a:avLst/>
            <a:gdLst/>
            <a:ahLst/>
            <a:cxnLst/>
            <a:rect l="l" t="t" r="r" b="b"/>
            <a:pathLst>
              <a:path h="1774190">
                <a:moveTo>
                  <a:pt x="0" y="0"/>
                </a:moveTo>
                <a:lnTo>
                  <a:pt x="0" y="177393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582400" y="0"/>
            <a:ext cx="0" cy="1303020"/>
          </a:xfrm>
          <a:custGeom>
            <a:avLst/>
            <a:gdLst/>
            <a:ahLst/>
            <a:cxnLst/>
            <a:rect l="l" t="t" r="r" b="b"/>
            <a:pathLst>
              <a:path h="1303020">
                <a:moveTo>
                  <a:pt x="0" y="0"/>
                </a:moveTo>
                <a:lnTo>
                  <a:pt x="0" y="130302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582400" y="2042160"/>
            <a:ext cx="0" cy="593090"/>
          </a:xfrm>
          <a:custGeom>
            <a:avLst/>
            <a:gdLst/>
            <a:ahLst/>
            <a:cxnLst/>
            <a:rect l="l" t="t" r="r" b="b"/>
            <a:pathLst>
              <a:path h="593089">
                <a:moveTo>
                  <a:pt x="0" y="0"/>
                </a:moveTo>
                <a:lnTo>
                  <a:pt x="0" y="59283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582400" y="3589020"/>
            <a:ext cx="0" cy="3268979"/>
          </a:xfrm>
          <a:custGeom>
            <a:avLst/>
            <a:gdLst/>
            <a:ahLst/>
            <a:cxnLst/>
            <a:rect l="l" t="t" r="r" b="b"/>
            <a:pathLst>
              <a:path h="3268979">
                <a:moveTo>
                  <a:pt x="0" y="0"/>
                </a:moveTo>
                <a:lnTo>
                  <a:pt x="0" y="326897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47" y="385572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2016740" y="1610867"/>
            <a:ext cx="175260" cy="0"/>
          </a:xfrm>
          <a:custGeom>
            <a:avLst/>
            <a:gdLst/>
            <a:ahLst/>
            <a:cxnLst/>
            <a:rect l="l" t="t" r="r" b="b"/>
            <a:pathLst>
              <a:path w="175259">
                <a:moveTo>
                  <a:pt x="0" y="0"/>
                </a:moveTo>
                <a:lnTo>
                  <a:pt x="175133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253228" y="1610867"/>
            <a:ext cx="1511935" cy="0"/>
          </a:xfrm>
          <a:custGeom>
            <a:avLst/>
            <a:gdLst/>
            <a:ahLst/>
            <a:cxnLst/>
            <a:rect l="l" t="t" r="r" b="b"/>
            <a:pathLst>
              <a:path w="1511934">
                <a:moveTo>
                  <a:pt x="0" y="0"/>
                </a:moveTo>
                <a:lnTo>
                  <a:pt x="1511807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2016740" y="2834639"/>
            <a:ext cx="175260" cy="0"/>
          </a:xfrm>
          <a:custGeom>
            <a:avLst/>
            <a:gdLst/>
            <a:ahLst/>
            <a:cxnLst/>
            <a:rect l="l" t="t" r="r" b="b"/>
            <a:pathLst>
              <a:path w="175259">
                <a:moveTo>
                  <a:pt x="0" y="0"/>
                </a:moveTo>
                <a:lnTo>
                  <a:pt x="175133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47" y="2834639"/>
            <a:ext cx="6762115" cy="0"/>
          </a:xfrm>
          <a:custGeom>
            <a:avLst/>
            <a:gdLst/>
            <a:ahLst/>
            <a:cxnLst/>
            <a:rect l="l" t="t" r="r" b="b"/>
            <a:pathLst>
              <a:path w="6762115">
                <a:moveTo>
                  <a:pt x="0" y="0"/>
                </a:moveTo>
                <a:lnTo>
                  <a:pt x="6761987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46176" y="4061459"/>
            <a:ext cx="11546205" cy="0"/>
          </a:xfrm>
          <a:custGeom>
            <a:avLst/>
            <a:gdLst/>
            <a:ahLst/>
            <a:cxnLst/>
            <a:rect l="l" t="t" r="r" b="b"/>
            <a:pathLst>
              <a:path w="11546205">
                <a:moveTo>
                  <a:pt x="0" y="0"/>
                </a:moveTo>
                <a:lnTo>
                  <a:pt x="11545697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047" y="4061459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47" y="5285232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47" y="6510528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2555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449324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06923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27647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548371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772143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98352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736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4959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9273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7096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4904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697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36270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577328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736"/>
                </a:moveTo>
                <a:lnTo>
                  <a:pt x="4614799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79348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994392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1204447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192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28955"/>
            <a:ext cx="12192000" cy="461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28955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772"/>
                </a:moveTo>
                <a:lnTo>
                  <a:pt x="12192000" y="461772"/>
                </a:lnTo>
                <a:lnTo>
                  <a:pt x="12192000" y="0"/>
                </a:lnTo>
                <a:lnTo>
                  <a:pt x="0" y="0"/>
                </a:lnTo>
                <a:lnTo>
                  <a:pt x="0" y="461772"/>
                </a:lnTo>
                <a:close/>
              </a:path>
            </a:pathLst>
          </a:custGeom>
          <a:ln w="6095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>
            <a:spLocks noGrp="1"/>
          </p:cNvSpPr>
          <p:nvPr>
            <p:ph type="title"/>
          </p:nvPr>
        </p:nvSpPr>
        <p:spPr>
          <a:xfrm>
            <a:off x="78739" y="60197"/>
            <a:ext cx="81330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1.1 </a:t>
            </a:r>
            <a:r>
              <a:rPr sz="2400" spc="-5" dirty="0">
                <a:latin typeface="Verdana"/>
                <a:cs typeface="Verdana"/>
              </a:rPr>
              <a:t>Securitização dos eventuais riscos </a:t>
            </a:r>
            <a:r>
              <a:rPr sz="2400" dirty="0">
                <a:latin typeface="Verdana"/>
                <a:cs typeface="Verdana"/>
              </a:rPr>
              <a:t>e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perdas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0" y="1414272"/>
            <a:ext cx="5253355" cy="954405"/>
          </a:xfrm>
          <a:custGeom>
            <a:avLst/>
            <a:gdLst/>
            <a:ahLst/>
            <a:cxnLst/>
            <a:rect l="l" t="t" r="r" b="b"/>
            <a:pathLst>
              <a:path w="5253355" h="954405">
                <a:moveTo>
                  <a:pt x="0" y="954024"/>
                </a:moveTo>
                <a:lnTo>
                  <a:pt x="5253228" y="954024"/>
                </a:lnTo>
                <a:lnTo>
                  <a:pt x="5253228" y="0"/>
                </a:lnTo>
                <a:lnTo>
                  <a:pt x="0" y="0"/>
                </a:lnTo>
                <a:lnTo>
                  <a:pt x="0" y="954024"/>
                </a:lnTo>
                <a:close/>
              </a:path>
            </a:pathLst>
          </a:custGeom>
          <a:solidFill>
            <a:srgbClr val="92B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1414272"/>
            <a:ext cx="5253355" cy="954405"/>
          </a:xfrm>
          <a:custGeom>
            <a:avLst/>
            <a:gdLst/>
            <a:ahLst/>
            <a:cxnLst/>
            <a:rect l="l" t="t" r="r" b="b"/>
            <a:pathLst>
              <a:path w="5253355" h="954405">
                <a:moveTo>
                  <a:pt x="0" y="954024"/>
                </a:moveTo>
                <a:lnTo>
                  <a:pt x="5253228" y="954024"/>
                </a:lnTo>
                <a:lnTo>
                  <a:pt x="5253228" y="0"/>
                </a:lnTo>
                <a:lnTo>
                  <a:pt x="0" y="0"/>
                </a:lnTo>
                <a:lnTo>
                  <a:pt x="0" y="954024"/>
                </a:lnTo>
                <a:close/>
              </a:path>
            </a:pathLst>
          </a:custGeom>
          <a:ln w="12191">
            <a:solidFill>
              <a:srgbClr val="6A46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88493" y="1441830"/>
            <a:ext cx="5074920" cy="88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Projeto de Lei nº 286 de 2016,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aprovado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no Senado e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enviado</a:t>
            </a:r>
            <a:r>
              <a:rPr sz="1400" spc="-20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à 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Câmara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dos Deputados em 2017, que poderá ser a </a:t>
            </a:r>
            <a:r>
              <a:rPr sz="1400" spc="-30" dirty="0">
                <a:solidFill>
                  <a:srgbClr val="2C2D2C"/>
                </a:solidFill>
                <a:latin typeface="Arial"/>
                <a:cs typeface="Arial"/>
              </a:rPr>
              <a:t>NOVA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LEI 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LICITAÇÕES,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traz hipóteses de </a:t>
            </a:r>
            <a:r>
              <a:rPr sz="1400" b="1" u="sng" spc="-5" dirty="0">
                <a:solidFill>
                  <a:srgbClr val="2C2D2C"/>
                </a:solidFill>
                <a:latin typeface="Arial"/>
                <a:cs typeface="Arial"/>
              </a:rPr>
              <a:t>securitização </a:t>
            </a:r>
            <a:r>
              <a:rPr sz="1400" b="1" u="sng" dirty="0">
                <a:solidFill>
                  <a:srgbClr val="2C2D2C"/>
                </a:solidFill>
                <a:latin typeface="Arial"/>
                <a:cs typeface="Arial"/>
              </a:rPr>
              <a:t>em âmbito </a:t>
            </a:r>
            <a:r>
              <a:rPr sz="1400" b="1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b="1" u="sng" dirty="0">
                <a:solidFill>
                  <a:srgbClr val="2C2D2C"/>
                </a:solidFill>
                <a:latin typeface="Arial"/>
                <a:cs typeface="Arial"/>
              </a:rPr>
              <a:t>contratual</a:t>
            </a:r>
            <a:endParaRPr sz="140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6765035" y="1303019"/>
            <a:ext cx="5252085" cy="739140"/>
          </a:xfrm>
          <a:custGeom>
            <a:avLst/>
            <a:gdLst/>
            <a:ahLst/>
            <a:cxnLst/>
            <a:rect l="l" t="t" r="r" b="b"/>
            <a:pathLst>
              <a:path w="5252084" h="739139">
                <a:moveTo>
                  <a:pt x="0" y="739139"/>
                </a:moveTo>
                <a:lnTo>
                  <a:pt x="5251704" y="739139"/>
                </a:lnTo>
                <a:lnTo>
                  <a:pt x="5251704" y="0"/>
                </a:lnTo>
                <a:lnTo>
                  <a:pt x="0" y="0"/>
                </a:lnTo>
                <a:lnTo>
                  <a:pt x="0" y="739139"/>
                </a:lnTo>
                <a:close/>
              </a:path>
            </a:pathLst>
          </a:custGeom>
          <a:solidFill>
            <a:srgbClr val="92B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765035" y="1303019"/>
            <a:ext cx="5252085" cy="739140"/>
          </a:xfrm>
          <a:custGeom>
            <a:avLst/>
            <a:gdLst/>
            <a:ahLst/>
            <a:cxnLst/>
            <a:rect l="l" t="t" r="r" b="b"/>
            <a:pathLst>
              <a:path w="5252084" h="739139">
                <a:moveTo>
                  <a:pt x="0" y="739139"/>
                </a:moveTo>
                <a:lnTo>
                  <a:pt x="5251704" y="739139"/>
                </a:lnTo>
                <a:lnTo>
                  <a:pt x="5251704" y="0"/>
                </a:lnTo>
                <a:lnTo>
                  <a:pt x="0" y="0"/>
                </a:lnTo>
                <a:lnTo>
                  <a:pt x="0" y="739139"/>
                </a:lnTo>
                <a:close/>
              </a:path>
            </a:pathLst>
          </a:custGeom>
          <a:ln w="12192">
            <a:solidFill>
              <a:srgbClr val="6A46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7535036" y="1330578"/>
            <a:ext cx="3711575" cy="666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spc="-30" dirty="0">
                <a:solidFill>
                  <a:srgbClr val="2C2D2C"/>
                </a:solidFill>
                <a:latin typeface="Arial"/>
                <a:cs typeface="Arial"/>
              </a:rPr>
              <a:t>NOVA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LEI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DE GOVERNANÇA NAS</a:t>
            </a:r>
            <a:r>
              <a:rPr sz="1400" spc="-10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45" dirty="0">
                <a:solidFill>
                  <a:srgbClr val="2C2D2C"/>
                </a:solidFill>
                <a:latin typeface="Arial"/>
                <a:cs typeface="Arial"/>
              </a:rPr>
              <a:t>ESTATAIS</a:t>
            </a:r>
            <a:endParaRPr sz="1400">
              <a:latin typeface="Arial"/>
              <a:cs typeface="Arial"/>
            </a:endParaRPr>
          </a:p>
          <a:p>
            <a:pPr marL="50165" algn="ctr">
              <a:lnSpc>
                <a:spcPct val="100000"/>
              </a:lnSpc>
            </a:pP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–</a:t>
            </a:r>
            <a:endParaRPr sz="1400">
              <a:latin typeface="Arial"/>
              <a:cs typeface="Arial"/>
            </a:endParaRPr>
          </a:p>
          <a:p>
            <a:pPr marL="51435" algn="ctr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Lei</a:t>
            </a:r>
            <a:r>
              <a:rPr sz="1400" spc="-1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13.303/16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8836152" y="2129027"/>
            <a:ext cx="1109980" cy="457200"/>
          </a:xfrm>
          <a:custGeom>
            <a:avLst/>
            <a:gdLst/>
            <a:ahLst/>
            <a:cxnLst/>
            <a:rect l="l" t="t" r="r" b="b"/>
            <a:pathLst>
              <a:path w="1109979" h="457200">
                <a:moveTo>
                  <a:pt x="1109472" y="228600"/>
                </a:moveTo>
                <a:lnTo>
                  <a:pt x="0" y="228600"/>
                </a:lnTo>
                <a:lnTo>
                  <a:pt x="554736" y="457200"/>
                </a:lnTo>
                <a:lnTo>
                  <a:pt x="1109472" y="228600"/>
                </a:lnTo>
                <a:close/>
              </a:path>
              <a:path w="1109979" h="457200">
                <a:moveTo>
                  <a:pt x="832103" y="0"/>
                </a:moveTo>
                <a:lnTo>
                  <a:pt x="277368" y="0"/>
                </a:lnTo>
                <a:lnTo>
                  <a:pt x="277368" y="228600"/>
                </a:lnTo>
                <a:lnTo>
                  <a:pt x="832103" y="228600"/>
                </a:lnTo>
                <a:lnTo>
                  <a:pt x="832103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836152" y="2129027"/>
            <a:ext cx="1109980" cy="457200"/>
          </a:xfrm>
          <a:custGeom>
            <a:avLst/>
            <a:gdLst/>
            <a:ahLst/>
            <a:cxnLst/>
            <a:rect l="l" t="t" r="r" b="b"/>
            <a:pathLst>
              <a:path w="1109979" h="457200">
                <a:moveTo>
                  <a:pt x="0" y="228600"/>
                </a:moveTo>
                <a:lnTo>
                  <a:pt x="277368" y="228600"/>
                </a:lnTo>
                <a:lnTo>
                  <a:pt x="277368" y="0"/>
                </a:lnTo>
                <a:lnTo>
                  <a:pt x="832103" y="0"/>
                </a:lnTo>
                <a:lnTo>
                  <a:pt x="832103" y="228600"/>
                </a:lnTo>
                <a:lnTo>
                  <a:pt x="1109472" y="228600"/>
                </a:lnTo>
                <a:lnTo>
                  <a:pt x="554736" y="457200"/>
                </a:lnTo>
                <a:lnTo>
                  <a:pt x="0" y="228600"/>
                </a:lnTo>
                <a:close/>
              </a:path>
            </a:pathLst>
          </a:custGeom>
          <a:ln w="12191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0" y="4792979"/>
            <a:ext cx="12114530" cy="786765"/>
          </a:xfrm>
          <a:custGeom>
            <a:avLst/>
            <a:gdLst/>
            <a:ahLst/>
            <a:cxnLst/>
            <a:rect l="l" t="t" r="r" b="b"/>
            <a:pathLst>
              <a:path w="12114530" h="786764">
                <a:moveTo>
                  <a:pt x="12114276" y="0"/>
                </a:moveTo>
                <a:lnTo>
                  <a:pt x="12113220" y="70680"/>
                </a:lnTo>
                <a:lnTo>
                  <a:pt x="12110176" y="137203"/>
                </a:lnTo>
                <a:lnTo>
                  <a:pt x="12105329" y="198458"/>
                </a:lnTo>
                <a:lnTo>
                  <a:pt x="12098864" y="253335"/>
                </a:lnTo>
                <a:lnTo>
                  <a:pt x="12090966" y="300723"/>
                </a:lnTo>
                <a:lnTo>
                  <a:pt x="12081820" y="339513"/>
                </a:lnTo>
                <a:lnTo>
                  <a:pt x="12060524" y="386857"/>
                </a:lnTo>
                <a:lnTo>
                  <a:pt x="12048744" y="393192"/>
                </a:lnTo>
                <a:lnTo>
                  <a:pt x="6122670" y="393192"/>
                </a:lnTo>
                <a:lnTo>
                  <a:pt x="6110889" y="399526"/>
                </a:lnTo>
                <a:lnTo>
                  <a:pt x="6089593" y="446870"/>
                </a:lnTo>
                <a:lnTo>
                  <a:pt x="6080447" y="485660"/>
                </a:lnTo>
                <a:lnTo>
                  <a:pt x="6072549" y="533048"/>
                </a:lnTo>
                <a:lnTo>
                  <a:pt x="6066084" y="587925"/>
                </a:lnTo>
                <a:lnTo>
                  <a:pt x="6061237" y="649180"/>
                </a:lnTo>
                <a:lnTo>
                  <a:pt x="6058193" y="715703"/>
                </a:lnTo>
                <a:lnTo>
                  <a:pt x="6057138" y="786384"/>
                </a:lnTo>
                <a:lnTo>
                  <a:pt x="6056082" y="715703"/>
                </a:lnTo>
                <a:lnTo>
                  <a:pt x="6053038" y="649180"/>
                </a:lnTo>
                <a:lnTo>
                  <a:pt x="6048191" y="587925"/>
                </a:lnTo>
                <a:lnTo>
                  <a:pt x="6041726" y="533048"/>
                </a:lnTo>
                <a:lnTo>
                  <a:pt x="6033828" y="485660"/>
                </a:lnTo>
                <a:lnTo>
                  <a:pt x="6024682" y="446870"/>
                </a:lnTo>
                <a:lnTo>
                  <a:pt x="6003386" y="399526"/>
                </a:lnTo>
                <a:lnTo>
                  <a:pt x="5991606" y="393192"/>
                </a:lnTo>
                <a:lnTo>
                  <a:pt x="65525" y="393192"/>
                </a:lnTo>
                <a:lnTo>
                  <a:pt x="53747" y="386857"/>
                </a:lnTo>
                <a:lnTo>
                  <a:pt x="32453" y="339513"/>
                </a:lnTo>
                <a:lnTo>
                  <a:pt x="23308" y="300723"/>
                </a:lnTo>
                <a:lnTo>
                  <a:pt x="15410" y="253335"/>
                </a:lnTo>
                <a:lnTo>
                  <a:pt x="8946" y="198458"/>
                </a:lnTo>
                <a:lnTo>
                  <a:pt x="4099" y="137203"/>
                </a:lnTo>
                <a:lnTo>
                  <a:pt x="1055" y="70680"/>
                </a:lnTo>
                <a:lnTo>
                  <a:pt x="0" y="0"/>
                </a:lnTo>
              </a:path>
            </a:pathLst>
          </a:custGeom>
          <a:ln w="6095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400555" y="537972"/>
            <a:ext cx="2450592" cy="6461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400555" y="537972"/>
            <a:ext cx="2451100" cy="646430"/>
          </a:xfrm>
          <a:custGeom>
            <a:avLst/>
            <a:gdLst/>
            <a:ahLst/>
            <a:cxnLst/>
            <a:rect l="l" t="t" r="r" b="b"/>
            <a:pathLst>
              <a:path w="2451100" h="646430">
                <a:moveTo>
                  <a:pt x="0" y="646176"/>
                </a:moveTo>
                <a:lnTo>
                  <a:pt x="2450592" y="646176"/>
                </a:lnTo>
                <a:lnTo>
                  <a:pt x="2450592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ln w="6095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1591183" y="565150"/>
            <a:ext cx="2070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Esfera Contratual</a:t>
            </a:r>
            <a:r>
              <a:rPr sz="1800" b="1" spc="-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889886" y="839850"/>
            <a:ext cx="1471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securitização</a:t>
            </a:r>
            <a:endParaRPr sz="18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7783068" y="554736"/>
            <a:ext cx="3092196" cy="6461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783068" y="554736"/>
            <a:ext cx="3092450" cy="646430"/>
          </a:xfrm>
          <a:custGeom>
            <a:avLst/>
            <a:gdLst/>
            <a:ahLst/>
            <a:cxnLst/>
            <a:rect l="l" t="t" r="r" b="b"/>
            <a:pathLst>
              <a:path w="3092450" h="646430">
                <a:moveTo>
                  <a:pt x="0" y="646176"/>
                </a:moveTo>
                <a:lnTo>
                  <a:pt x="3092196" y="646176"/>
                </a:lnTo>
                <a:lnTo>
                  <a:pt x="3092196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7926451" y="580720"/>
            <a:ext cx="28073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Esfera EXTRAcontratual</a:t>
            </a:r>
            <a:r>
              <a:rPr sz="1800" b="1" spc="-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8593963" y="855725"/>
            <a:ext cx="1471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securitização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256031" y="5608320"/>
            <a:ext cx="11858244" cy="12009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56031" y="5608320"/>
            <a:ext cx="11858625" cy="1201420"/>
          </a:xfrm>
          <a:custGeom>
            <a:avLst/>
            <a:gdLst/>
            <a:ahLst/>
            <a:cxnLst/>
            <a:rect l="l" t="t" r="r" b="b"/>
            <a:pathLst>
              <a:path w="11858625" h="1201420">
                <a:moveTo>
                  <a:pt x="0" y="1200911"/>
                </a:moveTo>
                <a:lnTo>
                  <a:pt x="11858244" y="1200911"/>
                </a:lnTo>
                <a:lnTo>
                  <a:pt x="11858244" y="0"/>
                </a:lnTo>
                <a:lnTo>
                  <a:pt x="0" y="0"/>
                </a:lnTo>
                <a:lnTo>
                  <a:pt x="0" y="1200911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334467" y="5637072"/>
            <a:ext cx="1168082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532370" algn="l"/>
              </a:tabLst>
            </a:pP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Com base neste dois diplomas (uma </a:t>
            </a:r>
            <a:r>
              <a:rPr sz="1800" b="1" spc="-10" dirty="0">
                <a:solidFill>
                  <a:srgbClr val="2C2D2C"/>
                </a:solidFill>
                <a:latin typeface="Arial"/>
                <a:cs typeface="Arial"/>
              </a:rPr>
              <a:t>eventual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lei e uma lei </a:t>
            </a:r>
            <a:r>
              <a:rPr sz="1800" b="1" spc="-10" dirty="0">
                <a:solidFill>
                  <a:srgbClr val="2C2D2C"/>
                </a:solidFill>
                <a:latin typeface="Arial"/>
                <a:cs typeface="Arial"/>
              </a:rPr>
              <a:t>vigente),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tomados como referência </a:t>
            </a: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do fenômeno 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de securitização na </a:t>
            </a:r>
            <a:r>
              <a:rPr sz="1800" b="1" spc="-10" dirty="0">
                <a:solidFill>
                  <a:srgbClr val="2C2D2C"/>
                </a:solidFill>
                <a:latin typeface="Arial"/>
                <a:cs typeface="Arial"/>
              </a:rPr>
              <a:t>Administração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Pública, um na</a:t>
            </a:r>
            <a:r>
              <a:rPr sz="1800" b="1" spc="16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Esfera</a:t>
            </a:r>
            <a:r>
              <a:rPr sz="1800" b="1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Contratual	e </a:t>
            </a: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outro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na esfera Extracontratual </a:t>
            </a: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–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é  que se pode predizer que há uma tendência a securitização da RC </a:t>
            </a: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do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Estado, </a:t>
            </a:r>
            <a:r>
              <a:rPr sz="1800" b="1" spc="-10" dirty="0">
                <a:solidFill>
                  <a:srgbClr val="2C2D2C"/>
                </a:solidFill>
                <a:latin typeface="Arial"/>
                <a:cs typeface="Arial"/>
              </a:rPr>
              <a:t>envolvendo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os riscos  administrativos.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6765035" y="2634995"/>
            <a:ext cx="5252085" cy="954405"/>
          </a:xfrm>
          <a:custGeom>
            <a:avLst/>
            <a:gdLst/>
            <a:ahLst/>
            <a:cxnLst/>
            <a:rect l="l" t="t" r="r" b="b"/>
            <a:pathLst>
              <a:path w="5252084" h="954404">
                <a:moveTo>
                  <a:pt x="0" y="954024"/>
                </a:moveTo>
                <a:lnTo>
                  <a:pt x="5251704" y="954024"/>
                </a:lnTo>
                <a:lnTo>
                  <a:pt x="5251704" y="0"/>
                </a:lnTo>
                <a:lnTo>
                  <a:pt x="0" y="0"/>
                </a:lnTo>
                <a:lnTo>
                  <a:pt x="0" y="954024"/>
                </a:lnTo>
                <a:close/>
              </a:path>
            </a:pathLst>
          </a:custGeom>
          <a:solidFill>
            <a:srgbClr val="92B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765035" y="2634995"/>
            <a:ext cx="5252085" cy="954405"/>
          </a:xfrm>
          <a:custGeom>
            <a:avLst/>
            <a:gdLst/>
            <a:ahLst/>
            <a:cxnLst/>
            <a:rect l="l" t="t" r="r" b="b"/>
            <a:pathLst>
              <a:path w="5252084" h="954404">
                <a:moveTo>
                  <a:pt x="0" y="954024"/>
                </a:moveTo>
                <a:lnTo>
                  <a:pt x="5251704" y="954024"/>
                </a:lnTo>
                <a:lnTo>
                  <a:pt x="5251704" y="0"/>
                </a:lnTo>
                <a:lnTo>
                  <a:pt x="0" y="0"/>
                </a:lnTo>
                <a:lnTo>
                  <a:pt x="0" y="954024"/>
                </a:lnTo>
                <a:close/>
              </a:path>
            </a:pathLst>
          </a:custGeom>
          <a:ln w="12191">
            <a:solidFill>
              <a:srgbClr val="6A46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6940677" y="2665857"/>
            <a:ext cx="4907280" cy="87693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ctr">
              <a:lnSpc>
                <a:spcPct val="99600"/>
              </a:lnSpc>
              <a:spcBef>
                <a:spcPts val="110"/>
              </a:spcBef>
            </a:pP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Art. 17.</a:t>
            </a:r>
            <a:r>
              <a:rPr sz="1400" dirty="0">
                <a:solidFill>
                  <a:srgbClr val="2C2D2C"/>
                </a:solidFill>
                <a:latin typeface="MS PGothic"/>
                <a:cs typeface="MS PGothic"/>
              </a:rPr>
              <a:t>§ </a:t>
            </a:r>
            <a:r>
              <a:rPr sz="1400" spc="0" dirty="0">
                <a:solidFill>
                  <a:srgbClr val="2C2D2C"/>
                </a:solidFill>
                <a:latin typeface="Arial"/>
                <a:cs typeface="Arial"/>
              </a:rPr>
              <a:t>1</a:t>
            </a:r>
            <a:r>
              <a:rPr sz="1350" u="sng" spc="0" baseline="24691" dirty="0">
                <a:solidFill>
                  <a:srgbClr val="2C2D2C"/>
                </a:solidFill>
                <a:latin typeface="Arial"/>
                <a:cs typeface="Arial"/>
              </a:rPr>
              <a:t>o</a:t>
            </a:r>
            <a:r>
              <a:rPr sz="1350" spc="0" baseline="24691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O estatuto da empresa pública, da sociedade</a:t>
            </a:r>
            <a:r>
              <a:rPr sz="1400" spc="-23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de  economia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mista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 de suas subsidiárias poderá dispor sobre a  contratação de seguro de responsabilidade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civil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pelos 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administradores.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8892540" y="3715511"/>
            <a:ext cx="1111250" cy="746760"/>
          </a:xfrm>
          <a:custGeom>
            <a:avLst/>
            <a:gdLst/>
            <a:ahLst/>
            <a:cxnLst/>
            <a:rect l="l" t="t" r="r" b="b"/>
            <a:pathLst>
              <a:path w="1111250" h="746760">
                <a:moveTo>
                  <a:pt x="1110995" y="373380"/>
                </a:moveTo>
                <a:lnTo>
                  <a:pt x="0" y="373380"/>
                </a:lnTo>
                <a:lnTo>
                  <a:pt x="555498" y="746760"/>
                </a:lnTo>
                <a:lnTo>
                  <a:pt x="1110995" y="373380"/>
                </a:lnTo>
                <a:close/>
              </a:path>
              <a:path w="1111250" h="746760">
                <a:moveTo>
                  <a:pt x="833246" y="0"/>
                </a:moveTo>
                <a:lnTo>
                  <a:pt x="277749" y="0"/>
                </a:lnTo>
                <a:lnTo>
                  <a:pt x="277749" y="373380"/>
                </a:lnTo>
                <a:lnTo>
                  <a:pt x="833246" y="373380"/>
                </a:lnTo>
                <a:lnTo>
                  <a:pt x="833246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892540" y="3715511"/>
            <a:ext cx="1111250" cy="746760"/>
          </a:xfrm>
          <a:custGeom>
            <a:avLst/>
            <a:gdLst/>
            <a:ahLst/>
            <a:cxnLst/>
            <a:rect l="l" t="t" r="r" b="b"/>
            <a:pathLst>
              <a:path w="1111250" h="746760">
                <a:moveTo>
                  <a:pt x="0" y="373380"/>
                </a:moveTo>
                <a:lnTo>
                  <a:pt x="277749" y="373380"/>
                </a:lnTo>
                <a:lnTo>
                  <a:pt x="277749" y="0"/>
                </a:lnTo>
                <a:lnTo>
                  <a:pt x="833246" y="0"/>
                </a:lnTo>
                <a:lnTo>
                  <a:pt x="833246" y="373380"/>
                </a:lnTo>
                <a:lnTo>
                  <a:pt x="1110995" y="373380"/>
                </a:lnTo>
                <a:lnTo>
                  <a:pt x="555498" y="746760"/>
                </a:lnTo>
                <a:lnTo>
                  <a:pt x="0" y="373380"/>
                </a:lnTo>
                <a:close/>
              </a:path>
            </a:pathLst>
          </a:custGeom>
          <a:ln w="12192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612380" y="4562855"/>
            <a:ext cx="3557270" cy="521334"/>
          </a:xfrm>
          <a:custGeom>
            <a:avLst/>
            <a:gdLst/>
            <a:ahLst/>
            <a:cxnLst/>
            <a:rect l="l" t="t" r="r" b="b"/>
            <a:pathLst>
              <a:path w="3557270" h="521335">
                <a:moveTo>
                  <a:pt x="0" y="521208"/>
                </a:moveTo>
                <a:lnTo>
                  <a:pt x="3557016" y="521208"/>
                </a:lnTo>
                <a:lnTo>
                  <a:pt x="3557016" y="0"/>
                </a:lnTo>
                <a:lnTo>
                  <a:pt x="0" y="0"/>
                </a:lnTo>
                <a:lnTo>
                  <a:pt x="0" y="521208"/>
                </a:lnTo>
                <a:close/>
              </a:path>
            </a:pathLst>
          </a:custGeom>
          <a:solidFill>
            <a:srgbClr val="92B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612380" y="4562855"/>
            <a:ext cx="3557270" cy="521334"/>
          </a:xfrm>
          <a:custGeom>
            <a:avLst/>
            <a:gdLst/>
            <a:ahLst/>
            <a:cxnLst/>
            <a:rect l="l" t="t" r="r" b="b"/>
            <a:pathLst>
              <a:path w="3557270" h="521335">
                <a:moveTo>
                  <a:pt x="0" y="521208"/>
                </a:moveTo>
                <a:lnTo>
                  <a:pt x="3557016" y="521208"/>
                </a:lnTo>
                <a:lnTo>
                  <a:pt x="3557016" y="0"/>
                </a:lnTo>
                <a:lnTo>
                  <a:pt x="0" y="0"/>
                </a:lnTo>
                <a:lnTo>
                  <a:pt x="0" y="521208"/>
                </a:lnTo>
                <a:close/>
              </a:path>
            </a:pathLst>
          </a:custGeom>
          <a:ln w="12192">
            <a:solidFill>
              <a:srgbClr val="6A46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7657338" y="4347464"/>
            <a:ext cx="3244215" cy="6959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975"/>
              </a:lnSpc>
              <a:spcBef>
                <a:spcPts val="105"/>
              </a:spcBef>
            </a:pP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Regresso</a:t>
            </a:r>
            <a:endParaRPr sz="1700">
              <a:latin typeface="Verdana"/>
              <a:cs typeface="Verdana"/>
            </a:endParaRPr>
          </a:p>
          <a:p>
            <a:pPr marL="225425" algn="ctr">
              <a:lnSpc>
                <a:spcPts val="1614"/>
              </a:lnSpc>
            </a:pPr>
            <a:r>
              <a:rPr sz="1400" spc="-30" dirty="0">
                <a:solidFill>
                  <a:srgbClr val="2C2D2C"/>
                </a:solidFill>
                <a:latin typeface="Arial"/>
                <a:cs typeface="Arial"/>
              </a:rPr>
              <a:t>Tem-se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aqui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uma securitização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da</a:t>
            </a:r>
            <a:r>
              <a:rPr sz="1400" spc="-9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RC</a:t>
            </a:r>
            <a:endParaRPr sz="1400">
              <a:latin typeface="Arial"/>
              <a:cs typeface="Arial"/>
            </a:endParaRPr>
          </a:p>
          <a:p>
            <a:pPr marL="223520" algn="ctr">
              <a:lnSpc>
                <a:spcPct val="100000"/>
              </a:lnSpc>
            </a:pP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Extracontratual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dos</a:t>
            </a:r>
            <a:r>
              <a:rPr sz="1400" spc="-114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Administradores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0" y="2438400"/>
            <a:ext cx="800100" cy="480059"/>
          </a:xfrm>
          <a:custGeom>
            <a:avLst/>
            <a:gdLst/>
            <a:ahLst/>
            <a:cxnLst/>
            <a:rect l="l" t="t" r="r" b="b"/>
            <a:pathLst>
              <a:path w="800100" h="480060">
                <a:moveTo>
                  <a:pt x="800100" y="240029"/>
                </a:moveTo>
                <a:lnTo>
                  <a:pt x="0" y="240029"/>
                </a:lnTo>
                <a:lnTo>
                  <a:pt x="0" y="247235"/>
                </a:lnTo>
                <a:lnTo>
                  <a:pt x="393954" y="480060"/>
                </a:lnTo>
                <a:lnTo>
                  <a:pt x="800100" y="240029"/>
                </a:lnTo>
                <a:close/>
              </a:path>
              <a:path w="800100" h="480060">
                <a:moveTo>
                  <a:pt x="597027" y="0"/>
                </a:moveTo>
                <a:lnTo>
                  <a:pt x="190881" y="0"/>
                </a:lnTo>
                <a:lnTo>
                  <a:pt x="190881" y="240029"/>
                </a:lnTo>
                <a:lnTo>
                  <a:pt x="597027" y="240029"/>
                </a:lnTo>
                <a:lnTo>
                  <a:pt x="597027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0" y="2438400"/>
            <a:ext cx="800100" cy="480059"/>
          </a:xfrm>
          <a:custGeom>
            <a:avLst/>
            <a:gdLst/>
            <a:ahLst/>
            <a:cxnLst/>
            <a:rect l="l" t="t" r="r" b="b"/>
            <a:pathLst>
              <a:path w="800100" h="480060">
                <a:moveTo>
                  <a:pt x="0" y="240029"/>
                </a:moveTo>
                <a:lnTo>
                  <a:pt x="190881" y="240029"/>
                </a:lnTo>
                <a:lnTo>
                  <a:pt x="190881" y="0"/>
                </a:lnTo>
                <a:lnTo>
                  <a:pt x="597027" y="0"/>
                </a:lnTo>
                <a:lnTo>
                  <a:pt x="597027" y="240029"/>
                </a:lnTo>
                <a:lnTo>
                  <a:pt x="800100" y="240029"/>
                </a:lnTo>
                <a:lnTo>
                  <a:pt x="393954" y="480060"/>
                </a:lnTo>
                <a:lnTo>
                  <a:pt x="0" y="247235"/>
                </a:lnTo>
              </a:path>
            </a:pathLst>
          </a:custGeom>
          <a:ln w="12192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010411" y="2909316"/>
            <a:ext cx="4511040" cy="524510"/>
          </a:xfrm>
          <a:custGeom>
            <a:avLst/>
            <a:gdLst/>
            <a:ahLst/>
            <a:cxnLst/>
            <a:rect l="l" t="t" r="r" b="b"/>
            <a:pathLst>
              <a:path w="4511040" h="524510">
                <a:moveTo>
                  <a:pt x="0" y="524255"/>
                </a:moveTo>
                <a:lnTo>
                  <a:pt x="4511040" y="524255"/>
                </a:lnTo>
                <a:lnTo>
                  <a:pt x="4511040" y="0"/>
                </a:lnTo>
                <a:lnTo>
                  <a:pt x="0" y="0"/>
                </a:lnTo>
                <a:lnTo>
                  <a:pt x="0" y="524255"/>
                </a:lnTo>
                <a:close/>
              </a:path>
            </a:pathLst>
          </a:custGeom>
          <a:solidFill>
            <a:srgbClr val="92B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010411" y="2909316"/>
            <a:ext cx="4511040" cy="524510"/>
          </a:xfrm>
          <a:custGeom>
            <a:avLst/>
            <a:gdLst/>
            <a:ahLst/>
            <a:cxnLst/>
            <a:rect l="l" t="t" r="r" b="b"/>
            <a:pathLst>
              <a:path w="4511040" h="524510">
                <a:moveTo>
                  <a:pt x="0" y="524255"/>
                </a:moveTo>
                <a:lnTo>
                  <a:pt x="4511040" y="524255"/>
                </a:lnTo>
                <a:lnTo>
                  <a:pt x="4511040" y="0"/>
                </a:lnTo>
                <a:lnTo>
                  <a:pt x="0" y="0"/>
                </a:lnTo>
                <a:lnTo>
                  <a:pt x="0" y="524255"/>
                </a:lnTo>
                <a:close/>
              </a:path>
            </a:pathLst>
          </a:custGeom>
          <a:ln w="12191">
            <a:solidFill>
              <a:srgbClr val="6A46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2307082" y="2937205"/>
            <a:ext cx="191833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Matriz de Risco (art.</a:t>
            </a:r>
            <a:r>
              <a:rPr sz="1400" spc="-15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90)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1010411" y="4140708"/>
            <a:ext cx="4511040" cy="523240"/>
          </a:xfrm>
          <a:custGeom>
            <a:avLst/>
            <a:gdLst/>
            <a:ahLst/>
            <a:cxnLst/>
            <a:rect l="l" t="t" r="r" b="b"/>
            <a:pathLst>
              <a:path w="4511040" h="523239">
                <a:moveTo>
                  <a:pt x="0" y="522732"/>
                </a:moveTo>
                <a:lnTo>
                  <a:pt x="4511040" y="522732"/>
                </a:lnTo>
                <a:lnTo>
                  <a:pt x="4511040" y="0"/>
                </a:lnTo>
                <a:lnTo>
                  <a:pt x="0" y="0"/>
                </a:lnTo>
                <a:lnTo>
                  <a:pt x="0" y="522732"/>
                </a:lnTo>
                <a:close/>
              </a:path>
            </a:pathLst>
          </a:custGeom>
          <a:solidFill>
            <a:srgbClr val="92B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010411" y="4140708"/>
            <a:ext cx="4511040" cy="523240"/>
          </a:xfrm>
          <a:custGeom>
            <a:avLst/>
            <a:gdLst/>
            <a:ahLst/>
            <a:cxnLst/>
            <a:rect l="l" t="t" r="r" b="b"/>
            <a:pathLst>
              <a:path w="4511040" h="523239">
                <a:moveTo>
                  <a:pt x="0" y="522732"/>
                </a:moveTo>
                <a:lnTo>
                  <a:pt x="4511040" y="522732"/>
                </a:lnTo>
                <a:lnTo>
                  <a:pt x="4511040" y="0"/>
                </a:lnTo>
                <a:lnTo>
                  <a:pt x="0" y="0"/>
                </a:lnTo>
                <a:lnTo>
                  <a:pt x="0" y="522732"/>
                </a:lnTo>
                <a:close/>
              </a:path>
            </a:pathLst>
          </a:custGeom>
          <a:ln w="12192">
            <a:solidFill>
              <a:srgbClr val="6A46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1755394" y="4168266"/>
            <a:ext cx="302133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Responsabilidade Trabalhista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(art.</a:t>
            </a:r>
            <a:r>
              <a:rPr sz="1400" spc="-1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98)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1010411" y="3517391"/>
            <a:ext cx="4511040" cy="523240"/>
          </a:xfrm>
          <a:custGeom>
            <a:avLst/>
            <a:gdLst/>
            <a:ahLst/>
            <a:cxnLst/>
            <a:rect l="l" t="t" r="r" b="b"/>
            <a:pathLst>
              <a:path w="4511040" h="523239">
                <a:moveTo>
                  <a:pt x="0" y="522731"/>
                </a:moveTo>
                <a:lnTo>
                  <a:pt x="4511040" y="522731"/>
                </a:lnTo>
                <a:lnTo>
                  <a:pt x="4511040" y="0"/>
                </a:lnTo>
                <a:lnTo>
                  <a:pt x="0" y="0"/>
                </a:lnTo>
                <a:lnTo>
                  <a:pt x="0" y="522731"/>
                </a:lnTo>
                <a:close/>
              </a:path>
            </a:pathLst>
          </a:custGeom>
          <a:solidFill>
            <a:srgbClr val="92B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010411" y="3517391"/>
            <a:ext cx="4511040" cy="523240"/>
          </a:xfrm>
          <a:custGeom>
            <a:avLst/>
            <a:gdLst/>
            <a:ahLst/>
            <a:cxnLst/>
            <a:rect l="l" t="t" r="r" b="b"/>
            <a:pathLst>
              <a:path w="4511040" h="523239">
                <a:moveTo>
                  <a:pt x="0" y="522731"/>
                </a:moveTo>
                <a:lnTo>
                  <a:pt x="4511040" y="522731"/>
                </a:lnTo>
                <a:lnTo>
                  <a:pt x="4511040" y="0"/>
                </a:lnTo>
                <a:lnTo>
                  <a:pt x="0" y="0"/>
                </a:lnTo>
                <a:lnTo>
                  <a:pt x="0" y="522731"/>
                </a:lnTo>
                <a:close/>
              </a:path>
            </a:pathLst>
          </a:custGeom>
          <a:ln w="12192">
            <a:solidFill>
              <a:srgbClr val="6A46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2464054" y="3545840"/>
            <a:ext cx="16021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Inexecução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(art.</a:t>
            </a:r>
            <a:r>
              <a:rPr sz="1400" spc="-10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89)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128015" y="2987039"/>
            <a:ext cx="518159" cy="1602105"/>
          </a:xfrm>
          <a:custGeom>
            <a:avLst/>
            <a:gdLst/>
            <a:ahLst/>
            <a:cxnLst/>
            <a:rect l="l" t="t" r="r" b="b"/>
            <a:pathLst>
              <a:path w="518159" h="1602104">
                <a:moveTo>
                  <a:pt x="0" y="1601724"/>
                </a:moveTo>
                <a:lnTo>
                  <a:pt x="518159" y="1601724"/>
                </a:lnTo>
                <a:lnTo>
                  <a:pt x="518159" y="0"/>
                </a:lnTo>
                <a:lnTo>
                  <a:pt x="0" y="0"/>
                </a:lnTo>
                <a:lnTo>
                  <a:pt x="0" y="1601724"/>
                </a:lnTo>
                <a:close/>
              </a:path>
            </a:pathLst>
          </a:custGeom>
          <a:solidFill>
            <a:srgbClr val="92B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28015" y="2987039"/>
            <a:ext cx="518159" cy="1602105"/>
          </a:xfrm>
          <a:custGeom>
            <a:avLst/>
            <a:gdLst/>
            <a:ahLst/>
            <a:cxnLst/>
            <a:rect l="l" t="t" r="r" b="b"/>
            <a:pathLst>
              <a:path w="518159" h="1602104">
                <a:moveTo>
                  <a:pt x="0" y="1601724"/>
                </a:moveTo>
                <a:lnTo>
                  <a:pt x="518159" y="1601724"/>
                </a:lnTo>
                <a:lnTo>
                  <a:pt x="518159" y="0"/>
                </a:lnTo>
                <a:lnTo>
                  <a:pt x="0" y="0"/>
                </a:lnTo>
                <a:lnTo>
                  <a:pt x="0" y="1601724"/>
                </a:lnTo>
                <a:close/>
              </a:path>
            </a:pathLst>
          </a:custGeom>
          <a:ln w="12192">
            <a:solidFill>
              <a:srgbClr val="6A46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 txBox="1"/>
          <p:nvPr/>
        </p:nvSpPr>
        <p:spPr>
          <a:xfrm>
            <a:off x="305511" y="3015488"/>
            <a:ext cx="164465" cy="1306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8890" algn="just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S  E  G  U  R  O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708659" y="2773679"/>
            <a:ext cx="250190" cy="2063750"/>
          </a:xfrm>
          <a:custGeom>
            <a:avLst/>
            <a:gdLst/>
            <a:ahLst/>
            <a:cxnLst/>
            <a:rect l="l" t="t" r="r" b="b"/>
            <a:pathLst>
              <a:path w="250190" h="2063750">
                <a:moveTo>
                  <a:pt x="249936" y="2063496"/>
                </a:moveTo>
                <a:lnTo>
                  <a:pt x="201295" y="2061866"/>
                </a:lnTo>
                <a:lnTo>
                  <a:pt x="161572" y="2057415"/>
                </a:lnTo>
                <a:lnTo>
                  <a:pt x="134789" y="2050797"/>
                </a:lnTo>
                <a:lnTo>
                  <a:pt x="124968" y="2042668"/>
                </a:lnTo>
                <a:lnTo>
                  <a:pt x="124968" y="1052576"/>
                </a:lnTo>
                <a:lnTo>
                  <a:pt x="115146" y="1044446"/>
                </a:lnTo>
                <a:lnTo>
                  <a:pt x="88363" y="1037828"/>
                </a:lnTo>
                <a:lnTo>
                  <a:pt x="48640" y="1033377"/>
                </a:lnTo>
                <a:lnTo>
                  <a:pt x="0" y="1031748"/>
                </a:lnTo>
                <a:lnTo>
                  <a:pt x="48640" y="1030118"/>
                </a:lnTo>
                <a:lnTo>
                  <a:pt x="88363" y="1025667"/>
                </a:lnTo>
                <a:lnTo>
                  <a:pt x="115146" y="1019049"/>
                </a:lnTo>
                <a:lnTo>
                  <a:pt x="124968" y="1010920"/>
                </a:lnTo>
                <a:lnTo>
                  <a:pt x="124968" y="20828"/>
                </a:lnTo>
                <a:lnTo>
                  <a:pt x="134789" y="12698"/>
                </a:lnTo>
                <a:lnTo>
                  <a:pt x="161572" y="6080"/>
                </a:lnTo>
                <a:lnTo>
                  <a:pt x="201295" y="1629"/>
                </a:lnTo>
                <a:lnTo>
                  <a:pt x="249936" y="0"/>
                </a:lnTo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3528060"/>
          </a:xfrm>
          <a:custGeom>
            <a:avLst/>
            <a:gdLst/>
            <a:ahLst/>
            <a:cxnLst/>
            <a:rect l="l" t="t" r="r" b="b"/>
            <a:pathLst>
              <a:path h="3528060">
                <a:moveTo>
                  <a:pt x="0" y="0"/>
                </a:moveTo>
                <a:lnTo>
                  <a:pt x="0" y="352806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5835396"/>
            <a:ext cx="0" cy="1022985"/>
          </a:xfrm>
          <a:custGeom>
            <a:avLst/>
            <a:gdLst/>
            <a:ahLst/>
            <a:cxnLst/>
            <a:rect l="l" t="t" r="r" b="b"/>
            <a:pathLst>
              <a:path h="1022984">
                <a:moveTo>
                  <a:pt x="0" y="0"/>
                </a:moveTo>
                <a:lnTo>
                  <a:pt x="0" y="102260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2809240"/>
          </a:xfrm>
          <a:custGeom>
            <a:avLst/>
            <a:gdLst/>
            <a:ahLst/>
            <a:cxnLst/>
            <a:rect l="l" t="t" r="r" b="b"/>
            <a:pathLst>
              <a:path h="2809240">
                <a:moveTo>
                  <a:pt x="0" y="0"/>
                </a:moveTo>
                <a:lnTo>
                  <a:pt x="0" y="280873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6777228"/>
            <a:ext cx="0" cy="81280"/>
          </a:xfrm>
          <a:custGeom>
            <a:avLst/>
            <a:gdLst/>
            <a:ahLst/>
            <a:cxnLst/>
            <a:rect l="l" t="t" r="r" b="b"/>
            <a:pathLst>
              <a:path h="81279">
                <a:moveTo>
                  <a:pt x="0" y="0"/>
                </a:moveTo>
                <a:lnTo>
                  <a:pt x="0" y="8077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2809240"/>
          </a:xfrm>
          <a:custGeom>
            <a:avLst/>
            <a:gdLst/>
            <a:ahLst/>
            <a:cxnLst/>
            <a:rect l="l" t="t" r="r" b="b"/>
            <a:pathLst>
              <a:path h="2809240">
                <a:moveTo>
                  <a:pt x="0" y="0"/>
                </a:moveTo>
                <a:lnTo>
                  <a:pt x="0" y="280873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6777228"/>
            <a:ext cx="0" cy="81280"/>
          </a:xfrm>
          <a:custGeom>
            <a:avLst/>
            <a:gdLst/>
            <a:ahLst/>
            <a:cxnLst/>
            <a:rect l="l" t="t" r="r" b="b"/>
            <a:pathLst>
              <a:path h="81279">
                <a:moveTo>
                  <a:pt x="0" y="0"/>
                </a:moveTo>
                <a:lnTo>
                  <a:pt x="0" y="8077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2809240"/>
          </a:xfrm>
          <a:custGeom>
            <a:avLst/>
            <a:gdLst/>
            <a:ahLst/>
            <a:cxnLst/>
            <a:rect l="l" t="t" r="r" b="b"/>
            <a:pathLst>
              <a:path h="2809240">
                <a:moveTo>
                  <a:pt x="0" y="0"/>
                </a:moveTo>
                <a:lnTo>
                  <a:pt x="0" y="280873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6777228"/>
            <a:ext cx="0" cy="81280"/>
          </a:xfrm>
          <a:custGeom>
            <a:avLst/>
            <a:gdLst/>
            <a:ahLst/>
            <a:cxnLst/>
            <a:rect l="l" t="t" r="r" b="b"/>
            <a:pathLst>
              <a:path h="81279">
                <a:moveTo>
                  <a:pt x="0" y="0"/>
                </a:moveTo>
                <a:lnTo>
                  <a:pt x="0" y="8077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0"/>
            <a:ext cx="0" cy="2809240"/>
          </a:xfrm>
          <a:custGeom>
            <a:avLst/>
            <a:gdLst/>
            <a:ahLst/>
            <a:cxnLst/>
            <a:rect l="l" t="t" r="r" b="b"/>
            <a:pathLst>
              <a:path h="2809240">
                <a:moveTo>
                  <a:pt x="0" y="0"/>
                </a:moveTo>
                <a:lnTo>
                  <a:pt x="0" y="280873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6777228"/>
            <a:ext cx="0" cy="81280"/>
          </a:xfrm>
          <a:custGeom>
            <a:avLst/>
            <a:gdLst/>
            <a:ahLst/>
            <a:cxnLst/>
            <a:rect l="l" t="t" r="r" b="b"/>
            <a:pathLst>
              <a:path h="81279">
                <a:moveTo>
                  <a:pt x="0" y="0"/>
                </a:moveTo>
                <a:lnTo>
                  <a:pt x="0" y="8077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0"/>
            <a:ext cx="0" cy="2809240"/>
          </a:xfrm>
          <a:custGeom>
            <a:avLst/>
            <a:gdLst/>
            <a:ahLst/>
            <a:cxnLst/>
            <a:rect l="l" t="t" r="r" b="b"/>
            <a:pathLst>
              <a:path h="2809240">
                <a:moveTo>
                  <a:pt x="0" y="0"/>
                </a:moveTo>
                <a:lnTo>
                  <a:pt x="0" y="280873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6777228"/>
            <a:ext cx="0" cy="81280"/>
          </a:xfrm>
          <a:custGeom>
            <a:avLst/>
            <a:gdLst/>
            <a:ahLst/>
            <a:cxnLst/>
            <a:rect l="l" t="t" r="r" b="b"/>
            <a:pathLst>
              <a:path h="81279">
                <a:moveTo>
                  <a:pt x="0" y="0"/>
                </a:moveTo>
                <a:lnTo>
                  <a:pt x="0" y="8077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0"/>
            <a:ext cx="0" cy="2809240"/>
          </a:xfrm>
          <a:custGeom>
            <a:avLst/>
            <a:gdLst/>
            <a:ahLst/>
            <a:cxnLst/>
            <a:rect l="l" t="t" r="r" b="b"/>
            <a:pathLst>
              <a:path h="2809240">
                <a:moveTo>
                  <a:pt x="0" y="0"/>
                </a:moveTo>
                <a:lnTo>
                  <a:pt x="0" y="280873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6777228"/>
            <a:ext cx="0" cy="81280"/>
          </a:xfrm>
          <a:custGeom>
            <a:avLst/>
            <a:gdLst/>
            <a:ahLst/>
            <a:cxnLst/>
            <a:rect l="l" t="t" r="r" b="b"/>
            <a:pathLst>
              <a:path h="81279">
                <a:moveTo>
                  <a:pt x="0" y="0"/>
                </a:moveTo>
                <a:lnTo>
                  <a:pt x="0" y="8077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0"/>
            <a:ext cx="0" cy="2809240"/>
          </a:xfrm>
          <a:custGeom>
            <a:avLst/>
            <a:gdLst/>
            <a:ahLst/>
            <a:cxnLst/>
            <a:rect l="l" t="t" r="r" b="b"/>
            <a:pathLst>
              <a:path h="2809240">
                <a:moveTo>
                  <a:pt x="0" y="0"/>
                </a:moveTo>
                <a:lnTo>
                  <a:pt x="0" y="280873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6777228"/>
            <a:ext cx="0" cy="81280"/>
          </a:xfrm>
          <a:custGeom>
            <a:avLst/>
            <a:gdLst/>
            <a:ahLst/>
            <a:cxnLst/>
            <a:rect l="l" t="t" r="r" b="b"/>
            <a:pathLst>
              <a:path h="81279">
                <a:moveTo>
                  <a:pt x="0" y="0"/>
                </a:moveTo>
                <a:lnTo>
                  <a:pt x="0" y="8077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0"/>
            <a:ext cx="0" cy="2809240"/>
          </a:xfrm>
          <a:custGeom>
            <a:avLst/>
            <a:gdLst/>
            <a:ahLst/>
            <a:cxnLst/>
            <a:rect l="l" t="t" r="r" b="b"/>
            <a:pathLst>
              <a:path h="2809240">
                <a:moveTo>
                  <a:pt x="0" y="0"/>
                </a:moveTo>
                <a:lnTo>
                  <a:pt x="0" y="280873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6777228"/>
            <a:ext cx="0" cy="81280"/>
          </a:xfrm>
          <a:custGeom>
            <a:avLst/>
            <a:gdLst/>
            <a:ahLst/>
            <a:cxnLst/>
            <a:rect l="l" t="t" r="r" b="b"/>
            <a:pathLst>
              <a:path h="81279">
                <a:moveTo>
                  <a:pt x="0" y="0"/>
                </a:moveTo>
                <a:lnTo>
                  <a:pt x="0" y="8077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82400" y="0"/>
            <a:ext cx="0" cy="2809240"/>
          </a:xfrm>
          <a:custGeom>
            <a:avLst/>
            <a:gdLst/>
            <a:ahLst/>
            <a:cxnLst/>
            <a:rect l="l" t="t" r="r" b="b"/>
            <a:pathLst>
              <a:path h="2809240">
                <a:moveTo>
                  <a:pt x="0" y="0"/>
                </a:moveTo>
                <a:lnTo>
                  <a:pt x="0" y="280873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6777228"/>
            <a:ext cx="0" cy="81280"/>
          </a:xfrm>
          <a:custGeom>
            <a:avLst/>
            <a:gdLst/>
            <a:ahLst/>
            <a:cxnLst/>
            <a:rect l="l" t="t" r="r" b="b"/>
            <a:pathLst>
              <a:path h="81279">
                <a:moveTo>
                  <a:pt x="0" y="0"/>
                </a:moveTo>
                <a:lnTo>
                  <a:pt x="0" y="8077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47" y="385572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47" y="161086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908535" y="2834639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5">
                <a:moveTo>
                  <a:pt x="0" y="0"/>
                </a:moveTo>
                <a:lnTo>
                  <a:pt x="283337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47" y="2834639"/>
            <a:ext cx="975360" cy="0"/>
          </a:xfrm>
          <a:custGeom>
            <a:avLst/>
            <a:gdLst/>
            <a:ahLst/>
            <a:cxnLst/>
            <a:rect l="l" t="t" r="r" b="b"/>
            <a:pathLst>
              <a:path w="975360">
                <a:moveTo>
                  <a:pt x="0" y="0"/>
                </a:moveTo>
                <a:lnTo>
                  <a:pt x="97536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908535" y="4061459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5">
                <a:moveTo>
                  <a:pt x="0" y="0"/>
                </a:moveTo>
                <a:lnTo>
                  <a:pt x="283337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82396" y="4061459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908535" y="5285232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5">
                <a:moveTo>
                  <a:pt x="0" y="0"/>
                </a:moveTo>
                <a:lnTo>
                  <a:pt x="283337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82396" y="5285232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908535" y="6510528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5">
                <a:moveTo>
                  <a:pt x="0" y="0"/>
                </a:moveTo>
                <a:lnTo>
                  <a:pt x="283337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47" y="6510528"/>
            <a:ext cx="975360" cy="0"/>
          </a:xfrm>
          <a:custGeom>
            <a:avLst/>
            <a:gdLst/>
            <a:ahLst/>
            <a:cxnLst/>
            <a:rect l="l" t="t" r="r" b="b"/>
            <a:pathLst>
              <a:path w="975360">
                <a:moveTo>
                  <a:pt x="0" y="0"/>
                </a:moveTo>
                <a:lnTo>
                  <a:pt x="975360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2555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449324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06923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327647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548371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772143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198352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736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4959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9273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7096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4904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697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36270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577328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736"/>
                </a:moveTo>
                <a:lnTo>
                  <a:pt x="4614799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79348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994392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1204447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09600" y="6172200"/>
            <a:ext cx="368935" cy="0"/>
          </a:xfrm>
          <a:custGeom>
            <a:avLst/>
            <a:gdLst/>
            <a:ahLst/>
            <a:cxnLst/>
            <a:rect l="l" t="t" r="r" b="b"/>
            <a:pathLst>
              <a:path w="368934">
                <a:moveTo>
                  <a:pt x="0" y="0"/>
                </a:moveTo>
                <a:lnTo>
                  <a:pt x="368808" y="0"/>
                </a:lnTo>
              </a:path>
            </a:pathLst>
          </a:custGeom>
          <a:ln w="12191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7670038" y="4359001"/>
            <a:ext cx="1120140" cy="26352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resso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0" y="28955"/>
            <a:ext cx="12192000" cy="524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28955"/>
            <a:ext cx="12192000" cy="524510"/>
          </a:xfrm>
          <a:custGeom>
            <a:avLst/>
            <a:gdLst/>
            <a:ahLst/>
            <a:cxnLst/>
            <a:rect l="l" t="t" r="r" b="b"/>
            <a:pathLst>
              <a:path w="12192000" h="524510">
                <a:moveTo>
                  <a:pt x="0" y="524256"/>
                </a:moveTo>
                <a:lnTo>
                  <a:pt x="12192000" y="524256"/>
                </a:lnTo>
                <a:lnTo>
                  <a:pt x="12192000" y="0"/>
                </a:lnTo>
                <a:lnTo>
                  <a:pt x="0" y="0"/>
                </a:lnTo>
                <a:lnTo>
                  <a:pt x="0" y="524256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>
            <a:spLocks noGrp="1"/>
          </p:cNvSpPr>
          <p:nvPr>
            <p:ph type="title"/>
          </p:nvPr>
        </p:nvSpPr>
        <p:spPr>
          <a:xfrm>
            <a:off x="78739" y="54102"/>
            <a:ext cx="80924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spc="-5" dirty="0">
                <a:latin typeface="Verdana"/>
                <a:cs typeface="Verdana"/>
              </a:rPr>
              <a:t>2. </a:t>
            </a:r>
            <a:r>
              <a:rPr sz="2800" spc="-5" dirty="0"/>
              <a:t>Atos Omissivos – Responsabilidade</a:t>
            </a:r>
            <a:r>
              <a:rPr sz="2800" spc="150" dirty="0"/>
              <a:t> </a:t>
            </a:r>
            <a:r>
              <a:rPr sz="2800" spc="-5" dirty="0"/>
              <a:t>Objetiva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0" y="644651"/>
            <a:ext cx="11908536" cy="20314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644651"/>
            <a:ext cx="11908790" cy="2032000"/>
          </a:xfrm>
          <a:custGeom>
            <a:avLst/>
            <a:gdLst/>
            <a:ahLst/>
            <a:cxnLst/>
            <a:rect l="l" t="t" r="r" b="b"/>
            <a:pathLst>
              <a:path w="11908790" h="2032000">
                <a:moveTo>
                  <a:pt x="0" y="2031492"/>
                </a:moveTo>
                <a:lnTo>
                  <a:pt x="11908536" y="2031492"/>
                </a:lnTo>
                <a:lnTo>
                  <a:pt x="11908536" y="0"/>
                </a:lnTo>
                <a:lnTo>
                  <a:pt x="0" y="0"/>
                </a:lnTo>
                <a:lnTo>
                  <a:pt x="0" y="2031492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78739" y="952246"/>
            <a:ext cx="11751945" cy="139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6385" algn="just">
              <a:lnSpc>
                <a:spcPct val="99700"/>
              </a:lnSpc>
              <a:spcBef>
                <a:spcPts val="105"/>
              </a:spcBef>
              <a:buFont typeface="Wingdings"/>
              <a:buChar char=""/>
              <a:tabLst>
                <a:tab pos="299720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Constituição no</a:t>
            </a:r>
            <a:r>
              <a:rPr sz="1800" spc="-5" dirty="0">
                <a:solidFill>
                  <a:srgbClr val="2C2D2C"/>
                </a:solidFill>
                <a:latin typeface="MS PGothic"/>
                <a:cs typeface="MS PGothic"/>
              </a:rPr>
              <a:t>§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6º do art. 37 da 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CF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excluiu 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atos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omissivos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sua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órbita de aplicação.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formulação jurídica em aplicar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teoria da responsabilidade subjetiva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 tipologia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atos foi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doutrina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pátria.</a:t>
            </a:r>
            <a:endParaRPr sz="1800">
              <a:latin typeface="Verdana"/>
              <a:cs typeface="Verdana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No entanto,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jurisprudência 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STF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vem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alterando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sua</a:t>
            </a:r>
            <a:r>
              <a:rPr sz="1800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orientação.</a:t>
            </a:r>
            <a:endParaRPr sz="1800">
              <a:latin typeface="Verdana"/>
              <a:cs typeface="Verdana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Algumas leis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estrangeiras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adotam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objetiva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atos omissivos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comissivos.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0" y="3528059"/>
            <a:ext cx="882650" cy="2307590"/>
          </a:xfrm>
          <a:custGeom>
            <a:avLst/>
            <a:gdLst/>
            <a:ahLst/>
            <a:cxnLst/>
            <a:rect l="l" t="t" r="r" b="b"/>
            <a:pathLst>
              <a:path w="882650" h="2307590">
                <a:moveTo>
                  <a:pt x="0" y="2307336"/>
                </a:moveTo>
                <a:lnTo>
                  <a:pt x="882396" y="2307336"/>
                </a:lnTo>
                <a:lnTo>
                  <a:pt x="882396" y="0"/>
                </a:lnTo>
                <a:lnTo>
                  <a:pt x="0" y="0"/>
                </a:lnTo>
                <a:lnTo>
                  <a:pt x="0" y="2307336"/>
                </a:lnTo>
                <a:close/>
              </a:path>
            </a:pathLst>
          </a:custGeom>
          <a:solidFill>
            <a:srgbClr val="3A6C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3528059"/>
            <a:ext cx="882650" cy="2307590"/>
          </a:xfrm>
          <a:custGeom>
            <a:avLst/>
            <a:gdLst/>
            <a:ahLst/>
            <a:cxnLst/>
            <a:rect l="l" t="t" r="r" b="b"/>
            <a:pathLst>
              <a:path w="882650" h="2307590">
                <a:moveTo>
                  <a:pt x="0" y="2307336"/>
                </a:moveTo>
                <a:lnTo>
                  <a:pt x="882396" y="2307336"/>
                </a:lnTo>
                <a:lnTo>
                  <a:pt x="882396" y="0"/>
                </a:lnTo>
                <a:lnTo>
                  <a:pt x="0" y="0"/>
                </a:lnTo>
                <a:lnTo>
                  <a:pt x="0" y="2307336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211937" y="3556457"/>
            <a:ext cx="45910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" marR="5080" indent="-7620" algn="just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solidFill>
                  <a:srgbClr val="2C2D2C"/>
                </a:solidFill>
                <a:latin typeface="Verdana"/>
                <a:cs typeface="Verdana"/>
              </a:rPr>
              <a:t>S  T  F</a:t>
            </a:r>
            <a:endParaRPr sz="4800">
              <a:latin typeface="Verdana"/>
              <a:cs typeface="Verdana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978408" y="2808732"/>
            <a:ext cx="10930255" cy="3968750"/>
          </a:xfrm>
          <a:custGeom>
            <a:avLst/>
            <a:gdLst/>
            <a:ahLst/>
            <a:cxnLst/>
            <a:rect l="l" t="t" r="r" b="b"/>
            <a:pathLst>
              <a:path w="10930255" h="3968750">
                <a:moveTo>
                  <a:pt x="0" y="3968496"/>
                </a:moveTo>
                <a:lnTo>
                  <a:pt x="10930128" y="3968496"/>
                </a:lnTo>
                <a:lnTo>
                  <a:pt x="10930128" y="0"/>
                </a:lnTo>
                <a:lnTo>
                  <a:pt x="0" y="0"/>
                </a:lnTo>
                <a:lnTo>
                  <a:pt x="0" y="3968496"/>
                </a:lnTo>
                <a:close/>
              </a:path>
            </a:pathLst>
          </a:custGeom>
          <a:solidFill>
            <a:srgbClr val="92B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78408" y="2808732"/>
            <a:ext cx="10930255" cy="3968750"/>
          </a:xfrm>
          <a:custGeom>
            <a:avLst/>
            <a:gdLst/>
            <a:ahLst/>
            <a:cxnLst/>
            <a:rect l="l" t="t" r="r" b="b"/>
            <a:pathLst>
              <a:path w="10930255" h="3968750">
                <a:moveTo>
                  <a:pt x="0" y="3968496"/>
                </a:moveTo>
                <a:lnTo>
                  <a:pt x="10930128" y="3968496"/>
                </a:lnTo>
                <a:lnTo>
                  <a:pt x="10930128" y="0"/>
                </a:lnTo>
                <a:lnTo>
                  <a:pt x="0" y="0"/>
                </a:lnTo>
                <a:lnTo>
                  <a:pt x="0" y="3968496"/>
                </a:lnTo>
                <a:close/>
              </a:path>
            </a:pathLst>
          </a:custGeom>
          <a:ln w="12192">
            <a:solidFill>
              <a:srgbClr val="6A46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1056843" y="2840482"/>
            <a:ext cx="10774680" cy="850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2C2D2C"/>
                </a:solidFill>
                <a:latin typeface="Verdana"/>
                <a:cs typeface="Verdana"/>
              </a:rPr>
              <a:t>STF </a:t>
            </a:r>
            <a:r>
              <a:rPr sz="900" b="1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900" b="1" spc="-5" dirty="0">
                <a:solidFill>
                  <a:srgbClr val="2C2D2C"/>
                </a:solidFill>
                <a:latin typeface="Verdana"/>
                <a:cs typeface="Verdana"/>
              </a:rPr>
              <a:t>AG.REG. </a:t>
            </a:r>
            <a:r>
              <a:rPr sz="900" b="1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900" b="1" spc="-5" dirty="0">
                <a:solidFill>
                  <a:srgbClr val="2C2D2C"/>
                </a:solidFill>
                <a:latin typeface="Verdana"/>
                <a:cs typeface="Verdana"/>
              </a:rPr>
              <a:t>RECURSO EXTRAORDINÁRIO </a:t>
            </a:r>
            <a:r>
              <a:rPr sz="900" b="1" dirty="0">
                <a:solidFill>
                  <a:srgbClr val="2C2D2C"/>
                </a:solidFill>
                <a:latin typeface="Verdana"/>
                <a:cs typeface="Verdana"/>
              </a:rPr>
              <a:t>RE </a:t>
            </a:r>
            <a:r>
              <a:rPr sz="900" b="1" spc="-5" dirty="0">
                <a:solidFill>
                  <a:srgbClr val="2C2D2C"/>
                </a:solidFill>
                <a:latin typeface="Verdana"/>
                <a:cs typeface="Verdana"/>
              </a:rPr>
              <a:t>607771 SC</a:t>
            </a:r>
            <a:r>
              <a:rPr sz="900" b="1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b="1" spc="-5" dirty="0">
                <a:solidFill>
                  <a:srgbClr val="2C2D2C"/>
                </a:solidFill>
                <a:latin typeface="Verdana"/>
                <a:cs typeface="Verdana"/>
              </a:rPr>
              <a:t>(STF)</a:t>
            </a:r>
            <a:endParaRPr sz="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Data de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publicação:</a:t>
            </a:r>
            <a:r>
              <a:rPr sz="900" spc="-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13/05/2010</a:t>
            </a:r>
            <a:endParaRPr sz="900">
              <a:latin typeface="Verdana"/>
              <a:cs typeface="Verdana"/>
            </a:endParaRPr>
          </a:p>
          <a:p>
            <a:pPr marL="12700">
              <a:lnSpc>
                <a:spcPts val="1075"/>
              </a:lnSpc>
              <a:spcBef>
                <a:spcPts val="10"/>
              </a:spcBef>
            </a:pP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Ementa:</a:t>
            </a:r>
            <a:r>
              <a:rPr sz="9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AGRAVO</a:t>
            </a:r>
            <a:r>
              <a:rPr sz="9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REGIMENTAL</a:t>
            </a:r>
            <a:r>
              <a:rPr sz="9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NO</a:t>
            </a:r>
            <a:r>
              <a:rPr sz="9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RECURSO</a:t>
            </a:r>
            <a:r>
              <a:rPr sz="9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EXTRAORDINÁRIO.</a:t>
            </a:r>
            <a:r>
              <a:rPr sz="9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RESPONSABILIDADE</a:t>
            </a:r>
            <a:r>
              <a:rPr sz="9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2C2D2C"/>
                </a:solidFill>
                <a:latin typeface="Verdana"/>
                <a:cs typeface="Verdana"/>
              </a:rPr>
              <a:t>CIVIL</a:t>
            </a:r>
            <a:r>
              <a:rPr sz="9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9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ESTADO.</a:t>
            </a:r>
            <a:r>
              <a:rPr sz="9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ARTIGO</a:t>
            </a:r>
            <a:r>
              <a:rPr sz="9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37</a:t>
            </a:r>
            <a:r>
              <a:rPr sz="9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r>
              <a:rPr sz="9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MS PGothic"/>
                <a:cs typeface="MS PGothic"/>
              </a:rPr>
              <a:t>§</a:t>
            </a:r>
            <a:r>
              <a:rPr sz="900" spc="85" dirty="0">
                <a:solidFill>
                  <a:srgbClr val="2C2D2C"/>
                </a:solidFill>
                <a:latin typeface="MS PGothic"/>
                <a:cs typeface="MS PGothic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6º</a:t>
            </a:r>
            <a:r>
              <a:rPr sz="9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r>
              <a:rPr sz="900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900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2C2D2C"/>
                </a:solidFill>
                <a:latin typeface="Verdana"/>
                <a:cs typeface="Verdana"/>
              </a:rPr>
              <a:t>CONSTITUIÇÃO</a:t>
            </a:r>
            <a:r>
              <a:rPr sz="9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9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BRASIL.</a:t>
            </a:r>
            <a:r>
              <a:rPr sz="9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LATROCÍNIO</a:t>
            </a:r>
            <a:r>
              <a:rPr sz="9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COMETIDO</a:t>
            </a:r>
            <a:endParaRPr sz="900">
              <a:latin typeface="Verdana"/>
              <a:cs typeface="Verdana"/>
            </a:endParaRPr>
          </a:p>
          <a:p>
            <a:pPr marL="12700" marR="5080">
              <a:lnSpc>
                <a:spcPts val="1080"/>
              </a:lnSpc>
              <a:spcBef>
                <a:spcPts val="25"/>
              </a:spcBef>
            </a:pP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POR FORAGIDO. NEXO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CAUSALIDADE CONFIGURADO. PRECEDENTE.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1. A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negligência estatal no cumprimento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dever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guarda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vigilância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dos presos sob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sua custódia,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inércia 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9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Poder</a:t>
            </a:r>
            <a:r>
              <a:rPr sz="9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Público</a:t>
            </a:r>
            <a:r>
              <a:rPr sz="9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no</a:t>
            </a:r>
            <a:r>
              <a:rPr sz="9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seu</a:t>
            </a:r>
            <a:r>
              <a:rPr sz="900" spc="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dever</a:t>
            </a:r>
            <a:r>
              <a:rPr sz="9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9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empreender</a:t>
            </a:r>
            <a:r>
              <a:rPr sz="9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esforços</a:t>
            </a:r>
            <a:r>
              <a:rPr sz="9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para</a:t>
            </a:r>
            <a:r>
              <a:rPr sz="900" spc="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900" spc="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recaptura</a:t>
            </a:r>
            <a:r>
              <a:rPr sz="900" spc="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9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foragido</a:t>
            </a:r>
            <a:r>
              <a:rPr sz="9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são</a:t>
            </a:r>
            <a:r>
              <a:rPr sz="9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suficientes</a:t>
            </a:r>
            <a:r>
              <a:rPr sz="9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para</a:t>
            </a:r>
            <a:r>
              <a:rPr sz="900" spc="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caracterizar</a:t>
            </a:r>
            <a:r>
              <a:rPr sz="9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9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nexo</a:t>
            </a:r>
            <a:r>
              <a:rPr sz="9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9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causalidade.</a:t>
            </a:r>
            <a:r>
              <a:rPr sz="900" spc="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2.</a:t>
            </a:r>
            <a:r>
              <a:rPr sz="900" spc="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Ato</a:t>
            </a:r>
            <a:r>
              <a:rPr sz="9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omissivo</a:t>
            </a:r>
            <a:r>
              <a:rPr sz="9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9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Estado</a:t>
            </a:r>
            <a:r>
              <a:rPr sz="9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que</a:t>
            </a:r>
            <a:r>
              <a:rPr sz="9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enseja</a:t>
            </a:r>
            <a:r>
              <a:rPr sz="9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endParaRPr sz="900">
              <a:latin typeface="Verdana"/>
              <a:cs typeface="Verdana"/>
            </a:endParaRPr>
          </a:p>
          <a:p>
            <a:pPr marL="12700">
              <a:lnSpc>
                <a:spcPts val="1060"/>
              </a:lnSpc>
            </a:pP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responsabilidade objetiva nos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termos do disposto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artigo 37 , </a:t>
            </a:r>
            <a:r>
              <a:rPr sz="900" dirty="0">
                <a:solidFill>
                  <a:srgbClr val="2C2D2C"/>
                </a:solidFill>
                <a:latin typeface="MS PGothic"/>
                <a:cs typeface="MS PGothic"/>
              </a:rPr>
              <a:t>§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6º , da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Constituição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Brasil. Agravo regimental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que se nega</a:t>
            </a:r>
            <a:r>
              <a:rPr sz="9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provimento.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056843" y="3800983"/>
            <a:ext cx="1077341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2C2D2C"/>
                </a:solidFill>
                <a:latin typeface="Verdana"/>
                <a:cs typeface="Verdana"/>
              </a:rPr>
              <a:t>STF </a:t>
            </a:r>
            <a:r>
              <a:rPr sz="900" b="1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900" b="1" spc="-5" dirty="0">
                <a:solidFill>
                  <a:srgbClr val="2C2D2C"/>
                </a:solidFill>
                <a:latin typeface="Verdana"/>
                <a:cs typeface="Verdana"/>
              </a:rPr>
              <a:t>AG.REG. </a:t>
            </a:r>
            <a:r>
              <a:rPr sz="900" b="1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900" b="1" spc="-5" dirty="0">
                <a:solidFill>
                  <a:srgbClr val="2C2D2C"/>
                </a:solidFill>
                <a:latin typeface="Verdana"/>
                <a:cs typeface="Verdana"/>
              </a:rPr>
              <a:t>AGRAVO DE INSTRUMENTO AI 856249 </a:t>
            </a:r>
            <a:r>
              <a:rPr sz="900" b="1" dirty="0">
                <a:solidFill>
                  <a:srgbClr val="2C2D2C"/>
                </a:solidFill>
                <a:latin typeface="Verdana"/>
                <a:cs typeface="Verdana"/>
              </a:rPr>
              <a:t>MG</a:t>
            </a:r>
            <a:r>
              <a:rPr sz="900" b="1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b="1" spc="-5" dirty="0">
                <a:solidFill>
                  <a:srgbClr val="2C2D2C"/>
                </a:solidFill>
                <a:latin typeface="Verdana"/>
                <a:cs typeface="Verdana"/>
              </a:rPr>
              <a:t>(STF)</a:t>
            </a:r>
            <a:endParaRPr sz="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Data de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publicação:</a:t>
            </a:r>
            <a:r>
              <a:rPr sz="900" spc="-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07/11/2012</a:t>
            </a:r>
            <a:endParaRPr sz="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Ementa: Ementa: AGRAVO REGIMENTAL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AGRAVO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INSTRUMENTO. RESPONSABILIDADE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ESTADO. NECESSIDADE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REEXAME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CONJUNTO</a:t>
            </a:r>
            <a:r>
              <a:rPr sz="9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FÁTICO-PROBATÓRIO</a:t>
            </a:r>
            <a:endParaRPr sz="900">
              <a:latin typeface="Verdana"/>
              <a:cs typeface="Verdana"/>
            </a:endParaRPr>
          </a:p>
          <a:p>
            <a:pPr marL="12700" marR="5080" algn="just">
              <a:lnSpc>
                <a:spcPct val="99400"/>
              </a:lnSpc>
              <a:spcBef>
                <a:spcPts val="15"/>
              </a:spcBef>
            </a:pP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CONSTANTE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AUTOS. SÚMULA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279 DO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STF. </a:t>
            </a:r>
            <a:r>
              <a:rPr sz="900" spc="-10" dirty="0">
                <a:solidFill>
                  <a:srgbClr val="2C2D2C"/>
                </a:solidFill>
                <a:latin typeface="Verdana"/>
                <a:cs typeface="Verdana"/>
              </a:rPr>
              <a:t>INCIDÊNCIA.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AGRAVO IMPROVIDO.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I </a:t>
            </a:r>
            <a:r>
              <a:rPr sz="900" spc="-114" dirty="0">
                <a:solidFill>
                  <a:srgbClr val="2C2D2C"/>
                </a:solidFill>
                <a:latin typeface="Verdana"/>
                <a:cs typeface="Verdana"/>
              </a:rPr>
              <a:t>–A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apreciação do recurso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extraordinário, no que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concerne à alegada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ofensa ao art.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37 , </a:t>
            </a:r>
            <a:r>
              <a:rPr sz="900" dirty="0">
                <a:solidFill>
                  <a:srgbClr val="2C2D2C"/>
                </a:solidFill>
                <a:latin typeface="MS PGothic"/>
                <a:cs typeface="MS PGothic"/>
              </a:rPr>
              <a:t>§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6º , </a:t>
            </a:r>
            <a:r>
              <a:rPr sz="900" spc="5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Constituição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encontra óbice na Súmula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279 do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STF. Precedentes. II </a:t>
            </a:r>
            <a:r>
              <a:rPr sz="900" spc="-125" dirty="0">
                <a:solidFill>
                  <a:srgbClr val="2C2D2C"/>
                </a:solidFill>
                <a:latin typeface="Verdana"/>
                <a:cs typeface="Verdana"/>
              </a:rPr>
              <a:t>–A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objetiva prevista no art.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37 , </a:t>
            </a:r>
            <a:r>
              <a:rPr sz="900" dirty="0">
                <a:solidFill>
                  <a:srgbClr val="2C2D2C"/>
                </a:solidFill>
                <a:latin typeface="MS PGothic"/>
                <a:cs typeface="MS PGothic"/>
              </a:rPr>
              <a:t>§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6º , da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Constituição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Federal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abrange também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atos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omissivos  do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Poder Público. Precedentes. </a:t>
            </a:r>
            <a:r>
              <a:rPr sz="900" spc="-10" dirty="0">
                <a:solidFill>
                  <a:srgbClr val="2C2D2C"/>
                </a:solidFill>
                <a:latin typeface="Verdana"/>
                <a:cs typeface="Verdana"/>
              </a:rPr>
              <a:t>III </a:t>
            </a:r>
            <a:r>
              <a:rPr sz="900" spc="-40" dirty="0">
                <a:solidFill>
                  <a:srgbClr val="2C2D2C"/>
                </a:solidFill>
                <a:latin typeface="Verdana"/>
                <a:cs typeface="Verdana"/>
              </a:rPr>
              <a:t>–Agravo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regimental</a:t>
            </a:r>
            <a:r>
              <a:rPr sz="900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improvido.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056843" y="4761357"/>
            <a:ext cx="1077277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2C2D2C"/>
                </a:solidFill>
                <a:latin typeface="Verdana"/>
                <a:cs typeface="Verdana"/>
              </a:rPr>
              <a:t>STF </a:t>
            </a:r>
            <a:r>
              <a:rPr sz="900" b="1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900" b="1" spc="-5" dirty="0">
                <a:solidFill>
                  <a:srgbClr val="2C2D2C"/>
                </a:solidFill>
                <a:latin typeface="Verdana"/>
                <a:cs typeface="Verdana"/>
              </a:rPr>
              <a:t>AG.REG. </a:t>
            </a:r>
            <a:r>
              <a:rPr sz="900" b="1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900" b="1" spc="-5" dirty="0">
                <a:solidFill>
                  <a:srgbClr val="2C2D2C"/>
                </a:solidFill>
                <a:latin typeface="Verdana"/>
                <a:cs typeface="Verdana"/>
              </a:rPr>
              <a:t>RECURSO EXTRAORDINÁRIO COM AGRAVO ARE 754778 </a:t>
            </a:r>
            <a:r>
              <a:rPr sz="900" b="1" dirty="0">
                <a:solidFill>
                  <a:srgbClr val="2C2D2C"/>
                </a:solidFill>
                <a:latin typeface="Verdana"/>
                <a:cs typeface="Verdana"/>
              </a:rPr>
              <a:t>RS</a:t>
            </a:r>
            <a:r>
              <a:rPr sz="900" b="1" spc="-5" dirty="0">
                <a:solidFill>
                  <a:srgbClr val="2C2D2C"/>
                </a:solidFill>
                <a:latin typeface="Verdana"/>
                <a:cs typeface="Verdana"/>
              </a:rPr>
              <a:t> (STF)</a:t>
            </a:r>
            <a:endParaRPr sz="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Data de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publicação:</a:t>
            </a:r>
            <a:r>
              <a:rPr sz="900" spc="-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18/12/2013</a:t>
            </a:r>
            <a:endParaRPr sz="900">
              <a:latin typeface="Verdana"/>
              <a:cs typeface="Verdana"/>
            </a:endParaRPr>
          </a:p>
          <a:p>
            <a:pPr marL="12700" marR="5715">
              <a:lnSpc>
                <a:spcPct val="100000"/>
              </a:lnSpc>
            </a:pP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Ementa: EMENTA Agravo regimental no recurso extraordinário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com agravo.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Administrativo. Estabelecimento público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ensino. Acidente envolvendo alunos. Omissão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Poder Público.  Responsabilidade</a:t>
            </a:r>
            <a:r>
              <a:rPr sz="9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objetiva.</a:t>
            </a:r>
            <a:r>
              <a:rPr sz="900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Elementos</a:t>
            </a:r>
            <a:r>
              <a:rPr sz="9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9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responsabilidade</a:t>
            </a:r>
            <a:r>
              <a:rPr sz="9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civil</a:t>
            </a:r>
            <a:r>
              <a:rPr sz="9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estatal</a:t>
            </a:r>
            <a:r>
              <a:rPr sz="9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demonstrados</a:t>
            </a:r>
            <a:r>
              <a:rPr sz="9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na</a:t>
            </a:r>
            <a:r>
              <a:rPr sz="9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origem.</a:t>
            </a:r>
            <a:r>
              <a:rPr sz="9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Reexame</a:t>
            </a:r>
            <a:r>
              <a:rPr sz="9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9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fatos</a:t>
            </a:r>
            <a:r>
              <a:rPr sz="9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9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provas.</a:t>
            </a:r>
            <a:r>
              <a:rPr sz="9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Impossibilidade.</a:t>
            </a:r>
            <a:r>
              <a:rPr sz="9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Precedentes.</a:t>
            </a:r>
            <a:r>
              <a:rPr sz="9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1.</a:t>
            </a:r>
            <a:r>
              <a:rPr sz="9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9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jurisprudência</a:t>
            </a:r>
            <a:r>
              <a:rPr sz="9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9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Corte</a:t>
            </a:r>
            <a:endParaRPr sz="900">
              <a:latin typeface="Verdana"/>
              <a:cs typeface="Verdana"/>
            </a:endParaRPr>
          </a:p>
          <a:p>
            <a:pPr marL="12700" marR="5080" algn="just">
              <a:lnSpc>
                <a:spcPct val="99600"/>
              </a:lnSpc>
              <a:spcBef>
                <a:spcPts val="15"/>
              </a:spcBef>
            </a:pP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firmou-se no sentido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que as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pessoas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jurídicas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de direito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público respondem objetivamente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pelos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danos que causarem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a terceiros, com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fundamento no art.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37 , </a:t>
            </a:r>
            <a:r>
              <a:rPr sz="900" dirty="0">
                <a:solidFill>
                  <a:srgbClr val="2C2D2C"/>
                </a:solidFill>
                <a:latin typeface="MS PGothic"/>
                <a:cs typeface="MS PGothic"/>
              </a:rPr>
              <a:t>§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6º ,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da Constituição 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Federal ,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tanto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atos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comissivos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quanto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omissivos,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desde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demonstrado o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nexo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causal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entre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dano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e a omissão do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Poder Público.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2. O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de origem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concluiu,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com base 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nos fatos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nas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provas dos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autos, que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restaram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devidamente demonstrados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pressupostos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necessários à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configuração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da responsabilidade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extracontratual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do Estado. 3.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Inadmissível, 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recurso extraordinário,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reexame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fatos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provas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autos. Incidência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Súmula nº 279/STF.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4.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Agravo regimental não</a:t>
            </a:r>
            <a:r>
              <a:rPr sz="900" spc="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provido.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056843" y="5996127"/>
            <a:ext cx="10772140" cy="713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2C2D2C"/>
                </a:solidFill>
                <a:latin typeface="Verdana"/>
                <a:cs typeface="Verdana"/>
              </a:rPr>
              <a:t>STF </a:t>
            </a:r>
            <a:r>
              <a:rPr sz="900" b="1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900" b="1" spc="-5" dirty="0">
                <a:solidFill>
                  <a:srgbClr val="2C2D2C"/>
                </a:solidFill>
                <a:latin typeface="Verdana"/>
                <a:cs typeface="Verdana"/>
              </a:rPr>
              <a:t>RECURSO EXTRAORDINÁRIO </a:t>
            </a:r>
            <a:r>
              <a:rPr sz="900" b="1" dirty="0">
                <a:solidFill>
                  <a:srgbClr val="2C2D2C"/>
                </a:solidFill>
                <a:latin typeface="Verdana"/>
                <a:cs typeface="Verdana"/>
              </a:rPr>
              <a:t>RE </a:t>
            </a:r>
            <a:r>
              <a:rPr sz="900" b="1" spc="-5" dirty="0">
                <a:solidFill>
                  <a:srgbClr val="2C2D2C"/>
                </a:solidFill>
                <a:latin typeface="Verdana"/>
                <a:cs typeface="Verdana"/>
              </a:rPr>
              <a:t>938802 </a:t>
            </a:r>
            <a:r>
              <a:rPr sz="900" b="1" dirty="0">
                <a:solidFill>
                  <a:srgbClr val="2C2D2C"/>
                </a:solidFill>
                <a:latin typeface="Verdana"/>
                <a:cs typeface="Verdana"/>
              </a:rPr>
              <a:t>PR PARANÁ </a:t>
            </a:r>
            <a:r>
              <a:rPr sz="900" b="1" spc="-5" dirty="0">
                <a:solidFill>
                  <a:srgbClr val="2C2D2C"/>
                </a:solidFill>
                <a:latin typeface="Verdana"/>
                <a:cs typeface="Verdana"/>
              </a:rPr>
              <a:t>0001350-93.2000.8.16.0004</a:t>
            </a:r>
            <a:r>
              <a:rPr sz="900" b="1" spc="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b="1" spc="-5" dirty="0">
                <a:solidFill>
                  <a:srgbClr val="2C2D2C"/>
                </a:solidFill>
                <a:latin typeface="Verdana"/>
                <a:cs typeface="Verdana"/>
              </a:rPr>
              <a:t>(STF)</a:t>
            </a:r>
            <a:endParaRPr sz="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Data de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publicação:</a:t>
            </a:r>
            <a:r>
              <a:rPr sz="900" spc="-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13/01/2016</a:t>
            </a:r>
            <a:endParaRPr sz="9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 marR="5080">
              <a:lnSpc>
                <a:spcPct val="101099"/>
              </a:lnSpc>
            </a:pP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jurisprudência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Corte firmou-se no sentido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que as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pessoas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jurídicas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de direito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público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respondem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objetivamente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pelos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danos que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causarem a terceiros, com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fundamento no art. 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37, </a:t>
            </a:r>
            <a:r>
              <a:rPr sz="900" dirty="0">
                <a:solidFill>
                  <a:srgbClr val="2C2D2C"/>
                </a:solidFill>
                <a:latin typeface="MS PGothic"/>
                <a:cs typeface="MS PGothic"/>
              </a:rPr>
              <a:t>§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6º, da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Constituição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Federal,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tanto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por atos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comissivos quanto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por atos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omissivos,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desde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que demonstrado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nexo causal entre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dano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e a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omissão </a:t>
            </a:r>
            <a:r>
              <a:rPr sz="9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Poder</a:t>
            </a:r>
            <a:r>
              <a:rPr sz="900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2C2D2C"/>
                </a:solidFill>
                <a:latin typeface="Verdana"/>
                <a:cs typeface="Verdana"/>
              </a:rPr>
              <a:t>Público.</a:t>
            </a:r>
            <a:endParaRPr sz="9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5189220"/>
          </a:xfrm>
          <a:custGeom>
            <a:avLst/>
            <a:gdLst/>
            <a:ahLst/>
            <a:cxnLst/>
            <a:rect l="l" t="t" r="r" b="b"/>
            <a:pathLst>
              <a:path h="5189220">
                <a:moveTo>
                  <a:pt x="0" y="0"/>
                </a:moveTo>
                <a:lnTo>
                  <a:pt x="0" y="518922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205728"/>
            <a:ext cx="0" cy="652780"/>
          </a:xfrm>
          <a:custGeom>
            <a:avLst/>
            <a:gdLst/>
            <a:ahLst/>
            <a:cxnLst/>
            <a:rect l="l" t="t" r="r" b="b"/>
            <a:pathLst>
              <a:path h="652779">
                <a:moveTo>
                  <a:pt x="0" y="0"/>
                </a:moveTo>
                <a:lnTo>
                  <a:pt x="0" y="65227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5189220"/>
          </a:xfrm>
          <a:custGeom>
            <a:avLst/>
            <a:gdLst/>
            <a:ahLst/>
            <a:cxnLst/>
            <a:rect l="l" t="t" r="r" b="b"/>
            <a:pathLst>
              <a:path h="5189220">
                <a:moveTo>
                  <a:pt x="0" y="0"/>
                </a:moveTo>
                <a:lnTo>
                  <a:pt x="0" y="518922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6205728"/>
            <a:ext cx="0" cy="652780"/>
          </a:xfrm>
          <a:custGeom>
            <a:avLst/>
            <a:gdLst/>
            <a:ahLst/>
            <a:cxnLst/>
            <a:rect l="l" t="t" r="r" b="b"/>
            <a:pathLst>
              <a:path h="652779">
                <a:moveTo>
                  <a:pt x="0" y="0"/>
                </a:moveTo>
                <a:lnTo>
                  <a:pt x="0" y="65227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7200" y="0"/>
            <a:ext cx="0" cy="715010"/>
          </a:xfrm>
          <a:custGeom>
            <a:avLst/>
            <a:gdLst/>
            <a:ahLst/>
            <a:cxnLst/>
            <a:rect l="l" t="t" r="r" b="b"/>
            <a:pathLst>
              <a:path h="715010">
                <a:moveTo>
                  <a:pt x="0" y="0"/>
                </a:moveTo>
                <a:lnTo>
                  <a:pt x="0" y="71475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2529839"/>
            <a:ext cx="0" cy="321945"/>
          </a:xfrm>
          <a:custGeom>
            <a:avLst/>
            <a:gdLst/>
            <a:ahLst/>
            <a:cxnLst/>
            <a:rect l="l" t="t" r="r" b="b"/>
            <a:pathLst>
              <a:path h="321944">
                <a:moveTo>
                  <a:pt x="0" y="0"/>
                </a:moveTo>
                <a:lnTo>
                  <a:pt x="0" y="32156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4668011"/>
            <a:ext cx="0" cy="318770"/>
          </a:xfrm>
          <a:custGeom>
            <a:avLst/>
            <a:gdLst/>
            <a:ahLst/>
            <a:cxnLst/>
            <a:rect l="l" t="t" r="r" b="b"/>
            <a:pathLst>
              <a:path h="318770">
                <a:moveTo>
                  <a:pt x="0" y="0"/>
                </a:moveTo>
                <a:lnTo>
                  <a:pt x="0" y="31851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6464808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19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0"/>
            <a:ext cx="0" cy="715010"/>
          </a:xfrm>
          <a:custGeom>
            <a:avLst/>
            <a:gdLst/>
            <a:ahLst/>
            <a:cxnLst/>
            <a:rect l="l" t="t" r="r" b="b"/>
            <a:pathLst>
              <a:path h="715010">
                <a:moveTo>
                  <a:pt x="0" y="0"/>
                </a:moveTo>
                <a:lnTo>
                  <a:pt x="0" y="71475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0" y="2529839"/>
            <a:ext cx="0" cy="321945"/>
          </a:xfrm>
          <a:custGeom>
            <a:avLst/>
            <a:gdLst/>
            <a:ahLst/>
            <a:cxnLst/>
            <a:rect l="l" t="t" r="r" b="b"/>
            <a:pathLst>
              <a:path h="321944">
                <a:moveTo>
                  <a:pt x="0" y="0"/>
                </a:moveTo>
                <a:lnTo>
                  <a:pt x="0" y="32156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86400" y="4668011"/>
            <a:ext cx="0" cy="318770"/>
          </a:xfrm>
          <a:custGeom>
            <a:avLst/>
            <a:gdLst/>
            <a:ahLst/>
            <a:cxnLst/>
            <a:rect l="l" t="t" r="r" b="b"/>
            <a:pathLst>
              <a:path h="318770">
                <a:moveTo>
                  <a:pt x="0" y="0"/>
                </a:moveTo>
                <a:lnTo>
                  <a:pt x="0" y="31851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86400" y="6464808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19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05600" y="0"/>
            <a:ext cx="0" cy="715010"/>
          </a:xfrm>
          <a:custGeom>
            <a:avLst/>
            <a:gdLst/>
            <a:ahLst/>
            <a:cxnLst/>
            <a:rect l="l" t="t" r="r" b="b"/>
            <a:pathLst>
              <a:path h="715010">
                <a:moveTo>
                  <a:pt x="0" y="0"/>
                </a:moveTo>
                <a:lnTo>
                  <a:pt x="0" y="71475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05600" y="2529839"/>
            <a:ext cx="0" cy="321945"/>
          </a:xfrm>
          <a:custGeom>
            <a:avLst/>
            <a:gdLst/>
            <a:ahLst/>
            <a:cxnLst/>
            <a:rect l="l" t="t" r="r" b="b"/>
            <a:pathLst>
              <a:path h="321944">
                <a:moveTo>
                  <a:pt x="0" y="0"/>
                </a:moveTo>
                <a:lnTo>
                  <a:pt x="0" y="32156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05600" y="4668011"/>
            <a:ext cx="0" cy="318770"/>
          </a:xfrm>
          <a:custGeom>
            <a:avLst/>
            <a:gdLst/>
            <a:ahLst/>
            <a:cxnLst/>
            <a:rect l="l" t="t" r="r" b="b"/>
            <a:pathLst>
              <a:path h="318770">
                <a:moveTo>
                  <a:pt x="0" y="0"/>
                </a:moveTo>
                <a:lnTo>
                  <a:pt x="0" y="31851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05600" y="6464808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19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924800" y="0"/>
            <a:ext cx="0" cy="715010"/>
          </a:xfrm>
          <a:custGeom>
            <a:avLst/>
            <a:gdLst/>
            <a:ahLst/>
            <a:cxnLst/>
            <a:rect l="l" t="t" r="r" b="b"/>
            <a:pathLst>
              <a:path h="715010">
                <a:moveTo>
                  <a:pt x="0" y="0"/>
                </a:moveTo>
                <a:lnTo>
                  <a:pt x="0" y="71475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24800" y="2529839"/>
            <a:ext cx="0" cy="321945"/>
          </a:xfrm>
          <a:custGeom>
            <a:avLst/>
            <a:gdLst/>
            <a:ahLst/>
            <a:cxnLst/>
            <a:rect l="l" t="t" r="r" b="b"/>
            <a:pathLst>
              <a:path h="321944">
                <a:moveTo>
                  <a:pt x="0" y="0"/>
                </a:moveTo>
                <a:lnTo>
                  <a:pt x="0" y="32156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24800" y="4668011"/>
            <a:ext cx="0" cy="318770"/>
          </a:xfrm>
          <a:custGeom>
            <a:avLst/>
            <a:gdLst/>
            <a:ahLst/>
            <a:cxnLst/>
            <a:rect l="l" t="t" r="r" b="b"/>
            <a:pathLst>
              <a:path h="318770">
                <a:moveTo>
                  <a:pt x="0" y="0"/>
                </a:moveTo>
                <a:lnTo>
                  <a:pt x="0" y="31851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924800" y="6464808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19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44000" y="0"/>
            <a:ext cx="0" cy="715010"/>
          </a:xfrm>
          <a:custGeom>
            <a:avLst/>
            <a:gdLst/>
            <a:ahLst/>
            <a:cxnLst/>
            <a:rect l="l" t="t" r="r" b="b"/>
            <a:pathLst>
              <a:path h="715010">
                <a:moveTo>
                  <a:pt x="0" y="0"/>
                </a:moveTo>
                <a:lnTo>
                  <a:pt x="0" y="71475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44000" y="2529839"/>
            <a:ext cx="0" cy="321945"/>
          </a:xfrm>
          <a:custGeom>
            <a:avLst/>
            <a:gdLst/>
            <a:ahLst/>
            <a:cxnLst/>
            <a:rect l="l" t="t" r="r" b="b"/>
            <a:pathLst>
              <a:path h="321944">
                <a:moveTo>
                  <a:pt x="0" y="0"/>
                </a:moveTo>
                <a:lnTo>
                  <a:pt x="0" y="32156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144000" y="4668011"/>
            <a:ext cx="0" cy="318770"/>
          </a:xfrm>
          <a:custGeom>
            <a:avLst/>
            <a:gdLst/>
            <a:ahLst/>
            <a:cxnLst/>
            <a:rect l="l" t="t" r="r" b="b"/>
            <a:pathLst>
              <a:path h="318770">
                <a:moveTo>
                  <a:pt x="0" y="0"/>
                </a:moveTo>
                <a:lnTo>
                  <a:pt x="0" y="31851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144000" y="6464808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19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363200" y="0"/>
            <a:ext cx="0" cy="715010"/>
          </a:xfrm>
          <a:custGeom>
            <a:avLst/>
            <a:gdLst/>
            <a:ahLst/>
            <a:cxnLst/>
            <a:rect l="l" t="t" r="r" b="b"/>
            <a:pathLst>
              <a:path h="715010">
                <a:moveTo>
                  <a:pt x="0" y="0"/>
                </a:moveTo>
                <a:lnTo>
                  <a:pt x="0" y="71475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363200" y="2529839"/>
            <a:ext cx="0" cy="321945"/>
          </a:xfrm>
          <a:custGeom>
            <a:avLst/>
            <a:gdLst/>
            <a:ahLst/>
            <a:cxnLst/>
            <a:rect l="l" t="t" r="r" b="b"/>
            <a:pathLst>
              <a:path h="321944">
                <a:moveTo>
                  <a:pt x="0" y="0"/>
                </a:moveTo>
                <a:lnTo>
                  <a:pt x="0" y="32156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363200" y="4668011"/>
            <a:ext cx="0" cy="318770"/>
          </a:xfrm>
          <a:custGeom>
            <a:avLst/>
            <a:gdLst/>
            <a:ahLst/>
            <a:cxnLst/>
            <a:rect l="l" t="t" r="r" b="b"/>
            <a:pathLst>
              <a:path h="318770">
                <a:moveTo>
                  <a:pt x="0" y="0"/>
                </a:moveTo>
                <a:lnTo>
                  <a:pt x="0" y="31851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363200" y="6464808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19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582400" y="0"/>
            <a:ext cx="0" cy="715010"/>
          </a:xfrm>
          <a:custGeom>
            <a:avLst/>
            <a:gdLst/>
            <a:ahLst/>
            <a:cxnLst/>
            <a:rect l="l" t="t" r="r" b="b"/>
            <a:pathLst>
              <a:path h="715010">
                <a:moveTo>
                  <a:pt x="0" y="0"/>
                </a:moveTo>
                <a:lnTo>
                  <a:pt x="0" y="71475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582400" y="2529839"/>
            <a:ext cx="0" cy="321945"/>
          </a:xfrm>
          <a:custGeom>
            <a:avLst/>
            <a:gdLst/>
            <a:ahLst/>
            <a:cxnLst/>
            <a:rect l="l" t="t" r="r" b="b"/>
            <a:pathLst>
              <a:path h="321944">
                <a:moveTo>
                  <a:pt x="0" y="0"/>
                </a:moveTo>
                <a:lnTo>
                  <a:pt x="0" y="32156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582400" y="4668011"/>
            <a:ext cx="0" cy="318770"/>
          </a:xfrm>
          <a:custGeom>
            <a:avLst/>
            <a:gdLst/>
            <a:ahLst/>
            <a:cxnLst/>
            <a:rect l="l" t="t" r="r" b="b"/>
            <a:pathLst>
              <a:path h="318770">
                <a:moveTo>
                  <a:pt x="0" y="0"/>
                </a:moveTo>
                <a:lnTo>
                  <a:pt x="0" y="31851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582400" y="6464808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19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47" y="385572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919204" y="1610867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669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47" y="1610867"/>
            <a:ext cx="3655060" cy="0"/>
          </a:xfrm>
          <a:custGeom>
            <a:avLst/>
            <a:gdLst/>
            <a:ahLst/>
            <a:cxnLst/>
            <a:rect l="l" t="t" r="r" b="b"/>
            <a:pathLst>
              <a:path w="3655060">
                <a:moveTo>
                  <a:pt x="0" y="0"/>
                </a:moveTo>
                <a:lnTo>
                  <a:pt x="3654552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347584" y="2834639"/>
            <a:ext cx="4844415" cy="0"/>
          </a:xfrm>
          <a:custGeom>
            <a:avLst/>
            <a:gdLst/>
            <a:ahLst/>
            <a:cxnLst/>
            <a:rect l="l" t="t" r="r" b="b"/>
            <a:pathLst>
              <a:path w="4844415">
                <a:moveTo>
                  <a:pt x="0" y="0"/>
                </a:moveTo>
                <a:lnTo>
                  <a:pt x="4844288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047" y="2834639"/>
            <a:ext cx="7196455" cy="0"/>
          </a:xfrm>
          <a:custGeom>
            <a:avLst/>
            <a:gdLst/>
            <a:ahLst/>
            <a:cxnLst/>
            <a:rect l="l" t="t" r="r" b="b"/>
            <a:pathLst>
              <a:path w="7196455">
                <a:moveTo>
                  <a:pt x="0" y="0"/>
                </a:moveTo>
                <a:lnTo>
                  <a:pt x="7195947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919204" y="4061459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669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47" y="4061459"/>
            <a:ext cx="3655060" cy="0"/>
          </a:xfrm>
          <a:custGeom>
            <a:avLst/>
            <a:gdLst/>
            <a:ahLst/>
            <a:cxnLst/>
            <a:rect l="l" t="t" r="r" b="b"/>
            <a:pathLst>
              <a:path w="3655060">
                <a:moveTo>
                  <a:pt x="0" y="0"/>
                </a:moveTo>
                <a:lnTo>
                  <a:pt x="3654552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995404" y="5285232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469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944367" y="5285232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3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47" y="6510528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555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449324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06923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327647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548371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772143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1198352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736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14959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9273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096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4904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697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36270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577328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736"/>
                </a:moveTo>
                <a:lnTo>
                  <a:pt x="4614799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79348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994392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1204447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944367" y="6172200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3" y="0"/>
                </a:lnTo>
              </a:path>
            </a:pathLst>
          </a:custGeom>
          <a:ln w="12191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7670038" y="4359001"/>
            <a:ext cx="1120140" cy="26352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resso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0" y="92964"/>
            <a:ext cx="12192000" cy="463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0" y="92964"/>
            <a:ext cx="12192000" cy="463550"/>
          </a:xfrm>
          <a:custGeom>
            <a:avLst/>
            <a:gdLst/>
            <a:ahLst/>
            <a:cxnLst/>
            <a:rect l="l" t="t" r="r" b="b"/>
            <a:pathLst>
              <a:path w="12192000" h="463550">
                <a:moveTo>
                  <a:pt x="0" y="463295"/>
                </a:moveTo>
                <a:lnTo>
                  <a:pt x="12192000" y="463295"/>
                </a:lnTo>
                <a:lnTo>
                  <a:pt x="12192000" y="0"/>
                </a:lnTo>
                <a:lnTo>
                  <a:pt x="0" y="0"/>
                </a:lnTo>
                <a:lnTo>
                  <a:pt x="0" y="463295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>
            <a:spLocks noGrp="1"/>
          </p:cNvSpPr>
          <p:nvPr>
            <p:ph type="title"/>
          </p:nvPr>
        </p:nvSpPr>
        <p:spPr>
          <a:xfrm>
            <a:off x="78739" y="119253"/>
            <a:ext cx="69208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2. </a:t>
            </a:r>
            <a:r>
              <a:rPr sz="2400" spc="-5" dirty="0"/>
              <a:t>Atos Omissivos </a:t>
            </a:r>
            <a:r>
              <a:rPr sz="2400" dirty="0"/>
              <a:t>– </a:t>
            </a:r>
            <a:r>
              <a:rPr sz="2400" spc="-5" dirty="0"/>
              <a:t>Responsabilidade</a:t>
            </a:r>
            <a:r>
              <a:rPr sz="2400" spc="-10" dirty="0"/>
              <a:t> </a:t>
            </a:r>
            <a:r>
              <a:rPr sz="2400" spc="-5" dirty="0"/>
              <a:t>Objetiva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0" y="2299716"/>
            <a:ext cx="2450592" cy="9250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2299716"/>
            <a:ext cx="2451100" cy="925194"/>
          </a:xfrm>
          <a:custGeom>
            <a:avLst/>
            <a:gdLst/>
            <a:ahLst/>
            <a:cxnLst/>
            <a:rect l="l" t="t" r="r" b="b"/>
            <a:pathLst>
              <a:path w="2451100" h="925194">
                <a:moveTo>
                  <a:pt x="0" y="925067"/>
                </a:moveTo>
                <a:lnTo>
                  <a:pt x="2450592" y="925067"/>
                </a:lnTo>
                <a:lnTo>
                  <a:pt x="2450592" y="0"/>
                </a:lnTo>
                <a:lnTo>
                  <a:pt x="0" y="0"/>
                </a:lnTo>
                <a:lnTo>
                  <a:pt x="0" y="925067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78739" y="2327910"/>
            <a:ext cx="95376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Portugal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8739" y="2602229"/>
            <a:ext cx="199008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Lei n.º 67/2007,</a:t>
            </a:r>
            <a:r>
              <a:rPr sz="1800" b="1" spc="-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endParaRPr sz="18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78739" y="2876245"/>
            <a:ext cx="19189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31 </a:t>
            </a: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Dezembro</a:t>
            </a:r>
            <a:r>
              <a:rPr sz="1800" b="1" spc="-6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0" y="5189220"/>
            <a:ext cx="2944495" cy="1016635"/>
          </a:xfrm>
          <a:custGeom>
            <a:avLst/>
            <a:gdLst/>
            <a:ahLst/>
            <a:cxnLst/>
            <a:rect l="l" t="t" r="r" b="b"/>
            <a:pathLst>
              <a:path w="2944495" h="1016635">
                <a:moveTo>
                  <a:pt x="0" y="1016507"/>
                </a:moveTo>
                <a:lnTo>
                  <a:pt x="2944368" y="1016507"/>
                </a:lnTo>
                <a:lnTo>
                  <a:pt x="2944368" y="0"/>
                </a:lnTo>
                <a:lnTo>
                  <a:pt x="0" y="0"/>
                </a:lnTo>
                <a:lnTo>
                  <a:pt x="0" y="1016507"/>
                </a:lnTo>
                <a:close/>
              </a:path>
            </a:pathLst>
          </a:custGeom>
          <a:solidFill>
            <a:srgbClr val="92BE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0" y="5189220"/>
            <a:ext cx="2944495" cy="1016635"/>
          </a:xfrm>
          <a:custGeom>
            <a:avLst/>
            <a:gdLst/>
            <a:ahLst/>
            <a:cxnLst/>
            <a:rect l="l" t="t" r="r" b="b"/>
            <a:pathLst>
              <a:path w="2944495" h="1016635">
                <a:moveTo>
                  <a:pt x="0" y="1016507"/>
                </a:moveTo>
                <a:lnTo>
                  <a:pt x="2944368" y="1016507"/>
                </a:lnTo>
                <a:lnTo>
                  <a:pt x="2944368" y="0"/>
                </a:lnTo>
                <a:lnTo>
                  <a:pt x="0" y="0"/>
                </a:lnTo>
                <a:lnTo>
                  <a:pt x="0" y="1016507"/>
                </a:lnTo>
                <a:close/>
              </a:path>
            </a:pathLst>
          </a:custGeom>
          <a:ln w="6096">
            <a:solidFill>
              <a:srgbClr val="EFB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94589" y="5221935"/>
            <a:ext cx="2753360" cy="939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5490">
              <a:lnSpc>
                <a:spcPts val="2145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Argentina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2145"/>
              </a:lnSpc>
            </a:pP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Ley 26.944 </a:t>
            </a: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- </a:t>
            </a:r>
            <a:r>
              <a:rPr sz="1200" b="1" spc="-5" dirty="0">
                <a:solidFill>
                  <a:srgbClr val="2C2D2C"/>
                </a:solidFill>
                <a:latin typeface="Arial"/>
                <a:cs typeface="Arial"/>
              </a:rPr>
              <a:t>Sancionada:</a:t>
            </a:r>
            <a:r>
              <a:rPr sz="1200" b="1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2C2D2C"/>
                </a:solidFill>
                <a:latin typeface="Arial"/>
                <a:cs typeface="Arial"/>
              </a:rPr>
              <a:t>Julio</a:t>
            </a:r>
            <a:endParaRPr sz="1200">
              <a:latin typeface="Arial"/>
              <a:cs typeface="Arial"/>
            </a:endParaRPr>
          </a:p>
          <a:p>
            <a:pPr marL="118745" marR="110489" algn="ctr">
              <a:lnSpc>
                <a:spcPct val="100800"/>
              </a:lnSpc>
            </a:pPr>
            <a:r>
              <a:rPr sz="1200" b="1" spc="-5" dirty="0">
                <a:solidFill>
                  <a:srgbClr val="2C2D2C"/>
                </a:solidFill>
                <a:latin typeface="Arial"/>
                <a:cs typeface="Arial"/>
              </a:rPr>
              <a:t>2 de 2014 y Promulgada de Hecho:  </a:t>
            </a:r>
            <a:r>
              <a:rPr sz="1200" b="1" spc="-10" dirty="0">
                <a:solidFill>
                  <a:srgbClr val="2C2D2C"/>
                </a:solidFill>
                <a:latin typeface="Arial"/>
                <a:cs typeface="Arial"/>
              </a:rPr>
              <a:t>Agosto </a:t>
            </a:r>
            <a:r>
              <a:rPr sz="1200" b="1" spc="-5" dirty="0">
                <a:solidFill>
                  <a:srgbClr val="2C2D2C"/>
                </a:solidFill>
                <a:latin typeface="Arial"/>
                <a:cs typeface="Arial"/>
              </a:rPr>
              <a:t>7 de</a:t>
            </a:r>
            <a:r>
              <a:rPr sz="1200" b="1" spc="5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2C2D2C"/>
                </a:solidFill>
                <a:latin typeface="Arial"/>
                <a:cs typeface="Arial"/>
              </a:rPr>
              <a:t>2014</a:t>
            </a:r>
            <a:endParaRPr sz="120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2692145" y="575309"/>
            <a:ext cx="1637030" cy="4253865"/>
          </a:xfrm>
          <a:custGeom>
            <a:avLst/>
            <a:gdLst/>
            <a:ahLst/>
            <a:cxnLst/>
            <a:rect l="l" t="t" r="r" b="b"/>
            <a:pathLst>
              <a:path w="1637029" h="4253865">
                <a:moveTo>
                  <a:pt x="1636776" y="4253483"/>
                </a:moveTo>
                <a:lnTo>
                  <a:pt x="1562284" y="4252926"/>
                </a:lnTo>
                <a:lnTo>
                  <a:pt x="1489667" y="4251285"/>
                </a:lnTo>
                <a:lnTo>
                  <a:pt x="1419212" y="4248610"/>
                </a:lnTo>
                <a:lnTo>
                  <a:pt x="1351209" y="4244948"/>
                </a:lnTo>
                <a:lnTo>
                  <a:pt x="1285947" y="4240347"/>
                </a:lnTo>
                <a:lnTo>
                  <a:pt x="1223715" y="4234857"/>
                </a:lnTo>
                <a:lnTo>
                  <a:pt x="1164801" y="4228524"/>
                </a:lnTo>
                <a:lnTo>
                  <a:pt x="1109494" y="4221398"/>
                </a:lnTo>
                <a:lnTo>
                  <a:pt x="1058084" y="4213526"/>
                </a:lnTo>
                <a:lnTo>
                  <a:pt x="1010859" y="4204957"/>
                </a:lnTo>
                <a:lnTo>
                  <a:pt x="968108" y="4195739"/>
                </a:lnTo>
                <a:lnTo>
                  <a:pt x="930119" y="4185920"/>
                </a:lnTo>
                <a:lnTo>
                  <a:pt x="869587" y="4164671"/>
                </a:lnTo>
                <a:lnTo>
                  <a:pt x="831573" y="4141598"/>
                </a:lnTo>
                <a:lnTo>
                  <a:pt x="818388" y="4117085"/>
                </a:lnTo>
                <a:lnTo>
                  <a:pt x="818388" y="2263140"/>
                </a:lnTo>
                <a:lnTo>
                  <a:pt x="815043" y="2250727"/>
                </a:lnTo>
                <a:lnTo>
                  <a:pt x="767188" y="2215554"/>
                </a:lnTo>
                <a:lnTo>
                  <a:pt x="706656" y="2194305"/>
                </a:lnTo>
                <a:lnTo>
                  <a:pt x="668667" y="2184486"/>
                </a:lnTo>
                <a:lnTo>
                  <a:pt x="625916" y="2175268"/>
                </a:lnTo>
                <a:lnTo>
                  <a:pt x="578691" y="2166699"/>
                </a:lnTo>
                <a:lnTo>
                  <a:pt x="527281" y="2158827"/>
                </a:lnTo>
                <a:lnTo>
                  <a:pt x="471974" y="2151701"/>
                </a:lnTo>
                <a:lnTo>
                  <a:pt x="413060" y="2145368"/>
                </a:lnTo>
                <a:lnTo>
                  <a:pt x="350828" y="2139878"/>
                </a:lnTo>
                <a:lnTo>
                  <a:pt x="285566" y="2135277"/>
                </a:lnTo>
                <a:lnTo>
                  <a:pt x="217563" y="2131615"/>
                </a:lnTo>
                <a:lnTo>
                  <a:pt x="147108" y="2128940"/>
                </a:lnTo>
                <a:lnTo>
                  <a:pt x="74491" y="2127299"/>
                </a:lnTo>
                <a:lnTo>
                  <a:pt x="0" y="2126741"/>
                </a:lnTo>
                <a:lnTo>
                  <a:pt x="74491" y="2126184"/>
                </a:lnTo>
                <a:lnTo>
                  <a:pt x="147108" y="2124543"/>
                </a:lnTo>
                <a:lnTo>
                  <a:pt x="217563" y="2121868"/>
                </a:lnTo>
                <a:lnTo>
                  <a:pt x="285566" y="2118206"/>
                </a:lnTo>
                <a:lnTo>
                  <a:pt x="350828" y="2113605"/>
                </a:lnTo>
                <a:lnTo>
                  <a:pt x="413060" y="2108115"/>
                </a:lnTo>
                <a:lnTo>
                  <a:pt x="471974" y="2101782"/>
                </a:lnTo>
                <a:lnTo>
                  <a:pt x="527281" y="2094656"/>
                </a:lnTo>
                <a:lnTo>
                  <a:pt x="578691" y="2086784"/>
                </a:lnTo>
                <a:lnTo>
                  <a:pt x="625916" y="2078215"/>
                </a:lnTo>
                <a:lnTo>
                  <a:pt x="668667" y="2068997"/>
                </a:lnTo>
                <a:lnTo>
                  <a:pt x="706656" y="2059177"/>
                </a:lnTo>
                <a:lnTo>
                  <a:pt x="767188" y="2037929"/>
                </a:lnTo>
                <a:lnTo>
                  <a:pt x="805202" y="2014856"/>
                </a:lnTo>
                <a:lnTo>
                  <a:pt x="818388" y="1990343"/>
                </a:lnTo>
                <a:lnTo>
                  <a:pt x="818388" y="136398"/>
                </a:lnTo>
                <a:lnTo>
                  <a:pt x="821732" y="123985"/>
                </a:lnTo>
                <a:lnTo>
                  <a:pt x="869587" y="88812"/>
                </a:lnTo>
                <a:lnTo>
                  <a:pt x="930119" y="67563"/>
                </a:lnTo>
                <a:lnTo>
                  <a:pt x="968108" y="57744"/>
                </a:lnTo>
                <a:lnTo>
                  <a:pt x="1010859" y="48526"/>
                </a:lnTo>
                <a:lnTo>
                  <a:pt x="1058084" y="39957"/>
                </a:lnTo>
                <a:lnTo>
                  <a:pt x="1109494" y="32085"/>
                </a:lnTo>
                <a:lnTo>
                  <a:pt x="1164801" y="24959"/>
                </a:lnTo>
                <a:lnTo>
                  <a:pt x="1223715" y="18626"/>
                </a:lnTo>
                <a:lnTo>
                  <a:pt x="1285947" y="13136"/>
                </a:lnTo>
                <a:lnTo>
                  <a:pt x="1351209" y="8535"/>
                </a:lnTo>
                <a:lnTo>
                  <a:pt x="1419212" y="4873"/>
                </a:lnTo>
                <a:lnTo>
                  <a:pt x="1489667" y="2198"/>
                </a:lnTo>
                <a:lnTo>
                  <a:pt x="1562284" y="557"/>
                </a:lnTo>
                <a:lnTo>
                  <a:pt x="1636776" y="0"/>
                </a:lnTo>
              </a:path>
            </a:pathLst>
          </a:custGeom>
          <a:ln w="381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239261" y="4967478"/>
            <a:ext cx="797560" cy="1603375"/>
          </a:xfrm>
          <a:custGeom>
            <a:avLst/>
            <a:gdLst/>
            <a:ahLst/>
            <a:cxnLst/>
            <a:rect l="l" t="t" r="r" b="b"/>
            <a:pathLst>
              <a:path w="797560" h="1603375">
                <a:moveTo>
                  <a:pt x="797051" y="1603248"/>
                </a:moveTo>
                <a:lnTo>
                  <a:pt x="725418" y="1602178"/>
                </a:lnTo>
                <a:lnTo>
                  <a:pt x="657996" y="1599093"/>
                </a:lnTo>
                <a:lnTo>
                  <a:pt x="595912" y="1594181"/>
                </a:lnTo>
                <a:lnTo>
                  <a:pt x="540290" y="1587628"/>
                </a:lnTo>
                <a:lnTo>
                  <a:pt x="492257" y="1579624"/>
                </a:lnTo>
                <a:lnTo>
                  <a:pt x="452938" y="1570354"/>
                </a:lnTo>
                <a:lnTo>
                  <a:pt x="404947" y="1548768"/>
                </a:lnTo>
                <a:lnTo>
                  <a:pt x="398525" y="1536827"/>
                </a:lnTo>
                <a:lnTo>
                  <a:pt x="398525" y="868045"/>
                </a:lnTo>
                <a:lnTo>
                  <a:pt x="392104" y="856103"/>
                </a:lnTo>
                <a:lnTo>
                  <a:pt x="344113" y="834517"/>
                </a:lnTo>
                <a:lnTo>
                  <a:pt x="304794" y="825247"/>
                </a:lnTo>
                <a:lnTo>
                  <a:pt x="256761" y="817243"/>
                </a:lnTo>
                <a:lnTo>
                  <a:pt x="201139" y="810690"/>
                </a:lnTo>
                <a:lnTo>
                  <a:pt x="139055" y="805778"/>
                </a:lnTo>
                <a:lnTo>
                  <a:pt x="71633" y="802693"/>
                </a:lnTo>
                <a:lnTo>
                  <a:pt x="0" y="801624"/>
                </a:lnTo>
                <a:lnTo>
                  <a:pt x="71633" y="800554"/>
                </a:lnTo>
                <a:lnTo>
                  <a:pt x="139055" y="797469"/>
                </a:lnTo>
                <a:lnTo>
                  <a:pt x="201139" y="792557"/>
                </a:lnTo>
                <a:lnTo>
                  <a:pt x="256761" y="786004"/>
                </a:lnTo>
                <a:lnTo>
                  <a:pt x="304794" y="778000"/>
                </a:lnTo>
                <a:lnTo>
                  <a:pt x="344113" y="768730"/>
                </a:lnTo>
                <a:lnTo>
                  <a:pt x="392104" y="747144"/>
                </a:lnTo>
                <a:lnTo>
                  <a:pt x="398525" y="735203"/>
                </a:lnTo>
                <a:lnTo>
                  <a:pt x="398525" y="66421"/>
                </a:lnTo>
                <a:lnTo>
                  <a:pt x="404947" y="54476"/>
                </a:lnTo>
                <a:lnTo>
                  <a:pt x="452938" y="32888"/>
                </a:lnTo>
                <a:lnTo>
                  <a:pt x="492257" y="23618"/>
                </a:lnTo>
                <a:lnTo>
                  <a:pt x="540290" y="15614"/>
                </a:lnTo>
                <a:lnTo>
                  <a:pt x="595912" y="9064"/>
                </a:lnTo>
                <a:lnTo>
                  <a:pt x="657996" y="4153"/>
                </a:lnTo>
                <a:lnTo>
                  <a:pt x="725418" y="1069"/>
                </a:lnTo>
                <a:lnTo>
                  <a:pt x="797051" y="0"/>
                </a:lnTo>
              </a:path>
            </a:pathLst>
          </a:custGeom>
          <a:ln w="38099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657600" y="714755"/>
            <a:ext cx="8261984" cy="1815464"/>
          </a:xfrm>
          <a:custGeom>
            <a:avLst/>
            <a:gdLst/>
            <a:ahLst/>
            <a:cxnLst/>
            <a:rect l="l" t="t" r="r" b="b"/>
            <a:pathLst>
              <a:path w="8261984" h="1815464">
                <a:moveTo>
                  <a:pt x="0" y="1815084"/>
                </a:moveTo>
                <a:lnTo>
                  <a:pt x="8261604" y="1815084"/>
                </a:lnTo>
                <a:lnTo>
                  <a:pt x="8261604" y="0"/>
                </a:lnTo>
                <a:lnTo>
                  <a:pt x="0" y="0"/>
                </a:lnTo>
                <a:lnTo>
                  <a:pt x="0" y="18150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657600" y="714755"/>
            <a:ext cx="8261984" cy="1815464"/>
          </a:xfrm>
          <a:custGeom>
            <a:avLst/>
            <a:gdLst/>
            <a:ahLst/>
            <a:cxnLst/>
            <a:rect l="l" t="t" r="r" b="b"/>
            <a:pathLst>
              <a:path w="8261984" h="1815464">
                <a:moveTo>
                  <a:pt x="0" y="1815084"/>
                </a:moveTo>
                <a:lnTo>
                  <a:pt x="8261604" y="1815084"/>
                </a:lnTo>
                <a:lnTo>
                  <a:pt x="8261604" y="0"/>
                </a:lnTo>
                <a:lnTo>
                  <a:pt x="0" y="0"/>
                </a:lnTo>
                <a:lnTo>
                  <a:pt x="0" y="1815084"/>
                </a:lnTo>
                <a:close/>
              </a:path>
            </a:pathLst>
          </a:custGeom>
          <a:ln w="12191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3736975" y="743204"/>
            <a:ext cx="8103870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solidFill>
                  <a:srgbClr val="2C2D2C"/>
                </a:solidFill>
                <a:latin typeface="Arial"/>
                <a:cs typeface="Arial"/>
              </a:rPr>
              <a:t>Artigo</a:t>
            </a:r>
            <a:r>
              <a:rPr sz="1600" b="1" spc="5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7.º</a:t>
            </a:r>
            <a:endParaRPr sz="1600">
              <a:latin typeface="Arial"/>
              <a:cs typeface="Arial"/>
            </a:endParaRPr>
          </a:p>
          <a:p>
            <a:pPr marL="12700" marR="5715" algn="just">
              <a:lnSpc>
                <a:spcPct val="100000"/>
              </a:lnSpc>
            </a:pP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Responsabilidade exclusiva do Estado e demais pessoas colectivas de direito  público</a:t>
            </a:r>
            <a:endParaRPr sz="16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1 - O Estado e as demais pessoas colectivas de direito público são exclusivamente  responsáveis pelos </a:t>
            </a:r>
            <a:r>
              <a:rPr sz="1600" spc="-10" dirty="0">
                <a:solidFill>
                  <a:srgbClr val="2C2D2C"/>
                </a:solidFill>
                <a:latin typeface="Arial"/>
                <a:cs typeface="Arial"/>
              </a:rPr>
              <a:t>danos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que resultem de acções ou omissões ilícitas, cometidas com  culpa leve, </a:t>
            </a:r>
            <a:r>
              <a:rPr sz="1600" spc="-10" dirty="0">
                <a:solidFill>
                  <a:srgbClr val="2C2D2C"/>
                </a:solidFill>
                <a:latin typeface="Arial"/>
                <a:cs typeface="Arial"/>
              </a:rPr>
              <a:t>pelos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titulares dos seus órgãos, funcionários ou agentes, no exercício da  função administrativa e por causa desse</a:t>
            </a:r>
            <a:r>
              <a:rPr sz="1600" spc="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exercício.</a:t>
            </a:r>
            <a:endParaRPr sz="160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035552" y="4986528"/>
            <a:ext cx="7960359" cy="1478280"/>
          </a:xfrm>
          <a:custGeom>
            <a:avLst/>
            <a:gdLst/>
            <a:ahLst/>
            <a:cxnLst/>
            <a:rect l="l" t="t" r="r" b="b"/>
            <a:pathLst>
              <a:path w="7960359" h="1478279">
                <a:moveTo>
                  <a:pt x="0" y="1478280"/>
                </a:moveTo>
                <a:lnTo>
                  <a:pt x="7959852" y="1478280"/>
                </a:lnTo>
                <a:lnTo>
                  <a:pt x="7959852" y="0"/>
                </a:lnTo>
                <a:lnTo>
                  <a:pt x="0" y="0"/>
                </a:lnTo>
                <a:lnTo>
                  <a:pt x="0" y="14782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035552" y="4986528"/>
            <a:ext cx="7960359" cy="1478280"/>
          </a:xfrm>
          <a:custGeom>
            <a:avLst/>
            <a:gdLst/>
            <a:ahLst/>
            <a:cxnLst/>
            <a:rect l="l" t="t" r="r" b="b"/>
            <a:pathLst>
              <a:path w="7960359" h="1478279">
                <a:moveTo>
                  <a:pt x="0" y="1478280"/>
                </a:moveTo>
                <a:lnTo>
                  <a:pt x="7959852" y="1478280"/>
                </a:lnTo>
                <a:lnTo>
                  <a:pt x="7959852" y="0"/>
                </a:lnTo>
                <a:lnTo>
                  <a:pt x="0" y="0"/>
                </a:lnTo>
                <a:lnTo>
                  <a:pt x="0" y="1478280"/>
                </a:lnTo>
                <a:close/>
              </a:path>
            </a:pathLst>
          </a:custGeom>
          <a:ln w="12191">
            <a:solidFill>
              <a:srgbClr val="EFB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114546" y="5020817"/>
            <a:ext cx="7804150" cy="8470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99700"/>
              </a:lnSpc>
              <a:spcBef>
                <a:spcPts val="105"/>
              </a:spcBef>
            </a:pP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ARTICULO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1</a:t>
            </a:r>
            <a:r>
              <a:rPr sz="1800" spc="-5" dirty="0">
                <a:solidFill>
                  <a:srgbClr val="2C2D2C"/>
                </a:solidFill>
                <a:latin typeface="MS PGothic"/>
                <a:cs typeface="MS PGothic"/>
              </a:rPr>
              <a:t>°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—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ley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rige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la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responsabilidad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del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Estado por 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los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daños que su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actividad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inactividad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les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produzca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los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bienes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derechos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las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personas.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114546" y="6116828"/>
            <a:ext cx="61829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La responsabilidad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del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Estado es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objetiva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y</a:t>
            </a:r>
            <a:r>
              <a:rPr sz="1800" b="1" spc="1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directa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3657600" y="2851404"/>
            <a:ext cx="8261984" cy="1816735"/>
          </a:xfrm>
          <a:custGeom>
            <a:avLst/>
            <a:gdLst/>
            <a:ahLst/>
            <a:cxnLst/>
            <a:rect l="l" t="t" r="r" b="b"/>
            <a:pathLst>
              <a:path w="8261984" h="1816735">
                <a:moveTo>
                  <a:pt x="0" y="1816608"/>
                </a:moveTo>
                <a:lnTo>
                  <a:pt x="8261604" y="1816608"/>
                </a:lnTo>
                <a:lnTo>
                  <a:pt x="8261604" y="0"/>
                </a:lnTo>
                <a:lnTo>
                  <a:pt x="0" y="0"/>
                </a:lnTo>
                <a:lnTo>
                  <a:pt x="0" y="18166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657600" y="2851404"/>
            <a:ext cx="8261984" cy="1816735"/>
          </a:xfrm>
          <a:custGeom>
            <a:avLst/>
            <a:gdLst/>
            <a:ahLst/>
            <a:cxnLst/>
            <a:rect l="l" t="t" r="r" b="b"/>
            <a:pathLst>
              <a:path w="8261984" h="1816735">
                <a:moveTo>
                  <a:pt x="0" y="1816608"/>
                </a:moveTo>
                <a:lnTo>
                  <a:pt x="8261604" y="1816608"/>
                </a:lnTo>
                <a:lnTo>
                  <a:pt x="8261604" y="0"/>
                </a:lnTo>
                <a:lnTo>
                  <a:pt x="0" y="0"/>
                </a:lnTo>
                <a:lnTo>
                  <a:pt x="0" y="1816608"/>
                </a:lnTo>
                <a:close/>
              </a:path>
            </a:pathLst>
          </a:custGeom>
          <a:ln w="12191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3736975" y="2880486"/>
            <a:ext cx="8103234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328285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solidFill>
                  <a:srgbClr val="2C2D2C"/>
                </a:solidFill>
                <a:latin typeface="Arial"/>
                <a:cs typeface="Arial"/>
              </a:rPr>
              <a:t>Artigo </a:t>
            </a:r>
            <a:r>
              <a:rPr sz="1600" b="1" spc="-25" dirty="0">
                <a:solidFill>
                  <a:srgbClr val="2C2D2C"/>
                </a:solidFill>
                <a:latin typeface="Arial"/>
                <a:cs typeface="Arial"/>
              </a:rPr>
              <a:t>11.º  </a:t>
            </a: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Responsabilidade pelo</a:t>
            </a:r>
            <a:r>
              <a:rPr sz="1600" b="1" spc="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risco</a:t>
            </a:r>
            <a:endParaRPr sz="1600">
              <a:latin typeface="Arial"/>
              <a:cs typeface="Arial"/>
            </a:endParaRPr>
          </a:p>
          <a:p>
            <a:pPr marL="12700" marR="5080" indent="55880" algn="just">
              <a:lnSpc>
                <a:spcPct val="100000"/>
              </a:lnSpc>
            </a:pP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1 - O Estado e as demais pessoas colectivas de direito público respondem pelos danos  decorrentes de actividades, </a:t>
            </a:r>
            <a:r>
              <a:rPr sz="1600" spc="-10" dirty="0">
                <a:solidFill>
                  <a:srgbClr val="2C2D2C"/>
                </a:solidFill>
                <a:latin typeface="Arial"/>
                <a:cs typeface="Arial"/>
              </a:rPr>
              <a:t>coisas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ou serviços administrativos especialmente perigosos,  salvo </a:t>
            </a:r>
            <a:r>
              <a:rPr sz="1600" spc="-10" dirty="0">
                <a:solidFill>
                  <a:srgbClr val="2C2D2C"/>
                </a:solidFill>
                <a:latin typeface="Arial"/>
                <a:cs typeface="Arial"/>
              </a:rPr>
              <a:t>quando,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nos </a:t>
            </a:r>
            <a:r>
              <a:rPr sz="1600" dirty="0">
                <a:solidFill>
                  <a:srgbClr val="2C2D2C"/>
                </a:solidFill>
                <a:latin typeface="Arial"/>
                <a:cs typeface="Arial"/>
              </a:rPr>
              <a:t>termos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gerais, se prove que houve força maior ou concorrência </a:t>
            </a:r>
            <a:r>
              <a:rPr sz="1600" spc="-10" dirty="0">
                <a:solidFill>
                  <a:srgbClr val="2C2D2C"/>
                </a:solidFill>
                <a:latin typeface="Arial"/>
                <a:cs typeface="Arial"/>
              </a:rPr>
              <a:t>de 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culpa do </a:t>
            </a:r>
            <a:r>
              <a:rPr sz="1600" spc="-10" dirty="0">
                <a:solidFill>
                  <a:srgbClr val="2C2D2C"/>
                </a:solidFill>
                <a:latin typeface="Arial"/>
                <a:cs typeface="Arial"/>
              </a:rPr>
              <a:t>lesado,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podendo o tribunal, neste </a:t>
            </a:r>
            <a:r>
              <a:rPr sz="1600" spc="-10" dirty="0">
                <a:solidFill>
                  <a:srgbClr val="2C2D2C"/>
                </a:solidFill>
                <a:latin typeface="Arial"/>
                <a:cs typeface="Arial"/>
              </a:rPr>
              <a:t>último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caso, tendo em conta todas as  circunstâncias, reduzir ou excluir a</a:t>
            </a:r>
            <a:r>
              <a:rPr sz="1600" spc="1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Arial"/>
                <a:cs typeface="Arial"/>
              </a:rPr>
              <a:t>indemnização.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7198994" y="2823400"/>
            <a:ext cx="148590" cy="0"/>
          </a:xfrm>
          <a:custGeom>
            <a:avLst/>
            <a:gdLst/>
            <a:ahLst/>
            <a:cxnLst/>
            <a:rect l="l" t="t" r="r" b="b"/>
            <a:pathLst>
              <a:path w="148590">
                <a:moveTo>
                  <a:pt x="0" y="0"/>
                </a:moveTo>
                <a:lnTo>
                  <a:pt x="148589" y="0"/>
                </a:lnTo>
              </a:path>
            </a:pathLst>
          </a:custGeom>
          <a:ln w="74295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124700" y="2614802"/>
            <a:ext cx="297180" cy="171450"/>
          </a:xfrm>
          <a:custGeom>
            <a:avLst/>
            <a:gdLst/>
            <a:ahLst/>
            <a:cxnLst/>
            <a:rect l="l" t="t" r="r" b="b"/>
            <a:pathLst>
              <a:path w="297179" h="171450">
                <a:moveTo>
                  <a:pt x="297179" y="0"/>
                </a:moveTo>
                <a:lnTo>
                  <a:pt x="0" y="0"/>
                </a:lnTo>
                <a:lnTo>
                  <a:pt x="0" y="171450"/>
                </a:lnTo>
                <a:lnTo>
                  <a:pt x="297179" y="171450"/>
                </a:lnTo>
                <a:lnTo>
                  <a:pt x="297179" y="0"/>
                </a:lnTo>
                <a:close/>
              </a:path>
            </a:pathLst>
          </a:custGeom>
          <a:solidFill>
            <a:srgbClr val="ADB7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198994" y="2577655"/>
            <a:ext cx="148590" cy="0"/>
          </a:xfrm>
          <a:custGeom>
            <a:avLst/>
            <a:gdLst/>
            <a:ahLst/>
            <a:cxnLst/>
            <a:rect l="l" t="t" r="r" b="b"/>
            <a:pathLst>
              <a:path w="148590">
                <a:moveTo>
                  <a:pt x="0" y="0"/>
                </a:moveTo>
                <a:lnTo>
                  <a:pt x="148589" y="0"/>
                </a:lnTo>
              </a:path>
            </a:pathLst>
          </a:custGeom>
          <a:ln w="74294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124700" y="2540507"/>
            <a:ext cx="297180" cy="320040"/>
          </a:xfrm>
          <a:custGeom>
            <a:avLst/>
            <a:gdLst/>
            <a:ahLst/>
            <a:cxnLst/>
            <a:rect l="l" t="t" r="r" b="b"/>
            <a:pathLst>
              <a:path w="297179" h="320039">
                <a:moveTo>
                  <a:pt x="0" y="74294"/>
                </a:moveTo>
                <a:lnTo>
                  <a:pt x="74295" y="74294"/>
                </a:lnTo>
                <a:lnTo>
                  <a:pt x="74295" y="0"/>
                </a:lnTo>
                <a:lnTo>
                  <a:pt x="222884" y="0"/>
                </a:lnTo>
                <a:lnTo>
                  <a:pt x="222884" y="74294"/>
                </a:lnTo>
                <a:lnTo>
                  <a:pt x="297179" y="74294"/>
                </a:lnTo>
                <a:lnTo>
                  <a:pt x="297179" y="245744"/>
                </a:lnTo>
                <a:lnTo>
                  <a:pt x="222884" y="245744"/>
                </a:lnTo>
                <a:lnTo>
                  <a:pt x="222884" y="320039"/>
                </a:lnTo>
                <a:lnTo>
                  <a:pt x="74295" y="320039"/>
                </a:lnTo>
                <a:lnTo>
                  <a:pt x="74295" y="245744"/>
                </a:lnTo>
                <a:lnTo>
                  <a:pt x="0" y="245744"/>
                </a:lnTo>
                <a:lnTo>
                  <a:pt x="0" y="74294"/>
                </a:lnTo>
                <a:close/>
              </a:path>
            </a:pathLst>
          </a:custGeom>
          <a:ln w="12192">
            <a:solidFill>
              <a:srgbClr val="7E85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26745"/>
          </a:xfrm>
          <a:custGeom>
            <a:avLst/>
            <a:gdLst/>
            <a:ahLst/>
            <a:cxnLst/>
            <a:rect l="l" t="t" r="r" b="b"/>
            <a:pathLst>
              <a:path h="626745">
                <a:moveTo>
                  <a:pt x="0" y="0"/>
                </a:moveTo>
                <a:lnTo>
                  <a:pt x="0" y="62636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935736"/>
            <a:ext cx="0" cy="352425"/>
          </a:xfrm>
          <a:custGeom>
            <a:avLst/>
            <a:gdLst/>
            <a:ahLst/>
            <a:cxnLst/>
            <a:rect l="l" t="t" r="r" b="b"/>
            <a:pathLst>
              <a:path h="352425">
                <a:moveTo>
                  <a:pt x="0" y="0"/>
                </a:moveTo>
                <a:lnTo>
                  <a:pt x="0" y="35204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7200" y="3579876"/>
            <a:ext cx="0" cy="250190"/>
          </a:xfrm>
          <a:custGeom>
            <a:avLst/>
            <a:gdLst/>
            <a:ahLst/>
            <a:cxnLst/>
            <a:rect l="l" t="t" r="r" b="b"/>
            <a:pathLst>
              <a:path h="250189">
                <a:moveTo>
                  <a:pt x="0" y="0"/>
                </a:moveTo>
                <a:lnTo>
                  <a:pt x="0" y="24993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66294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26745"/>
          </a:xfrm>
          <a:custGeom>
            <a:avLst/>
            <a:gdLst/>
            <a:ahLst/>
            <a:cxnLst/>
            <a:rect l="l" t="t" r="r" b="b"/>
            <a:pathLst>
              <a:path h="626745">
                <a:moveTo>
                  <a:pt x="0" y="0"/>
                </a:moveTo>
                <a:lnTo>
                  <a:pt x="0" y="62636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935736"/>
            <a:ext cx="0" cy="352425"/>
          </a:xfrm>
          <a:custGeom>
            <a:avLst/>
            <a:gdLst/>
            <a:ahLst/>
            <a:cxnLst/>
            <a:rect l="l" t="t" r="r" b="b"/>
            <a:pathLst>
              <a:path h="352425">
                <a:moveTo>
                  <a:pt x="0" y="0"/>
                </a:moveTo>
                <a:lnTo>
                  <a:pt x="0" y="35204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3579876"/>
            <a:ext cx="0" cy="250190"/>
          </a:xfrm>
          <a:custGeom>
            <a:avLst/>
            <a:gdLst/>
            <a:ahLst/>
            <a:cxnLst/>
            <a:rect l="l" t="t" r="r" b="b"/>
            <a:pathLst>
              <a:path h="250189">
                <a:moveTo>
                  <a:pt x="0" y="0"/>
                </a:moveTo>
                <a:lnTo>
                  <a:pt x="0" y="24993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0" y="66294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0"/>
            <a:ext cx="0" cy="626745"/>
          </a:xfrm>
          <a:custGeom>
            <a:avLst/>
            <a:gdLst/>
            <a:ahLst/>
            <a:cxnLst/>
            <a:rect l="l" t="t" r="r" b="b"/>
            <a:pathLst>
              <a:path h="626745">
                <a:moveTo>
                  <a:pt x="0" y="0"/>
                </a:moveTo>
                <a:lnTo>
                  <a:pt x="0" y="62636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05600" y="935736"/>
            <a:ext cx="0" cy="352425"/>
          </a:xfrm>
          <a:custGeom>
            <a:avLst/>
            <a:gdLst/>
            <a:ahLst/>
            <a:cxnLst/>
            <a:rect l="l" t="t" r="r" b="b"/>
            <a:pathLst>
              <a:path h="352425">
                <a:moveTo>
                  <a:pt x="0" y="0"/>
                </a:moveTo>
                <a:lnTo>
                  <a:pt x="0" y="35204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05600" y="3579876"/>
            <a:ext cx="0" cy="250190"/>
          </a:xfrm>
          <a:custGeom>
            <a:avLst/>
            <a:gdLst/>
            <a:ahLst/>
            <a:cxnLst/>
            <a:rect l="l" t="t" r="r" b="b"/>
            <a:pathLst>
              <a:path h="250189">
                <a:moveTo>
                  <a:pt x="0" y="0"/>
                </a:moveTo>
                <a:lnTo>
                  <a:pt x="0" y="24993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05600" y="66294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24800" y="0"/>
            <a:ext cx="0" cy="626745"/>
          </a:xfrm>
          <a:custGeom>
            <a:avLst/>
            <a:gdLst/>
            <a:ahLst/>
            <a:cxnLst/>
            <a:rect l="l" t="t" r="r" b="b"/>
            <a:pathLst>
              <a:path h="626745">
                <a:moveTo>
                  <a:pt x="0" y="0"/>
                </a:moveTo>
                <a:lnTo>
                  <a:pt x="0" y="62636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24800" y="935736"/>
            <a:ext cx="0" cy="352425"/>
          </a:xfrm>
          <a:custGeom>
            <a:avLst/>
            <a:gdLst/>
            <a:ahLst/>
            <a:cxnLst/>
            <a:rect l="l" t="t" r="r" b="b"/>
            <a:pathLst>
              <a:path h="352425">
                <a:moveTo>
                  <a:pt x="0" y="0"/>
                </a:moveTo>
                <a:lnTo>
                  <a:pt x="0" y="35204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924800" y="3579876"/>
            <a:ext cx="0" cy="250190"/>
          </a:xfrm>
          <a:custGeom>
            <a:avLst/>
            <a:gdLst/>
            <a:ahLst/>
            <a:cxnLst/>
            <a:rect l="l" t="t" r="r" b="b"/>
            <a:pathLst>
              <a:path h="250189">
                <a:moveTo>
                  <a:pt x="0" y="0"/>
                </a:moveTo>
                <a:lnTo>
                  <a:pt x="0" y="24993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24800" y="66294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144000" y="0"/>
            <a:ext cx="0" cy="626745"/>
          </a:xfrm>
          <a:custGeom>
            <a:avLst/>
            <a:gdLst/>
            <a:ahLst/>
            <a:cxnLst/>
            <a:rect l="l" t="t" r="r" b="b"/>
            <a:pathLst>
              <a:path h="626745">
                <a:moveTo>
                  <a:pt x="0" y="0"/>
                </a:moveTo>
                <a:lnTo>
                  <a:pt x="0" y="62636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44000" y="935736"/>
            <a:ext cx="0" cy="352425"/>
          </a:xfrm>
          <a:custGeom>
            <a:avLst/>
            <a:gdLst/>
            <a:ahLst/>
            <a:cxnLst/>
            <a:rect l="l" t="t" r="r" b="b"/>
            <a:pathLst>
              <a:path h="352425">
                <a:moveTo>
                  <a:pt x="0" y="0"/>
                </a:moveTo>
                <a:lnTo>
                  <a:pt x="0" y="35204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44000" y="3579876"/>
            <a:ext cx="0" cy="250190"/>
          </a:xfrm>
          <a:custGeom>
            <a:avLst/>
            <a:gdLst/>
            <a:ahLst/>
            <a:cxnLst/>
            <a:rect l="l" t="t" r="r" b="b"/>
            <a:pathLst>
              <a:path h="250189">
                <a:moveTo>
                  <a:pt x="0" y="0"/>
                </a:moveTo>
                <a:lnTo>
                  <a:pt x="0" y="24993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44000" y="66294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363200" y="0"/>
            <a:ext cx="0" cy="626745"/>
          </a:xfrm>
          <a:custGeom>
            <a:avLst/>
            <a:gdLst/>
            <a:ahLst/>
            <a:cxnLst/>
            <a:rect l="l" t="t" r="r" b="b"/>
            <a:pathLst>
              <a:path h="626745">
                <a:moveTo>
                  <a:pt x="0" y="0"/>
                </a:moveTo>
                <a:lnTo>
                  <a:pt x="0" y="62636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363200" y="935736"/>
            <a:ext cx="0" cy="352425"/>
          </a:xfrm>
          <a:custGeom>
            <a:avLst/>
            <a:gdLst/>
            <a:ahLst/>
            <a:cxnLst/>
            <a:rect l="l" t="t" r="r" b="b"/>
            <a:pathLst>
              <a:path h="352425">
                <a:moveTo>
                  <a:pt x="0" y="0"/>
                </a:moveTo>
                <a:lnTo>
                  <a:pt x="0" y="35204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363200" y="3579876"/>
            <a:ext cx="0" cy="250190"/>
          </a:xfrm>
          <a:custGeom>
            <a:avLst/>
            <a:gdLst/>
            <a:ahLst/>
            <a:cxnLst/>
            <a:rect l="l" t="t" r="r" b="b"/>
            <a:pathLst>
              <a:path h="250189">
                <a:moveTo>
                  <a:pt x="0" y="0"/>
                </a:moveTo>
                <a:lnTo>
                  <a:pt x="0" y="24993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363200" y="66294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582400" y="0"/>
            <a:ext cx="0" cy="626745"/>
          </a:xfrm>
          <a:custGeom>
            <a:avLst/>
            <a:gdLst/>
            <a:ahLst/>
            <a:cxnLst/>
            <a:rect l="l" t="t" r="r" b="b"/>
            <a:pathLst>
              <a:path h="626745">
                <a:moveTo>
                  <a:pt x="0" y="0"/>
                </a:moveTo>
                <a:lnTo>
                  <a:pt x="0" y="62636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582400" y="935736"/>
            <a:ext cx="0" cy="352425"/>
          </a:xfrm>
          <a:custGeom>
            <a:avLst/>
            <a:gdLst/>
            <a:ahLst/>
            <a:cxnLst/>
            <a:rect l="l" t="t" r="r" b="b"/>
            <a:pathLst>
              <a:path h="352425">
                <a:moveTo>
                  <a:pt x="0" y="0"/>
                </a:moveTo>
                <a:lnTo>
                  <a:pt x="0" y="352043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582400" y="3579876"/>
            <a:ext cx="0" cy="250190"/>
          </a:xfrm>
          <a:custGeom>
            <a:avLst/>
            <a:gdLst/>
            <a:ahLst/>
            <a:cxnLst/>
            <a:rect l="l" t="t" r="r" b="b"/>
            <a:pathLst>
              <a:path h="250189">
                <a:moveTo>
                  <a:pt x="0" y="0"/>
                </a:moveTo>
                <a:lnTo>
                  <a:pt x="0" y="24993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582400" y="66294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47" y="385572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47" y="1610867"/>
            <a:ext cx="3655060" cy="0"/>
          </a:xfrm>
          <a:custGeom>
            <a:avLst/>
            <a:gdLst/>
            <a:ahLst/>
            <a:cxnLst/>
            <a:rect l="l" t="t" r="r" b="b"/>
            <a:pathLst>
              <a:path w="3655060">
                <a:moveTo>
                  <a:pt x="0" y="0"/>
                </a:moveTo>
                <a:lnTo>
                  <a:pt x="3654552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47" y="2834639"/>
            <a:ext cx="3655060" cy="0"/>
          </a:xfrm>
          <a:custGeom>
            <a:avLst/>
            <a:gdLst/>
            <a:ahLst/>
            <a:cxnLst/>
            <a:rect l="l" t="t" r="r" b="b"/>
            <a:pathLst>
              <a:path w="3655060">
                <a:moveTo>
                  <a:pt x="0" y="0"/>
                </a:moveTo>
                <a:lnTo>
                  <a:pt x="3654552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47" y="4061459"/>
            <a:ext cx="3655060" cy="0"/>
          </a:xfrm>
          <a:custGeom>
            <a:avLst/>
            <a:gdLst/>
            <a:ahLst/>
            <a:cxnLst/>
            <a:rect l="l" t="t" r="r" b="b"/>
            <a:pathLst>
              <a:path w="3655060">
                <a:moveTo>
                  <a:pt x="0" y="0"/>
                </a:moveTo>
                <a:lnTo>
                  <a:pt x="3654552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47" y="5285232"/>
            <a:ext cx="3655060" cy="0"/>
          </a:xfrm>
          <a:custGeom>
            <a:avLst/>
            <a:gdLst/>
            <a:ahLst/>
            <a:cxnLst/>
            <a:rect l="l" t="t" r="r" b="b"/>
            <a:pathLst>
              <a:path w="3655060">
                <a:moveTo>
                  <a:pt x="0" y="0"/>
                </a:moveTo>
                <a:lnTo>
                  <a:pt x="3654552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47" y="6510528"/>
            <a:ext cx="3655060" cy="0"/>
          </a:xfrm>
          <a:custGeom>
            <a:avLst/>
            <a:gdLst/>
            <a:ahLst/>
            <a:cxnLst/>
            <a:rect l="l" t="t" r="r" b="b"/>
            <a:pathLst>
              <a:path w="3655060">
                <a:moveTo>
                  <a:pt x="0" y="0"/>
                </a:moveTo>
                <a:lnTo>
                  <a:pt x="3654552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555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449324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6923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327647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548371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772143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1198352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736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14959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9273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7096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4904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697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36270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577328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736"/>
                </a:moveTo>
                <a:lnTo>
                  <a:pt x="4614799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79348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994392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1204447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09600" y="6172200"/>
            <a:ext cx="3048000" cy="0"/>
          </a:xfrm>
          <a:custGeom>
            <a:avLst/>
            <a:gdLst/>
            <a:ahLst/>
            <a:cxnLst/>
            <a:rect l="l" t="t" r="r" b="b"/>
            <a:pathLst>
              <a:path w="3048000">
                <a:moveTo>
                  <a:pt x="0" y="0"/>
                </a:moveTo>
                <a:lnTo>
                  <a:pt x="3048000" y="0"/>
                </a:lnTo>
              </a:path>
            </a:pathLst>
          </a:custGeom>
          <a:ln w="12191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7670038" y="4359001"/>
            <a:ext cx="1120140" cy="26352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resso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0" y="92964"/>
            <a:ext cx="12192000" cy="463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92964"/>
            <a:ext cx="12192000" cy="463550"/>
          </a:xfrm>
          <a:custGeom>
            <a:avLst/>
            <a:gdLst/>
            <a:ahLst/>
            <a:cxnLst/>
            <a:rect l="l" t="t" r="r" b="b"/>
            <a:pathLst>
              <a:path w="12192000" h="463550">
                <a:moveTo>
                  <a:pt x="0" y="463295"/>
                </a:moveTo>
                <a:lnTo>
                  <a:pt x="12192000" y="463295"/>
                </a:lnTo>
                <a:lnTo>
                  <a:pt x="12192000" y="0"/>
                </a:lnTo>
                <a:lnTo>
                  <a:pt x="0" y="0"/>
                </a:lnTo>
                <a:lnTo>
                  <a:pt x="0" y="463295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78739" y="119253"/>
            <a:ext cx="41503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Verdana"/>
                <a:cs typeface="Verdana"/>
              </a:rPr>
              <a:t>3.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RCE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por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Ato</a:t>
            </a:r>
            <a:r>
              <a:rPr sz="24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Jurisdicional</a:t>
            </a:r>
            <a:endParaRPr sz="240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0" y="4805171"/>
            <a:ext cx="2450592" cy="10165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0" y="4805171"/>
            <a:ext cx="2451100" cy="1016635"/>
          </a:xfrm>
          <a:custGeom>
            <a:avLst/>
            <a:gdLst/>
            <a:ahLst/>
            <a:cxnLst/>
            <a:rect l="l" t="t" r="r" b="b"/>
            <a:pathLst>
              <a:path w="2451100" h="1016635">
                <a:moveTo>
                  <a:pt x="0" y="1016507"/>
                </a:moveTo>
                <a:lnTo>
                  <a:pt x="2450592" y="1016507"/>
                </a:lnTo>
                <a:lnTo>
                  <a:pt x="2450592" y="0"/>
                </a:lnTo>
                <a:lnTo>
                  <a:pt x="0" y="0"/>
                </a:lnTo>
                <a:lnTo>
                  <a:pt x="0" y="1016507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78739" y="4832096"/>
            <a:ext cx="10579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2C2D2C"/>
                </a:solidFill>
                <a:latin typeface="Arial"/>
                <a:cs typeface="Arial"/>
              </a:rPr>
              <a:t>Portugal</a:t>
            </a:r>
            <a:endParaRPr sz="20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8739" y="5136896"/>
            <a:ext cx="22034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2C2D2C"/>
                </a:solidFill>
                <a:latin typeface="Arial"/>
                <a:cs typeface="Arial"/>
              </a:rPr>
              <a:t>Lei n.º 67/2007,</a:t>
            </a:r>
            <a:r>
              <a:rPr sz="2000" b="1" spc="-1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endParaRPr sz="20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78739" y="5441696"/>
            <a:ext cx="19767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2C2D2C"/>
                </a:solidFill>
                <a:latin typeface="Arial"/>
                <a:cs typeface="Arial"/>
              </a:rPr>
              <a:t>31 de</a:t>
            </a:r>
            <a:r>
              <a:rPr sz="2000" b="1" spc="-8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C2D2C"/>
                </a:solidFill>
                <a:latin typeface="Arial"/>
                <a:cs typeface="Arial"/>
              </a:rPr>
              <a:t>Dezembro</a:t>
            </a:r>
            <a:endParaRPr sz="20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628138" y="3697985"/>
            <a:ext cx="1637030" cy="3063240"/>
          </a:xfrm>
          <a:custGeom>
            <a:avLst/>
            <a:gdLst/>
            <a:ahLst/>
            <a:cxnLst/>
            <a:rect l="l" t="t" r="r" b="b"/>
            <a:pathLst>
              <a:path w="1637029" h="3063240">
                <a:moveTo>
                  <a:pt x="1636776" y="3063240"/>
                </a:moveTo>
                <a:lnTo>
                  <a:pt x="1562284" y="3062682"/>
                </a:lnTo>
                <a:lnTo>
                  <a:pt x="1489667" y="3061042"/>
                </a:lnTo>
                <a:lnTo>
                  <a:pt x="1419212" y="3058368"/>
                </a:lnTo>
                <a:lnTo>
                  <a:pt x="1351209" y="3054707"/>
                </a:lnTo>
                <a:lnTo>
                  <a:pt x="1285947" y="3050108"/>
                </a:lnTo>
                <a:lnTo>
                  <a:pt x="1223715" y="3044618"/>
                </a:lnTo>
                <a:lnTo>
                  <a:pt x="1164801" y="3038287"/>
                </a:lnTo>
                <a:lnTo>
                  <a:pt x="1109494" y="3031162"/>
                </a:lnTo>
                <a:lnTo>
                  <a:pt x="1058084" y="3023292"/>
                </a:lnTo>
                <a:lnTo>
                  <a:pt x="1010859" y="3014723"/>
                </a:lnTo>
                <a:lnTo>
                  <a:pt x="968108" y="3005506"/>
                </a:lnTo>
                <a:lnTo>
                  <a:pt x="930119" y="2995687"/>
                </a:lnTo>
                <a:lnTo>
                  <a:pt x="869587" y="2974438"/>
                </a:lnTo>
                <a:lnTo>
                  <a:pt x="831573" y="2951361"/>
                </a:lnTo>
                <a:lnTo>
                  <a:pt x="818388" y="2926841"/>
                </a:lnTo>
                <a:lnTo>
                  <a:pt x="818388" y="1668017"/>
                </a:lnTo>
                <a:lnTo>
                  <a:pt x="815043" y="1655605"/>
                </a:lnTo>
                <a:lnTo>
                  <a:pt x="767188" y="1620432"/>
                </a:lnTo>
                <a:lnTo>
                  <a:pt x="706656" y="1599184"/>
                </a:lnTo>
                <a:lnTo>
                  <a:pt x="668667" y="1589364"/>
                </a:lnTo>
                <a:lnTo>
                  <a:pt x="625916" y="1580146"/>
                </a:lnTo>
                <a:lnTo>
                  <a:pt x="578691" y="1571577"/>
                </a:lnTo>
                <a:lnTo>
                  <a:pt x="527281" y="1563705"/>
                </a:lnTo>
                <a:lnTo>
                  <a:pt x="471974" y="1556579"/>
                </a:lnTo>
                <a:lnTo>
                  <a:pt x="413060" y="1550246"/>
                </a:lnTo>
                <a:lnTo>
                  <a:pt x="350828" y="1544756"/>
                </a:lnTo>
                <a:lnTo>
                  <a:pt x="285566" y="1540155"/>
                </a:lnTo>
                <a:lnTo>
                  <a:pt x="217563" y="1536493"/>
                </a:lnTo>
                <a:lnTo>
                  <a:pt x="147108" y="1533818"/>
                </a:lnTo>
                <a:lnTo>
                  <a:pt x="74491" y="1532177"/>
                </a:lnTo>
                <a:lnTo>
                  <a:pt x="0" y="1531620"/>
                </a:lnTo>
                <a:lnTo>
                  <a:pt x="74491" y="1531062"/>
                </a:lnTo>
                <a:lnTo>
                  <a:pt x="147108" y="1529421"/>
                </a:lnTo>
                <a:lnTo>
                  <a:pt x="217563" y="1526746"/>
                </a:lnTo>
                <a:lnTo>
                  <a:pt x="285566" y="1523084"/>
                </a:lnTo>
                <a:lnTo>
                  <a:pt x="350828" y="1518483"/>
                </a:lnTo>
                <a:lnTo>
                  <a:pt x="413060" y="1512993"/>
                </a:lnTo>
                <a:lnTo>
                  <a:pt x="471974" y="1506660"/>
                </a:lnTo>
                <a:lnTo>
                  <a:pt x="527281" y="1499534"/>
                </a:lnTo>
                <a:lnTo>
                  <a:pt x="578691" y="1491662"/>
                </a:lnTo>
                <a:lnTo>
                  <a:pt x="625916" y="1483093"/>
                </a:lnTo>
                <a:lnTo>
                  <a:pt x="668667" y="1473875"/>
                </a:lnTo>
                <a:lnTo>
                  <a:pt x="706656" y="1464056"/>
                </a:lnTo>
                <a:lnTo>
                  <a:pt x="767188" y="1442807"/>
                </a:lnTo>
                <a:lnTo>
                  <a:pt x="805202" y="1419734"/>
                </a:lnTo>
                <a:lnTo>
                  <a:pt x="818388" y="1395221"/>
                </a:lnTo>
                <a:lnTo>
                  <a:pt x="818388" y="136397"/>
                </a:lnTo>
                <a:lnTo>
                  <a:pt x="821732" y="123985"/>
                </a:lnTo>
                <a:lnTo>
                  <a:pt x="869587" y="88812"/>
                </a:lnTo>
                <a:lnTo>
                  <a:pt x="930119" y="67563"/>
                </a:lnTo>
                <a:lnTo>
                  <a:pt x="968108" y="57744"/>
                </a:lnTo>
                <a:lnTo>
                  <a:pt x="1010859" y="48526"/>
                </a:lnTo>
                <a:lnTo>
                  <a:pt x="1058084" y="39957"/>
                </a:lnTo>
                <a:lnTo>
                  <a:pt x="1109494" y="32085"/>
                </a:lnTo>
                <a:lnTo>
                  <a:pt x="1164801" y="24959"/>
                </a:lnTo>
                <a:lnTo>
                  <a:pt x="1223715" y="18626"/>
                </a:lnTo>
                <a:lnTo>
                  <a:pt x="1285947" y="13136"/>
                </a:lnTo>
                <a:lnTo>
                  <a:pt x="1351209" y="8535"/>
                </a:lnTo>
                <a:lnTo>
                  <a:pt x="1419212" y="4873"/>
                </a:lnTo>
                <a:lnTo>
                  <a:pt x="1489667" y="2198"/>
                </a:lnTo>
                <a:lnTo>
                  <a:pt x="1562284" y="557"/>
                </a:lnTo>
                <a:lnTo>
                  <a:pt x="1636776" y="0"/>
                </a:lnTo>
              </a:path>
            </a:pathLst>
          </a:custGeom>
          <a:ln w="381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657600" y="3829811"/>
            <a:ext cx="8534400" cy="2799715"/>
          </a:xfrm>
          <a:custGeom>
            <a:avLst/>
            <a:gdLst/>
            <a:ahLst/>
            <a:cxnLst/>
            <a:rect l="l" t="t" r="r" b="b"/>
            <a:pathLst>
              <a:path w="8534400" h="2799715">
                <a:moveTo>
                  <a:pt x="0" y="2799588"/>
                </a:moveTo>
                <a:lnTo>
                  <a:pt x="8534400" y="2799588"/>
                </a:lnTo>
                <a:lnTo>
                  <a:pt x="8534400" y="0"/>
                </a:lnTo>
                <a:lnTo>
                  <a:pt x="0" y="0"/>
                </a:lnTo>
                <a:lnTo>
                  <a:pt x="0" y="27995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657600" y="3829811"/>
            <a:ext cx="8534400" cy="2799715"/>
          </a:xfrm>
          <a:custGeom>
            <a:avLst/>
            <a:gdLst/>
            <a:ahLst/>
            <a:cxnLst/>
            <a:rect l="l" t="t" r="r" b="b"/>
            <a:pathLst>
              <a:path w="8534400" h="2799715">
                <a:moveTo>
                  <a:pt x="0" y="2799588"/>
                </a:moveTo>
                <a:lnTo>
                  <a:pt x="8534400" y="2799588"/>
                </a:lnTo>
                <a:lnTo>
                  <a:pt x="8534400" y="0"/>
                </a:lnTo>
                <a:lnTo>
                  <a:pt x="0" y="0"/>
                </a:lnTo>
                <a:lnTo>
                  <a:pt x="0" y="2799588"/>
                </a:lnTo>
                <a:close/>
              </a:path>
            </a:pathLst>
          </a:custGeom>
          <a:ln w="12192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736975" y="3858514"/>
            <a:ext cx="8378190" cy="2708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7480300">
              <a:lnSpc>
                <a:spcPct val="100000"/>
              </a:lnSpc>
              <a:spcBef>
                <a:spcPts val="105"/>
              </a:spcBef>
            </a:pPr>
            <a:r>
              <a:rPr sz="1100" b="1" spc="-10" dirty="0">
                <a:solidFill>
                  <a:srgbClr val="2C2D2C"/>
                </a:solidFill>
                <a:latin typeface="Arial"/>
                <a:cs typeface="Arial"/>
              </a:rPr>
              <a:t>Artigo </a:t>
            </a:r>
            <a:r>
              <a:rPr sz="1100" b="1" dirty="0">
                <a:solidFill>
                  <a:srgbClr val="2C2D2C"/>
                </a:solidFill>
                <a:latin typeface="Arial"/>
                <a:cs typeface="Arial"/>
              </a:rPr>
              <a:t>12.º  </a:t>
            </a:r>
            <a:r>
              <a:rPr sz="1100" b="1" spc="-5" dirty="0">
                <a:solidFill>
                  <a:srgbClr val="2C2D2C"/>
                </a:solidFill>
                <a:latin typeface="Arial"/>
                <a:cs typeface="Arial"/>
              </a:rPr>
              <a:t>Regime</a:t>
            </a:r>
            <a:r>
              <a:rPr sz="1100" b="1" spc="-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C2D2C"/>
                </a:solidFill>
                <a:latin typeface="Arial"/>
                <a:cs typeface="Arial"/>
              </a:rPr>
              <a:t>geral</a:t>
            </a:r>
            <a:endParaRPr sz="1100">
              <a:latin typeface="Arial"/>
              <a:cs typeface="Arial"/>
            </a:endParaRPr>
          </a:p>
          <a:p>
            <a:pPr marL="12700" marR="6350">
              <a:lnSpc>
                <a:spcPct val="100000"/>
              </a:lnSpc>
            </a:pP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Salvo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disposto nos artigos seguintes,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é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aplicável aos danos ilicitamente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causados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pela administração da justiça, designadamente  por violação do direito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a uma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decisão judicial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em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prazo razoável,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(...)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b="1" spc="-10" dirty="0">
                <a:solidFill>
                  <a:srgbClr val="2C2D2C"/>
                </a:solidFill>
                <a:latin typeface="Arial"/>
                <a:cs typeface="Arial"/>
              </a:rPr>
              <a:t>Artigo</a:t>
            </a:r>
            <a:r>
              <a:rPr sz="1100" b="1" spc="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C2D2C"/>
                </a:solidFill>
                <a:latin typeface="Arial"/>
                <a:cs typeface="Arial"/>
              </a:rPr>
              <a:t>13.º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b="1" spc="-5" dirty="0">
                <a:solidFill>
                  <a:srgbClr val="2C2D2C"/>
                </a:solidFill>
                <a:latin typeface="Arial"/>
                <a:cs typeface="Arial"/>
              </a:rPr>
              <a:t>Responsabilidade </a:t>
            </a:r>
            <a:r>
              <a:rPr sz="1100" b="1" dirty="0">
                <a:solidFill>
                  <a:srgbClr val="2C2D2C"/>
                </a:solidFill>
                <a:latin typeface="Arial"/>
                <a:cs typeface="Arial"/>
              </a:rPr>
              <a:t>por erro</a:t>
            </a:r>
            <a:r>
              <a:rPr sz="1100" b="1" spc="-5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C2D2C"/>
                </a:solidFill>
                <a:latin typeface="Arial"/>
                <a:cs typeface="Arial"/>
              </a:rPr>
              <a:t>judiciário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1 -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Sem prejuízo do regime especial aplicável aos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casos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de sentença penal condenatória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injusta e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de privação injustificada da  liberdade,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Estado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é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civilmente responsável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pelos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danos decorrentes de decisões jurisdicionais manifestamente inconstitucionais ou  ilegais ou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injustificadas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por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erro grosseiro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na apreciação dos respectivos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pressupostos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100" spc="-114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facto.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b="1" spc="-10" dirty="0">
                <a:solidFill>
                  <a:srgbClr val="2C2D2C"/>
                </a:solidFill>
                <a:latin typeface="Arial"/>
                <a:cs typeface="Arial"/>
              </a:rPr>
              <a:t>Artigo</a:t>
            </a:r>
            <a:r>
              <a:rPr sz="1100" b="1" spc="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C2D2C"/>
                </a:solidFill>
                <a:latin typeface="Arial"/>
                <a:cs typeface="Arial"/>
              </a:rPr>
              <a:t>14.º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b="1" spc="-5" dirty="0">
                <a:solidFill>
                  <a:srgbClr val="2C2D2C"/>
                </a:solidFill>
                <a:latin typeface="Arial"/>
                <a:cs typeface="Arial"/>
              </a:rPr>
              <a:t>Responsabilidade dos</a:t>
            </a:r>
            <a:r>
              <a:rPr sz="1100" b="1" spc="-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C2D2C"/>
                </a:solidFill>
                <a:latin typeface="Arial"/>
                <a:cs typeface="Arial"/>
              </a:rPr>
              <a:t>magistrados</a:t>
            </a:r>
            <a:endParaRPr sz="1100">
              <a:latin typeface="Arial"/>
              <a:cs typeface="Arial"/>
            </a:endParaRPr>
          </a:p>
          <a:p>
            <a:pPr marL="12700" marR="6350">
              <a:lnSpc>
                <a:spcPct val="100000"/>
              </a:lnSpc>
              <a:buAutoNum type="arabicPlain"/>
              <a:tabLst>
                <a:tab pos="128905" algn="l"/>
              </a:tabLst>
            </a:pP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- Sem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prejuízo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da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responsabilidade criminal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em que possam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incorrer,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os magistrados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judiciais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e do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Ministério Público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não podem ser  directamente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responsabilizados pelos danos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decorrentes dos actos que pratiquem no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exercício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das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respectivas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funções, mas, quando  tenham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agido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com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dolo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ou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culpa grave,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o Estado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goza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direito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de regresso contra</a:t>
            </a:r>
            <a:r>
              <a:rPr sz="1100" spc="-20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eles.</a:t>
            </a:r>
            <a:endParaRPr sz="1100">
              <a:latin typeface="Arial"/>
              <a:cs typeface="Arial"/>
            </a:endParaRPr>
          </a:p>
          <a:p>
            <a:pPr marL="12700" marR="112395" indent="38100">
              <a:lnSpc>
                <a:spcPct val="100000"/>
              </a:lnSpc>
              <a:buAutoNum type="arabicPlain"/>
              <a:tabLst>
                <a:tab pos="167005" algn="l"/>
              </a:tabLst>
            </a:pP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- A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decisão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exercer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direito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de regresso sobre os magistrados cabe ao órgão competente para o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exercício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do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poder disciplinar, 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título oficioso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ou por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iniciativa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do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Ministro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da</a:t>
            </a:r>
            <a:r>
              <a:rPr sz="1100" spc="-3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Justiça.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0" y="2017776"/>
            <a:ext cx="2450592" cy="13243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2017776"/>
            <a:ext cx="2451100" cy="1324610"/>
          </a:xfrm>
          <a:custGeom>
            <a:avLst/>
            <a:gdLst/>
            <a:ahLst/>
            <a:cxnLst/>
            <a:rect l="l" t="t" r="r" b="b"/>
            <a:pathLst>
              <a:path w="2451100" h="1324610">
                <a:moveTo>
                  <a:pt x="0" y="1324356"/>
                </a:moveTo>
                <a:lnTo>
                  <a:pt x="2450592" y="1324356"/>
                </a:lnTo>
                <a:lnTo>
                  <a:pt x="2450592" y="0"/>
                </a:lnTo>
                <a:lnTo>
                  <a:pt x="0" y="0"/>
                </a:lnTo>
                <a:lnTo>
                  <a:pt x="0" y="1324356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78739" y="2037714"/>
            <a:ext cx="18014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2C2D2C"/>
                </a:solidFill>
                <a:latin typeface="Arial"/>
                <a:cs typeface="Arial"/>
              </a:rPr>
              <a:t>PL.</a:t>
            </a:r>
            <a:r>
              <a:rPr sz="4000" b="1" spc="-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2C2D2C"/>
                </a:solidFill>
                <a:latin typeface="Arial"/>
                <a:cs typeface="Arial"/>
              </a:rPr>
              <a:t>412</a:t>
            </a:r>
            <a:endParaRPr sz="40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8739" y="2647010"/>
            <a:ext cx="14376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2C2D2C"/>
                </a:solidFill>
                <a:latin typeface="Arial"/>
                <a:cs typeface="Arial"/>
              </a:rPr>
              <a:t>-</a:t>
            </a:r>
            <a:r>
              <a:rPr sz="4000" b="1" spc="-7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4000" b="1" spc="-60" dirty="0">
                <a:solidFill>
                  <a:srgbClr val="2C2D2C"/>
                </a:solidFill>
                <a:latin typeface="Arial"/>
                <a:cs typeface="Arial"/>
              </a:rPr>
              <a:t>2011</a:t>
            </a:r>
            <a:endParaRPr sz="400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702814" y="1180338"/>
            <a:ext cx="1637030" cy="2517775"/>
          </a:xfrm>
          <a:custGeom>
            <a:avLst/>
            <a:gdLst/>
            <a:ahLst/>
            <a:cxnLst/>
            <a:rect l="l" t="t" r="r" b="b"/>
            <a:pathLst>
              <a:path w="1637029" h="2517775">
                <a:moveTo>
                  <a:pt x="1636776" y="2517648"/>
                </a:moveTo>
                <a:lnTo>
                  <a:pt x="1562284" y="2517090"/>
                </a:lnTo>
                <a:lnTo>
                  <a:pt x="1489667" y="2515449"/>
                </a:lnTo>
                <a:lnTo>
                  <a:pt x="1419212" y="2512774"/>
                </a:lnTo>
                <a:lnTo>
                  <a:pt x="1351209" y="2509112"/>
                </a:lnTo>
                <a:lnTo>
                  <a:pt x="1285947" y="2504511"/>
                </a:lnTo>
                <a:lnTo>
                  <a:pt x="1223715" y="2499021"/>
                </a:lnTo>
                <a:lnTo>
                  <a:pt x="1164801" y="2492688"/>
                </a:lnTo>
                <a:lnTo>
                  <a:pt x="1109494" y="2485562"/>
                </a:lnTo>
                <a:lnTo>
                  <a:pt x="1058084" y="2477690"/>
                </a:lnTo>
                <a:lnTo>
                  <a:pt x="1010859" y="2469121"/>
                </a:lnTo>
                <a:lnTo>
                  <a:pt x="968108" y="2459903"/>
                </a:lnTo>
                <a:lnTo>
                  <a:pt x="930119" y="2450084"/>
                </a:lnTo>
                <a:lnTo>
                  <a:pt x="869587" y="2428835"/>
                </a:lnTo>
                <a:lnTo>
                  <a:pt x="831573" y="2405762"/>
                </a:lnTo>
                <a:lnTo>
                  <a:pt x="818388" y="2381250"/>
                </a:lnTo>
                <a:lnTo>
                  <a:pt x="818388" y="1395222"/>
                </a:lnTo>
                <a:lnTo>
                  <a:pt x="815043" y="1382809"/>
                </a:lnTo>
                <a:lnTo>
                  <a:pt x="767188" y="1347636"/>
                </a:lnTo>
                <a:lnTo>
                  <a:pt x="706656" y="1326388"/>
                </a:lnTo>
                <a:lnTo>
                  <a:pt x="668667" y="1316568"/>
                </a:lnTo>
                <a:lnTo>
                  <a:pt x="625916" y="1307350"/>
                </a:lnTo>
                <a:lnTo>
                  <a:pt x="578691" y="1298781"/>
                </a:lnTo>
                <a:lnTo>
                  <a:pt x="527281" y="1290909"/>
                </a:lnTo>
                <a:lnTo>
                  <a:pt x="471974" y="1283783"/>
                </a:lnTo>
                <a:lnTo>
                  <a:pt x="413060" y="1277450"/>
                </a:lnTo>
                <a:lnTo>
                  <a:pt x="350828" y="1271960"/>
                </a:lnTo>
                <a:lnTo>
                  <a:pt x="285566" y="1267359"/>
                </a:lnTo>
                <a:lnTo>
                  <a:pt x="217563" y="1263697"/>
                </a:lnTo>
                <a:lnTo>
                  <a:pt x="147108" y="1261022"/>
                </a:lnTo>
                <a:lnTo>
                  <a:pt x="74491" y="1259381"/>
                </a:lnTo>
                <a:lnTo>
                  <a:pt x="0" y="1258824"/>
                </a:lnTo>
                <a:lnTo>
                  <a:pt x="74491" y="1258266"/>
                </a:lnTo>
                <a:lnTo>
                  <a:pt x="147108" y="1256625"/>
                </a:lnTo>
                <a:lnTo>
                  <a:pt x="217563" y="1253950"/>
                </a:lnTo>
                <a:lnTo>
                  <a:pt x="285566" y="1250288"/>
                </a:lnTo>
                <a:lnTo>
                  <a:pt x="350828" y="1245687"/>
                </a:lnTo>
                <a:lnTo>
                  <a:pt x="413060" y="1240197"/>
                </a:lnTo>
                <a:lnTo>
                  <a:pt x="471974" y="1233864"/>
                </a:lnTo>
                <a:lnTo>
                  <a:pt x="527281" y="1226738"/>
                </a:lnTo>
                <a:lnTo>
                  <a:pt x="578691" y="1218866"/>
                </a:lnTo>
                <a:lnTo>
                  <a:pt x="625916" y="1210297"/>
                </a:lnTo>
                <a:lnTo>
                  <a:pt x="668667" y="1201079"/>
                </a:lnTo>
                <a:lnTo>
                  <a:pt x="706656" y="1191260"/>
                </a:lnTo>
                <a:lnTo>
                  <a:pt x="767188" y="1170011"/>
                </a:lnTo>
                <a:lnTo>
                  <a:pt x="805202" y="1146938"/>
                </a:lnTo>
                <a:lnTo>
                  <a:pt x="818388" y="1122426"/>
                </a:lnTo>
                <a:lnTo>
                  <a:pt x="818388" y="136398"/>
                </a:lnTo>
                <a:lnTo>
                  <a:pt x="821732" y="123985"/>
                </a:lnTo>
                <a:lnTo>
                  <a:pt x="869587" y="88812"/>
                </a:lnTo>
                <a:lnTo>
                  <a:pt x="930119" y="67563"/>
                </a:lnTo>
                <a:lnTo>
                  <a:pt x="968108" y="57744"/>
                </a:lnTo>
                <a:lnTo>
                  <a:pt x="1010859" y="48526"/>
                </a:lnTo>
                <a:lnTo>
                  <a:pt x="1058084" y="39957"/>
                </a:lnTo>
                <a:lnTo>
                  <a:pt x="1109494" y="32085"/>
                </a:lnTo>
                <a:lnTo>
                  <a:pt x="1164801" y="24959"/>
                </a:lnTo>
                <a:lnTo>
                  <a:pt x="1223715" y="18626"/>
                </a:lnTo>
                <a:lnTo>
                  <a:pt x="1285947" y="13136"/>
                </a:lnTo>
                <a:lnTo>
                  <a:pt x="1351209" y="8535"/>
                </a:lnTo>
                <a:lnTo>
                  <a:pt x="1419212" y="4873"/>
                </a:lnTo>
                <a:lnTo>
                  <a:pt x="1489667" y="2198"/>
                </a:lnTo>
                <a:lnTo>
                  <a:pt x="1562284" y="557"/>
                </a:lnTo>
                <a:lnTo>
                  <a:pt x="1636776" y="0"/>
                </a:lnTo>
              </a:path>
            </a:pathLst>
          </a:custGeom>
          <a:ln w="381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657600" y="1287780"/>
            <a:ext cx="8534400" cy="2292350"/>
          </a:xfrm>
          <a:custGeom>
            <a:avLst/>
            <a:gdLst/>
            <a:ahLst/>
            <a:cxnLst/>
            <a:rect l="l" t="t" r="r" b="b"/>
            <a:pathLst>
              <a:path w="8534400" h="2292350">
                <a:moveTo>
                  <a:pt x="0" y="2292096"/>
                </a:moveTo>
                <a:lnTo>
                  <a:pt x="8534400" y="2292096"/>
                </a:lnTo>
                <a:lnTo>
                  <a:pt x="8534400" y="0"/>
                </a:lnTo>
                <a:lnTo>
                  <a:pt x="0" y="0"/>
                </a:lnTo>
                <a:lnTo>
                  <a:pt x="0" y="22920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657600" y="1287780"/>
            <a:ext cx="8534400" cy="2292350"/>
          </a:xfrm>
          <a:custGeom>
            <a:avLst/>
            <a:gdLst/>
            <a:ahLst/>
            <a:cxnLst/>
            <a:rect l="l" t="t" r="r" b="b"/>
            <a:pathLst>
              <a:path w="8534400" h="2292350">
                <a:moveTo>
                  <a:pt x="0" y="2292096"/>
                </a:moveTo>
                <a:lnTo>
                  <a:pt x="8534400" y="2292096"/>
                </a:lnTo>
                <a:lnTo>
                  <a:pt x="8534400" y="0"/>
                </a:lnTo>
                <a:lnTo>
                  <a:pt x="0" y="0"/>
                </a:lnTo>
                <a:lnTo>
                  <a:pt x="0" y="2292096"/>
                </a:lnTo>
                <a:close/>
              </a:path>
            </a:pathLst>
          </a:custGeom>
          <a:ln w="12192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3736975" y="1316227"/>
            <a:ext cx="8109584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solidFill>
                  <a:srgbClr val="2C2D2C"/>
                </a:solidFill>
                <a:latin typeface="Arial"/>
                <a:cs typeface="Arial"/>
              </a:rPr>
              <a:t>Art. 18. O Estado indenizará o condenado por erro judiciário e aquele que ficar preso além do tempo fixado na  sentença.</a:t>
            </a:r>
            <a:endParaRPr sz="13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736975" y="1910842"/>
            <a:ext cx="8220709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solidFill>
                  <a:srgbClr val="2C2D2C"/>
                </a:solidFill>
                <a:latin typeface="Arial"/>
                <a:cs typeface="Arial"/>
              </a:rPr>
              <a:t>Parágrafo único. </a:t>
            </a:r>
            <a:r>
              <a:rPr sz="1300" spc="-5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300" spc="-10" dirty="0">
                <a:solidFill>
                  <a:srgbClr val="2C2D2C"/>
                </a:solidFill>
                <a:latin typeface="Arial"/>
                <a:cs typeface="Arial"/>
              </a:rPr>
              <a:t>indenização não será devida, </a:t>
            </a:r>
            <a:r>
              <a:rPr sz="1300" spc="-5" dirty="0">
                <a:solidFill>
                  <a:srgbClr val="2C2D2C"/>
                </a:solidFill>
                <a:latin typeface="Arial"/>
                <a:cs typeface="Arial"/>
              </a:rPr>
              <a:t>se o </a:t>
            </a:r>
            <a:r>
              <a:rPr sz="1300" spc="-10" dirty="0">
                <a:solidFill>
                  <a:srgbClr val="2C2D2C"/>
                </a:solidFill>
                <a:latin typeface="Arial"/>
                <a:cs typeface="Arial"/>
              </a:rPr>
              <a:t>erro </a:t>
            </a:r>
            <a:r>
              <a:rPr sz="1300" spc="-5" dirty="0">
                <a:solidFill>
                  <a:srgbClr val="2C2D2C"/>
                </a:solidFill>
                <a:latin typeface="Arial"/>
                <a:cs typeface="Arial"/>
              </a:rPr>
              <a:t>ou a </a:t>
            </a:r>
            <a:r>
              <a:rPr sz="1300" spc="-10" dirty="0">
                <a:solidFill>
                  <a:srgbClr val="2C2D2C"/>
                </a:solidFill>
                <a:latin typeface="Arial"/>
                <a:cs typeface="Arial"/>
              </a:rPr>
              <a:t>injustiça </a:t>
            </a:r>
            <a:r>
              <a:rPr sz="1300" spc="-5" dirty="0">
                <a:solidFill>
                  <a:srgbClr val="2C2D2C"/>
                </a:solidFill>
                <a:latin typeface="Arial"/>
                <a:cs typeface="Arial"/>
              </a:rPr>
              <a:t>da </a:t>
            </a:r>
            <a:r>
              <a:rPr sz="1300" spc="-10" dirty="0">
                <a:solidFill>
                  <a:srgbClr val="2C2D2C"/>
                </a:solidFill>
                <a:latin typeface="Arial"/>
                <a:cs typeface="Arial"/>
              </a:rPr>
              <a:t>condenação decorrer </a:t>
            </a:r>
            <a:r>
              <a:rPr sz="1300" spc="-5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sz="1300" spc="-10" dirty="0">
                <a:solidFill>
                  <a:srgbClr val="2C2D2C"/>
                </a:solidFill>
                <a:latin typeface="Arial"/>
                <a:cs typeface="Arial"/>
              </a:rPr>
              <a:t>ato </a:t>
            </a:r>
            <a:r>
              <a:rPr sz="1300" spc="-5" dirty="0">
                <a:solidFill>
                  <a:srgbClr val="2C2D2C"/>
                </a:solidFill>
                <a:latin typeface="Arial"/>
                <a:cs typeface="Arial"/>
              </a:rPr>
              <a:t>ou </a:t>
            </a:r>
            <a:r>
              <a:rPr sz="1300" spc="-10" dirty="0">
                <a:solidFill>
                  <a:srgbClr val="2C2D2C"/>
                </a:solidFill>
                <a:latin typeface="Arial"/>
                <a:cs typeface="Arial"/>
              </a:rPr>
              <a:t>falta  </a:t>
            </a:r>
            <a:r>
              <a:rPr sz="1300" spc="-5" dirty="0">
                <a:solidFill>
                  <a:srgbClr val="2C2D2C"/>
                </a:solidFill>
                <a:latin typeface="Arial"/>
                <a:cs typeface="Arial"/>
              </a:rPr>
              <a:t>imputável ao próprio interessado, como a confissão ou a ocultação de </a:t>
            </a:r>
            <a:r>
              <a:rPr sz="1300" spc="-10" dirty="0">
                <a:solidFill>
                  <a:srgbClr val="2C2D2C"/>
                </a:solidFill>
                <a:latin typeface="Arial"/>
                <a:cs typeface="Arial"/>
              </a:rPr>
              <a:t>prova </a:t>
            </a:r>
            <a:r>
              <a:rPr sz="1300" spc="-5" dirty="0">
                <a:solidFill>
                  <a:srgbClr val="2C2D2C"/>
                </a:solidFill>
                <a:latin typeface="Arial"/>
                <a:cs typeface="Arial"/>
              </a:rPr>
              <a:t>em seu</a:t>
            </a:r>
            <a:r>
              <a:rPr sz="1300" spc="33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2C2D2C"/>
                </a:solidFill>
                <a:latin typeface="Arial"/>
                <a:cs typeface="Arial"/>
              </a:rPr>
              <a:t>poder.</a:t>
            </a:r>
            <a:endParaRPr sz="13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736975" y="2505201"/>
            <a:ext cx="796290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solidFill>
                  <a:srgbClr val="2C2D2C"/>
                </a:solidFill>
                <a:latin typeface="Arial"/>
                <a:cs typeface="Arial"/>
              </a:rPr>
              <a:t>Art. 19. O Estado responde pelos danos causados por dolo ou fraude do </a:t>
            </a:r>
            <a:r>
              <a:rPr sz="1300" spc="-15" dirty="0">
                <a:solidFill>
                  <a:srgbClr val="2C2D2C"/>
                </a:solidFill>
                <a:latin typeface="Arial"/>
                <a:cs typeface="Arial"/>
              </a:rPr>
              <a:t>julgador, </a:t>
            </a:r>
            <a:r>
              <a:rPr sz="1300" spc="-5" dirty="0">
                <a:solidFill>
                  <a:srgbClr val="2C2D2C"/>
                </a:solidFill>
                <a:latin typeface="Arial"/>
                <a:cs typeface="Arial"/>
              </a:rPr>
              <a:t>sem prejuízo do direito de  regresso.</a:t>
            </a:r>
            <a:endParaRPr sz="13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736975" y="3099942"/>
            <a:ext cx="807021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solidFill>
                  <a:srgbClr val="2C2D2C"/>
                </a:solidFill>
                <a:latin typeface="Arial"/>
                <a:cs typeface="Arial"/>
              </a:rPr>
              <a:t>Parágrafo único. Enquanto não </a:t>
            </a:r>
            <a:r>
              <a:rPr sz="1300" spc="-5" dirty="0">
                <a:solidFill>
                  <a:srgbClr val="2C2D2C"/>
                </a:solidFill>
                <a:latin typeface="Arial"/>
                <a:cs typeface="Arial"/>
              </a:rPr>
              <a:t>se </a:t>
            </a:r>
            <a:r>
              <a:rPr sz="1300" spc="-10" dirty="0">
                <a:solidFill>
                  <a:srgbClr val="2C2D2C"/>
                </a:solidFill>
                <a:latin typeface="Arial"/>
                <a:cs typeface="Arial"/>
              </a:rPr>
              <a:t>esgotarem previamente </a:t>
            </a:r>
            <a:r>
              <a:rPr sz="1300" spc="-5" dirty="0">
                <a:solidFill>
                  <a:srgbClr val="2C2D2C"/>
                </a:solidFill>
                <a:latin typeface="Arial"/>
                <a:cs typeface="Arial"/>
              </a:rPr>
              <a:t>os </a:t>
            </a:r>
            <a:r>
              <a:rPr sz="1300" spc="-10" dirty="0">
                <a:solidFill>
                  <a:srgbClr val="2C2D2C"/>
                </a:solidFill>
                <a:latin typeface="Arial"/>
                <a:cs typeface="Arial"/>
              </a:rPr>
              <a:t>recursos previstos </a:t>
            </a:r>
            <a:r>
              <a:rPr sz="1300" spc="-5" dirty="0">
                <a:solidFill>
                  <a:srgbClr val="2C2D2C"/>
                </a:solidFill>
                <a:latin typeface="Arial"/>
                <a:cs typeface="Arial"/>
              </a:rPr>
              <a:t>no </a:t>
            </a:r>
            <a:r>
              <a:rPr sz="1300" spc="-10" dirty="0">
                <a:solidFill>
                  <a:srgbClr val="2C2D2C"/>
                </a:solidFill>
                <a:latin typeface="Arial"/>
                <a:cs typeface="Arial"/>
              </a:rPr>
              <a:t>ordenamento processual,  descabe </a:t>
            </a:r>
            <a:r>
              <a:rPr sz="1300" spc="-5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300" spc="-10" dirty="0">
                <a:solidFill>
                  <a:srgbClr val="2C2D2C"/>
                </a:solidFill>
                <a:latin typeface="Arial"/>
                <a:cs typeface="Arial"/>
              </a:rPr>
              <a:t>caracterização </a:t>
            </a:r>
            <a:r>
              <a:rPr sz="1300" spc="-5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sz="1300" spc="-10" dirty="0">
                <a:solidFill>
                  <a:srgbClr val="2C2D2C"/>
                </a:solidFill>
                <a:latin typeface="Arial"/>
                <a:cs typeface="Arial"/>
              </a:rPr>
              <a:t>dano oriundo </a:t>
            </a:r>
            <a:r>
              <a:rPr sz="1300" spc="-5" dirty="0">
                <a:solidFill>
                  <a:srgbClr val="2C2D2C"/>
                </a:solidFill>
                <a:latin typeface="Arial"/>
                <a:cs typeface="Arial"/>
              </a:rPr>
              <a:t>da </a:t>
            </a:r>
            <a:r>
              <a:rPr sz="1300" spc="-10" dirty="0">
                <a:solidFill>
                  <a:srgbClr val="2C2D2C"/>
                </a:solidFill>
                <a:latin typeface="Arial"/>
                <a:cs typeface="Arial"/>
              </a:rPr>
              <a:t>função</a:t>
            </a:r>
            <a:r>
              <a:rPr sz="1300" spc="21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2C2D2C"/>
                </a:solidFill>
                <a:latin typeface="Arial"/>
                <a:cs typeface="Arial"/>
              </a:rPr>
              <a:t>jurisdicional.</a:t>
            </a:r>
            <a:endParaRPr sz="130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3657600" y="626363"/>
            <a:ext cx="8534400" cy="309880"/>
          </a:xfrm>
          <a:custGeom>
            <a:avLst/>
            <a:gdLst/>
            <a:ahLst/>
            <a:cxnLst/>
            <a:rect l="l" t="t" r="r" b="b"/>
            <a:pathLst>
              <a:path w="8534400" h="309880">
                <a:moveTo>
                  <a:pt x="0" y="309372"/>
                </a:moveTo>
                <a:lnTo>
                  <a:pt x="8534400" y="309372"/>
                </a:lnTo>
                <a:lnTo>
                  <a:pt x="8534400" y="0"/>
                </a:lnTo>
                <a:lnTo>
                  <a:pt x="0" y="0"/>
                </a:lnTo>
                <a:lnTo>
                  <a:pt x="0" y="3093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657600" y="626363"/>
            <a:ext cx="8534400" cy="309880"/>
          </a:xfrm>
          <a:custGeom>
            <a:avLst/>
            <a:gdLst/>
            <a:ahLst/>
            <a:cxnLst/>
            <a:rect l="l" t="t" r="r" b="b"/>
            <a:pathLst>
              <a:path w="8534400" h="309880">
                <a:moveTo>
                  <a:pt x="0" y="309372"/>
                </a:moveTo>
                <a:lnTo>
                  <a:pt x="8534400" y="309372"/>
                </a:lnTo>
                <a:lnTo>
                  <a:pt x="8534400" y="0"/>
                </a:lnTo>
                <a:lnTo>
                  <a:pt x="0" y="0"/>
                </a:lnTo>
                <a:lnTo>
                  <a:pt x="0" y="309372"/>
                </a:lnTo>
                <a:close/>
              </a:path>
            </a:pathLst>
          </a:custGeom>
          <a:ln w="12192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3736975" y="654176"/>
            <a:ext cx="68484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Como visto na aula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passada, o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STF vem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admitindo cada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vez mais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a</a:t>
            </a:r>
            <a:r>
              <a:rPr sz="1400" spc="-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responsabilização</a:t>
            </a:r>
            <a:endParaRPr sz="140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0" y="640080"/>
            <a:ext cx="2066544" cy="3672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0" y="640080"/>
            <a:ext cx="2066925" cy="367665"/>
          </a:xfrm>
          <a:custGeom>
            <a:avLst/>
            <a:gdLst/>
            <a:ahLst/>
            <a:cxnLst/>
            <a:rect l="l" t="t" r="r" b="b"/>
            <a:pathLst>
              <a:path w="2066925" h="367665">
                <a:moveTo>
                  <a:pt x="0" y="367284"/>
                </a:moveTo>
                <a:lnTo>
                  <a:pt x="2066544" y="367284"/>
                </a:lnTo>
                <a:lnTo>
                  <a:pt x="2066544" y="0"/>
                </a:lnTo>
                <a:lnTo>
                  <a:pt x="0" y="0"/>
                </a:lnTo>
                <a:lnTo>
                  <a:pt x="0" y="367284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78739" y="667004"/>
            <a:ext cx="457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STF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2208276" y="650748"/>
            <a:ext cx="1237615" cy="285115"/>
          </a:xfrm>
          <a:custGeom>
            <a:avLst/>
            <a:gdLst/>
            <a:ahLst/>
            <a:cxnLst/>
            <a:rect l="l" t="t" r="r" b="b"/>
            <a:pathLst>
              <a:path w="1237614" h="285115">
                <a:moveTo>
                  <a:pt x="1094994" y="0"/>
                </a:moveTo>
                <a:lnTo>
                  <a:pt x="1094994" y="71247"/>
                </a:lnTo>
                <a:lnTo>
                  <a:pt x="0" y="71247"/>
                </a:lnTo>
                <a:lnTo>
                  <a:pt x="0" y="213740"/>
                </a:lnTo>
                <a:lnTo>
                  <a:pt x="1094994" y="213740"/>
                </a:lnTo>
                <a:lnTo>
                  <a:pt x="1094994" y="284988"/>
                </a:lnTo>
                <a:lnTo>
                  <a:pt x="1237488" y="142493"/>
                </a:lnTo>
                <a:lnTo>
                  <a:pt x="1094994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208276" y="650748"/>
            <a:ext cx="1237615" cy="285115"/>
          </a:xfrm>
          <a:custGeom>
            <a:avLst/>
            <a:gdLst/>
            <a:ahLst/>
            <a:cxnLst/>
            <a:rect l="l" t="t" r="r" b="b"/>
            <a:pathLst>
              <a:path w="1237614" h="285115">
                <a:moveTo>
                  <a:pt x="0" y="71247"/>
                </a:moveTo>
                <a:lnTo>
                  <a:pt x="1094994" y="71247"/>
                </a:lnTo>
                <a:lnTo>
                  <a:pt x="1094994" y="0"/>
                </a:lnTo>
                <a:lnTo>
                  <a:pt x="1237488" y="142493"/>
                </a:lnTo>
                <a:lnTo>
                  <a:pt x="1094994" y="284988"/>
                </a:lnTo>
                <a:lnTo>
                  <a:pt x="1094994" y="213740"/>
                </a:lnTo>
                <a:lnTo>
                  <a:pt x="0" y="213740"/>
                </a:lnTo>
                <a:lnTo>
                  <a:pt x="0" y="71247"/>
                </a:lnTo>
                <a:close/>
              </a:path>
            </a:pathLst>
          </a:custGeom>
          <a:ln w="12192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3260"/>
          </a:xfrm>
          <a:custGeom>
            <a:avLst/>
            <a:gdLst/>
            <a:ahLst/>
            <a:cxnLst/>
            <a:rect l="l" t="t" r="r" b="b"/>
            <a:pathLst>
              <a:path h="683260">
                <a:moveTo>
                  <a:pt x="0" y="0"/>
                </a:moveTo>
                <a:lnTo>
                  <a:pt x="0" y="68275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2714244"/>
            <a:ext cx="0" cy="242570"/>
          </a:xfrm>
          <a:custGeom>
            <a:avLst/>
            <a:gdLst/>
            <a:ahLst/>
            <a:cxnLst/>
            <a:rect l="l" t="t" r="r" b="b"/>
            <a:pathLst>
              <a:path h="242569">
                <a:moveTo>
                  <a:pt x="0" y="0"/>
                </a:moveTo>
                <a:lnTo>
                  <a:pt x="0" y="24231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7200" y="4433315"/>
            <a:ext cx="0" cy="361315"/>
          </a:xfrm>
          <a:custGeom>
            <a:avLst/>
            <a:gdLst/>
            <a:ahLst/>
            <a:cxnLst/>
            <a:rect l="l" t="t" r="r" b="b"/>
            <a:pathLst>
              <a:path h="361314">
                <a:moveTo>
                  <a:pt x="0" y="0"/>
                </a:moveTo>
                <a:lnTo>
                  <a:pt x="0" y="36118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6518147"/>
            <a:ext cx="0" cy="340360"/>
          </a:xfrm>
          <a:custGeom>
            <a:avLst/>
            <a:gdLst/>
            <a:ahLst/>
            <a:cxnLst/>
            <a:rect l="l" t="t" r="r" b="b"/>
            <a:pathLst>
              <a:path h="340359">
                <a:moveTo>
                  <a:pt x="0" y="0"/>
                </a:moveTo>
                <a:lnTo>
                  <a:pt x="0" y="33985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83260"/>
          </a:xfrm>
          <a:custGeom>
            <a:avLst/>
            <a:gdLst/>
            <a:ahLst/>
            <a:cxnLst/>
            <a:rect l="l" t="t" r="r" b="b"/>
            <a:pathLst>
              <a:path h="683260">
                <a:moveTo>
                  <a:pt x="0" y="0"/>
                </a:moveTo>
                <a:lnTo>
                  <a:pt x="0" y="68275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2714244"/>
            <a:ext cx="0" cy="242570"/>
          </a:xfrm>
          <a:custGeom>
            <a:avLst/>
            <a:gdLst/>
            <a:ahLst/>
            <a:cxnLst/>
            <a:rect l="l" t="t" r="r" b="b"/>
            <a:pathLst>
              <a:path h="242569">
                <a:moveTo>
                  <a:pt x="0" y="0"/>
                </a:moveTo>
                <a:lnTo>
                  <a:pt x="0" y="24231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4433315"/>
            <a:ext cx="0" cy="361315"/>
          </a:xfrm>
          <a:custGeom>
            <a:avLst/>
            <a:gdLst/>
            <a:ahLst/>
            <a:cxnLst/>
            <a:rect l="l" t="t" r="r" b="b"/>
            <a:pathLst>
              <a:path h="361314">
                <a:moveTo>
                  <a:pt x="0" y="0"/>
                </a:moveTo>
                <a:lnTo>
                  <a:pt x="0" y="36118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0" y="6518147"/>
            <a:ext cx="0" cy="340360"/>
          </a:xfrm>
          <a:custGeom>
            <a:avLst/>
            <a:gdLst/>
            <a:ahLst/>
            <a:cxnLst/>
            <a:rect l="l" t="t" r="r" b="b"/>
            <a:pathLst>
              <a:path h="340359">
                <a:moveTo>
                  <a:pt x="0" y="0"/>
                </a:moveTo>
                <a:lnTo>
                  <a:pt x="0" y="33985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0"/>
            <a:ext cx="0" cy="683260"/>
          </a:xfrm>
          <a:custGeom>
            <a:avLst/>
            <a:gdLst/>
            <a:ahLst/>
            <a:cxnLst/>
            <a:rect l="l" t="t" r="r" b="b"/>
            <a:pathLst>
              <a:path h="683260">
                <a:moveTo>
                  <a:pt x="0" y="0"/>
                </a:moveTo>
                <a:lnTo>
                  <a:pt x="0" y="68275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05600" y="2714244"/>
            <a:ext cx="0" cy="242570"/>
          </a:xfrm>
          <a:custGeom>
            <a:avLst/>
            <a:gdLst/>
            <a:ahLst/>
            <a:cxnLst/>
            <a:rect l="l" t="t" r="r" b="b"/>
            <a:pathLst>
              <a:path h="242569">
                <a:moveTo>
                  <a:pt x="0" y="0"/>
                </a:moveTo>
                <a:lnTo>
                  <a:pt x="0" y="24231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05600" y="4433315"/>
            <a:ext cx="0" cy="361315"/>
          </a:xfrm>
          <a:custGeom>
            <a:avLst/>
            <a:gdLst/>
            <a:ahLst/>
            <a:cxnLst/>
            <a:rect l="l" t="t" r="r" b="b"/>
            <a:pathLst>
              <a:path h="361314">
                <a:moveTo>
                  <a:pt x="0" y="0"/>
                </a:moveTo>
                <a:lnTo>
                  <a:pt x="0" y="36118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05600" y="6518147"/>
            <a:ext cx="0" cy="340360"/>
          </a:xfrm>
          <a:custGeom>
            <a:avLst/>
            <a:gdLst/>
            <a:ahLst/>
            <a:cxnLst/>
            <a:rect l="l" t="t" r="r" b="b"/>
            <a:pathLst>
              <a:path h="340359">
                <a:moveTo>
                  <a:pt x="0" y="0"/>
                </a:moveTo>
                <a:lnTo>
                  <a:pt x="0" y="33985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24800" y="0"/>
            <a:ext cx="0" cy="683260"/>
          </a:xfrm>
          <a:custGeom>
            <a:avLst/>
            <a:gdLst/>
            <a:ahLst/>
            <a:cxnLst/>
            <a:rect l="l" t="t" r="r" b="b"/>
            <a:pathLst>
              <a:path h="683260">
                <a:moveTo>
                  <a:pt x="0" y="0"/>
                </a:moveTo>
                <a:lnTo>
                  <a:pt x="0" y="68275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24800" y="2714244"/>
            <a:ext cx="0" cy="242570"/>
          </a:xfrm>
          <a:custGeom>
            <a:avLst/>
            <a:gdLst/>
            <a:ahLst/>
            <a:cxnLst/>
            <a:rect l="l" t="t" r="r" b="b"/>
            <a:pathLst>
              <a:path h="242569">
                <a:moveTo>
                  <a:pt x="0" y="0"/>
                </a:moveTo>
                <a:lnTo>
                  <a:pt x="0" y="24231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924800" y="4433315"/>
            <a:ext cx="0" cy="361315"/>
          </a:xfrm>
          <a:custGeom>
            <a:avLst/>
            <a:gdLst/>
            <a:ahLst/>
            <a:cxnLst/>
            <a:rect l="l" t="t" r="r" b="b"/>
            <a:pathLst>
              <a:path h="361314">
                <a:moveTo>
                  <a:pt x="0" y="0"/>
                </a:moveTo>
                <a:lnTo>
                  <a:pt x="0" y="36118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24800" y="6518147"/>
            <a:ext cx="0" cy="340360"/>
          </a:xfrm>
          <a:custGeom>
            <a:avLst/>
            <a:gdLst/>
            <a:ahLst/>
            <a:cxnLst/>
            <a:rect l="l" t="t" r="r" b="b"/>
            <a:pathLst>
              <a:path h="340359">
                <a:moveTo>
                  <a:pt x="0" y="0"/>
                </a:moveTo>
                <a:lnTo>
                  <a:pt x="0" y="33985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144000" y="0"/>
            <a:ext cx="0" cy="683260"/>
          </a:xfrm>
          <a:custGeom>
            <a:avLst/>
            <a:gdLst/>
            <a:ahLst/>
            <a:cxnLst/>
            <a:rect l="l" t="t" r="r" b="b"/>
            <a:pathLst>
              <a:path h="683260">
                <a:moveTo>
                  <a:pt x="0" y="0"/>
                </a:moveTo>
                <a:lnTo>
                  <a:pt x="0" y="68275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44000" y="2714244"/>
            <a:ext cx="0" cy="242570"/>
          </a:xfrm>
          <a:custGeom>
            <a:avLst/>
            <a:gdLst/>
            <a:ahLst/>
            <a:cxnLst/>
            <a:rect l="l" t="t" r="r" b="b"/>
            <a:pathLst>
              <a:path h="242569">
                <a:moveTo>
                  <a:pt x="0" y="0"/>
                </a:moveTo>
                <a:lnTo>
                  <a:pt x="0" y="24231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44000" y="4433315"/>
            <a:ext cx="0" cy="361315"/>
          </a:xfrm>
          <a:custGeom>
            <a:avLst/>
            <a:gdLst/>
            <a:ahLst/>
            <a:cxnLst/>
            <a:rect l="l" t="t" r="r" b="b"/>
            <a:pathLst>
              <a:path h="361314">
                <a:moveTo>
                  <a:pt x="0" y="0"/>
                </a:moveTo>
                <a:lnTo>
                  <a:pt x="0" y="36118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44000" y="6518147"/>
            <a:ext cx="0" cy="340360"/>
          </a:xfrm>
          <a:custGeom>
            <a:avLst/>
            <a:gdLst/>
            <a:ahLst/>
            <a:cxnLst/>
            <a:rect l="l" t="t" r="r" b="b"/>
            <a:pathLst>
              <a:path h="340359">
                <a:moveTo>
                  <a:pt x="0" y="0"/>
                </a:moveTo>
                <a:lnTo>
                  <a:pt x="0" y="33985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363200" y="0"/>
            <a:ext cx="0" cy="683260"/>
          </a:xfrm>
          <a:custGeom>
            <a:avLst/>
            <a:gdLst/>
            <a:ahLst/>
            <a:cxnLst/>
            <a:rect l="l" t="t" r="r" b="b"/>
            <a:pathLst>
              <a:path h="683260">
                <a:moveTo>
                  <a:pt x="0" y="0"/>
                </a:moveTo>
                <a:lnTo>
                  <a:pt x="0" y="68275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363200" y="2714244"/>
            <a:ext cx="0" cy="242570"/>
          </a:xfrm>
          <a:custGeom>
            <a:avLst/>
            <a:gdLst/>
            <a:ahLst/>
            <a:cxnLst/>
            <a:rect l="l" t="t" r="r" b="b"/>
            <a:pathLst>
              <a:path h="242569">
                <a:moveTo>
                  <a:pt x="0" y="0"/>
                </a:moveTo>
                <a:lnTo>
                  <a:pt x="0" y="24231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363200" y="4433315"/>
            <a:ext cx="0" cy="361315"/>
          </a:xfrm>
          <a:custGeom>
            <a:avLst/>
            <a:gdLst/>
            <a:ahLst/>
            <a:cxnLst/>
            <a:rect l="l" t="t" r="r" b="b"/>
            <a:pathLst>
              <a:path h="361314">
                <a:moveTo>
                  <a:pt x="0" y="0"/>
                </a:moveTo>
                <a:lnTo>
                  <a:pt x="0" y="36118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363200" y="6518147"/>
            <a:ext cx="0" cy="340360"/>
          </a:xfrm>
          <a:custGeom>
            <a:avLst/>
            <a:gdLst/>
            <a:ahLst/>
            <a:cxnLst/>
            <a:rect l="l" t="t" r="r" b="b"/>
            <a:pathLst>
              <a:path h="340359">
                <a:moveTo>
                  <a:pt x="0" y="0"/>
                </a:moveTo>
                <a:lnTo>
                  <a:pt x="0" y="33985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582400" y="0"/>
            <a:ext cx="0" cy="683260"/>
          </a:xfrm>
          <a:custGeom>
            <a:avLst/>
            <a:gdLst/>
            <a:ahLst/>
            <a:cxnLst/>
            <a:rect l="l" t="t" r="r" b="b"/>
            <a:pathLst>
              <a:path h="683260">
                <a:moveTo>
                  <a:pt x="0" y="0"/>
                </a:moveTo>
                <a:lnTo>
                  <a:pt x="0" y="68275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582400" y="2714244"/>
            <a:ext cx="0" cy="242570"/>
          </a:xfrm>
          <a:custGeom>
            <a:avLst/>
            <a:gdLst/>
            <a:ahLst/>
            <a:cxnLst/>
            <a:rect l="l" t="t" r="r" b="b"/>
            <a:pathLst>
              <a:path h="242569">
                <a:moveTo>
                  <a:pt x="0" y="0"/>
                </a:moveTo>
                <a:lnTo>
                  <a:pt x="0" y="24231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582400" y="4433315"/>
            <a:ext cx="0" cy="361315"/>
          </a:xfrm>
          <a:custGeom>
            <a:avLst/>
            <a:gdLst/>
            <a:ahLst/>
            <a:cxnLst/>
            <a:rect l="l" t="t" r="r" b="b"/>
            <a:pathLst>
              <a:path h="361314">
                <a:moveTo>
                  <a:pt x="0" y="0"/>
                </a:moveTo>
                <a:lnTo>
                  <a:pt x="0" y="36118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582400" y="6518147"/>
            <a:ext cx="0" cy="340360"/>
          </a:xfrm>
          <a:custGeom>
            <a:avLst/>
            <a:gdLst/>
            <a:ahLst/>
            <a:cxnLst/>
            <a:rect l="l" t="t" r="r" b="b"/>
            <a:pathLst>
              <a:path h="340359">
                <a:moveTo>
                  <a:pt x="0" y="0"/>
                </a:moveTo>
                <a:lnTo>
                  <a:pt x="0" y="339851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47" y="385572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47" y="1610867"/>
            <a:ext cx="3655060" cy="0"/>
          </a:xfrm>
          <a:custGeom>
            <a:avLst/>
            <a:gdLst/>
            <a:ahLst/>
            <a:cxnLst/>
            <a:rect l="l" t="t" r="r" b="b"/>
            <a:pathLst>
              <a:path w="3655060">
                <a:moveTo>
                  <a:pt x="0" y="0"/>
                </a:moveTo>
                <a:lnTo>
                  <a:pt x="3654552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47" y="2834639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47" y="4061459"/>
            <a:ext cx="3655060" cy="0"/>
          </a:xfrm>
          <a:custGeom>
            <a:avLst/>
            <a:gdLst/>
            <a:ahLst/>
            <a:cxnLst/>
            <a:rect l="l" t="t" r="r" b="b"/>
            <a:pathLst>
              <a:path w="3655060">
                <a:moveTo>
                  <a:pt x="0" y="0"/>
                </a:moveTo>
                <a:lnTo>
                  <a:pt x="3654552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47" y="5285232"/>
            <a:ext cx="3655060" cy="0"/>
          </a:xfrm>
          <a:custGeom>
            <a:avLst/>
            <a:gdLst/>
            <a:ahLst/>
            <a:cxnLst/>
            <a:rect l="l" t="t" r="r" b="b"/>
            <a:pathLst>
              <a:path w="3655060">
                <a:moveTo>
                  <a:pt x="0" y="0"/>
                </a:moveTo>
                <a:lnTo>
                  <a:pt x="3654552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47" y="6510528"/>
            <a:ext cx="3655060" cy="0"/>
          </a:xfrm>
          <a:custGeom>
            <a:avLst/>
            <a:gdLst/>
            <a:ahLst/>
            <a:cxnLst/>
            <a:rect l="l" t="t" r="r" b="b"/>
            <a:pathLst>
              <a:path w="3655060">
                <a:moveTo>
                  <a:pt x="0" y="0"/>
                </a:moveTo>
                <a:lnTo>
                  <a:pt x="3654552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555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449324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6923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327647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548371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772143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1198352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736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14959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9273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7096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4904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697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36270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577328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736"/>
                </a:moveTo>
                <a:lnTo>
                  <a:pt x="4614799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79348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994392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1204447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09600" y="6172200"/>
            <a:ext cx="3048000" cy="0"/>
          </a:xfrm>
          <a:custGeom>
            <a:avLst/>
            <a:gdLst/>
            <a:ahLst/>
            <a:cxnLst/>
            <a:rect l="l" t="t" r="r" b="b"/>
            <a:pathLst>
              <a:path w="3048000">
                <a:moveTo>
                  <a:pt x="0" y="0"/>
                </a:moveTo>
                <a:lnTo>
                  <a:pt x="3048000" y="0"/>
                </a:lnTo>
              </a:path>
            </a:pathLst>
          </a:custGeom>
          <a:ln w="12191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7657338" y="4347464"/>
            <a:ext cx="114554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Regresso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0" y="92964"/>
            <a:ext cx="12192000" cy="463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92964"/>
            <a:ext cx="12192000" cy="463550"/>
          </a:xfrm>
          <a:custGeom>
            <a:avLst/>
            <a:gdLst/>
            <a:ahLst/>
            <a:cxnLst/>
            <a:rect l="l" t="t" r="r" b="b"/>
            <a:pathLst>
              <a:path w="12192000" h="463550">
                <a:moveTo>
                  <a:pt x="0" y="463295"/>
                </a:moveTo>
                <a:lnTo>
                  <a:pt x="12192000" y="463295"/>
                </a:lnTo>
                <a:lnTo>
                  <a:pt x="12192000" y="0"/>
                </a:lnTo>
                <a:lnTo>
                  <a:pt x="0" y="0"/>
                </a:lnTo>
                <a:lnTo>
                  <a:pt x="0" y="463295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78739" y="119253"/>
            <a:ext cx="53479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Verdana"/>
                <a:cs typeface="Verdana"/>
              </a:rPr>
              <a:t>4.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RCE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por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Ato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do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Ministério</a:t>
            </a:r>
            <a:r>
              <a:rPr sz="2400" b="1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Público</a:t>
            </a:r>
            <a:endParaRPr sz="240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0" y="5224271"/>
            <a:ext cx="2450592" cy="1016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0" y="5224271"/>
            <a:ext cx="2451100" cy="1016635"/>
          </a:xfrm>
          <a:custGeom>
            <a:avLst/>
            <a:gdLst/>
            <a:ahLst/>
            <a:cxnLst/>
            <a:rect l="l" t="t" r="r" b="b"/>
            <a:pathLst>
              <a:path w="2451100" h="1016635">
                <a:moveTo>
                  <a:pt x="0" y="1016507"/>
                </a:moveTo>
                <a:lnTo>
                  <a:pt x="2450592" y="1016507"/>
                </a:lnTo>
                <a:lnTo>
                  <a:pt x="2450592" y="0"/>
                </a:lnTo>
                <a:lnTo>
                  <a:pt x="0" y="0"/>
                </a:lnTo>
                <a:lnTo>
                  <a:pt x="0" y="1016507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78739" y="5251196"/>
            <a:ext cx="10579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2C2D2C"/>
                </a:solidFill>
                <a:latin typeface="Arial"/>
                <a:cs typeface="Arial"/>
              </a:rPr>
              <a:t>Portugal</a:t>
            </a:r>
            <a:endParaRPr sz="20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8739" y="5555691"/>
            <a:ext cx="220345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2C2D2C"/>
                </a:solidFill>
                <a:latin typeface="Arial"/>
                <a:cs typeface="Arial"/>
              </a:rPr>
              <a:t>Lei </a:t>
            </a:r>
            <a:r>
              <a:rPr sz="2000" b="1" spc="-5" dirty="0">
                <a:solidFill>
                  <a:srgbClr val="2C2D2C"/>
                </a:solidFill>
                <a:latin typeface="Arial"/>
                <a:cs typeface="Arial"/>
              </a:rPr>
              <a:t>n.º </a:t>
            </a:r>
            <a:r>
              <a:rPr sz="2000" b="1" dirty="0">
                <a:solidFill>
                  <a:srgbClr val="2C2D2C"/>
                </a:solidFill>
                <a:latin typeface="Arial"/>
                <a:cs typeface="Arial"/>
              </a:rPr>
              <a:t>67/2007,</a:t>
            </a:r>
            <a:r>
              <a:rPr sz="2000" b="1" spc="-1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2C2D2C"/>
                </a:solidFill>
                <a:latin typeface="Arial"/>
                <a:cs typeface="Arial"/>
              </a:rPr>
              <a:t>31 de</a:t>
            </a:r>
            <a:r>
              <a:rPr sz="2000" b="1" spc="-4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C2D2C"/>
                </a:solidFill>
                <a:latin typeface="Arial"/>
                <a:cs typeface="Arial"/>
              </a:rPr>
              <a:t>Dezembro</a:t>
            </a:r>
            <a:endParaRPr sz="20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2628138" y="4679441"/>
            <a:ext cx="1637030" cy="2082164"/>
          </a:xfrm>
          <a:custGeom>
            <a:avLst/>
            <a:gdLst/>
            <a:ahLst/>
            <a:cxnLst/>
            <a:rect l="l" t="t" r="r" b="b"/>
            <a:pathLst>
              <a:path w="1637029" h="2082165">
                <a:moveTo>
                  <a:pt x="1636776" y="2081783"/>
                </a:moveTo>
                <a:lnTo>
                  <a:pt x="1562284" y="2081226"/>
                </a:lnTo>
                <a:lnTo>
                  <a:pt x="1489667" y="2079586"/>
                </a:lnTo>
                <a:lnTo>
                  <a:pt x="1419212" y="2076912"/>
                </a:lnTo>
                <a:lnTo>
                  <a:pt x="1351209" y="2073251"/>
                </a:lnTo>
                <a:lnTo>
                  <a:pt x="1285947" y="2068652"/>
                </a:lnTo>
                <a:lnTo>
                  <a:pt x="1223715" y="2063162"/>
                </a:lnTo>
                <a:lnTo>
                  <a:pt x="1164801" y="2056831"/>
                </a:lnTo>
                <a:lnTo>
                  <a:pt x="1109494" y="2049706"/>
                </a:lnTo>
                <a:lnTo>
                  <a:pt x="1058084" y="2041836"/>
                </a:lnTo>
                <a:lnTo>
                  <a:pt x="1010859" y="2033267"/>
                </a:lnTo>
                <a:lnTo>
                  <a:pt x="968108" y="2024050"/>
                </a:lnTo>
                <a:lnTo>
                  <a:pt x="930119" y="2014231"/>
                </a:lnTo>
                <a:lnTo>
                  <a:pt x="869587" y="1992982"/>
                </a:lnTo>
                <a:lnTo>
                  <a:pt x="831573" y="1969905"/>
                </a:lnTo>
                <a:lnTo>
                  <a:pt x="818388" y="1945385"/>
                </a:lnTo>
                <a:lnTo>
                  <a:pt x="818388" y="1177289"/>
                </a:lnTo>
                <a:lnTo>
                  <a:pt x="815043" y="1164874"/>
                </a:lnTo>
                <a:lnTo>
                  <a:pt x="767188" y="1129693"/>
                </a:lnTo>
                <a:lnTo>
                  <a:pt x="706656" y="1108444"/>
                </a:lnTo>
                <a:lnTo>
                  <a:pt x="668667" y="1098625"/>
                </a:lnTo>
                <a:lnTo>
                  <a:pt x="625916" y="1089408"/>
                </a:lnTo>
                <a:lnTo>
                  <a:pt x="578691" y="1080839"/>
                </a:lnTo>
                <a:lnTo>
                  <a:pt x="527281" y="1072969"/>
                </a:lnTo>
                <a:lnTo>
                  <a:pt x="471974" y="1065844"/>
                </a:lnTo>
                <a:lnTo>
                  <a:pt x="413060" y="1059513"/>
                </a:lnTo>
                <a:lnTo>
                  <a:pt x="350828" y="1054023"/>
                </a:lnTo>
                <a:lnTo>
                  <a:pt x="285566" y="1049424"/>
                </a:lnTo>
                <a:lnTo>
                  <a:pt x="217563" y="1045763"/>
                </a:lnTo>
                <a:lnTo>
                  <a:pt x="147108" y="1043089"/>
                </a:lnTo>
                <a:lnTo>
                  <a:pt x="74491" y="1041449"/>
                </a:lnTo>
                <a:lnTo>
                  <a:pt x="0" y="1040891"/>
                </a:lnTo>
                <a:lnTo>
                  <a:pt x="74491" y="1040334"/>
                </a:lnTo>
                <a:lnTo>
                  <a:pt x="147108" y="1038694"/>
                </a:lnTo>
                <a:lnTo>
                  <a:pt x="217563" y="1036020"/>
                </a:lnTo>
                <a:lnTo>
                  <a:pt x="285566" y="1032359"/>
                </a:lnTo>
                <a:lnTo>
                  <a:pt x="350828" y="1027760"/>
                </a:lnTo>
                <a:lnTo>
                  <a:pt x="413060" y="1022270"/>
                </a:lnTo>
                <a:lnTo>
                  <a:pt x="471974" y="1015939"/>
                </a:lnTo>
                <a:lnTo>
                  <a:pt x="527281" y="1008814"/>
                </a:lnTo>
                <a:lnTo>
                  <a:pt x="578691" y="1000944"/>
                </a:lnTo>
                <a:lnTo>
                  <a:pt x="625916" y="992375"/>
                </a:lnTo>
                <a:lnTo>
                  <a:pt x="668667" y="983158"/>
                </a:lnTo>
                <a:lnTo>
                  <a:pt x="706656" y="973339"/>
                </a:lnTo>
                <a:lnTo>
                  <a:pt x="767188" y="952090"/>
                </a:lnTo>
                <a:lnTo>
                  <a:pt x="805202" y="929013"/>
                </a:lnTo>
                <a:lnTo>
                  <a:pt x="818388" y="904493"/>
                </a:lnTo>
                <a:lnTo>
                  <a:pt x="818388" y="136397"/>
                </a:lnTo>
                <a:lnTo>
                  <a:pt x="821732" y="123985"/>
                </a:lnTo>
                <a:lnTo>
                  <a:pt x="869587" y="88812"/>
                </a:lnTo>
                <a:lnTo>
                  <a:pt x="930119" y="67563"/>
                </a:lnTo>
                <a:lnTo>
                  <a:pt x="968108" y="57744"/>
                </a:lnTo>
                <a:lnTo>
                  <a:pt x="1010859" y="48526"/>
                </a:lnTo>
                <a:lnTo>
                  <a:pt x="1058084" y="39957"/>
                </a:lnTo>
                <a:lnTo>
                  <a:pt x="1109494" y="32085"/>
                </a:lnTo>
                <a:lnTo>
                  <a:pt x="1164801" y="24959"/>
                </a:lnTo>
                <a:lnTo>
                  <a:pt x="1223715" y="18626"/>
                </a:lnTo>
                <a:lnTo>
                  <a:pt x="1285947" y="13136"/>
                </a:lnTo>
                <a:lnTo>
                  <a:pt x="1351209" y="8535"/>
                </a:lnTo>
                <a:lnTo>
                  <a:pt x="1419212" y="4873"/>
                </a:lnTo>
                <a:lnTo>
                  <a:pt x="1489667" y="2198"/>
                </a:lnTo>
                <a:lnTo>
                  <a:pt x="1562284" y="557"/>
                </a:lnTo>
                <a:lnTo>
                  <a:pt x="1636776" y="0"/>
                </a:lnTo>
              </a:path>
            </a:pathLst>
          </a:custGeom>
          <a:ln w="381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657600" y="4794503"/>
            <a:ext cx="8534400" cy="1724025"/>
          </a:xfrm>
          <a:custGeom>
            <a:avLst/>
            <a:gdLst/>
            <a:ahLst/>
            <a:cxnLst/>
            <a:rect l="l" t="t" r="r" b="b"/>
            <a:pathLst>
              <a:path w="8534400" h="1724025">
                <a:moveTo>
                  <a:pt x="0" y="1723644"/>
                </a:moveTo>
                <a:lnTo>
                  <a:pt x="8534400" y="1723644"/>
                </a:lnTo>
                <a:lnTo>
                  <a:pt x="8534400" y="0"/>
                </a:lnTo>
                <a:lnTo>
                  <a:pt x="0" y="0"/>
                </a:lnTo>
                <a:lnTo>
                  <a:pt x="0" y="17236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657600" y="4794503"/>
            <a:ext cx="8534400" cy="1724025"/>
          </a:xfrm>
          <a:custGeom>
            <a:avLst/>
            <a:gdLst/>
            <a:ahLst/>
            <a:cxnLst/>
            <a:rect l="l" t="t" r="r" b="b"/>
            <a:pathLst>
              <a:path w="8534400" h="1724025">
                <a:moveTo>
                  <a:pt x="0" y="1723644"/>
                </a:moveTo>
                <a:lnTo>
                  <a:pt x="8534400" y="1723644"/>
                </a:lnTo>
                <a:lnTo>
                  <a:pt x="8534400" y="0"/>
                </a:lnTo>
                <a:lnTo>
                  <a:pt x="0" y="0"/>
                </a:lnTo>
                <a:lnTo>
                  <a:pt x="0" y="1723644"/>
                </a:lnTo>
                <a:close/>
              </a:path>
            </a:pathLst>
          </a:custGeom>
          <a:ln w="12192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3736975" y="4823840"/>
            <a:ext cx="837819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10" dirty="0">
                <a:solidFill>
                  <a:srgbClr val="2C2D2C"/>
                </a:solidFill>
                <a:latin typeface="Arial"/>
                <a:cs typeface="Arial"/>
              </a:rPr>
              <a:t>Artigo</a:t>
            </a:r>
            <a:r>
              <a:rPr sz="1500" b="1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14.º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Responsabilidade </a:t>
            </a:r>
            <a:r>
              <a:rPr sz="1500" b="1" spc="-10" dirty="0">
                <a:solidFill>
                  <a:srgbClr val="2C2D2C"/>
                </a:solidFill>
                <a:latin typeface="Arial"/>
                <a:cs typeface="Arial"/>
              </a:rPr>
              <a:t>dos</a:t>
            </a:r>
            <a:r>
              <a:rPr sz="1500" b="1" spc="-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Arial"/>
                <a:cs typeface="Arial"/>
              </a:rPr>
              <a:t>magistrados</a:t>
            </a:r>
            <a:endParaRPr sz="15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500" spc="-5" dirty="0">
                <a:solidFill>
                  <a:srgbClr val="2C2D2C"/>
                </a:solidFill>
                <a:latin typeface="Arial"/>
                <a:cs typeface="Arial"/>
              </a:rPr>
              <a:t>1 </a:t>
            </a:r>
            <a:r>
              <a:rPr sz="1500" dirty="0">
                <a:solidFill>
                  <a:srgbClr val="2C2D2C"/>
                </a:solidFill>
                <a:latin typeface="Arial"/>
                <a:cs typeface="Arial"/>
              </a:rPr>
              <a:t>- </a:t>
            </a:r>
            <a:r>
              <a:rPr sz="1500" spc="-5" dirty="0">
                <a:solidFill>
                  <a:srgbClr val="2C2D2C"/>
                </a:solidFill>
                <a:latin typeface="Arial"/>
                <a:cs typeface="Arial"/>
              </a:rPr>
              <a:t>Sem prejuízo da responsabilidade criminal em que possam </a:t>
            </a:r>
            <a:r>
              <a:rPr sz="1500" spc="-15" dirty="0">
                <a:solidFill>
                  <a:srgbClr val="2C2D2C"/>
                </a:solidFill>
                <a:latin typeface="Arial"/>
                <a:cs typeface="Arial"/>
              </a:rPr>
              <a:t>incorrer, </a:t>
            </a:r>
            <a:r>
              <a:rPr sz="1500" spc="-10" dirty="0">
                <a:solidFill>
                  <a:srgbClr val="2C2D2C"/>
                </a:solidFill>
                <a:latin typeface="Arial"/>
                <a:cs typeface="Arial"/>
              </a:rPr>
              <a:t>os </a:t>
            </a:r>
            <a:r>
              <a:rPr sz="1500" spc="-5" dirty="0">
                <a:solidFill>
                  <a:srgbClr val="2C2D2C"/>
                </a:solidFill>
                <a:latin typeface="Arial"/>
                <a:cs typeface="Arial"/>
              </a:rPr>
              <a:t>magistrados (...) </a:t>
            </a:r>
            <a:r>
              <a:rPr sz="1500" spc="-15" dirty="0">
                <a:solidFill>
                  <a:srgbClr val="2C2D2C"/>
                </a:solidFill>
                <a:latin typeface="Arial"/>
                <a:cs typeface="Arial"/>
              </a:rPr>
              <a:t>do  </a:t>
            </a:r>
            <a:r>
              <a:rPr sz="1500" spc="-5" dirty="0">
                <a:solidFill>
                  <a:srgbClr val="2C2D2C"/>
                </a:solidFill>
                <a:latin typeface="Arial"/>
                <a:cs typeface="Arial"/>
              </a:rPr>
              <a:t>Ministério Público não podem ser directamente responsabilizados pelos danos decorrentes dos  actos que pratiquem no exercício das respectivas funções, </a:t>
            </a:r>
            <a:r>
              <a:rPr sz="1500" b="1" u="heavy" spc="-5" dirty="0">
                <a:solidFill>
                  <a:srgbClr val="2C2D2C"/>
                </a:solidFill>
                <a:latin typeface="Arial"/>
                <a:cs typeface="Arial"/>
              </a:rPr>
              <a:t>mas, </a:t>
            </a:r>
            <a:r>
              <a:rPr sz="1500" b="1" u="heavy" spc="-10" dirty="0">
                <a:solidFill>
                  <a:srgbClr val="2C2D2C"/>
                </a:solidFill>
                <a:latin typeface="Arial"/>
                <a:cs typeface="Arial"/>
              </a:rPr>
              <a:t>quando </a:t>
            </a:r>
            <a:r>
              <a:rPr sz="1500" b="1" u="heavy" spc="-5" dirty="0">
                <a:solidFill>
                  <a:srgbClr val="2C2D2C"/>
                </a:solidFill>
                <a:latin typeface="Arial"/>
                <a:cs typeface="Arial"/>
              </a:rPr>
              <a:t>tenham agido com  dolo</a:t>
            </a:r>
            <a:r>
              <a:rPr sz="1500" b="1" u="heavy" spc="5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u="heavy" spc="-5" dirty="0">
                <a:solidFill>
                  <a:srgbClr val="2C2D2C"/>
                </a:solidFill>
                <a:latin typeface="Arial"/>
                <a:cs typeface="Arial"/>
              </a:rPr>
              <a:t>ou</a:t>
            </a:r>
            <a:r>
              <a:rPr sz="1500" b="1" u="heavy" spc="3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u="heavy" spc="-5" dirty="0">
                <a:solidFill>
                  <a:srgbClr val="2C2D2C"/>
                </a:solidFill>
                <a:latin typeface="Arial"/>
                <a:cs typeface="Arial"/>
              </a:rPr>
              <a:t>culpa</a:t>
            </a:r>
            <a:r>
              <a:rPr sz="1500" b="1" u="heavy" spc="5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u="heavy" spc="-5" dirty="0">
                <a:solidFill>
                  <a:srgbClr val="2C2D2C"/>
                </a:solidFill>
                <a:latin typeface="Arial"/>
                <a:cs typeface="Arial"/>
              </a:rPr>
              <a:t>grave,</a:t>
            </a:r>
            <a:r>
              <a:rPr sz="1500" b="1" u="heavy" spc="5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u="heavy" dirty="0">
                <a:solidFill>
                  <a:srgbClr val="2C2D2C"/>
                </a:solidFill>
                <a:latin typeface="Arial"/>
                <a:cs typeface="Arial"/>
              </a:rPr>
              <a:t>o</a:t>
            </a:r>
            <a:r>
              <a:rPr sz="1500" b="1" u="heavy" spc="3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u="heavy" spc="-5" dirty="0">
                <a:solidFill>
                  <a:srgbClr val="2C2D2C"/>
                </a:solidFill>
                <a:latin typeface="Arial"/>
                <a:cs typeface="Arial"/>
              </a:rPr>
              <a:t>Estado</a:t>
            </a:r>
            <a:r>
              <a:rPr sz="1500" b="1" u="heavy" spc="5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u="heavy" spc="-10" dirty="0">
                <a:solidFill>
                  <a:srgbClr val="2C2D2C"/>
                </a:solidFill>
                <a:latin typeface="Arial"/>
                <a:cs typeface="Arial"/>
              </a:rPr>
              <a:t>goza</a:t>
            </a:r>
            <a:r>
              <a:rPr sz="1500" b="1" u="heavy" spc="7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u="heavy" spc="-1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500" b="1" u="heavy" spc="7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u="heavy" spc="-5" dirty="0">
                <a:solidFill>
                  <a:srgbClr val="2C2D2C"/>
                </a:solidFill>
                <a:latin typeface="Arial"/>
                <a:cs typeface="Arial"/>
              </a:rPr>
              <a:t>direito</a:t>
            </a:r>
            <a:r>
              <a:rPr sz="1500" b="1" u="heavy" spc="3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u="heavy" spc="-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500" b="1" u="heavy" spc="5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u="heavy" spc="-5" dirty="0">
                <a:solidFill>
                  <a:srgbClr val="2C2D2C"/>
                </a:solidFill>
                <a:latin typeface="Arial"/>
                <a:cs typeface="Arial"/>
              </a:rPr>
              <a:t>regresso</a:t>
            </a:r>
            <a:r>
              <a:rPr sz="1500" b="1" u="heavy" spc="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u="heavy" spc="-5" dirty="0">
                <a:solidFill>
                  <a:srgbClr val="2C2D2C"/>
                </a:solidFill>
                <a:latin typeface="Arial"/>
                <a:cs typeface="Arial"/>
              </a:rPr>
              <a:t>contra</a:t>
            </a:r>
            <a:r>
              <a:rPr sz="1500" b="1" u="heavy" spc="5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500" b="1" u="heavy" spc="-5" dirty="0">
                <a:solidFill>
                  <a:srgbClr val="2C2D2C"/>
                </a:solidFill>
                <a:latin typeface="Arial"/>
                <a:cs typeface="Arial"/>
              </a:rPr>
              <a:t>eles.</a:t>
            </a:r>
            <a:endParaRPr sz="150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6576" y="3179064"/>
            <a:ext cx="2450592" cy="13243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6576" y="3179064"/>
            <a:ext cx="2451100" cy="1324610"/>
          </a:xfrm>
          <a:custGeom>
            <a:avLst/>
            <a:gdLst/>
            <a:ahLst/>
            <a:cxnLst/>
            <a:rect l="l" t="t" r="r" b="b"/>
            <a:pathLst>
              <a:path w="2451100" h="1324610">
                <a:moveTo>
                  <a:pt x="0" y="1324356"/>
                </a:moveTo>
                <a:lnTo>
                  <a:pt x="2450592" y="1324356"/>
                </a:lnTo>
                <a:lnTo>
                  <a:pt x="2450592" y="0"/>
                </a:lnTo>
                <a:lnTo>
                  <a:pt x="0" y="0"/>
                </a:lnTo>
                <a:lnTo>
                  <a:pt x="0" y="1324356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115315" y="3199587"/>
            <a:ext cx="18021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2C2D2C"/>
                </a:solidFill>
                <a:latin typeface="Arial"/>
                <a:cs typeface="Arial"/>
              </a:rPr>
              <a:t>PL.</a:t>
            </a:r>
            <a:r>
              <a:rPr sz="4000" b="1" spc="-9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2C2D2C"/>
                </a:solidFill>
                <a:latin typeface="Arial"/>
                <a:cs typeface="Arial"/>
              </a:rPr>
              <a:t>412</a:t>
            </a:r>
            <a:endParaRPr sz="40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15315" y="3809746"/>
            <a:ext cx="14376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2C2D2C"/>
                </a:solidFill>
                <a:latin typeface="Arial"/>
                <a:cs typeface="Arial"/>
              </a:rPr>
              <a:t>-</a:t>
            </a:r>
            <a:r>
              <a:rPr sz="4000" b="1" spc="-8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4000" b="1" spc="-60" dirty="0">
                <a:solidFill>
                  <a:srgbClr val="2C2D2C"/>
                </a:solidFill>
                <a:latin typeface="Arial"/>
                <a:cs typeface="Arial"/>
              </a:rPr>
              <a:t>2011</a:t>
            </a:r>
            <a:endParaRPr sz="400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2702814" y="2833877"/>
            <a:ext cx="1637030" cy="1724025"/>
          </a:xfrm>
          <a:custGeom>
            <a:avLst/>
            <a:gdLst/>
            <a:ahLst/>
            <a:cxnLst/>
            <a:rect l="l" t="t" r="r" b="b"/>
            <a:pathLst>
              <a:path w="1637029" h="1724025">
                <a:moveTo>
                  <a:pt x="1636776" y="1723644"/>
                </a:moveTo>
                <a:lnTo>
                  <a:pt x="1562284" y="1723086"/>
                </a:lnTo>
                <a:lnTo>
                  <a:pt x="1489667" y="1721445"/>
                </a:lnTo>
                <a:lnTo>
                  <a:pt x="1419212" y="1718770"/>
                </a:lnTo>
                <a:lnTo>
                  <a:pt x="1351209" y="1715108"/>
                </a:lnTo>
                <a:lnTo>
                  <a:pt x="1285947" y="1710507"/>
                </a:lnTo>
                <a:lnTo>
                  <a:pt x="1223715" y="1705017"/>
                </a:lnTo>
                <a:lnTo>
                  <a:pt x="1164801" y="1698684"/>
                </a:lnTo>
                <a:lnTo>
                  <a:pt x="1109494" y="1691558"/>
                </a:lnTo>
                <a:lnTo>
                  <a:pt x="1058084" y="1683686"/>
                </a:lnTo>
                <a:lnTo>
                  <a:pt x="1010859" y="1675117"/>
                </a:lnTo>
                <a:lnTo>
                  <a:pt x="968108" y="1665899"/>
                </a:lnTo>
                <a:lnTo>
                  <a:pt x="930119" y="1656080"/>
                </a:lnTo>
                <a:lnTo>
                  <a:pt x="869587" y="1634831"/>
                </a:lnTo>
                <a:lnTo>
                  <a:pt x="831573" y="1611758"/>
                </a:lnTo>
                <a:lnTo>
                  <a:pt x="818388" y="1587246"/>
                </a:lnTo>
                <a:lnTo>
                  <a:pt x="818388" y="998220"/>
                </a:lnTo>
                <a:lnTo>
                  <a:pt x="815043" y="985807"/>
                </a:lnTo>
                <a:lnTo>
                  <a:pt x="767188" y="950634"/>
                </a:lnTo>
                <a:lnTo>
                  <a:pt x="706656" y="929386"/>
                </a:lnTo>
                <a:lnTo>
                  <a:pt x="668667" y="919566"/>
                </a:lnTo>
                <a:lnTo>
                  <a:pt x="625916" y="910348"/>
                </a:lnTo>
                <a:lnTo>
                  <a:pt x="578691" y="901779"/>
                </a:lnTo>
                <a:lnTo>
                  <a:pt x="527281" y="893907"/>
                </a:lnTo>
                <a:lnTo>
                  <a:pt x="471974" y="886781"/>
                </a:lnTo>
                <a:lnTo>
                  <a:pt x="413060" y="880448"/>
                </a:lnTo>
                <a:lnTo>
                  <a:pt x="350828" y="874958"/>
                </a:lnTo>
                <a:lnTo>
                  <a:pt x="285566" y="870357"/>
                </a:lnTo>
                <a:lnTo>
                  <a:pt x="217563" y="866695"/>
                </a:lnTo>
                <a:lnTo>
                  <a:pt x="147108" y="864020"/>
                </a:lnTo>
                <a:lnTo>
                  <a:pt x="74491" y="862379"/>
                </a:lnTo>
                <a:lnTo>
                  <a:pt x="0" y="861822"/>
                </a:lnTo>
                <a:lnTo>
                  <a:pt x="74491" y="861264"/>
                </a:lnTo>
                <a:lnTo>
                  <a:pt x="147108" y="859623"/>
                </a:lnTo>
                <a:lnTo>
                  <a:pt x="217563" y="856948"/>
                </a:lnTo>
                <a:lnTo>
                  <a:pt x="285566" y="853286"/>
                </a:lnTo>
                <a:lnTo>
                  <a:pt x="350828" y="848685"/>
                </a:lnTo>
                <a:lnTo>
                  <a:pt x="413060" y="843195"/>
                </a:lnTo>
                <a:lnTo>
                  <a:pt x="471974" y="836862"/>
                </a:lnTo>
                <a:lnTo>
                  <a:pt x="527281" y="829736"/>
                </a:lnTo>
                <a:lnTo>
                  <a:pt x="578691" y="821864"/>
                </a:lnTo>
                <a:lnTo>
                  <a:pt x="625916" y="813295"/>
                </a:lnTo>
                <a:lnTo>
                  <a:pt x="668667" y="804077"/>
                </a:lnTo>
                <a:lnTo>
                  <a:pt x="706656" y="794258"/>
                </a:lnTo>
                <a:lnTo>
                  <a:pt x="767188" y="773009"/>
                </a:lnTo>
                <a:lnTo>
                  <a:pt x="805202" y="749936"/>
                </a:lnTo>
                <a:lnTo>
                  <a:pt x="818388" y="725424"/>
                </a:lnTo>
                <a:lnTo>
                  <a:pt x="818388" y="136398"/>
                </a:lnTo>
                <a:lnTo>
                  <a:pt x="821732" y="123985"/>
                </a:lnTo>
                <a:lnTo>
                  <a:pt x="869587" y="88812"/>
                </a:lnTo>
                <a:lnTo>
                  <a:pt x="930119" y="67563"/>
                </a:lnTo>
                <a:lnTo>
                  <a:pt x="968108" y="57744"/>
                </a:lnTo>
                <a:lnTo>
                  <a:pt x="1010859" y="48526"/>
                </a:lnTo>
                <a:lnTo>
                  <a:pt x="1058084" y="39957"/>
                </a:lnTo>
                <a:lnTo>
                  <a:pt x="1109494" y="32085"/>
                </a:lnTo>
                <a:lnTo>
                  <a:pt x="1164801" y="24959"/>
                </a:lnTo>
                <a:lnTo>
                  <a:pt x="1223715" y="18626"/>
                </a:lnTo>
                <a:lnTo>
                  <a:pt x="1285947" y="13136"/>
                </a:lnTo>
                <a:lnTo>
                  <a:pt x="1351209" y="8535"/>
                </a:lnTo>
                <a:lnTo>
                  <a:pt x="1419212" y="4873"/>
                </a:lnTo>
                <a:lnTo>
                  <a:pt x="1489667" y="2198"/>
                </a:lnTo>
                <a:lnTo>
                  <a:pt x="1562284" y="557"/>
                </a:lnTo>
                <a:lnTo>
                  <a:pt x="1636776" y="0"/>
                </a:lnTo>
              </a:path>
            </a:pathLst>
          </a:custGeom>
          <a:ln w="381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657600" y="2956560"/>
            <a:ext cx="8534400" cy="1477010"/>
          </a:xfrm>
          <a:custGeom>
            <a:avLst/>
            <a:gdLst/>
            <a:ahLst/>
            <a:cxnLst/>
            <a:rect l="l" t="t" r="r" b="b"/>
            <a:pathLst>
              <a:path w="8534400" h="1477010">
                <a:moveTo>
                  <a:pt x="0" y="1476756"/>
                </a:moveTo>
                <a:lnTo>
                  <a:pt x="8534400" y="1476756"/>
                </a:lnTo>
                <a:lnTo>
                  <a:pt x="8534400" y="0"/>
                </a:lnTo>
                <a:lnTo>
                  <a:pt x="0" y="0"/>
                </a:lnTo>
                <a:lnTo>
                  <a:pt x="0" y="14767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657600" y="2956560"/>
            <a:ext cx="8534400" cy="1477010"/>
          </a:xfrm>
          <a:custGeom>
            <a:avLst/>
            <a:gdLst/>
            <a:ahLst/>
            <a:cxnLst/>
            <a:rect l="l" t="t" r="r" b="b"/>
            <a:pathLst>
              <a:path w="8534400" h="1477010">
                <a:moveTo>
                  <a:pt x="0" y="1476756"/>
                </a:moveTo>
                <a:lnTo>
                  <a:pt x="8534400" y="1476756"/>
                </a:lnTo>
                <a:lnTo>
                  <a:pt x="8534400" y="0"/>
                </a:lnTo>
                <a:lnTo>
                  <a:pt x="0" y="0"/>
                </a:lnTo>
                <a:lnTo>
                  <a:pt x="0" y="1476756"/>
                </a:lnTo>
                <a:close/>
              </a:path>
            </a:pathLst>
          </a:custGeom>
          <a:ln w="12192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3736975" y="2983738"/>
            <a:ext cx="8376284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Art.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21. Sem prejuízo do direito de regresso, responde o Estado pelos 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danos 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decorrentes do exercício, pelo Ministério Público, de suas funções institucionais,  quando os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seus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membros procederem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com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dolo ou fraude, ou fizerem uso  indevido das informações e documentos que obtiverem, inclusive nas hipóteses  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legais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800" spc="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sigilo.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3657600" y="682751"/>
            <a:ext cx="8534400" cy="2032000"/>
          </a:xfrm>
          <a:custGeom>
            <a:avLst/>
            <a:gdLst/>
            <a:ahLst/>
            <a:cxnLst/>
            <a:rect l="l" t="t" r="r" b="b"/>
            <a:pathLst>
              <a:path w="8534400" h="2032000">
                <a:moveTo>
                  <a:pt x="0" y="2031492"/>
                </a:moveTo>
                <a:lnTo>
                  <a:pt x="8534400" y="2031492"/>
                </a:lnTo>
                <a:lnTo>
                  <a:pt x="8534400" y="0"/>
                </a:lnTo>
                <a:lnTo>
                  <a:pt x="0" y="0"/>
                </a:lnTo>
                <a:lnTo>
                  <a:pt x="0" y="20314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657600" y="682751"/>
            <a:ext cx="8534400" cy="2032000"/>
          </a:xfrm>
          <a:custGeom>
            <a:avLst/>
            <a:gdLst/>
            <a:ahLst/>
            <a:cxnLst/>
            <a:rect l="l" t="t" r="r" b="b"/>
            <a:pathLst>
              <a:path w="8534400" h="2032000">
                <a:moveTo>
                  <a:pt x="0" y="2031492"/>
                </a:moveTo>
                <a:lnTo>
                  <a:pt x="8534400" y="2031492"/>
                </a:lnTo>
                <a:lnTo>
                  <a:pt x="8534400" y="0"/>
                </a:lnTo>
                <a:lnTo>
                  <a:pt x="0" y="0"/>
                </a:lnTo>
                <a:lnTo>
                  <a:pt x="0" y="2031492"/>
                </a:lnTo>
                <a:close/>
              </a:path>
            </a:pathLst>
          </a:custGeom>
          <a:ln w="12192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3736975" y="709676"/>
            <a:ext cx="837755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CONSTITUCIONAL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  </a:t>
            </a:r>
            <a:r>
              <a:rPr sz="1400" spc="-15" dirty="0">
                <a:solidFill>
                  <a:srgbClr val="2C2D2C"/>
                </a:solidFill>
                <a:latin typeface="Arial"/>
                <a:cs typeface="Arial"/>
              </a:rPr>
              <a:t>ADMINISTRATIVO.  </a:t>
            </a:r>
            <a:r>
              <a:rPr sz="1400" spc="-20" dirty="0">
                <a:solidFill>
                  <a:srgbClr val="2C2D2C"/>
                </a:solidFill>
                <a:latin typeface="Arial"/>
                <a:cs typeface="Arial"/>
              </a:rPr>
              <a:t>AGRAVO  </a:t>
            </a:r>
            <a:r>
              <a:rPr sz="1400" spc="-15" dirty="0">
                <a:solidFill>
                  <a:srgbClr val="2C2D2C"/>
                </a:solidFill>
                <a:latin typeface="Arial"/>
                <a:cs typeface="Arial"/>
              </a:rPr>
              <a:t>REGIMENTAL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EM  </a:t>
            </a:r>
            <a:r>
              <a:rPr sz="1400" spc="-20" dirty="0">
                <a:solidFill>
                  <a:srgbClr val="2C2D2C"/>
                </a:solidFill>
                <a:latin typeface="Arial"/>
                <a:cs typeface="Arial"/>
              </a:rPr>
              <a:t>AGRAVO 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400" spc="-1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INSTRUMENTO.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2054860" algn="l"/>
                <a:tab pos="3129280" algn="l"/>
                <a:tab pos="3599815" algn="l"/>
                <a:tab pos="4531360" algn="l"/>
                <a:tab pos="5123180" algn="l"/>
                <a:tab pos="5802630" algn="l"/>
                <a:tab pos="6271895" algn="l"/>
                <a:tab pos="7514590" algn="l"/>
              </a:tabLst>
            </a:pP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RESPONSABILIDADE	</a:t>
            </a:r>
            <a:r>
              <a:rPr sz="1400" b="1" spc="-15" dirty="0">
                <a:solidFill>
                  <a:srgbClr val="2C2D2C"/>
                </a:solidFill>
                <a:latin typeface="Arial"/>
                <a:cs typeface="Arial"/>
              </a:rPr>
              <a:t>OBJETIVA	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DO	</a:t>
            </a:r>
            <a:r>
              <a:rPr sz="1400" b="1" spc="-25" dirty="0">
                <a:solidFill>
                  <a:srgbClr val="2C2D2C"/>
                </a:solidFill>
                <a:latin typeface="Arial"/>
                <a:cs typeface="Arial"/>
              </a:rPr>
              <a:t>ESTADO	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POR	</a:t>
            </a:r>
            <a:r>
              <a:rPr sz="1400" b="1" spc="-40" dirty="0">
                <a:solidFill>
                  <a:srgbClr val="2C2D2C"/>
                </a:solidFill>
                <a:latin typeface="Arial"/>
                <a:cs typeface="Arial"/>
              </a:rPr>
              <a:t>ATOS	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DO	</a:t>
            </a:r>
            <a:r>
              <a:rPr sz="1400" b="1" dirty="0">
                <a:solidFill>
                  <a:srgbClr val="2C2D2C"/>
                </a:solidFill>
                <a:latin typeface="Arial"/>
                <a:cs typeface="Arial"/>
              </a:rPr>
              <a:t>MINISTÉRIO	</a:t>
            </a:r>
            <a:r>
              <a:rPr sz="1400" b="1" spc="-5" dirty="0">
                <a:solidFill>
                  <a:srgbClr val="2C2D2C"/>
                </a:solidFill>
                <a:latin typeface="Arial"/>
                <a:cs typeface="Arial"/>
              </a:rPr>
              <a:t>PÚBLICO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736975" y="1136650"/>
            <a:ext cx="8378190" cy="1520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SUCUMBÊNCIA. LEGITIMIDADE </a:t>
            </a:r>
            <a:r>
              <a:rPr sz="1400" spc="-30" dirty="0">
                <a:solidFill>
                  <a:srgbClr val="2C2D2C"/>
                </a:solidFill>
                <a:latin typeface="Arial"/>
                <a:cs typeface="Arial"/>
              </a:rPr>
              <a:t>PASSIVA. </a:t>
            </a:r>
            <a:r>
              <a:rPr sz="1400" spc="-50" dirty="0">
                <a:solidFill>
                  <a:srgbClr val="2C2D2C"/>
                </a:solidFill>
                <a:latin typeface="Arial"/>
                <a:cs typeface="Arial"/>
              </a:rPr>
              <a:t>ART.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37,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§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6º, DA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CF/88. 1.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legitimidade passiva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é </a:t>
            </a:r>
            <a:r>
              <a:rPr sz="1400" spc="-15" dirty="0">
                <a:solidFill>
                  <a:srgbClr val="2C2D2C"/>
                </a:solidFill>
                <a:latin typeface="Arial"/>
                <a:cs typeface="Arial"/>
              </a:rPr>
              <a:t>da 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pessoa jurídica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direito público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arcar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com a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sucumbência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ação promovida pelo Ministério 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Público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na defesa de interesse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do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ente estatal. 2.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É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assegurado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direito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de regresso na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hipótese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de se 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verificar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incidência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dolo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ou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culpa do preposto, que atua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em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nome do Estado. 3. Responsabilidade  objetiva do Estado caracterizada. Precedentes.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4.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Inexistência de argumento capaz de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infirmar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o 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entendimento adotado pela decisão agravada.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5.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Agravo regimental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improvido”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(AI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nº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552.366/MG-AgR, 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Segunda </a:t>
            </a:r>
            <a:r>
              <a:rPr sz="1400" spc="-10" dirty="0">
                <a:solidFill>
                  <a:srgbClr val="2C2D2C"/>
                </a:solidFill>
                <a:latin typeface="Arial"/>
                <a:cs typeface="Arial"/>
              </a:rPr>
              <a:t>Turma,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Relatora a Ministra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Ellen 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Gracie, DJe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400" spc="-2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29/10/09)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2273045" y="643890"/>
            <a:ext cx="1637030" cy="2190115"/>
          </a:xfrm>
          <a:custGeom>
            <a:avLst/>
            <a:gdLst/>
            <a:ahLst/>
            <a:cxnLst/>
            <a:rect l="l" t="t" r="r" b="b"/>
            <a:pathLst>
              <a:path w="1637029" h="2190115">
                <a:moveTo>
                  <a:pt x="1636776" y="2189988"/>
                </a:moveTo>
                <a:lnTo>
                  <a:pt x="1562284" y="2189430"/>
                </a:lnTo>
                <a:lnTo>
                  <a:pt x="1489667" y="2187789"/>
                </a:lnTo>
                <a:lnTo>
                  <a:pt x="1419212" y="2185114"/>
                </a:lnTo>
                <a:lnTo>
                  <a:pt x="1351209" y="2181452"/>
                </a:lnTo>
                <a:lnTo>
                  <a:pt x="1285947" y="2176851"/>
                </a:lnTo>
                <a:lnTo>
                  <a:pt x="1223715" y="2171361"/>
                </a:lnTo>
                <a:lnTo>
                  <a:pt x="1164801" y="2165028"/>
                </a:lnTo>
                <a:lnTo>
                  <a:pt x="1109494" y="2157902"/>
                </a:lnTo>
                <a:lnTo>
                  <a:pt x="1058084" y="2150030"/>
                </a:lnTo>
                <a:lnTo>
                  <a:pt x="1010859" y="2141461"/>
                </a:lnTo>
                <a:lnTo>
                  <a:pt x="968108" y="2132243"/>
                </a:lnTo>
                <a:lnTo>
                  <a:pt x="930119" y="2122424"/>
                </a:lnTo>
                <a:lnTo>
                  <a:pt x="869587" y="2101175"/>
                </a:lnTo>
                <a:lnTo>
                  <a:pt x="831573" y="2078102"/>
                </a:lnTo>
                <a:lnTo>
                  <a:pt x="818388" y="2053589"/>
                </a:lnTo>
                <a:lnTo>
                  <a:pt x="818388" y="1231392"/>
                </a:lnTo>
                <a:lnTo>
                  <a:pt x="815043" y="1218979"/>
                </a:lnTo>
                <a:lnTo>
                  <a:pt x="767188" y="1183806"/>
                </a:lnTo>
                <a:lnTo>
                  <a:pt x="706656" y="1162558"/>
                </a:lnTo>
                <a:lnTo>
                  <a:pt x="668667" y="1152738"/>
                </a:lnTo>
                <a:lnTo>
                  <a:pt x="625916" y="1143520"/>
                </a:lnTo>
                <a:lnTo>
                  <a:pt x="578691" y="1134951"/>
                </a:lnTo>
                <a:lnTo>
                  <a:pt x="527281" y="1127079"/>
                </a:lnTo>
                <a:lnTo>
                  <a:pt x="471974" y="1119953"/>
                </a:lnTo>
                <a:lnTo>
                  <a:pt x="413060" y="1113620"/>
                </a:lnTo>
                <a:lnTo>
                  <a:pt x="350828" y="1108130"/>
                </a:lnTo>
                <a:lnTo>
                  <a:pt x="285566" y="1103529"/>
                </a:lnTo>
                <a:lnTo>
                  <a:pt x="217563" y="1099867"/>
                </a:lnTo>
                <a:lnTo>
                  <a:pt x="147108" y="1097192"/>
                </a:lnTo>
                <a:lnTo>
                  <a:pt x="74491" y="1095551"/>
                </a:lnTo>
                <a:lnTo>
                  <a:pt x="0" y="1094994"/>
                </a:lnTo>
                <a:lnTo>
                  <a:pt x="74491" y="1094436"/>
                </a:lnTo>
                <a:lnTo>
                  <a:pt x="147108" y="1092795"/>
                </a:lnTo>
                <a:lnTo>
                  <a:pt x="217563" y="1090120"/>
                </a:lnTo>
                <a:lnTo>
                  <a:pt x="285566" y="1086458"/>
                </a:lnTo>
                <a:lnTo>
                  <a:pt x="350828" y="1081857"/>
                </a:lnTo>
                <a:lnTo>
                  <a:pt x="413060" y="1076367"/>
                </a:lnTo>
                <a:lnTo>
                  <a:pt x="471974" y="1070034"/>
                </a:lnTo>
                <a:lnTo>
                  <a:pt x="527281" y="1062908"/>
                </a:lnTo>
                <a:lnTo>
                  <a:pt x="578691" y="1055036"/>
                </a:lnTo>
                <a:lnTo>
                  <a:pt x="625916" y="1046467"/>
                </a:lnTo>
                <a:lnTo>
                  <a:pt x="668667" y="1037249"/>
                </a:lnTo>
                <a:lnTo>
                  <a:pt x="706656" y="1027430"/>
                </a:lnTo>
                <a:lnTo>
                  <a:pt x="767188" y="1006181"/>
                </a:lnTo>
                <a:lnTo>
                  <a:pt x="805202" y="983108"/>
                </a:lnTo>
                <a:lnTo>
                  <a:pt x="818388" y="958596"/>
                </a:lnTo>
                <a:lnTo>
                  <a:pt x="818388" y="136398"/>
                </a:lnTo>
                <a:lnTo>
                  <a:pt x="821732" y="123985"/>
                </a:lnTo>
                <a:lnTo>
                  <a:pt x="869587" y="88812"/>
                </a:lnTo>
                <a:lnTo>
                  <a:pt x="930119" y="67563"/>
                </a:lnTo>
                <a:lnTo>
                  <a:pt x="968108" y="57744"/>
                </a:lnTo>
                <a:lnTo>
                  <a:pt x="1010859" y="48526"/>
                </a:lnTo>
                <a:lnTo>
                  <a:pt x="1058084" y="39957"/>
                </a:lnTo>
                <a:lnTo>
                  <a:pt x="1109494" y="32085"/>
                </a:lnTo>
                <a:lnTo>
                  <a:pt x="1164801" y="24959"/>
                </a:lnTo>
                <a:lnTo>
                  <a:pt x="1223715" y="18626"/>
                </a:lnTo>
                <a:lnTo>
                  <a:pt x="1285947" y="13136"/>
                </a:lnTo>
                <a:lnTo>
                  <a:pt x="1351209" y="8535"/>
                </a:lnTo>
                <a:lnTo>
                  <a:pt x="1419212" y="4873"/>
                </a:lnTo>
                <a:lnTo>
                  <a:pt x="1489667" y="2198"/>
                </a:lnTo>
                <a:lnTo>
                  <a:pt x="1562284" y="557"/>
                </a:lnTo>
                <a:lnTo>
                  <a:pt x="1636776" y="0"/>
                </a:lnTo>
              </a:path>
            </a:pathLst>
          </a:custGeom>
          <a:ln w="38099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0" y="1380744"/>
            <a:ext cx="2066544" cy="9250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0" y="1380744"/>
            <a:ext cx="2066925" cy="925194"/>
          </a:xfrm>
          <a:custGeom>
            <a:avLst/>
            <a:gdLst/>
            <a:ahLst/>
            <a:cxnLst/>
            <a:rect l="l" t="t" r="r" b="b"/>
            <a:pathLst>
              <a:path w="2066925" h="925194">
                <a:moveTo>
                  <a:pt x="0" y="925067"/>
                </a:moveTo>
                <a:lnTo>
                  <a:pt x="2066544" y="925067"/>
                </a:lnTo>
                <a:lnTo>
                  <a:pt x="2066544" y="0"/>
                </a:lnTo>
                <a:lnTo>
                  <a:pt x="0" y="0"/>
                </a:lnTo>
                <a:lnTo>
                  <a:pt x="0" y="925067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78739" y="1396060"/>
            <a:ext cx="132143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dirty="0">
                <a:solidFill>
                  <a:srgbClr val="2C2D2C"/>
                </a:solidFill>
                <a:latin typeface="Arial"/>
                <a:cs typeface="Arial"/>
              </a:rPr>
              <a:t>STF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2162810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55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3361944"/>
            <a:ext cx="0" cy="414655"/>
          </a:xfrm>
          <a:custGeom>
            <a:avLst/>
            <a:gdLst/>
            <a:ahLst/>
            <a:cxnLst/>
            <a:rect l="l" t="t" r="r" b="b"/>
            <a:pathLst>
              <a:path h="414654">
                <a:moveTo>
                  <a:pt x="0" y="0"/>
                </a:moveTo>
                <a:lnTo>
                  <a:pt x="0" y="41452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7200" y="6454140"/>
            <a:ext cx="0" cy="403860"/>
          </a:xfrm>
          <a:custGeom>
            <a:avLst/>
            <a:gdLst/>
            <a:ahLst/>
            <a:cxnLst/>
            <a:rect l="l" t="t" r="r" b="b"/>
            <a:pathLst>
              <a:path h="403859">
                <a:moveTo>
                  <a:pt x="0" y="0"/>
                </a:moveTo>
                <a:lnTo>
                  <a:pt x="0" y="40385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86400" y="0"/>
            <a:ext cx="0" cy="2162810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55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3361944"/>
            <a:ext cx="0" cy="414655"/>
          </a:xfrm>
          <a:custGeom>
            <a:avLst/>
            <a:gdLst/>
            <a:ahLst/>
            <a:cxnLst/>
            <a:rect l="l" t="t" r="r" b="b"/>
            <a:pathLst>
              <a:path h="414654">
                <a:moveTo>
                  <a:pt x="0" y="0"/>
                </a:moveTo>
                <a:lnTo>
                  <a:pt x="0" y="41452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6454140"/>
            <a:ext cx="0" cy="403860"/>
          </a:xfrm>
          <a:custGeom>
            <a:avLst/>
            <a:gdLst/>
            <a:ahLst/>
            <a:cxnLst/>
            <a:rect l="l" t="t" r="r" b="b"/>
            <a:pathLst>
              <a:path h="403859">
                <a:moveTo>
                  <a:pt x="0" y="0"/>
                </a:moveTo>
                <a:lnTo>
                  <a:pt x="0" y="40385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05600" y="0"/>
            <a:ext cx="0" cy="2162810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55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3361944"/>
            <a:ext cx="0" cy="414655"/>
          </a:xfrm>
          <a:custGeom>
            <a:avLst/>
            <a:gdLst/>
            <a:ahLst/>
            <a:cxnLst/>
            <a:rect l="l" t="t" r="r" b="b"/>
            <a:pathLst>
              <a:path h="414654">
                <a:moveTo>
                  <a:pt x="0" y="0"/>
                </a:moveTo>
                <a:lnTo>
                  <a:pt x="0" y="41452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6454140"/>
            <a:ext cx="0" cy="403860"/>
          </a:xfrm>
          <a:custGeom>
            <a:avLst/>
            <a:gdLst/>
            <a:ahLst/>
            <a:cxnLst/>
            <a:rect l="l" t="t" r="r" b="b"/>
            <a:pathLst>
              <a:path h="403859">
                <a:moveTo>
                  <a:pt x="0" y="0"/>
                </a:moveTo>
                <a:lnTo>
                  <a:pt x="0" y="40385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0"/>
            <a:ext cx="0" cy="2162810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55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3361944"/>
            <a:ext cx="0" cy="414655"/>
          </a:xfrm>
          <a:custGeom>
            <a:avLst/>
            <a:gdLst/>
            <a:ahLst/>
            <a:cxnLst/>
            <a:rect l="l" t="t" r="r" b="b"/>
            <a:pathLst>
              <a:path h="414654">
                <a:moveTo>
                  <a:pt x="0" y="0"/>
                </a:moveTo>
                <a:lnTo>
                  <a:pt x="0" y="41452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4800" y="6454140"/>
            <a:ext cx="0" cy="403860"/>
          </a:xfrm>
          <a:custGeom>
            <a:avLst/>
            <a:gdLst/>
            <a:ahLst/>
            <a:cxnLst/>
            <a:rect l="l" t="t" r="r" b="b"/>
            <a:pathLst>
              <a:path h="403859">
                <a:moveTo>
                  <a:pt x="0" y="0"/>
                </a:moveTo>
                <a:lnTo>
                  <a:pt x="0" y="40385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0"/>
            <a:ext cx="0" cy="2162810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55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44000" y="3361944"/>
            <a:ext cx="0" cy="414655"/>
          </a:xfrm>
          <a:custGeom>
            <a:avLst/>
            <a:gdLst/>
            <a:ahLst/>
            <a:cxnLst/>
            <a:rect l="l" t="t" r="r" b="b"/>
            <a:pathLst>
              <a:path h="414654">
                <a:moveTo>
                  <a:pt x="0" y="0"/>
                </a:moveTo>
                <a:lnTo>
                  <a:pt x="0" y="41452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44000" y="6454140"/>
            <a:ext cx="0" cy="403860"/>
          </a:xfrm>
          <a:custGeom>
            <a:avLst/>
            <a:gdLst/>
            <a:ahLst/>
            <a:cxnLst/>
            <a:rect l="l" t="t" r="r" b="b"/>
            <a:pathLst>
              <a:path h="403859">
                <a:moveTo>
                  <a:pt x="0" y="0"/>
                </a:moveTo>
                <a:lnTo>
                  <a:pt x="0" y="40385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363200" y="0"/>
            <a:ext cx="0" cy="2162810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55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363200" y="3361944"/>
            <a:ext cx="0" cy="414655"/>
          </a:xfrm>
          <a:custGeom>
            <a:avLst/>
            <a:gdLst/>
            <a:ahLst/>
            <a:cxnLst/>
            <a:rect l="l" t="t" r="r" b="b"/>
            <a:pathLst>
              <a:path h="414654">
                <a:moveTo>
                  <a:pt x="0" y="0"/>
                </a:moveTo>
                <a:lnTo>
                  <a:pt x="0" y="41452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363200" y="6454140"/>
            <a:ext cx="0" cy="403860"/>
          </a:xfrm>
          <a:custGeom>
            <a:avLst/>
            <a:gdLst/>
            <a:ahLst/>
            <a:cxnLst/>
            <a:rect l="l" t="t" r="r" b="b"/>
            <a:pathLst>
              <a:path h="403859">
                <a:moveTo>
                  <a:pt x="0" y="0"/>
                </a:moveTo>
                <a:lnTo>
                  <a:pt x="0" y="40385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582400" y="0"/>
            <a:ext cx="0" cy="2162810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55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582400" y="3361944"/>
            <a:ext cx="0" cy="414655"/>
          </a:xfrm>
          <a:custGeom>
            <a:avLst/>
            <a:gdLst/>
            <a:ahLst/>
            <a:cxnLst/>
            <a:rect l="l" t="t" r="r" b="b"/>
            <a:pathLst>
              <a:path h="414654">
                <a:moveTo>
                  <a:pt x="0" y="0"/>
                </a:moveTo>
                <a:lnTo>
                  <a:pt x="0" y="414527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582400" y="6454140"/>
            <a:ext cx="0" cy="403860"/>
          </a:xfrm>
          <a:custGeom>
            <a:avLst/>
            <a:gdLst/>
            <a:ahLst/>
            <a:cxnLst/>
            <a:rect l="l" t="t" r="r" b="b"/>
            <a:pathLst>
              <a:path h="403859">
                <a:moveTo>
                  <a:pt x="0" y="0"/>
                </a:moveTo>
                <a:lnTo>
                  <a:pt x="0" y="40385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47" y="385572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47" y="161086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70080" y="2834639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793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47" y="2834639"/>
            <a:ext cx="3131820" cy="0"/>
          </a:xfrm>
          <a:custGeom>
            <a:avLst/>
            <a:gdLst/>
            <a:ahLst/>
            <a:cxnLst/>
            <a:rect l="l" t="t" r="r" b="b"/>
            <a:pathLst>
              <a:path w="3131820">
                <a:moveTo>
                  <a:pt x="0" y="0"/>
                </a:moveTo>
                <a:lnTo>
                  <a:pt x="313182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070080" y="4061459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793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47" y="4061459"/>
            <a:ext cx="3131820" cy="0"/>
          </a:xfrm>
          <a:custGeom>
            <a:avLst/>
            <a:gdLst/>
            <a:ahLst/>
            <a:cxnLst/>
            <a:rect l="l" t="t" r="r" b="b"/>
            <a:pathLst>
              <a:path w="3131820">
                <a:moveTo>
                  <a:pt x="0" y="0"/>
                </a:moveTo>
                <a:lnTo>
                  <a:pt x="313182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070080" y="5285232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793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47" y="5285232"/>
            <a:ext cx="3131820" cy="0"/>
          </a:xfrm>
          <a:custGeom>
            <a:avLst/>
            <a:gdLst/>
            <a:ahLst/>
            <a:cxnLst/>
            <a:rect l="l" t="t" r="r" b="b"/>
            <a:pathLst>
              <a:path w="3131820">
                <a:moveTo>
                  <a:pt x="0" y="0"/>
                </a:moveTo>
                <a:lnTo>
                  <a:pt x="3131820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47" y="6510528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555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49324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06923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327647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548371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772143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198352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736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4959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9273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096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490472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69747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074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362700" y="1013460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577328" y="2226564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736"/>
                </a:moveTo>
                <a:lnTo>
                  <a:pt x="4614799" y="0"/>
                </a:lnTo>
              </a:path>
            </a:pathLst>
          </a:custGeom>
          <a:ln w="609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793480" y="3432047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994392" y="4651247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1204447" y="5864352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09600" y="6172200"/>
            <a:ext cx="2525395" cy="0"/>
          </a:xfrm>
          <a:custGeom>
            <a:avLst/>
            <a:gdLst/>
            <a:ahLst/>
            <a:cxnLst/>
            <a:rect l="l" t="t" r="r" b="b"/>
            <a:pathLst>
              <a:path w="2525395">
                <a:moveTo>
                  <a:pt x="0" y="0"/>
                </a:moveTo>
                <a:lnTo>
                  <a:pt x="2525268" y="0"/>
                </a:lnTo>
              </a:path>
            </a:pathLst>
          </a:custGeom>
          <a:ln w="12191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7670038" y="4359001"/>
            <a:ext cx="1120140" cy="26352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resso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0" y="92964"/>
            <a:ext cx="12192000" cy="463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92964"/>
            <a:ext cx="12192000" cy="463550"/>
          </a:xfrm>
          <a:custGeom>
            <a:avLst/>
            <a:gdLst/>
            <a:ahLst/>
            <a:cxnLst/>
            <a:rect l="l" t="t" r="r" b="b"/>
            <a:pathLst>
              <a:path w="12192000" h="463550">
                <a:moveTo>
                  <a:pt x="0" y="463295"/>
                </a:moveTo>
                <a:lnTo>
                  <a:pt x="12192000" y="463295"/>
                </a:lnTo>
                <a:lnTo>
                  <a:pt x="12192000" y="0"/>
                </a:lnTo>
                <a:lnTo>
                  <a:pt x="0" y="0"/>
                </a:lnTo>
                <a:lnTo>
                  <a:pt x="0" y="463295"/>
                </a:lnTo>
                <a:close/>
              </a:path>
            </a:pathLst>
          </a:custGeom>
          <a:ln w="609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78739" y="119253"/>
            <a:ext cx="60801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Verdana"/>
                <a:cs typeface="Verdana"/>
              </a:rPr>
              <a:t>5.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RCE pela Atuação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do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Poder</a:t>
            </a:r>
            <a:r>
              <a:rPr sz="2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Legislativo</a:t>
            </a:r>
            <a:endParaRPr sz="24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77723" y="2346960"/>
            <a:ext cx="2040636" cy="11673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7723" y="2346960"/>
            <a:ext cx="2040889" cy="1167765"/>
          </a:xfrm>
          <a:custGeom>
            <a:avLst/>
            <a:gdLst/>
            <a:ahLst/>
            <a:cxnLst/>
            <a:rect l="l" t="t" r="r" b="b"/>
            <a:pathLst>
              <a:path w="2040889" h="1167764">
                <a:moveTo>
                  <a:pt x="0" y="1167384"/>
                </a:moveTo>
                <a:lnTo>
                  <a:pt x="2040636" y="1167384"/>
                </a:lnTo>
                <a:lnTo>
                  <a:pt x="2040636" y="0"/>
                </a:lnTo>
                <a:lnTo>
                  <a:pt x="0" y="0"/>
                </a:lnTo>
                <a:lnTo>
                  <a:pt x="0" y="1167384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156463" y="2367483"/>
            <a:ext cx="1582420" cy="560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b="1" dirty="0">
                <a:solidFill>
                  <a:srgbClr val="2C2D2C"/>
                </a:solidFill>
                <a:latin typeface="Arial"/>
                <a:cs typeface="Arial"/>
              </a:rPr>
              <a:t>PL.</a:t>
            </a:r>
            <a:r>
              <a:rPr sz="3500" b="1" spc="-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3500" b="1" spc="-5" dirty="0">
                <a:solidFill>
                  <a:srgbClr val="2C2D2C"/>
                </a:solidFill>
                <a:latin typeface="Arial"/>
                <a:cs typeface="Arial"/>
              </a:rPr>
              <a:t>412</a:t>
            </a:r>
            <a:endParaRPr sz="35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56463" y="2901442"/>
            <a:ext cx="1261745" cy="559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b="1" dirty="0">
                <a:solidFill>
                  <a:srgbClr val="2C2D2C"/>
                </a:solidFill>
                <a:latin typeface="Arial"/>
                <a:cs typeface="Arial"/>
              </a:rPr>
              <a:t>-</a:t>
            </a:r>
            <a:r>
              <a:rPr sz="3500" b="1" spc="-9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3500" b="1" spc="-50" dirty="0">
                <a:solidFill>
                  <a:srgbClr val="2C2D2C"/>
                </a:solidFill>
                <a:latin typeface="Arial"/>
                <a:cs typeface="Arial"/>
              </a:rPr>
              <a:t>2011</a:t>
            </a:r>
            <a:endParaRPr sz="350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2362961" y="2123694"/>
            <a:ext cx="929640" cy="1391920"/>
          </a:xfrm>
          <a:custGeom>
            <a:avLst/>
            <a:gdLst/>
            <a:ahLst/>
            <a:cxnLst/>
            <a:rect l="l" t="t" r="r" b="b"/>
            <a:pathLst>
              <a:path w="929639" h="1391920">
                <a:moveTo>
                  <a:pt x="929639" y="1391411"/>
                </a:moveTo>
                <a:lnTo>
                  <a:pt x="854254" y="1390398"/>
                </a:lnTo>
                <a:lnTo>
                  <a:pt x="782738" y="1387463"/>
                </a:lnTo>
                <a:lnTo>
                  <a:pt x="716048" y="1382767"/>
                </a:lnTo>
                <a:lnTo>
                  <a:pt x="655143" y="1376468"/>
                </a:lnTo>
                <a:lnTo>
                  <a:pt x="600979" y="1368726"/>
                </a:lnTo>
                <a:lnTo>
                  <a:pt x="554516" y="1359700"/>
                </a:lnTo>
                <a:lnTo>
                  <a:pt x="516711" y="1349549"/>
                </a:lnTo>
                <a:lnTo>
                  <a:pt x="470904" y="1326511"/>
                </a:lnTo>
                <a:lnTo>
                  <a:pt x="464819" y="1313941"/>
                </a:lnTo>
                <a:lnTo>
                  <a:pt x="464819" y="773176"/>
                </a:lnTo>
                <a:lnTo>
                  <a:pt x="458735" y="760606"/>
                </a:lnTo>
                <a:lnTo>
                  <a:pt x="412928" y="737568"/>
                </a:lnTo>
                <a:lnTo>
                  <a:pt x="375123" y="727417"/>
                </a:lnTo>
                <a:lnTo>
                  <a:pt x="328660" y="718391"/>
                </a:lnTo>
                <a:lnTo>
                  <a:pt x="274496" y="710649"/>
                </a:lnTo>
                <a:lnTo>
                  <a:pt x="213591" y="704350"/>
                </a:lnTo>
                <a:lnTo>
                  <a:pt x="146901" y="699654"/>
                </a:lnTo>
                <a:lnTo>
                  <a:pt x="75385" y="696719"/>
                </a:lnTo>
                <a:lnTo>
                  <a:pt x="0" y="695705"/>
                </a:lnTo>
                <a:lnTo>
                  <a:pt x="75385" y="694692"/>
                </a:lnTo>
                <a:lnTo>
                  <a:pt x="146901" y="691757"/>
                </a:lnTo>
                <a:lnTo>
                  <a:pt x="213591" y="687061"/>
                </a:lnTo>
                <a:lnTo>
                  <a:pt x="274496" y="680762"/>
                </a:lnTo>
                <a:lnTo>
                  <a:pt x="328660" y="673020"/>
                </a:lnTo>
                <a:lnTo>
                  <a:pt x="375123" y="663994"/>
                </a:lnTo>
                <a:lnTo>
                  <a:pt x="412928" y="653843"/>
                </a:lnTo>
                <a:lnTo>
                  <a:pt x="458735" y="630805"/>
                </a:lnTo>
                <a:lnTo>
                  <a:pt x="464819" y="618235"/>
                </a:lnTo>
                <a:lnTo>
                  <a:pt x="464819" y="77469"/>
                </a:lnTo>
                <a:lnTo>
                  <a:pt x="470904" y="64900"/>
                </a:lnTo>
                <a:lnTo>
                  <a:pt x="516711" y="41862"/>
                </a:lnTo>
                <a:lnTo>
                  <a:pt x="554516" y="31711"/>
                </a:lnTo>
                <a:lnTo>
                  <a:pt x="600979" y="22685"/>
                </a:lnTo>
                <a:lnTo>
                  <a:pt x="655143" y="14943"/>
                </a:lnTo>
                <a:lnTo>
                  <a:pt x="716048" y="8644"/>
                </a:lnTo>
                <a:lnTo>
                  <a:pt x="782738" y="3948"/>
                </a:lnTo>
                <a:lnTo>
                  <a:pt x="854254" y="1013"/>
                </a:lnTo>
                <a:lnTo>
                  <a:pt x="929639" y="0"/>
                </a:lnTo>
              </a:path>
            </a:pathLst>
          </a:custGeom>
          <a:ln w="381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134867" y="2162555"/>
            <a:ext cx="8935720" cy="1199515"/>
          </a:xfrm>
          <a:custGeom>
            <a:avLst/>
            <a:gdLst/>
            <a:ahLst/>
            <a:cxnLst/>
            <a:rect l="l" t="t" r="r" b="b"/>
            <a:pathLst>
              <a:path w="8935720" h="1199514">
                <a:moveTo>
                  <a:pt x="0" y="1199388"/>
                </a:moveTo>
                <a:lnTo>
                  <a:pt x="8935212" y="1199388"/>
                </a:lnTo>
                <a:lnTo>
                  <a:pt x="8935212" y="0"/>
                </a:lnTo>
                <a:lnTo>
                  <a:pt x="0" y="0"/>
                </a:lnTo>
                <a:lnTo>
                  <a:pt x="0" y="11993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134867" y="2162555"/>
            <a:ext cx="8935720" cy="1199515"/>
          </a:xfrm>
          <a:custGeom>
            <a:avLst/>
            <a:gdLst/>
            <a:ahLst/>
            <a:cxnLst/>
            <a:rect l="l" t="t" r="r" b="b"/>
            <a:pathLst>
              <a:path w="8935720" h="1199514">
                <a:moveTo>
                  <a:pt x="0" y="1199388"/>
                </a:moveTo>
                <a:lnTo>
                  <a:pt x="8935212" y="1199388"/>
                </a:lnTo>
                <a:lnTo>
                  <a:pt x="8935212" y="0"/>
                </a:lnTo>
                <a:lnTo>
                  <a:pt x="0" y="0"/>
                </a:lnTo>
                <a:lnTo>
                  <a:pt x="0" y="1199388"/>
                </a:lnTo>
                <a:close/>
              </a:path>
            </a:pathLst>
          </a:custGeom>
          <a:ln w="12192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3214497" y="2189733"/>
            <a:ext cx="835596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0370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CAPÍTULO VIII</a:t>
            </a:r>
            <a:endParaRPr sz="1800">
              <a:latin typeface="Arial"/>
              <a:cs typeface="Arial"/>
            </a:endParaRPr>
          </a:p>
          <a:p>
            <a:pPr marL="483234" algn="ctr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DA RESPONSABILIDADE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DO </a:t>
            </a:r>
            <a:r>
              <a:rPr sz="1800" spc="-20" dirty="0">
                <a:solidFill>
                  <a:srgbClr val="2C2D2C"/>
                </a:solidFill>
                <a:latin typeface="Arial"/>
                <a:cs typeface="Arial"/>
              </a:rPr>
              <a:t>ESTADO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POR </a:t>
            </a:r>
            <a:r>
              <a:rPr sz="1800" spc="-40" dirty="0">
                <a:solidFill>
                  <a:srgbClr val="2C2D2C"/>
                </a:solidFill>
                <a:latin typeface="Arial"/>
                <a:cs typeface="Arial"/>
              </a:rPr>
              <a:t>ATOS</a:t>
            </a:r>
            <a:r>
              <a:rPr sz="1800" spc="-2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2C2D2C"/>
                </a:solidFill>
                <a:latin typeface="Arial"/>
                <a:cs typeface="Arial"/>
              </a:rPr>
              <a:t>LEGISLATIVOS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Art.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16.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Estado responderá por danos causados pela incidência ou aplicação</a:t>
            </a:r>
            <a:r>
              <a:rPr sz="1800" spc="13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dispositivo cuja inconstitucionalidade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for 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declarada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pelo Poder</a:t>
            </a:r>
            <a:r>
              <a:rPr sz="1800" spc="10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Judiciário.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3293364" y="701040"/>
            <a:ext cx="2791967" cy="3383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293364" y="701040"/>
            <a:ext cx="2792095" cy="338455"/>
          </a:xfrm>
          <a:custGeom>
            <a:avLst/>
            <a:gdLst/>
            <a:ahLst/>
            <a:cxnLst/>
            <a:rect l="l" t="t" r="r" b="b"/>
            <a:pathLst>
              <a:path w="2792095" h="338455">
                <a:moveTo>
                  <a:pt x="0" y="338327"/>
                </a:moveTo>
                <a:lnTo>
                  <a:pt x="2791967" y="338327"/>
                </a:lnTo>
                <a:lnTo>
                  <a:pt x="2791967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3373373" y="730376"/>
            <a:ext cx="21596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POR </a:t>
            </a:r>
            <a:r>
              <a:rPr sz="1600" b="1" spc="-70" dirty="0">
                <a:solidFill>
                  <a:srgbClr val="2C2D2C"/>
                </a:solidFill>
                <a:latin typeface="Arial"/>
                <a:cs typeface="Arial"/>
              </a:rPr>
              <a:t>ATO</a:t>
            </a:r>
            <a:r>
              <a:rPr sz="1600" b="1" spc="-6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Arial"/>
                <a:cs typeface="Arial"/>
              </a:rPr>
              <a:t>LEGISLADO</a:t>
            </a:r>
            <a:endParaRPr sz="16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3385565" y="970661"/>
            <a:ext cx="2133600" cy="0"/>
          </a:xfrm>
          <a:custGeom>
            <a:avLst/>
            <a:gdLst/>
            <a:ahLst/>
            <a:cxnLst/>
            <a:rect l="l" t="t" r="r" b="b"/>
            <a:pathLst>
              <a:path w="2133600">
                <a:moveTo>
                  <a:pt x="0" y="0"/>
                </a:moveTo>
                <a:lnTo>
                  <a:pt x="2133600" y="0"/>
                </a:lnTo>
              </a:path>
            </a:pathLst>
          </a:custGeom>
          <a:ln w="10668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7723" y="592836"/>
            <a:ext cx="2884932" cy="13228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7723" y="592836"/>
            <a:ext cx="2885440" cy="1323340"/>
          </a:xfrm>
          <a:custGeom>
            <a:avLst/>
            <a:gdLst/>
            <a:ahLst/>
            <a:cxnLst/>
            <a:rect l="l" t="t" r="r" b="b"/>
            <a:pathLst>
              <a:path w="2885440" h="1323339">
                <a:moveTo>
                  <a:pt x="0" y="1322832"/>
                </a:moveTo>
                <a:lnTo>
                  <a:pt x="2884932" y="1322832"/>
                </a:lnTo>
                <a:lnTo>
                  <a:pt x="2884932" y="0"/>
                </a:lnTo>
                <a:lnTo>
                  <a:pt x="0" y="0"/>
                </a:lnTo>
                <a:lnTo>
                  <a:pt x="0" y="1322832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156463" y="620344"/>
            <a:ext cx="2102485" cy="5137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RCE pela</a:t>
            </a:r>
            <a:r>
              <a:rPr sz="1600" b="1" spc="-1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Arial"/>
                <a:cs typeface="Arial"/>
              </a:rPr>
              <a:t>atividade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legiferante </a:t>
            </a:r>
            <a:r>
              <a:rPr sz="1600" b="1" spc="-10" dirty="0">
                <a:solidFill>
                  <a:srgbClr val="2C2D2C"/>
                </a:solidFill>
                <a:latin typeface="Arial"/>
                <a:cs typeface="Arial"/>
              </a:rPr>
              <a:t>que</a:t>
            </a:r>
            <a:r>
              <a:rPr sz="1600" b="1" spc="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esteja</a:t>
            </a:r>
            <a:endParaRPr sz="16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56463" y="1108710"/>
            <a:ext cx="14249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maculada</a:t>
            </a:r>
            <a:r>
              <a:rPr sz="1600" b="1" spc="-4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pela</a:t>
            </a:r>
            <a:endParaRPr sz="16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56463" y="1352550"/>
            <a:ext cx="23412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inconstitucionalidade,</a:t>
            </a:r>
            <a:r>
              <a:rPr sz="1600" b="1" spc="1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56463" y="1596389"/>
            <a:ext cx="24606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C2D2C"/>
                </a:solidFill>
                <a:latin typeface="Arial"/>
                <a:cs typeface="Arial"/>
              </a:rPr>
              <a:t>ponto </a:t>
            </a: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sz="1600" b="1" spc="-10" dirty="0">
                <a:solidFill>
                  <a:srgbClr val="2C2D2C"/>
                </a:solidFill>
                <a:latin typeface="Arial"/>
                <a:cs typeface="Arial"/>
              </a:rPr>
              <a:t>provocar</a:t>
            </a:r>
            <a:r>
              <a:rPr sz="1600" b="1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danos</a:t>
            </a:r>
            <a:endParaRPr sz="160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3009900" y="757427"/>
            <a:ext cx="283845" cy="281940"/>
          </a:xfrm>
          <a:custGeom>
            <a:avLst/>
            <a:gdLst/>
            <a:ahLst/>
            <a:cxnLst/>
            <a:rect l="l" t="t" r="r" b="b"/>
            <a:pathLst>
              <a:path w="283845" h="281940">
                <a:moveTo>
                  <a:pt x="142494" y="0"/>
                </a:moveTo>
                <a:lnTo>
                  <a:pt x="142494" y="70485"/>
                </a:lnTo>
                <a:lnTo>
                  <a:pt x="0" y="70485"/>
                </a:lnTo>
                <a:lnTo>
                  <a:pt x="0" y="211455"/>
                </a:lnTo>
                <a:lnTo>
                  <a:pt x="142494" y="211455"/>
                </a:lnTo>
                <a:lnTo>
                  <a:pt x="142494" y="281939"/>
                </a:lnTo>
                <a:lnTo>
                  <a:pt x="283463" y="140970"/>
                </a:lnTo>
                <a:lnTo>
                  <a:pt x="142494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009900" y="757427"/>
            <a:ext cx="283845" cy="281940"/>
          </a:xfrm>
          <a:custGeom>
            <a:avLst/>
            <a:gdLst/>
            <a:ahLst/>
            <a:cxnLst/>
            <a:rect l="l" t="t" r="r" b="b"/>
            <a:pathLst>
              <a:path w="283845" h="281940">
                <a:moveTo>
                  <a:pt x="0" y="70485"/>
                </a:moveTo>
                <a:lnTo>
                  <a:pt x="142494" y="70485"/>
                </a:lnTo>
                <a:lnTo>
                  <a:pt x="142494" y="0"/>
                </a:lnTo>
                <a:lnTo>
                  <a:pt x="283463" y="140970"/>
                </a:lnTo>
                <a:lnTo>
                  <a:pt x="142494" y="281939"/>
                </a:lnTo>
                <a:lnTo>
                  <a:pt x="142494" y="211455"/>
                </a:lnTo>
                <a:lnTo>
                  <a:pt x="0" y="211455"/>
                </a:lnTo>
                <a:lnTo>
                  <a:pt x="0" y="70485"/>
                </a:lnTo>
                <a:close/>
              </a:path>
            </a:pathLst>
          </a:custGeom>
          <a:ln w="12192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134867" y="3776471"/>
            <a:ext cx="8935720" cy="2677795"/>
          </a:xfrm>
          <a:custGeom>
            <a:avLst/>
            <a:gdLst/>
            <a:ahLst/>
            <a:cxnLst/>
            <a:rect l="l" t="t" r="r" b="b"/>
            <a:pathLst>
              <a:path w="8935720" h="2677795">
                <a:moveTo>
                  <a:pt x="0" y="2677667"/>
                </a:moveTo>
                <a:lnTo>
                  <a:pt x="8935212" y="2677667"/>
                </a:lnTo>
                <a:lnTo>
                  <a:pt x="8935212" y="0"/>
                </a:lnTo>
                <a:lnTo>
                  <a:pt x="0" y="0"/>
                </a:lnTo>
                <a:lnTo>
                  <a:pt x="0" y="26776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134867" y="3776471"/>
            <a:ext cx="8935720" cy="2677795"/>
          </a:xfrm>
          <a:custGeom>
            <a:avLst/>
            <a:gdLst/>
            <a:ahLst/>
            <a:cxnLst/>
            <a:rect l="l" t="t" r="r" b="b"/>
            <a:pathLst>
              <a:path w="8935720" h="2677795">
                <a:moveTo>
                  <a:pt x="0" y="2677667"/>
                </a:moveTo>
                <a:lnTo>
                  <a:pt x="8935212" y="2677667"/>
                </a:lnTo>
                <a:lnTo>
                  <a:pt x="8935212" y="0"/>
                </a:lnTo>
                <a:lnTo>
                  <a:pt x="0" y="0"/>
                </a:lnTo>
                <a:lnTo>
                  <a:pt x="0" y="2677667"/>
                </a:lnTo>
                <a:close/>
              </a:path>
            </a:pathLst>
          </a:custGeom>
          <a:ln w="12192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3214497" y="3806190"/>
            <a:ext cx="32829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2C2D2C"/>
                </a:solidFill>
                <a:latin typeface="Arial"/>
                <a:cs typeface="Arial"/>
              </a:rPr>
              <a:t>Artículo </a:t>
            </a:r>
            <a:r>
              <a:rPr sz="1200" b="1" spc="-5" dirty="0">
                <a:solidFill>
                  <a:srgbClr val="2C2D2C"/>
                </a:solidFill>
                <a:latin typeface="Arial"/>
                <a:cs typeface="Arial"/>
              </a:rPr>
              <a:t>32. Principios de la</a:t>
            </a:r>
            <a:r>
              <a:rPr sz="1200" b="1" spc="15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2C2D2C"/>
                </a:solidFill>
                <a:latin typeface="Arial"/>
                <a:cs typeface="Arial"/>
              </a:rPr>
              <a:t>responsabilidad.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214497" y="4171950"/>
            <a:ext cx="872807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3.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Asimismo, los particulares tendrán derecho a ser indemnizados por las Administraciones Públicas de toda lesión que </a:t>
            </a: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sufran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en  sus bienes </a:t>
            </a: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y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derechos como consecuencia de la aplicación de actos legislativos de naturaleza no expropiatoria de derechos que  </a:t>
            </a: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no tengan el deber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jurídico </a:t>
            </a: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de soportar cuando así se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establezca </a:t>
            </a: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en los propios actos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legislativos </a:t>
            </a: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y en los términos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que </a:t>
            </a: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en </a:t>
            </a:r>
            <a:r>
              <a:rPr sz="1200" spc="0" dirty="0">
                <a:solidFill>
                  <a:srgbClr val="2C2D2C"/>
                </a:solidFill>
                <a:latin typeface="Arial"/>
                <a:cs typeface="Arial"/>
              </a:rPr>
              <a:t>ellos 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se</a:t>
            </a:r>
            <a:r>
              <a:rPr sz="1200" spc="-1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especifiquen.</a:t>
            </a:r>
            <a:endParaRPr sz="1200">
              <a:latin typeface="Arial"/>
              <a:cs typeface="Arial"/>
            </a:endParaRPr>
          </a:p>
          <a:p>
            <a:pPr marL="12700" marR="69215">
              <a:lnSpc>
                <a:spcPct val="100000"/>
              </a:lnSpc>
            </a:pP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La responsabilidad del Estado legislador podrá surgir también en los siguientes supuestos, siempre que concurran los </a:t>
            </a: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requisitos 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previstos en los apartados</a:t>
            </a:r>
            <a:r>
              <a:rPr sz="1200" spc="-5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anteriores:</a:t>
            </a:r>
            <a:endParaRPr sz="1200">
              <a:latin typeface="Arial"/>
              <a:cs typeface="Arial"/>
            </a:endParaRPr>
          </a:p>
          <a:p>
            <a:pPr marL="12700" marR="111760">
              <a:lnSpc>
                <a:spcPct val="100000"/>
              </a:lnSpc>
            </a:pP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a) Cuando los daños deriven de la aplicación de una norma con rango de ley declarada inconstitucional, siempre que concurran  los requisitos del apartado</a:t>
            </a:r>
            <a:r>
              <a:rPr sz="1200" spc="-5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4.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(...)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4. Si la lesión es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consecuencia </a:t>
            </a: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de la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aplicación </a:t>
            </a: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de una norma con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rango </a:t>
            </a: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de ley declarada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inconstitucional, procederá </a:t>
            </a: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su 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indemnización </a:t>
            </a:r>
            <a:r>
              <a:rPr sz="1200" spc="-10" dirty="0">
                <a:solidFill>
                  <a:srgbClr val="2C2D2C"/>
                </a:solidFill>
                <a:latin typeface="Arial"/>
                <a:cs typeface="Arial"/>
              </a:rPr>
              <a:t>cuando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el particular haya obtenido, en cualquier instancia, sentencia firme desestimatoria de un recurso contra </a:t>
            </a:r>
            <a:r>
              <a:rPr sz="1200" spc="-10" dirty="0">
                <a:solidFill>
                  <a:srgbClr val="2C2D2C"/>
                </a:solidFill>
                <a:latin typeface="Arial"/>
                <a:cs typeface="Arial"/>
              </a:rPr>
              <a:t>la  </a:t>
            </a:r>
            <a:r>
              <a:rPr sz="1200" spc="-5" dirty="0">
                <a:solidFill>
                  <a:srgbClr val="2C2D2C"/>
                </a:solidFill>
                <a:latin typeface="Arial"/>
                <a:cs typeface="Arial"/>
              </a:rPr>
              <a:t>actuación administrativa que ocasionó el daño, siempre que se hubiera alegado la inconstitucionalidad posteriormente</a:t>
            </a:r>
            <a:r>
              <a:rPr sz="1200" spc="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C2D2C"/>
                </a:solidFill>
                <a:latin typeface="Arial"/>
                <a:cs typeface="Arial"/>
              </a:rPr>
              <a:t>declarada.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3002279" y="1373124"/>
            <a:ext cx="283845" cy="281940"/>
          </a:xfrm>
          <a:custGeom>
            <a:avLst/>
            <a:gdLst/>
            <a:ahLst/>
            <a:cxnLst/>
            <a:rect l="l" t="t" r="r" b="b"/>
            <a:pathLst>
              <a:path w="283845" h="281939">
                <a:moveTo>
                  <a:pt x="142494" y="0"/>
                </a:moveTo>
                <a:lnTo>
                  <a:pt x="142494" y="70485"/>
                </a:lnTo>
                <a:lnTo>
                  <a:pt x="0" y="70485"/>
                </a:lnTo>
                <a:lnTo>
                  <a:pt x="0" y="211454"/>
                </a:lnTo>
                <a:lnTo>
                  <a:pt x="142494" y="211454"/>
                </a:lnTo>
                <a:lnTo>
                  <a:pt x="142494" y="281939"/>
                </a:lnTo>
                <a:lnTo>
                  <a:pt x="283464" y="140970"/>
                </a:lnTo>
                <a:lnTo>
                  <a:pt x="142494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002279" y="1373124"/>
            <a:ext cx="283845" cy="281940"/>
          </a:xfrm>
          <a:custGeom>
            <a:avLst/>
            <a:gdLst/>
            <a:ahLst/>
            <a:cxnLst/>
            <a:rect l="l" t="t" r="r" b="b"/>
            <a:pathLst>
              <a:path w="283845" h="281939">
                <a:moveTo>
                  <a:pt x="0" y="70485"/>
                </a:moveTo>
                <a:lnTo>
                  <a:pt x="142494" y="70485"/>
                </a:lnTo>
                <a:lnTo>
                  <a:pt x="142494" y="0"/>
                </a:lnTo>
                <a:lnTo>
                  <a:pt x="283464" y="140970"/>
                </a:lnTo>
                <a:lnTo>
                  <a:pt x="142494" y="281939"/>
                </a:lnTo>
                <a:lnTo>
                  <a:pt x="142494" y="211454"/>
                </a:lnTo>
                <a:lnTo>
                  <a:pt x="0" y="211454"/>
                </a:lnTo>
                <a:lnTo>
                  <a:pt x="0" y="70485"/>
                </a:lnTo>
                <a:close/>
              </a:path>
            </a:pathLst>
          </a:custGeom>
          <a:ln w="12192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293364" y="1307591"/>
            <a:ext cx="2791967" cy="5852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293364" y="1307591"/>
            <a:ext cx="2792095" cy="585470"/>
          </a:xfrm>
          <a:custGeom>
            <a:avLst/>
            <a:gdLst/>
            <a:ahLst/>
            <a:cxnLst/>
            <a:rect l="l" t="t" r="r" b="b"/>
            <a:pathLst>
              <a:path w="2792095" h="585469">
                <a:moveTo>
                  <a:pt x="0" y="585215"/>
                </a:moveTo>
                <a:lnTo>
                  <a:pt x="2791967" y="585215"/>
                </a:lnTo>
                <a:lnTo>
                  <a:pt x="2791967" y="0"/>
                </a:lnTo>
                <a:lnTo>
                  <a:pt x="0" y="0"/>
                </a:lnTo>
                <a:lnTo>
                  <a:pt x="0" y="585215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385565" y="1577086"/>
            <a:ext cx="1454150" cy="0"/>
          </a:xfrm>
          <a:custGeom>
            <a:avLst/>
            <a:gdLst/>
            <a:ahLst/>
            <a:cxnLst/>
            <a:rect l="l" t="t" r="r" b="b"/>
            <a:pathLst>
              <a:path w="1454150">
                <a:moveTo>
                  <a:pt x="0" y="0"/>
                </a:moveTo>
                <a:lnTo>
                  <a:pt x="1453896" y="0"/>
                </a:lnTo>
              </a:path>
            </a:pathLst>
          </a:custGeom>
          <a:ln w="10668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3373373" y="1336928"/>
            <a:ext cx="147955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POR</a:t>
            </a:r>
            <a:r>
              <a:rPr sz="1600" b="1" spc="-8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Arial"/>
                <a:cs typeface="Arial"/>
              </a:rPr>
              <a:t>OMISSÃO  </a:t>
            </a:r>
            <a:r>
              <a:rPr sz="1600" b="1" spc="-30" dirty="0">
                <a:solidFill>
                  <a:srgbClr val="2C2D2C"/>
                </a:solidFill>
                <a:latin typeface="Arial"/>
                <a:cs typeface="Arial"/>
              </a:rPr>
              <a:t>LEGISLATIVA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3385565" y="1820926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10668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356866" y="3736085"/>
            <a:ext cx="929640" cy="2915920"/>
          </a:xfrm>
          <a:custGeom>
            <a:avLst/>
            <a:gdLst/>
            <a:ahLst/>
            <a:cxnLst/>
            <a:rect l="l" t="t" r="r" b="b"/>
            <a:pathLst>
              <a:path w="929639" h="2915920">
                <a:moveTo>
                  <a:pt x="929639" y="2915412"/>
                </a:moveTo>
                <a:lnTo>
                  <a:pt x="854254" y="2914398"/>
                </a:lnTo>
                <a:lnTo>
                  <a:pt x="782738" y="2911462"/>
                </a:lnTo>
                <a:lnTo>
                  <a:pt x="716048" y="2906765"/>
                </a:lnTo>
                <a:lnTo>
                  <a:pt x="655143" y="2900465"/>
                </a:lnTo>
                <a:lnTo>
                  <a:pt x="600979" y="2892721"/>
                </a:lnTo>
                <a:lnTo>
                  <a:pt x="554516" y="2883695"/>
                </a:lnTo>
                <a:lnTo>
                  <a:pt x="516711" y="2873544"/>
                </a:lnTo>
                <a:lnTo>
                  <a:pt x="470904" y="2850508"/>
                </a:lnTo>
                <a:lnTo>
                  <a:pt x="464819" y="2837941"/>
                </a:lnTo>
                <a:lnTo>
                  <a:pt x="464819" y="1535176"/>
                </a:lnTo>
                <a:lnTo>
                  <a:pt x="458735" y="1522606"/>
                </a:lnTo>
                <a:lnTo>
                  <a:pt x="412928" y="1499568"/>
                </a:lnTo>
                <a:lnTo>
                  <a:pt x="375123" y="1489417"/>
                </a:lnTo>
                <a:lnTo>
                  <a:pt x="328660" y="1480391"/>
                </a:lnTo>
                <a:lnTo>
                  <a:pt x="274496" y="1472649"/>
                </a:lnTo>
                <a:lnTo>
                  <a:pt x="213591" y="1466350"/>
                </a:lnTo>
                <a:lnTo>
                  <a:pt x="146901" y="1461654"/>
                </a:lnTo>
                <a:lnTo>
                  <a:pt x="75385" y="1458719"/>
                </a:lnTo>
                <a:lnTo>
                  <a:pt x="0" y="1457706"/>
                </a:lnTo>
                <a:lnTo>
                  <a:pt x="75385" y="1456692"/>
                </a:lnTo>
                <a:lnTo>
                  <a:pt x="146901" y="1453757"/>
                </a:lnTo>
                <a:lnTo>
                  <a:pt x="213591" y="1449061"/>
                </a:lnTo>
                <a:lnTo>
                  <a:pt x="274496" y="1442762"/>
                </a:lnTo>
                <a:lnTo>
                  <a:pt x="328660" y="1435020"/>
                </a:lnTo>
                <a:lnTo>
                  <a:pt x="375123" y="1425994"/>
                </a:lnTo>
                <a:lnTo>
                  <a:pt x="412928" y="1415843"/>
                </a:lnTo>
                <a:lnTo>
                  <a:pt x="458735" y="1392805"/>
                </a:lnTo>
                <a:lnTo>
                  <a:pt x="464819" y="1380236"/>
                </a:lnTo>
                <a:lnTo>
                  <a:pt x="464819" y="77469"/>
                </a:lnTo>
                <a:lnTo>
                  <a:pt x="470904" y="64900"/>
                </a:lnTo>
                <a:lnTo>
                  <a:pt x="516711" y="41862"/>
                </a:lnTo>
                <a:lnTo>
                  <a:pt x="554516" y="31711"/>
                </a:lnTo>
                <a:lnTo>
                  <a:pt x="600979" y="22685"/>
                </a:lnTo>
                <a:lnTo>
                  <a:pt x="655143" y="14943"/>
                </a:lnTo>
                <a:lnTo>
                  <a:pt x="716048" y="8644"/>
                </a:lnTo>
                <a:lnTo>
                  <a:pt x="782738" y="3948"/>
                </a:lnTo>
                <a:lnTo>
                  <a:pt x="854254" y="1013"/>
                </a:lnTo>
                <a:lnTo>
                  <a:pt x="929639" y="0"/>
                </a:lnTo>
              </a:path>
            </a:pathLst>
          </a:custGeom>
          <a:ln w="381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7723" y="4728971"/>
            <a:ext cx="2040636" cy="10165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7723" y="4728971"/>
            <a:ext cx="2040889" cy="1016635"/>
          </a:xfrm>
          <a:custGeom>
            <a:avLst/>
            <a:gdLst/>
            <a:ahLst/>
            <a:cxnLst/>
            <a:rect l="l" t="t" r="r" b="b"/>
            <a:pathLst>
              <a:path w="2040889" h="1016635">
                <a:moveTo>
                  <a:pt x="0" y="1016507"/>
                </a:moveTo>
                <a:lnTo>
                  <a:pt x="2040636" y="1016507"/>
                </a:lnTo>
                <a:lnTo>
                  <a:pt x="2040636" y="0"/>
                </a:lnTo>
                <a:lnTo>
                  <a:pt x="0" y="0"/>
                </a:lnTo>
                <a:lnTo>
                  <a:pt x="0" y="1016507"/>
                </a:lnTo>
                <a:close/>
              </a:path>
            </a:pathLst>
          </a:custGeom>
          <a:ln w="6096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156463" y="4755896"/>
            <a:ext cx="12217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5" dirty="0">
                <a:solidFill>
                  <a:srgbClr val="2C2D2C"/>
                </a:solidFill>
                <a:latin typeface="Arial"/>
                <a:cs typeface="Arial"/>
              </a:rPr>
              <a:t>ESPANHA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56463" y="5060696"/>
            <a:ext cx="18446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Ley 40/2015,</a:t>
            </a:r>
            <a:r>
              <a:rPr sz="2000" spc="-1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56463" y="5365496"/>
            <a:ext cx="14395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1 de</a:t>
            </a:r>
            <a:r>
              <a:rPr sz="2000" spc="-9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octubre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91A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4056</Words>
  <Application>Microsoft Office PowerPoint</Application>
  <PresentationFormat>Widescreen</PresentationFormat>
  <Paragraphs>279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3" baseType="lpstr">
      <vt:lpstr>MS PGothic</vt:lpstr>
      <vt:lpstr>Arial</vt:lpstr>
      <vt:lpstr>Calibri</vt:lpstr>
      <vt:lpstr>Times New Roman</vt:lpstr>
      <vt:lpstr>Verdana</vt:lpstr>
      <vt:lpstr>Wingdings</vt:lpstr>
      <vt:lpstr>Office Theme</vt:lpstr>
      <vt:lpstr>Responsabilidade Civil do Estado:</vt:lpstr>
      <vt:lpstr>Sumário de aula</vt:lpstr>
      <vt:lpstr>1.Da culpa para solidarização da reparação do dano – evolução da responsabilidade civil</vt:lpstr>
      <vt:lpstr>1.1 Securitização dos eventuais riscos e perdas</vt:lpstr>
      <vt:lpstr>2. Atos Omissivos – Responsabilidade Objetiva</vt:lpstr>
      <vt:lpstr>2. Atos Omissivos – Responsabilidade Objetiva</vt:lpstr>
      <vt:lpstr>Apresentação do PowerPoint</vt:lpstr>
      <vt:lpstr>Apresentação do PowerPoint</vt:lpstr>
      <vt:lpstr>Apresentação do PowerPoint</vt:lpstr>
      <vt:lpstr>5. RCE pela Atuação do Poder Legislativo</vt:lpstr>
      <vt:lpstr>CF/88 –</vt:lpstr>
      <vt:lpstr>7. Omissão Fiscalizatória</vt:lpstr>
      <vt:lpstr>9. Termo Inicial para Ajuizamento e Prescrição</vt:lpstr>
      <vt:lpstr>Apresentação do PowerPoint</vt:lpstr>
      <vt:lpstr>13. Enquadramento das Tendências</vt:lpstr>
      <vt:lpstr>Questão Reflexiva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Administrativo II:    Ponto: Responsabilidade do Estado</dc:title>
  <dc:creator>Daniel Ribeiro Barcelos</dc:creator>
  <cp:lastModifiedBy>Fabio Libonati</cp:lastModifiedBy>
  <cp:revision>7</cp:revision>
  <dcterms:created xsi:type="dcterms:W3CDTF">2018-02-07T16:51:43Z</dcterms:created>
  <dcterms:modified xsi:type="dcterms:W3CDTF">2018-02-25T19:00:10Z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2017-05-31T00:00:00Z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2018-02-07T00:00:00Z</vt:filetime>
  </property>
</Properties>
</file>