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60" r:id="rId6"/>
    <p:sldId id="261" r:id="rId7"/>
    <p:sldId id="264" r:id="rId8"/>
    <p:sldId id="265" r:id="rId9"/>
    <p:sldId id="263" r:id="rId10"/>
    <p:sldId id="267" r:id="rId11"/>
    <p:sldId id="269" r:id="rId12"/>
    <p:sldId id="270" r:id="rId13"/>
    <p:sldId id="271" r:id="rId14"/>
    <p:sldId id="268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1A4CBE-43FE-1BAF-99E5-43BF3FFFD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D0E11B4-C80F-65D9-8EF5-08E70B275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43B216E-38E4-FAB1-F7EB-904663085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217A1BF-7745-79F7-CD0A-624943B9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D62BDAF-0B89-633E-F889-960D62D6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78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E6098F4-7B25-EDE9-B675-26832F4E0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49E53DB-BFA2-E3F9-2011-54F458A92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701AA1F-F270-FBDA-2CFD-FA9751F8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2C5938E-3558-9378-451C-DE5B6A99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9B82A36-D654-8718-D2B2-504A7B91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32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A35D6839-515C-92D5-FE5E-53B645B50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FE9840DA-609C-A82A-C82B-3D299A535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FF812C3-6269-3A1B-2B2C-9F28B702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FC493D8-5E9E-1E30-8704-153D53880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C486616-D3EB-A978-8A67-CEEDDEEA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6D1B5F-A173-846C-0C00-8E5D1F40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6B65524-4B8F-FDA5-7B07-5B72A184A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2F8538F-4F48-8F4C-4B25-7D0364EA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CCF875B-1BBB-495D-A4E1-7E78FF03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25FF873-1250-7D99-0B3B-6CBBCF8B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1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6A13DBE-300A-6EF4-9C55-9A897B95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2566B3A-3F02-EF51-31C6-9723B982F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0573023-66ED-9B66-6CFA-0BE2937B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48F6B44-3EC3-1331-41D4-8607331D9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0C94295-7C52-8EB3-D95A-D87478A6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28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6B64B26-BAAC-CCD4-2B25-46B05041A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0D9F2AC-B1C3-4A76-5B5A-6D002452A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301B6A7C-C850-795E-6251-8465502C7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DF9F6B30-A474-394B-3F19-7D0941B4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FAC3596-A5D8-AAB5-4E3A-622315DA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0B70A6D-D312-2F92-4A64-819DE4C3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47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B724149-8F5F-2A56-5406-797D210A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1E06C0B-5FC9-9347-8BEF-07FBCA3E0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A2C32405-FFA4-8ABF-47B4-4146626DE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F57C7238-999A-31D6-5E36-FD520336B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968EA5C2-DE48-19C6-FB55-40EDC7CB5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35E4FEF6-BB47-C13B-B668-B5C5D65B4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DB52BA4B-435D-C855-F0DB-C9FBFFAC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F887BDBF-4658-C05F-3CB2-23FE1E9F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06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E5892F9-7455-1D8D-9773-A8599775F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82408B37-1FA8-D7AD-11B8-F1CE89141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2F861395-63FB-BE22-C033-72F8EE4F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853D3DAD-7EDF-4D4D-0125-D4904914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54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C728AFBE-0EC0-7336-B9F9-BEB442D1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A54601C7-B0B5-16B4-5B9B-DC86408E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B0F5ED37-F5BC-A806-9B32-DAF4943CA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88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67DDFB-4801-0B10-2AB7-2DD6AD6F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0E9E3C0-5620-185D-DC40-16228A9F2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3946CA4F-B76F-3E33-98FE-9E3A123D9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1D10A6C-2059-660B-666E-04B3BC59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56B6DFD-10C9-90C1-FD5B-B9DB8A78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00D41C8-E94C-6151-4911-017CBDEA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08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919113-65FF-E82F-7D44-5B994959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C5734508-EB14-01DA-60EA-E7DC5608C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CA36593-99CC-D983-68DF-B3A6024AF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F794170-2FFE-1618-D8C6-61D9F519D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CAD6755-528A-F693-B5A0-75198121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A072063-2239-4F01-943D-7D8A5003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54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74147293-A9CB-1335-D4D8-E756BAB23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105F47E-AFF5-270F-A925-AB056E23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802FFEB-707B-A759-2E25-ABDA8066E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CF6F6-BB63-364D-86A9-97B755C1AF45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006E3F7-E5B5-1569-8E9C-F314AC39A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2937D94-DE62-88CF-40B9-8D54F5D999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595B-C2EB-2A41-B83D-BC70E5B27A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30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4BB97E4-76D8-516B-5692-F837AC6D96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Pesquisa em  direito comparado</a:t>
            </a:r>
            <a:endParaRPr lang="pt-BR" b="1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0B77C53-C90F-FC96-BF25-04542798FA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9990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Tema 2: Como argumentam </a:t>
            </a:r>
            <a:r>
              <a:rPr lang="pt-BR" b="1" smtClean="0"/>
              <a:t>as </a:t>
            </a:r>
            <a:r>
              <a:rPr lang="pt-BR" b="1" smtClean="0"/>
              <a:t>cortes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3621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Desenho institucional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pt-BR" dirty="0" smtClean="0"/>
              <a:t>STF: soma de votos individuais</a:t>
            </a:r>
          </a:p>
          <a:p>
            <a:pPr marL="0" indent="0" algn="just">
              <a:buNone/>
            </a:pPr>
            <a:r>
              <a:rPr lang="pt-BR" dirty="0" smtClean="0"/>
              <a:t>1.1. são proferidos 11 votos</a:t>
            </a:r>
          </a:p>
          <a:p>
            <a:pPr marL="0" indent="0" algn="just">
              <a:buNone/>
            </a:pPr>
            <a:r>
              <a:rPr lang="pt-BR" dirty="0" smtClean="0"/>
              <a:t>1.2. decide-se por maioria</a:t>
            </a:r>
          </a:p>
          <a:p>
            <a:pPr marL="0" indent="0" algn="just">
              <a:buNone/>
            </a:pPr>
            <a:r>
              <a:rPr lang="pt-BR" dirty="0" smtClean="0"/>
              <a:t>1.3. o desenho permite:</a:t>
            </a:r>
          </a:p>
          <a:p>
            <a:pPr marL="457200" lvl="1" indent="0" algn="just">
              <a:buNone/>
            </a:pPr>
            <a:r>
              <a:rPr lang="pt-BR" dirty="0" smtClean="0"/>
              <a:t>1.3.1. convergência quanto à decisão de fundo, mas diversos fundamentos</a:t>
            </a:r>
          </a:p>
          <a:p>
            <a:pPr marL="457200" lvl="1" indent="0" algn="just">
              <a:buNone/>
            </a:pPr>
            <a:r>
              <a:rPr lang="pt-BR" dirty="0" smtClean="0"/>
              <a:t>1.3.2. convergência quanto à decisão de fundo com os mesmos fundamentos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259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2. Corte Interamericana de direitos humanos (</a:t>
            </a:r>
            <a:r>
              <a:rPr lang="pt-BR" dirty="0" err="1" smtClean="0"/>
              <a:t>CtIDH</a:t>
            </a:r>
            <a:r>
              <a:rPr lang="pt-BR" dirty="0" smtClean="0"/>
              <a:t>)</a:t>
            </a:r>
          </a:p>
          <a:p>
            <a:pPr marL="0" indent="0" algn="just">
              <a:buNone/>
            </a:pPr>
            <a:r>
              <a:rPr lang="pt-BR" dirty="0" smtClean="0"/>
              <a:t>2.1. há convergência quanto à decisão de fundo e aos fundamentos</a:t>
            </a:r>
          </a:p>
          <a:p>
            <a:pPr marL="0" indent="0" algn="just">
              <a:buNone/>
            </a:pPr>
            <a:r>
              <a:rPr lang="pt-BR" dirty="0" smtClean="0"/>
              <a:t>2.2. pode haver voto minoritário divergente </a:t>
            </a:r>
          </a:p>
          <a:p>
            <a:pPr marL="0" indent="0" algn="just">
              <a:buNone/>
            </a:pPr>
            <a:r>
              <a:rPr lang="pt-BR" dirty="0" smtClean="0"/>
              <a:t>2.3. pode haver voto individual convergente, com argumentos adicionais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021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Padrões de justificação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/>
              <a:t>Padrão ascendente</a:t>
            </a:r>
            <a:r>
              <a:rPr lang="pt-BR" dirty="0" smtClean="0"/>
              <a:t>: apologia do Estado nacional. Só valem as normas para as quais o Estado deu seu consentimento</a:t>
            </a:r>
          </a:p>
          <a:p>
            <a:pPr marL="0" indent="0" algn="just">
              <a:buNone/>
            </a:pPr>
            <a:r>
              <a:rPr lang="pt-BR" b="1" dirty="0" smtClean="0"/>
              <a:t>Padrão descendente:</a:t>
            </a:r>
            <a:r>
              <a:rPr lang="pt-BR" dirty="0" smtClean="0"/>
              <a:t> o indivíduo e seus direitos fundamentais como norma básica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1027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ABF61EC-DC1C-0849-9180-E1CAEDDA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EBB1E3F-9654-EF4E-AE28-B574D48C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Argumentação interna</a:t>
            </a:r>
            <a:r>
              <a:rPr lang="pt-BR" dirty="0"/>
              <a:t>: deduzida de uma premissa jurídica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Argumentação externa</a:t>
            </a:r>
            <a:r>
              <a:rPr lang="pt-BR" dirty="0"/>
              <a:t>: deduzida de uma premissa não-jurídica</a:t>
            </a:r>
          </a:p>
          <a:p>
            <a:pPr lvl="1" algn="just"/>
            <a:r>
              <a:rPr lang="pt-BR" sz="2800" dirty="0"/>
              <a:t>política</a:t>
            </a:r>
          </a:p>
          <a:p>
            <a:pPr lvl="1" algn="just"/>
            <a:r>
              <a:rPr lang="pt-BR" sz="2800" dirty="0"/>
              <a:t>economia</a:t>
            </a:r>
          </a:p>
          <a:p>
            <a:pPr lvl="1" algn="just"/>
            <a:r>
              <a:rPr lang="pt-BR" sz="2800" dirty="0"/>
              <a:t>sociologia</a:t>
            </a:r>
          </a:p>
          <a:p>
            <a:pPr lvl="1" algn="just"/>
            <a:r>
              <a:rPr lang="pt-BR" sz="2800" dirty="0"/>
              <a:t>psicologia</a:t>
            </a:r>
          </a:p>
          <a:p>
            <a:pPr lvl="1" algn="just"/>
            <a:r>
              <a:rPr lang="pt-BR" sz="2800" dirty="0"/>
              <a:t>argumento de autoridade</a:t>
            </a:r>
          </a:p>
          <a:p>
            <a:pPr marL="457200" lvl="1" indent="0" algn="just">
              <a:buNone/>
            </a:pPr>
            <a:r>
              <a:rPr lang="en-GB" sz="2800" dirty="0"/>
              <a:t> 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3946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tensão entre Nação e Indivíduo: as leis de anistia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/>
              <a:t>A favor da anistia: </a:t>
            </a:r>
            <a:r>
              <a:rPr lang="pt-BR" dirty="0" smtClean="0"/>
              <a:t>padrão ascendente de argumentação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b="1" dirty="0" smtClean="0"/>
              <a:t>Argumento jurídico</a:t>
            </a:r>
            <a:r>
              <a:rPr lang="pt-BR" dirty="0" smtClean="0"/>
              <a:t>: constitucionalidade da lei de anistia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b="1" dirty="0" smtClean="0"/>
              <a:t>Argumento político:</a:t>
            </a:r>
            <a:r>
              <a:rPr lang="pt-BR" dirty="0" smtClean="0"/>
              <a:t> situação da época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34350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/>
              <a:t>Contra a anistia:</a:t>
            </a:r>
            <a:r>
              <a:rPr lang="pt-BR" dirty="0" smtClean="0"/>
              <a:t> padrão descendente de argumentação</a:t>
            </a:r>
            <a:endParaRPr lang="pt-BR" b="1" dirty="0"/>
          </a:p>
          <a:p>
            <a:pPr algn="just"/>
            <a:r>
              <a:rPr lang="pt-BR" dirty="0" smtClean="0"/>
              <a:t>Alega-se a </a:t>
            </a:r>
            <a:r>
              <a:rPr lang="pt-BR" dirty="0" err="1" smtClean="0"/>
              <a:t>inconvencionalidade</a:t>
            </a:r>
            <a:r>
              <a:rPr lang="pt-BR" dirty="0" smtClean="0"/>
              <a:t> da lei de anistia, apoiando-se na legislação regional e internacional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9423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 smtClean="0"/>
              <a:t>Argumentação utilizada pela </a:t>
            </a:r>
            <a:r>
              <a:rPr lang="pt-BR" b="1" dirty="0" err="1" smtClean="0"/>
              <a:t>CtIDH</a:t>
            </a:r>
            <a:r>
              <a:rPr lang="pt-BR" dirty="0" smtClean="0"/>
              <a:t>: padrão descendente combinado com argumentos internos ao direito</a:t>
            </a:r>
          </a:p>
          <a:p>
            <a:pPr algn="just"/>
            <a:r>
              <a:rPr lang="pt-BR" dirty="0" smtClean="0"/>
              <a:t>leis de anistia violam a Convenção Americana de Direitos Humanos</a:t>
            </a:r>
          </a:p>
          <a:p>
            <a:pPr algn="just"/>
            <a:r>
              <a:rPr lang="pt-BR" dirty="0"/>
              <a:t>d</a:t>
            </a:r>
            <a:r>
              <a:rPr lang="pt-BR" dirty="0" smtClean="0"/>
              <a:t>ireito à vida e à integridade física tem status de </a:t>
            </a:r>
            <a:r>
              <a:rPr lang="pt-BR" i="1" dirty="0" smtClean="0"/>
              <a:t>jus </a:t>
            </a:r>
            <a:r>
              <a:rPr lang="pt-BR" i="1" dirty="0" err="1" smtClean="0"/>
              <a:t>cogens</a:t>
            </a:r>
            <a:endParaRPr lang="pt-BR" i="1" dirty="0" smtClean="0"/>
          </a:p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Argumentação utilizada pelo STF:</a:t>
            </a:r>
            <a:r>
              <a:rPr lang="pt-BR" dirty="0" smtClean="0"/>
              <a:t> padrão ascendente combinado com argumentos externos ao direito. A lei de anistia foi a solução política possível para que se pudesse conquistar a paz social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63660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Tema 1: Privacidade comparada: União Europeia e EUA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929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2616B1-B017-B5F2-D4D8-C5643A77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Por que se protege a privacidade?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128581E-42D5-C6B0-0F39-9558C286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b="1" dirty="0"/>
              <a:t>União Europeia: </a:t>
            </a:r>
            <a:r>
              <a:rPr lang="pt-BR" dirty="0"/>
              <a:t>para proteger a honra e a dignidade da pessoa (valores herdados da aristocracia). </a:t>
            </a:r>
          </a:p>
          <a:p>
            <a:pPr lvl="1" algn="just"/>
            <a:r>
              <a:rPr lang="pt-BR" dirty="0"/>
              <a:t>Disso resultam a proteção contra a mídia e contra toda divulgação indevida de informações pessoais. </a:t>
            </a:r>
          </a:p>
          <a:p>
            <a:pPr lvl="1" algn="just"/>
            <a:r>
              <a:rPr lang="pt-BR" dirty="0"/>
              <a:t>Grande preocupação: a reputação do indivíduo e sua proteção contra a ação do Estado e do poder privado.</a:t>
            </a:r>
          </a:p>
          <a:p>
            <a:pPr lvl="1" algn="just"/>
            <a:r>
              <a:rPr lang="pt-BR" dirty="0"/>
              <a:t>o controle da própria imagem na mentalidade dos países europeus não se restringe apenas a manter-se longe do alcance dos meios de comunicação, mas também de ter seus dados de consumidor protegidos, direito à privacidade no ambiente de trabalho, direito a um encarceramento digno etc.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868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8D70A8-DAF5-1ABC-96D2-71C65761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3F2FC10-3960-E2F4-2A92-EF945AE43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pt-BR" b="1" dirty="0"/>
              <a:t>Estados Unidos</a:t>
            </a:r>
            <a:r>
              <a:rPr lang="pt-BR" dirty="0"/>
              <a:t>: a privacidade se presta a proteger a santidade e a inviolabilidade do lar e do indivíduo contra a intrusão do Estado. Para os norte-americanos, seria impensável o dever que existe na Alemanha de registrar na repartição pública competente o novo endereço, dentro de duas semanas depois da mudança. </a:t>
            </a:r>
          </a:p>
          <a:p>
            <a:pPr lvl="1" algn="just"/>
            <a:r>
              <a:rPr lang="pt-BR" dirty="0"/>
              <a:t>a noção de privacidade está diretamente vinculada ao lar do indivíduo. Quanto mais afastado de seu lar, menor será sua privacidade. Isso permitirá a interceptação de suas comunicações no ambiente de trabalho </a:t>
            </a:r>
          </a:p>
          <a:p>
            <a:pPr lvl="1" algn="just"/>
            <a:r>
              <a:rPr lang="pt-BR" dirty="0"/>
              <a:t>a expectativa de privacidade de um prisioneiro na Alemanha é maior do que a de um prisioneiro nos EUA. Na Alemanha, foi possível proibir a produção de um documentário sobre um terrorista que estava preso; nos EUA, essa proibição seria inconcebível </a:t>
            </a:r>
            <a:endParaRPr lang="pt-BR" b="1" dirty="0"/>
          </a:p>
          <a:p>
            <a:pPr marL="514350" indent="-514350">
              <a:buFont typeface="+mj-lt"/>
              <a:buAutoNum type="arabicPeriod" startAt="2"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2828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434DAEF-36E1-281F-7B9B-87992445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Liberdade de expressão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E085E6C-1BF2-19F5-2019-53EC01162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Estados Unidos</a:t>
            </a:r>
            <a:endParaRPr lang="pt-BR" dirty="0"/>
          </a:p>
          <a:p>
            <a:pPr lvl="0"/>
            <a:r>
              <a:rPr lang="pt-BR" dirty="0"/>
              <a:t>a liberdade de expressão tem tamanha magnitude, que se sobrepõe à proteção da honra pessoal</a:t>
            </a:r>
          </a:p>
          <a:p>
            <a:pPr lvl="0"/>
            <a:r>
              <a:rPr lang="pt-BR" dirty="0"/>
              <a:t>legitimidade do acesso aos dados do Estado e dos indivíduos. Não há blindagem nem do Estado, nem dos sujeitos. Todos estão sujeitos ao escrutínio popular </a:t>
            </a:r>
          </a:p>
          <a:p>
            <a:pPr lvl="0"/>
            <a:r>
              <a:rPr lang="pt-BR" dirty="0"/>
              <a:t>preza pela liberdade de expressão (valores de Thomas Jefferson)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625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299CEB-9F77-7183-3BCC-27DA048B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F513A9F-7ACF-CE48-47D2-5CB7CE352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França</a:t>
            </a:r>
          </a:p>
          <a:p>
            <a:pPr lvl="0"/>
            <a:r>
              <a:rPr lang="pt-BR" dirty="0"/>
              <a:t>liberdade de expressão é sopesada com a proteção da honra e da dignidade da pessoa, mas a proteção da honra e da dignidade termina por levar precedência sobre outros valores</a:t>
            </a:r>
          </a:p>
          <a:p>
            <a:pPr lvl="0"/>
            <a:r>
              <a:rPr lang="pt-BR" dirty="0"/>
              <a:t>preza pelo desenvolvimento da personalidade. A decisão de aparecer nua pertence exclusivamente à pessoa. Cabe a ela decidir.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107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4752697-A843-1FE3-5946-B5215988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Revelação de dados do consumidor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985FB17-5090-1D63-007C-48C232507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Tensão comercial entre EUA e União Europeia, em torno da revelação de dados do consumidor: informação fornecida nos EUA, mas não na UE </a:t>
            </a:r>
          </a:p>
        </p:txBody>
      </p:sp>
    </p:spTree>
    <p:extLst>
      <p:ext uri="{BB962C8B-B14F-4D97-AF65-F5344CB8AC3E}">
        <p14:creationId xmlns:p14="http://schemas.microsoft.com/office/powerpoint/2010/main" val="1996292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1732481-1C63-5152-2D43-1A70BCAD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Privacidade europeia sob a perspectiva estadunidense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1F64821-F30F-ADE5-2D1F-410B87083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“Que tipo de privacidade existe em países onde as pessoas andam nuas fora de casa, ao mesmo tempo em que se permite ao Estado controlar o paradeiro dessas pessoas, condená-las com base em investigações policiais desonestas, espreitar seus dormitórios, grampear seus telefones e até mesmo dizer-lhes que nomes podem dar aos seus bebês?”</a:t>
            </a:r>
          </a:p>
        </p:txBody>
      </p:sp>
    </p:spTree>
    <p:extLst>
      <p:ext uri="{BB962C8B-B14F-4D97-AF65-F5344CB8AC3E}">
        <p14:creationId xmlns:p14="http://schemas.microsoft.com/office/powerpoint/2010/main" val="68527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7834B42-0C4A-F642-3B3B-C9E71569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Síntese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1D930A8-A424-204B-90B8-049569F2B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União Europeia: </a:t>
            </a:r>
            <a:r>
              <a:rPr lang="pt-BR" dirty="0"/>
              <a:t>interesse maior pela dignidade pessoal, ameaçada sobretudo pelos meios de comunicação</a:t>
            </a:r>
          </a:p>
          <a:p>
            <a:pPr marL="0" indent="0" algn="just">
              <a:buNone/>
            </a:pPr>
            <a:r>
              <a:rPr lang="pt-BR" b="1" dirty="0"/>
              <a:t>Estados Unidos</a:t>
            </a:r>
            <a:r>
              <a:rPr lang="pt-BR" dirty="0"/>
              <a:t>: interesse maior pela liberdade, ameaçada sobretudo pelo Estado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22563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773</Words>
  <Application>Microsoft Office PowerPoint</Application>
  <PresentationFormat>Personalizar</PresentationFormat>
  <Paragraphs>61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Pesquisa em  direito comparado</vt:lpstr>
      <vt:lpstr>Tema 1: Privacidade comparada: União Europeia e EUA</vt:lpstr>
      <vt:lpstr>Por que se protege a privacidade?</vt:lpstr>
      <vt:lpstr>Apresentação do PowerPoint</vt:lpstr>
      <vt:lpstr>Liberdade de expressão</vt:lpstr>
      <vt:lpstr>Apresentação do PowerPoint</vt:lpstr>
      <vt:lpstr>Revelação de dados do consumidor</vt:lpstr>
      <vt:lpstr>Privacidade europeia sob a perspectiva estadunidense</vt:lpstr>
      <vt:lpstr>Síntese</vt:lpstr>
      <vt:lpstr>Tema 2: Como argumentam as cortes</vt:lpstr>
      <vt:lpstr>Desenho institucional</vt:lpstr>
      <vt:lpstr>Apresentação do PowerPoint</vt:lpstr>
      <vt:lpstr>Padrões de justificação</vt:lpstr>
      <vt:lpstr>Argumentação</vt:lpstr>
      <vt:lpstr>A tensão entre Nação e Indivíduo: as leis de anistia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Privacidade comparada</dc:title>
  <dc:creator>Geraldo Miniuci</dc:creator>
  <cp:lastModifiedBy>Professores</cp:lastModifiedBy>
  <cp:revision>10</cp:revision>
  <dcterms:created xsi:type="dcterms:W3CDTF">2022-04-20T19:39:17Z</dcterms:created>
  <dcterms:modified xsi:type="dcterms:W3CDTF">2023-06-15T13:39:26Z</dcterms:modified>
</cp:coreProperties>
</file>