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59" r:id="rId6"/>
    <p:sldId id="261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 Slab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258" y="72"/>
      </p:cViewPr>
      <p:guideLst>
        <p:guide orient="horz" pos="15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481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11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55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6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5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61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8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/>
              <a:t>Kohler: processo produtivo de louças sanitárias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Bruno Soiti K. Marino 8990768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Caio Santo Siqueira 10410177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Isabela Simões Dornelas 9839096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Victor Venancio 9922791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061850" y="133275"/>
            <a:ext cx="702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PHA3513: Sustentabilidade no setor produtivo</a:t>
            </a:r>
            <a:endParaRPr sz="1400" b="0" i="0" u="none" strike="noStrike" cap="none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t="34755"/>
          <a:stretch/>
        </p:blipFill>
        <p:spPr>
          <a:xfrm>
            <a:off x="4746775" y="449650"/>
            <a:ext cx="4234275" cy="11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6775" y="1923075"/>
            <a:ext cx="4234275" cy="23817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640875" y="1824075"/>
            <a:ext cx="3795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Empresa americana que está no Brasil desde 2014;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Localizada em Andradas/MG;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Produção de louças sanitárias;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Capacidade: 15.600 toneladas de argila/ano</a:t>
            </a:r>
            <a:r>
              <a:rPr lang="pt-BR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870 funcionários.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40875" y="280425"/>
            <a:ext cx="37959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Kohler Produtos para Cozinhas e Banheiros LTDA</a:t>
            </a:r>
            <a:endParaRPr sz="3000" b="0" i="0" u="none" strike="noStrike" cap="non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Fluxograma do processo produtivo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87898" y="1506857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Matérias-primas minerais</a:t>
            </a:r>
            <a:endParaRPr dirty="0"/>
          </a:p>
        </p:txBody>
      </p:sp>
      <p:sp>
        <p:nvSpPr>
          <p:cNvPr id="80" name="Google Shape;80;p15"/>
          <p:cNvSpPr/>
          <p:nvPr/>
        </p:nvSpPr>
        <p:spPr>
          <a:xfrm>
            <a:off x="2671334" y="1506857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Peneiramento e separação magnética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954770" y="1506857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Moldagem com barbotina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7238206" y="1506857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Acabamento e secagem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238207" y="2858875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Aplicação do esmalte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4954770" y="2858875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Queima</a:t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2671335" y="2858875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Avaliação das peças</a:t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387898" y="2858875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Produto final</a:t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387898" y="3912267"/>
            <a:ext cx="1733107" cy="8399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Retoque do esmalte e requeima</a:t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2179674" y="1656171"/>
            <a:ext cx="470394" cy="5413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444408" y="1656171"/>
            <a:ext cx="470394" cy="5413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29129" y="1656171"/>
            <a:ext cx="470394" cy="5413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 rot="5400000">
            <a:off x="7869562" y="2332180"/>
            <a:ext cx="470394" cy="5413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 flipH="1">
            <a:off x="6729129" y="3008189"/>
            <a:ext cx="470394" cy="5413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/>
          <p:nvPr/>
        </p:nvSpPr>
        <p:spPr>
          <a:xfrm flipH="1">
            <a:off x="4443126" y="3008189"/>
            <a:ext cx="470394" cy="5413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 flipH="1">
            <a:off x="2163533" y="3008189"/>
            <a:ext cx="470394" cy="5413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/>
          <p:nvPr/>
        </p:nvSpPr>
        <p:spPr>
          <a:xfrm rot="10800000">
            <a:off x="2179674" y="3761723"/>
            <a:ext cx="1435396" cy="945783"/>
          </a:xfrm>
          <a:prstGeom prst="bentArrow">
            <a:avLst>
              <a:gd name="adj1" fmla="val 25000"/>
              <a:gd name="adj2" fmla="val 25096"/>
              <a:gd name="adj3" fmla="val 25000"/>
              <a:gd name="adj4" fmla="val 43750"/>
            </a:avLst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2146898" y="2684160"/>
            <a:ext cx="522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 flipH="1">
            <a:off x="2121005" y="3926837"/>
            <a:ext cx="13186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defeitos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Etapas potenciais do processo produtivo para aprimoramento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387900" y="1743752"/>
            <a:ext cx="86226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/>
              <a:t>Emissão de gases na etapa de queima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/>
              <a:t>Uso de água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/>
              <a:t>Destinação de resíduos para aterro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/>
              <a:t>Matriz energética de fontes renováveis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/>
              <a:t>Consumo energético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/>
              <a:t>Critérios socioambientais no desenvolvimento de novos projetos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 err="1"/>
              <a:t>ACV</a:t>
            </a:r>
            <a:r>
              <a:rPr lang="pt-BR" sz="1500" dirty="0"/>
              <a:t> (Análise de Ciclo de Vida) do produto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/>
              <a:t>Implementação de programa </a:t>
            </a:r>
            <a:r>
              <a:rPr lang="pt-BR" sz="1500" dirty="0" smtClean="0"/>
              <a:t>socioambiental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 smtClean="0"/>
              <a:t>Projeto de produtos com menor consumo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pt-BR" sz="1500" dirty="0" smtClean="0"/>
              <a:t>Utilizar britadora em cerâmicas defeituosas</a:t>
            </a:r>
            <a:endParaRPr sz="1500" dirty="0"/>
          </a:p>
        </p:txBody>
      </p:sp>
      <p:grpSp>
        <p:nvGrpSpPr>
          <p:cNvPr id="3" name="Group 2"/>
          <p:cNvGrpSpPr/>
          <p:nvPr/>
        </p:nvGrpSpPr>
        <p:grpSpPr>
          <a:xfrm>
            <a:off x="6908164" y="921537"/>
            <a:ext cx="1946666" cy="1556994"/>
            <a:chOff x="1106583" y="1615155"/>
            <a:chExt cx="1946666" cy="155699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106583" y="1615155"/>
              <a:ext cx="1387236" cy="1387236"/>
              <a:chOff x="5867400" y="3200400"/>
              <a:chExt cx="457200" cy="457200"/>
            </a:xfrm>
          </p:grpSpPr>
          <p:sp>
            <p:nvSpPr>
              <p:cNvPr id="5" name="AutoShape 55"/>
              <p:cNvSpPr>
                <a:spLocks noChangeAspect="1" noChangeArrowheads="1" noTextEdit="1"/>
              </p:cNvSpPr>
              <p:nvPr/>
            </p:nvSpPr>
            <p:spPr bwMode="auto">
              <a:xfrm>
                <a:off x="5867400" y="32004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" name="Freeform 58"/>
              <p:cNvSpPr>
                <a:spLocks/>
              </p:cNvSpPr>
              <p:nvPr/>
            </p:nvSpPr>
            <p:spPr bwMode="auto">
              <a:xfrm>
                <a:off x="5959410" y="3342839"/>
                <a:ext cx="336705" cy="214749"/>
              </a:xfrm>
              <a:custGeom>
                <a:avLst/>
                <a:gdLst>
                  <a:gd name="T0" fmla="*/ 782 w 880"/>
                  <a:gd name="T1" fmla="*/ 297 h 562"/>
                  <a:gd name="T2" fmla="*/ 565 w 880"/>
                  <a:gd name="T3" fmla="*/ 297 h 562"/>
                  <a:gd name="T4" fmla="*/ 565 w 880"/>
                  <a:gd name="T5" fmla="*/ 248 h 562"/>
                  <a:gd name="T6" fmla="*/ 554 w 880"/>
                  <a:gd name="T7" fmla="*/ 237 h 562"/>
                  <a:gd name="T8" fmla="*/ 476 w 880"/>
                  <a:gd name="T9" fmla="*/ 237 h 562"/>
                  <a:gd name="T10" fmla="*/ 476 w 880"/>
                  <a:gd name="T11" fmla="*/ 159 h 562"/>
                  <a:gd name="T12" fmla="*/ 464 w 880"/>
                  <a:gd name="T13" fmla="*/ 148 h 562"/>
                  <a:gd name="T14" fmla="*/ 443 w 880"/>
                  <a:gd name="T15" fmla="*/ 148 h 562"/>
                  <a:gd name="T16" fmla="*/ 443 w 880"/>
                  <a:gd name="T17" fmla="*/ 103 h 562"/>
                  <a:gd name="T18" fmla="*/ 464 w 880"/>
                  <a:gd name="T19" fmla="*/ 103 h 562"/>
                  <a:gd name="T20" fmla="*/ 476 w 880"/>
                  <a:gd name="T21" fmla="*/ 92 h 562"/>
                  <a:gd name="T22" fmla="*/ 476 w 880"/>
                  <a:gd name="T23" fmla="*/ 70 h 562"/>
                  <a:gd name="T24" fmla="*/ 521 w 880"/>
                  <a:gd name="T25" fmla="*/ 70 h 562"/>
                  <a:gd name="T26" fmla="*/ 579 w 880"/>
                  <a:gd name="T27" fmla="*/ 118 h 562"/>
                  <a:gd name="T28" fmla="*/ 638 w 880"/>
                  <a:gd name="T29" fmla="*/ 59 h 562"/>
                  <a:gd name="T30" fmla="*/ 579 w 880"/>
                  <a:gd name="T31" fmla="*/ 0 h 562"/>
                  <a:gd name="T32" fmla="*/ 521 w 880"/>
                  <a:gd name="T33" fmla="*/ 47 h 562"/>
                  <a:gd name="T34" fmla="*/ 476 w 880"/>
                  <a:gd name="T35" fmla="*/ 47 h 562"/>
                  <a:gd name="T36" fmla="*/ 476 w 880"/>
                  <a:gd name="T37" fmla="*/ 26 h 562"/>
                  <a:gd name="T38" fmla="*/ 464 w 880"/>
                  <a:gd name="T39" fmla="*/ 14 h 562"/>
                  <a:gd name="T40" fmla="*/ 398 w 880"/>
                  <a:gd name="T41" fmla="*/ 14 h 562"/>
                  <a:gd name="T42" fmla="*/ 386 w 880"/>
                  <a:gd name="T43" fmla="*/ 26 h 562"/>
                  <a:gd name="T44" fmla="*/ 386 w 880"/>
                  <a:gd name="T45" fmla="*/ 47 h 562"/>
                  <a:gd name="T46" fmla="*/ 341 w 880"/>
                  <a:gd name="T47" fmla="*/ 47 h 562"/>
                  <a:gd name="T48" fmla="*/ 282 w 880"/>
                  <a:gd name="T49" fmla="*/ 0 h 562"/>
                  <a:gd name="T50" fmla="*/ 223 w 880"/>
                  <a:gd name="T51" fmla="*/ 59 h 562"/>
                  <a:gd name="T52" fmla="*/ 282 w 880"/>
                  <a:gd name="T53" fmla="*/ 118 h 562"/>
                  <a:gd name="T54" fmla="*/ 341 w 880"/>
                  <a:gd name="T55" fmla="*/ 70 h 562"/>
                  <a:gd name="T56" fmla="*/ 386 w 880"/>
                  <a:gd name="T57" fmla="*/ 70 h 562"/>
                  <a:gd name="T58" fmla="*/ 386 w 880"/>
                  <a:gd name="T59" fmla="*/ 92 h 562"/>
                  <a:gd name="T60" fmla="*/ 398 w 880"/>
                  <a:gd name="T61" fmla="*/ 103 h 562"/>
                  <a:gd name="T62" fmla="*/ 420 w 880"/>
                  <a:gd name="T63" fmla="*/ 103 h 562"/>
                  <a:gd name="T64" fmla="*/ 420 w 880"/>
                  <a:gd name="T65" fmla="*/ 148 h 562"/>
                  <a:gd name="T66" fmla="*/ 398 w 880"/>
                  <a:gd name="T67" fmla="*/ 148 h 562"/>
                  <a:gd name="T68" fmla="*/ 386 w 880"/>
                  <a:gd name="T69" fmla="*/ 159 h 562"/>
                  <a:gd name="T70" fmla="*/ 386 w 880"/>
                  <a:gd name="T71" fmla="*/ 237 h 562"/>
                  <a:gd name="T72" fmla="*/ 308 w 880"/>
                  <a:gd name="T73" fmla="*/ 237 h 562"/>
                  <a:gd name="T74" fmla="*/ 297 w 880"/>
                  <a:gd name="T75" fmla="*/ 248 h 562"/>
                  <a:gd name="T76" fmla="*/ 297 w 880"/>
                  <a:gd name="T77" fmla="*/ 297 h 562"/>
                  <a:gd name="T78" fmla="*/ 134 w 880"/>
                  <a:gd name="T79" fmla="*/ 297 h 562"/>
                  <a:gd name="T80" fmla="*/ 134 w 880"/>
                  <a:gd name="T81" fmla="*/ 204 h 562"/>
                  <a:gd name="T82" fmla="*/ 122 w 880"/>
                  <a:gd name="T83" fmla="*/ 193 h 562"/>
                  <a:gd name="T84" fmla="*/ 11 w 880"/>
                  <a:gd name="T85" fmla="*/ 193 h 562"/>
                  <a:gd name="T86" fmla="*/ 0 w 880"/>
                  <a:gd name="T87" fmla="*/ 204 h 562"/>
                  <a:gd name="T88" fmla="*/ 0 w 880"/>
                  <a:gd name="T89" fmla="*/ 540 h 562"/>
                  <a:gd name="T90" fmla="*/ 11 w 880"/>
                  <a:gd name="T91" fmla="*/ 552 h 562"/>
                  <a:gd name="T92" fmla="*/ 122 w 880"/>
                  <a:gd name="T93" fmla="*/ 552 h 562"/>
                  <a:gd name="T94" fmla="*/ 134 w 880"/>
                  <a:gd name="T95" fmla="*/ 540 h 562"/>
                  <a:gd name="T96" fmla="*/ 134 w 880"/>
                  <a:gd name="T97" fmla="*/ 449 h 562"/>
                  <a:gd name="T98" fmla="*/ 297 w 880"/>
                  <a:gd name="T99" fmla="*/ 449 h 562"/>
                  <a:gd name="T100" fmla="*/ 297 w 880"/>
                  <a:gd name="T101" fmla="*/ 494 h 562"/>
                  <a:gd name="T102" fmla="*/ 308 w 880"/>
                  <a:gd name="T103" fmla="*/ 505 h 562"/>
                  <a:gd name="T104" fmla="*/ 554 w 880"/>
                  <a:gd name="T105" fmla="*/ 505 h 562"/>
                  <a:gd name="T106" fmla="*/ 565 w 880"/>
                  <a:gd name="T107" fmla="*/ 494 h 562"/>
                  <a:gd name="T108" fmla="*/ 565 w 880"/>
                  <a:gd name="T109" fmla="*/ 449 h 562"/>
                  <a:gd name="T110" fmla="*/ 724 w 880"/>
                  <a:gd name="T111" fmla="*/ 449 h 562"/>
                  <a:gd name="T112" fmla="*/ 725 w 880"/>
                  <a:gd name="T113" fmla="*/ 450 h 562"/>
                  <a:gd name="T114" fmla="*/ 725 w 880"/>
                  <a:gd name="T115" fmla="*/ 538 h 562"/>
                  <a:gd name="T116" fmla="*/ 750 w 880"/>
                  <a:gd name="T117" fmla="*/ 562 h 562"/>
                  <a:gd name="T118" fmla="*/ 856 w 880"/>
                  <a:gd name="T119" fmla="*/ 562 h 562"/>
                  <a:gd name="T120" fmla="*/ 880 w 880"/>
                  <a:gd name="T121" fmla="*/ 538 h 562"/>
                  <a:gd name="T122" fmla="*/ 880 w 880"/>
                  <a:gd name="T123" fmla="*/ 394 h 562"/>
                  <a:gd name="T124" fmla="*/ 782 w 880"/>
                  <a:gd name="T125" fmla="*/ 297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0" h="562">
                    <a:moveTo>
                      <a:pt x="782" y="297"/>
                    </a:moveTo>
                    <a:cubicBezTo>
                      <a:pt x="782" y="297"/>
                      <a:pt x="752" y="297"/>
                      <a:pt x="565" y="297"/>
                    </a:cubicBezTo>
                    <a:cubicBezTo>
                      <a:pt x="565" y="249"/>
                      <a:pt x="565" y="248"/>
                      <a:pt x="565" y="248"/>
                    </a:cubicBezTo>
                    <a:cubicBezTo>
                      <a:pt x="565" y="242"/>
                      <a:pt x="560" y="237"/>
                      <a:pt x="554" y="237"/>
                    </a:cubicBezTo>
                    <a:cubicBezTo>
                      <a:pt x="524" y="237"/>
                      <a:pt x="499" y="237"/>
                      <a:pt x="476" y="237"/>
                    </a:cubicBezTo>
                    <a:cubicBezTo>
                      <a:pt x="476" y="190"/>
                      <a:pt x="476" y="159"/>
                      <a:pt x="476" y="159"/>
                    </a:cubicBezTo>
                    <a:cubicBezTo>
                      <a:pt x="476" y="153"/>
                      <a:pt x="471" y="148"/>
                      <a:pt x="464" y="148"/>
                    </a:cubicBezTo>
                    <a:cubicBezTo>
                      <a:pt x="456" y="148"/>
                      <a:pt x="449" y="148"/>
                      <a:pt x="443" y="148"/>
                    </a:cubicBezTo>
                    <a:cubicBezTo>
                      <a:pt x="443" y="128"/>
                      <a:pt x="443" y="109"/>
                      <a:pt x="443" y="103"/>
                    </a:cubicBezTo>
                    <a:cubicBezTo>
                      <a:pt x="464" y="103"/>
                      <a:pt x="464" y="103"/>
                      <a:pt x="464" y="103"/>
                    </a:cubicBezTo>
                    <a:cubicBezTo>
                      <a:pt x="471" y="103"/>
                      <a:pt x="476" y="98"/>
                      <a:pt x="476" y="92"/>
                    </a:cubicBezTo>
                    <a:cubicBezTo>
                      <a:pt x="476" y="84"/>
                      <a:pt x="476" y="76"/>
                      <a:pt x="476" y="70"/>
                    </a:cubicBezTo>
                    <a:cubicBezTo>
                      <a:pt x="521" y="70"/>
                      <a:pt x="521" y="70"/>
                      <a:pt x="521" y="70"/>
                    </a:cubicBezTo>
                    <a:cubicBezTo>
                      <a:pt x="527" y="97"/>
                      <a:pt x="551" y="118"/>
                      <a:pt x="579" y="118"/>
                    </a:cubicBezTo>
                    <a:cubicBezTo>
                      <a:pt x="612" y="118"/>
                      <a:pt x="638" y="91"/>
                      <a:pt x="638" y="59"/>
                    </a:cubicBezTo>
                    <a:cubicBezTo>
                      <a:pt x="638" y="26"/>
                      <a:pt x="612" y="0"/>
                      <a:pt x="579" y="0"/>
                    </a:cubicBezTo>
                    <a:cubicBezTo>
                      <a:pt x="551" y="0"/>
                      <a:pt x="527" y="20"/>
                      <a:pt x="521" y="47"/>
                    </a:cubicBezTo>
                    <a:cubicBezTo>
                      <a:pt x="476" y="47"/>
                      <a:pt x="476" y="47"/>
                      <a:pt x="476" y="47"/>
                    </a:cubicBezTo>
                    <a:cubicBezTo>
                      <a:pt x="476" y="26"/>
                      <a:pt x="476" y="26"/>
                      <a:pt x="476" y="26"/>
                    </a:cubicBezTo>
                    <a:cubicBezTo>
                      <a:pt x="476" y="19"/>
                      <a:pt x="471" y="14"/>
                      <a:pt x="464" y="14"/>
                    </a:cubicBezTo>
                    <a:cubicBezTo>
                      <a:pt x="398" y="14"/>
                      <a:pt x="398" y="14"/>
                      <a:pt x="398" y="14"/>
                    </a:cubicBezTo>
                    <a:cubicBezTo>
                      <a:pt x="391" y="14"/>
                      <a:pt x="386" y="19"/>
                      <a:pt x="386" y="26"/>
                    </a:cubicBezTo>
                    <a:cubicBezTo>
                      <a:pt x="386" y="34"/>
                      <a:pt x="386" y="41"/>
                      <a:pt x="386" y="47"/>
                    </a:cubicBezTo>
                    <a:cubicBezTo>
                      <a:pt x="341" y="47"/>
                      <a:pt x="341" y="47"/>
                      <a:pt x="341" y="47"/>
                    </a:cubicBezTo>
                    <a:cubicBezTo>
                      <a:pt x="335" y="20"/>
                      <a:pt x="311" y="0"/>
                      <a:pt x="282" y="0"/>
                    </a:cubicBezTo>
                    <a:cubicBezTo>
                      <a:pt x="250" y="0"/>
                      <a:pt x="223" y="26"/>
                      <a:pt x="223" y="59"/>
                    </a:cubicBezTo>
                    <a:cubicBezTo>
                      <a:pt x="223" y="91"/>
                      <a:pt x="250" y="118"/>
                      <a:pt x="282" y="118"/>
                    </a:cubicBezTo>
                    <a:cubicBezTo>
                      <a:pt x="311" y="118"/>
                      <a:pt x="335" y="97"/>
                      <a:pt x="341" y="70"/>
                    </a:cubicBezTo>
                    <a:cubicBezTo>
                      <a:pt x="361" y="70"/>
                      <a:pt x="375" y="70"/>
                      <a:pt x="386" y="70"/>
                    </a:cubicBezTo>
                    <a:cubicBezTo>
                      <a:pt x="386" y="92"/>
                      <a:pt x="386" y="92"/>
                      <a:pt x="386" y="92"/>
                    </a:cubicBezTo>
                    <a:cubicBezTo>
                      <a:pt x="386" y="98"/>
                      <a:pt x="391" y="103"/>
                      <a:pt x="398" y="103"/>
                    </a:cubicBezTo>
                    <a:cubicBezTo>
                      <a:pt x="406" y="103"/>
                      <a:pt x="414" y="103"/>
                      <a:pt x="420" y="103"/>
                    </a:cubicBezTo>
                    <a:cubicBezTo>
                      <a:pt x="420" y="125"/>
                      <a:pt x="420" y="139"/>
                      <a:pt x="420" y="148"/>
                    </a:cubicBezTo>
                    <a:cubicBezTo>
                      <a:pt x="398" y="148"/>
                      <a:pt x="398" y="148"/>
                      <a:pt x="398" y="148"/>
                    </a:cubicBezTo>
                    <a:cubicBezTo>
                      <a:pt x="391" y="148"/>
                      <a:pt x="386" y="153"/>
                      <a:pt x="386" y="159"/>
                    </a:cubicBezTo>
                    <a:cubicBezTo>
                      <a:pt x="386" y="193"/>
                      <a:pt x="386" y="221"/>
                      <a:pt x="386" y="237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02" y="237"/>
                      <a:pt x="297" y="242"/>
                      <a:pt x="297" y="248"/>
                    </a:cubicBezTo>
                    <a:cubicBezTo>
                      <a:pt x="297" y="266"/>
                      <a:pt x="297" y="282"/>
                      <a:pt x="297" y="297"/>
                    </a:cubicBezTo>
                    <a:cubicBezTo>
                      <a:pt x="272" y="297"/>
                      <a:pt x="225" y="297"/>
                      <a:pt x="134" y="297"/>
                    </a:cubicBezTo>
                    <a:cubicBezTo>
                      <a:pt x="134" y="269"/>
                      <a:pt x="134" y="238"/>
                      <a:pt x="134" y="204"/>
                    </a:cubicBezTo>
                    <a:cubicBezTo>
                      <a:pt x="134" y="198"/>
                      <a:pt x="129" y="193"/>
                      <a:pt x="122" y="193"/>
                    </a:cubicBezTo>
                    <a:cubicBezTo>
                      <a:pt x="122" y="193"/>
                      <a:pt x="122" y="193"/>
                      <a:pt x="11" y="193"/>
                    </a:cubicBezTo>
                    <a:cubicBezTo>
                      <a:pt x="5" y="193"/>
                      <a:pt x="0" y="198"/>
                      <a:pt x="0" y="204"/>
                    </a:cubicBezTo>
                    <a:cubicBezTo>
                      <a:pt x="0" y="204"/>
                      <a:pt x="0" y="204"/>
                      <a:pt x="0" y="540"/>
                    </a:cubicBezTo>
                    <a:cubicBezTo>
                      <a:pt x="0" y="546"/>
                      <a:pt x="5" y="552"/>
                      <a:pt x="11" y="552"/>
                    </a:cubicBezTo>
                    <a:cubicBezTo>
                      <a:pt x="11" y="552"/>
                      <a:pt x="11" y="552"/>
                      <a:pt x="122" y="552"/>
                    </a:cubicBezTo>
                    <a:cubicBezTo>
                      <a:pt x="129" y="552"/>
                      <a:pt x="134" y="546"/>
                      <a:pt x="134" y="540"/>
                    </a:cubicBezTo>
                    <a:cubicBezTo>
                      <a:pt x="134" y="540"/>
                      <a:pt x="134" y="540"/>
                      <a:pt x="134" y="449"/>
                    </a:cubicBezTo>
                    <a:cubicBezTo>
                      <a:pt x="297" y="449"/>
                      <a:pt x="297" y="449"/>
                      <a:pt x="297" y="449"/>
                    </a:cubicBezTo>
                    <a:cubicBezTo>
                      <a:pt x="297" y="494"/>
                      <a:pt x="297" y="494"/>
                      <a:pt x="297" y="494"/>
                    </a:cubicBezTo>
                    <a:cubicBezTo>
                      <a:pt x="297" y="500"/>
                      <a:pt x="302" y="505"/>
                      <a:pt x="308" y="505"/>
                    </a:cubicBezTo>
                    <a:cubicBezTo>
                      <a:pt x="554" y="505"/>
                      <a:pt x="554" y="505"/>
                      <a:pt x="554" y="505"/>
                    </a:cubicBezTo>
                    <a:cubicBezTo>
                      <a:pt x="560" y="505"/>
                      <a:pt x="565" y="500"/>
                      <a:pt x="565" y="494"/>
                    </a:cubicBezTo>
                    <a:cubicBezTo>
                      <a:pt x="565" y="478"/>
                      <a:pt x="565" y="463"/>
                      <a:pt x="565" y="449"/>
                    </a:cubicBezTo>
                    <a:cubicBezTo>
                      <a:pt x="581" y="449"/>
                      <a:pt x="624" y="449"/>
                      <a:pt x="724" y="449"/>
                    </a:cubicBezTo>
                    <a:cubicBezTo>
                      <a:pt x="725" y="449"/>
                      <a:pt x="725" y="450"/>
                      <a:pt x="725" y="450"/>
                    </a:cubicBezTo>
                    <a:cubicBezTo>
                      <a:pt x="725" y="450"/>
                      <a:pt x="725" y="450"/>
                      <a:pt x="725" y="538"/>
                    </a:cubicBezTo>
                    <a:cubicBezTo>
                      <a:pt x="725" y="552"/>
                      <a:pt x="736" y="562"/>
                      <a:pt x="750" y="562"/>
                    </a:cubicBezTo>
                    <a:cubicBezTo>
                      <a:pt x="750" y="562"/>
                      <a:pt x="750" y="562"/>
                      <a:pt x="856" y="562"/>
                    </a:cubicBezTo>
                    <a:cubicBezTo>
                      <a:pt x="869" y="562"/>
                      <a:pt x="880" y="552"/>
                      <a:pt x="880" y="538"/>
                    </a:cubicBezTo>
                    <a:cubicBezTo>
                      <a:pt x="880" y="538"/>
                      <a:pt x="880" y="538"/>
                      <a:pt x="880" y="394"/>
                    </a:cubicBezTo>
                    <a:cubicBezTo>
                      <a:pt x="880" y="341"/>
                      <a:pt x="836" y="297"/>
                      <a:pt x="782" y="29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319451" y="2832632"/>
              <a:ext cx="1733798" cy="33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3350">
                <a:lnSpc>
                  <a:spcPct val="115000"/>
                </a:lnSpc>
                <a:buClr>
                  <a:schemeClr val="dk1"/>
                </a:buClr>
                <a:buSzPts val="1500"/>
              </a:pPr>
              <a:r>
                <a:rPr lang="en-US" sz="15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Água</a:t>
              </a:r>
              <a:endParaRPr lang="en-U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90051" y="2521284"/>
            <a:ext cx="1733798" cy="1206208"/>
            <a:chOff x="4122894" y="1965941"/>
            <a:chExt cx="1733798" cy="1206208"/>
          </a:xfrm>
        </p:grpSpPr>
        <p:grpSp>
          <p:nvGrpSpPr>
            <p:cNvPr id="8" name="bcgBugs_EnergyLightningBolt"/>
            <p:cNvGrpSpPr>
              <a:grpSpLocks noChangeAspect="1"/>
            </p:cNvGrpSpPr>
            <p:nvPr/>
          </p:nvGrpSpPr>
          <p:grpSpPr bwMode="auto">
            <a:xfrm>
              <a:off x="4253875" y="1965941"/>
              <a:ext cx="890649" cy="891520"/>
              <a:chOff x="2818" y="1137"/>
              <a:chExt cx="2044" cy="2046"/>
            </a:xfrm>
          </p:grpSpPr>
          <p:sp>
            <p:nvSpPr>
              <p:cNvPr id="9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334" y="1248"/>
                <a:ext cx="1014" cy="1826"/>
              </a:xfrm>
              <a:custGeom>
                <a:avLst/>
                <a:gdLst>
                  <a:gd name="T0" fmla="*/ 280 w 496"/>
                  <a:gd name="T1" fmla="*/ 339 h 892"/>
                  <a:gd name="T2" fmla="*/ 332 w 496"/>
                  <a:gd name="T3" fmla="*/ 21 h 892"/>
                  <a:gd name="T4" fmla="*/ 307 w 496"/>
                  <a:gd name="T5" fmla="*/ 13 h 892"/>
                  <a:gd name="T6" fmla="*/ 5 w 496"/>
                  <a:gd name="T7" fmla="*/ 568 h 892"/>
                  <a:gd name="T8" fmla="*/ 20 w 496"/>
                  <a:gd name="T9" fmla="*/ 587 h 892"/>
                  <a:gd name="T10" fmla="*/ 200 w 496"/>
                  <a:gd name="T11" fmla="*/ 539 h 892"/>
                  <a:gd name="T12" fmla="*/ 216 w 496"/>
                  <a:gd name="T13" fmla="*/ 554 h 892"/>
                  <a:gd name="T14" fmla="*/ 164 w 496"/>
                  <a:gd name="T15" fmla="*/ 871 h 892"/>
                  <a:gd name="T16" fmla="*/ 189 w 496"/>
                  <a:gd name="T17" fmla="*/ 879 h 892"/>
                  <a:gd name="T18" fmla="*/ 491 w 496"/>
                  <a:gd name="T19" fmla="*/ 324 h 892"/>
                  <a:gd name="T20" fmla="*/ 475 w 496"/>
                  <a:gd name="T21" fmla="*/ 305 h 892"/>
                  <a:gd name="T22" fmla="*/ 296 w 496"/>
                  <a:gd name="T23" fmla="*/ 354 h 892"/>
                  <a:gd name="T24" fmla="*/ 280 w 496"/>
                  <a:gd name="T25" fmla="*/ 339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6" h="892">
                    <a:moveTo>
                      <a:pt x="280" y="339"/>
                    </a:moveTo>
                    <a:cubicBezTo>
                      <a:pt x="332" y="21"/>
                      <a:pt x="332" y="21"/>
                      <a:pt x="332" y="21"/>
                    </a:cubicBezTo>
                    <a:cubicBezTo>
                      <a:pt x="334" y="7"/>
                      <a:pt x="314" y="0"/>
                      <a:pt x="307" y="13"/>
                    </a:cubicBezTo>
                    <a:cubicBezTo>
                      <a:pt x="5" y="568"/>
                      <a:pt x="5" y="568"/>
                      <a:pt x="5" y="568"/>
                    </a:cubicBezTo>
                    <a:cubicBezTo>
                      <a:pt x="0" y="579"/>
                      <a:pt x="9" y="591"/>
                      <a:pt x="20" y="587"/>
                    </a:cubicBezTo>
                    <a:cubicBezTo>
                      <a:pt x="200" y="539"/>
                      <a:pt x="200" y="539"/>
                      <a:pt x="200" y="539"/>
                    </a:cubicBezTo>
                    <a:cubicBezTo>
                      <a:pt x="209" y="536"/>
                      <a:pt x="218" y="544"/>
                      <a:pt x="216" y="554"/>
                    </a:cubicBezTo>
                    <a:cubicBezTo>
                      <a:pt x="164" y="871"/>
                      <a:pt x="164" y="871"/>
                      <a:pt x="164" y="871"/>
                    </a:cubicBezTo>
                    <a:cubicBezTo>
                      <a:pt x="162" y="885"/>
                      <a:pt x="182" y="892"/>
                      <a:pt x="189" y="879"/>
                    </a:cubicBezTo>
                    <a:cubicBezTo>
                      <a:pt x="491" y="324"/>
                      <a:pt x="491" y="324"/>
                      <a:pt x="491" y="324"/>
                    </a:cubicBezTo>
                    <a:cubicBezTo>
                      <a:pt x="496" y="313"/>
                      <a:pt x="487" y="302"/>
                      <a:pt x="475" y="305"/>
                    </a:cubicBezTo>
                    <a:cubicBezTo>
                      <a:pt x="296" y="354"/>
                      <a:pt x="296" y="354"/>
                      <a:pt x="296" y="354"/>
                    </a:cubicBezTo>
                    <a:cubicBezTo>
                      <a:pt x="287" y="357"/>
                      <a:pt x="278" y="349"/>
                      <a:pt x="280" y="33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22894" y="2832632"/>
              <a:ext cx="1733798" cy="33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3350">
                <a:lnSpc>
                  <a:spcPct val="115000"/>
                </a:lnSpc>
                <a:buClr>
                  <a:schemeClr val="dk1"/>
                </a:buClr>
                <a:buSzPts val="1500"/>
              </a:pPr>
              <a:r>
                <a:rPr lang="en-US" sz="15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Energia</a:t>
              </a:r>
              <a:endParaRPr lang="en-U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90051" y="3836156"/>
            <a:ext cx="1733798" cy="998260"/>
            <a:chOff x="6990051" y="2173889"/>
            <a:chExt cx="1733798" cy="99826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7187342" y="2173889"/>
              <a:ext cx="828502" cy="828502"/>
              <a:chOff x="5730875" y="3063875"/>
              <a:chExt cx="730250" cy="730250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730875" y="3063875"/>
                <a:ext cx="730250" cy="730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5813424" y="3151188"/>
                <a:ext cx="566940" cy="555625"/>
              </a:xfrm>
              <a:custGeom>
                <a:avLst/>
                <a:gdLst>
                  <a:gd name="connsiteX0" fmla="*/ 124065 w 566940"/>
                  <a:gd name="connsiteY0" fmla="*/ 376237 h 555625"/>
                  <a:gd name="connsiteX1" fmla="*/ 264386 w 566940"/>
                  <a:gd name="connsiteY1" fmla="*/ 376237 h 555625"/>
                  <a:gd name="connsiteX2" fmla="*/ 265113 w 566940"/>
                  <a:gd name="connsiteY2" fmla="*/ 376237 h 555625"/>
                  <a:gd name="connsiteX3" fmla="*/ 265113 w 566940"/>
                  <a:gd name="connsiteY3" fmla="*/ 509587 h 555625"/>
                  <a:gd name="connsiteX4" fmla="*/ 154602 w 566940"/>
                  <a:gd name="connsiteY4" fmla="*/ 509587 h 555625"/>
                  <a:gd name="connsiteX5" fmla="*/ 113887 w 566940"/>
                  <a:gd name="connsiteY5" fmla="*/ 492918 h 555625"/>
                  <a:gd name="connsiteX6" fmla="*/ 94983 w 566940"/>
                  <a:gd name="connsiteY6" fmla="*/ 460306 h 555625"/>
                  <a:gd name="connsiteX7" fmla="*/ 97165 w 566940"/>
                  <a:gd name="connsiteY7" fmla="*/ 428418 h 555625"/>
                  <a:gd name="connsiteX8" fmla="*/ 114614 w 566940"/>
                  <a:gd name="connsiteY8" fmla="*/ 392906 h 555625"/>
                  <a:gd name="connsiteX9" fmla="*/ 122611 w 566940"/>
                  <a:gd name="connsiteY9" fmla="*/ 377687 h 555625"/>
                  <a:gd name="connsiteX10" fmla="*/ 124065 w 566940"/>
                  <a:gd name="connsiteY10" fmla="*/ 376237 h 555625"/>
                  <a:gd name="connsiteX11" fmla="*/ 370520 w 566940"/>
                  <a:gd name="connsiteY11" fmla="*/ 330200 h 555625"/>
                  <a:gd name="connsiteX12" fmla="*/ 370520 w 566940"/>
                  <a:gd name="connsiteY12" fmla="*/ 376890 h 555625"/>
                  <a:gd name="connsiteX13" fmla="*/ 371983 w 566940"/>
                  <a:gd name="connsiteY13" fmla="*/ 376890 h 555625"/>
                  <a:gd name="connsiteX14" fmla="*/ 502937 w 566940"/>
                  <a:gd name="connsiteY14" fmla="*/ 376890 h 555625"/>
                  <a:gd name="connsiteX15" fmla="*/ 544638 w 566940"/>
                  <a:gd name="connsiteY15" fmla="*/ 363029 h 555625"/>
                  <a:gd name="connsiteX16" fmla="*/ 546101 w 566940"/>
                  <a:gd name="connsiteY16" fmla="*/ 363029 h 555625"/>
                  <a:gd name="connsiteX17" fmla="*/ 543906 w 566940"/>
                  <a:gd name="connsiteY17" fmla="*/ 366677 h 555625"/>
                  <a:gd name="connsiteX18" fmla="*/ 491232 w 566940"/>
                  <a:gd name="connsiteY18" fmla="*/ 457868 h 555625"/>
                  <a:gd name="connsiteX19" fmla="*/ 471479 w 566940"/>
                  <a:gd name="connsiteY19" fmla="*/ 492885 h 555625"/>
                  <a:gd name="connsiteX20" fmla="*/ 442215 w 566940"/>
                  <a:gd name="connsiteY20" fmla="*/ 509665 h 555625"/>
                  <a:gd name="connsiteX21" fmla="*/ 372714 w 566940"/>
                  <a:gd name="connsiteY21" fmla="*/ 509665 h 555625"/>
                  <a:gd name="connsiteX22" fmla="*/ 370520 w 566940"/>
                  <a:gd name="connsiteY22" fmla="*/ 509665 h 555625"/>
                  <a:gd name="connsiteX23" fmla="*/ 370520 w 566940"/>
                  <a:gd name="connsiteY23" fmla="*/ 555625 h 555625"/>
                  <a:gd name="connsiteX24" fmla="*/ 369788 w 566940"/>
                  <a:gd name="connsiteY24" fmla="*/ 554896 h 555625"/>
                  <a:gd name="connsiteX25" fmla="*/ 312724 w 566940"/>
                  <a:gd name="connsiteY25" fmla="*/ 460057 h 555625"/>
                  <a:gd name="connsiteX26" fmla="*/ 303213 w 566940"/>
                  <a:gd name="connsiteY26" fmla="*/ 444007 h 555625"/>
                  <a:gd name="connsiteX27" fmla="*/ 303213 w 566940"/>
                  <a:gd name="connsiteY27" fmla="*/ 441818 h 555625"/>
                  <a:gd name="connsiteX28" fmla="*/ 369788 w 566940"/>
                  <a:gd name="connsiteY28" fmla="*/ 331659 h 555625"/>
                  <a:gd name="connsiteX29" fmla="*/ 370520 w 566940"/>
                  <a:gd name="connsiteY29" fmla="*/ 330200 h 555625"/>
                  <a:gd name="connsiteX30" fmla="*/ 116575 w 566940"/>
                  <a:gd name="connsiteY30" fmla="*/ 200025 h 555625"/>
                  <a:gd name="connsiteX31" fmla="*/ 130418 w 566940"/>
                  <a:gd name="connsiteY31" fmla="*/ 200025 h 555625"/>
                  <a:gd name="connsiteX32" fmla="*/ 131876 w 566940"/>
                  <a:gd name="connsiteY32" fmla="*/ 200756 h 555625"/>
                  <a:gd name="connsiteX33" fmla="*/ 172677 w 566940"/>
                  <a:gd name="connsiteY33" fmla="*/ 274614 h 555625"/>
                  <a:gd name="connsiteX34" fmla="*/ 195263 w 566940"/>
                  <a:gd name="connsiteY34" fmla="*/ 315566 h 555625"/>
                  <a:gd name="connsiteX35" fmla="*/ 154462 w 566940"/>
                  <a:gd name="connsiteY35" fmla="*/ 292165 h 555625"/>
                  <a:gd name="connsiteX36" fmla="*/ 89617 w 566940"/>
                  <a:gd name="connsiteY36" fmla="*/ 403318 h 555625"/>
                  <a:gd name="connsiteX37" fmla="*/ 78688 w 566940"/>
                  <a:gd name="connsiteY37" fmla="*/ 441344 h 555625"/>
                  <a:gd name="connsiteX38" fmla="*/ 78688 w 566940"/>
                  <a:gd name="connsiteY38" fmla="*/ 450850 h 555625"/>
                  <a:gd name="connsiteX39" fmla="*/ 77960 w 566940"/>
                  <a:gd name="connsiteY39" fmla="*/ 450119 h 555625"/>
                  <a:gd name="connsiteX40" fmla="*/ 3643 w 566940"/>
                  <a:gd name="connsiteY40" fmla="*/ 320684 h 555625"/>
                  <a:gd name="connsiteX41" fmla="*/ 0 w 566940"/>
                  <a:gd name="connsiteY41" fmla="*/ 308984 h 555625"/>
                  <a:gd name="connsiteX42" fmla="*/ 0 w 566940"/>
                  <a:gd name="connsiteY42" fmla="*/ 308253 h 555625"/>
                  <a:gd name="connsiteX43" fmla="*/ 0 w 566940"/>
                  <a:gd name="connsiteY43" fmla="*/ 303134 h 555625"/>
                  <a:gd name="connsiteX44" fmla="*/ 1457 w 566940"/>
                  <a:gd name="connsiteY44" fmla="*/ 296553 h 555625"/>
                  <a:gd name="connsiteX45" fmla="*/ 4372 w 566940"/>
                  <a:gd name="connsiteY45" fmla="*/ 288509 h 555625"/>
                  <a:gd name="connsiteX46" fmla="*/ 39344 w 566940"/>
                  <a:gd name="connsiteY46" fmla="*/ 226351 h 555625"/>
                  <a:gd name="connsiteX47" fmla="*/ 40073 w 566940"/>
                  <a:gd name="connsiteY47" fmla="*/ 224888 h 555625"/>
                  <a:gd name="connsiteX48" fmla="*/ 729 w 566940"/>
                  <a:gd name="connsiteY48" fmla="*/ 202219 h 555625"/>
                  <a:gd name="connsiteX49" fmla="*/ 116575 w 566940"/>
                  <a:gd name="connsiteY49" fmla="*/ 200025 h 555625"/>
                  <a:gd name="connsiteX50" fmla="*/ 503116 w 566940"/>
                  <a:gd name="connsiteY50" fmla="*/ 173037 h 555625"/>
                  <a:gd name="connsiteX51" fmla="*/ 503848 w 566940"/>
                  <a:gd name="connsiteY51" fmla="*/ 174490 h 555625"/>
                  <a:gd name="connsiteX52" fmla="*/ 558068 w 566940"/>
                  <a:gd name="connsiteY52" fmla="*/ 267494 h 555625"/>
                  <a:gd name="connsiteX53" fmla="*/ 566127 w 566940"/>
                  <a:gd name="connsiteY53" fmla="*/ 288565 h 555625"/>
                  <a:gd name="connsiteX54" fmla="*/ 558800 w 566940"/>
                  <a:gd name="connsiteY54" fmla="*/ 328527 h 555625"/>
                  <a:gd name="connsiteX55" fmla="*/ 533889 w 566940"/>
                  <a:gd name="connsiteY55" fmla="*/ 353958 h 555625"/>
                  <a:gd name="connsiteX56" fmla="*/ 514106 w 566940"/>
                  <a:gd name="connsiteY56" fmla="*/ 361224 h 555625"/>
                  <a:gd name="connsiteX57" fmla="*/ 497254 w 566940"/>
                  <a:gd name="connsiteY57" fmla="*/ 361950 h 555625"/>
                  <a:gd name="connsiteX58" fmla="*/ 460619 w 566940"/>
                  <a:gd name="connsiteY58" fmla="*/ 361950 h 555625"/>
                  <a:gd name="connsiteX59" fmla="*/ 458421 w 566940"/>
                  <a:gd name="connsiteY59" fmla="*/ 361224 h 555625"/>
                  <a:gd name="connsiteX60" fmla="*/ 409331 w 566940"/>
                  <a:gd name="connsiteY60" fmla="*/ 277666 h 555625"/>
                  <a:gd name="connsiteX61" fmla="*/ 388083 w 566940"/>
                  <a:gd name="connsiteY61" fmla="*/ 239883 h 555625"/>
                  <a:gd name="connsiteX62" fmla="*/ 387350 w 566940"/>
                  <a:gd name="connsiteY62" fmla="*/ 238430 h 555625"/>
                  <a:gd name="connsiteX63" fmla="*/ 503116 w 566940"/>
                  <a:gd name="connsiteY63" fmla="*/ 173037 h 555625"/>
                  <a:gd name="connsiteX64" fmla="*/ 206958 w 566940"/>
                  <a:gd name="connsiteY64" fmla="*/ 7078 h 555625"/>
                  <a:gd name="connsiteX65" fmla="*/ 234764 w 566940"/>
                  <a:gd name="connsiteY65" fmla="*/ 15815 h 555625"/>
                  <a:gd name="connsiteX66" fmla="*/ 258180 w 566940"/>
                  <a:gd name="connsiteY66" fmla="*/ 40571 h 555625"/>
                  <a:gd name="connsiteX67" fmla="*/ 279400 w 566940"/>
                  <a:gd name="connsiteY67" fmla="*/ 75520 h 555625"/>
                  <a:gd name="connsiteX68" fmla="*/ 279400 w 566940"/>
                  <a:gd name="connsiteY68" fmla="*/ 77704 h 555625"/>
                  <a:gd name="connsiteX69" fmla="*/ 270619 w 566940"/>
                  <a:gd name="connsiteY69" fmla="*/ 91538 h 555625"/>
                  <a:gd name="connsiteX70" fmla="*/ 209153 w 566940"/>
                  <a:gd name="connsiteY70" fmla="*/ 197112 h 555625"/>
                  <a:gd name="connsiteX71" fmla="*/ 207690 w 566940"/>
                  <a:gd name="connsiteY71" fmla="*/ 200025 h 555625"/>
                  <a:gd name="connsiteX72" fmla="*/ 92075 w 566940"/>
                  <a:gd name="connsiteY72" fmla="*/ 133040 h 555625"/>
                  <a:gd name="connsiteX73" fmla="*/ 96466 w 566940"/>
                  <a:gd name="connsiteY73" fmla="*/ 126487 h 555625"/>
                  <a:gd name="connsiteX74" fmla="*/ 114759 w 566940"/>
                  <a:gd name="connsiteY74" fmla="*/ 93722 h 555625"/>
                  <a:gd name="connsiteX75" fmla="*/ 147687 w 566940"/>
                  <a:gd name="connsiteY75" fmla="*/ 36930 h 555625"/>
                  <a:gd name="connsiteX76" fmla="*/ 180616 w 566940"/>
                  <a:gd name="connsiteY76" fmla="*/ 9990 h 555625"/>
                  <a:gd name="connsiteX77" fmla="*/ 206958 w 566940"/>
                  <a:gd name="connsiteY77" fmla="*/ 7078 h 555625"/>
                  <a:gd name="connsiteX78" fmla="*/ 234950 w 566940"/>
                  <a:gd name="connsiteY78" fmla="*/ 0 h 555625"/>
                  <a:gd name="connsiteX79" fmla="*/ 387715 w 566940"/>
                  <a:gd name="connsiteY79" fmla="*/ 0 h 555625"/>
                  <a:gd name="connsiteX80" fmla="*/ 394326 w 566940"/>
                  <a:gd name="connsiteY80" fmla="*/ 733 h 555625"/>
                  <a:gd name="connsiteX81" fmla="*/ 414890 w 566940"/>
                  <a:gd name="connsiteY81" fmla="*/ 16852 h 555625"/>
                  <a:gd name="connsiteX82" fmla="*/ 450144 w 566940"/>
                  <a:gd name="connsiteY82" fmla="*/ 77665 h 555625"/>
                  <a:gd name="connsiteX83" fmla="*/ 450878 w 566940"/>
                  <a:gd name="connsiteY83" fmla="*/ 79131 h 555625"/>
                  <a:gd name="connsiteX84" fmla="*/ 490538 w 566940"/>
                  <a:gd name="connsiteY84" fmla="*/ 55684 h 555625"/>
                  <a:gd name="connsiteX85" fmla="*/ 490538 w 566940"/>
                  <a:gd name="connsiteY85" fmla="*/ 56417 h 555625"/>
                  <a:gd name="connsiteX86" fmla="*/ 489804 w 566940"/>
                  <a:gd name="connsiteY86" fmla="*/ 56417 h 555625"/>
                  <a:gd name="connsiteX87" fmla="*/ 472911 w 566940"/>
                  <a:gd name="connsiteY87" fmla="*/ 88656 h 555625"/>
                  <a:gd name="connsiteX88" fmla="*/ 428110 w 566940"/>
                  <a:gd name="connsiteY88" fmla="*/ 169252 h 555625"/>
                  <a:gd name="connsiteX89" fmla="*/ 425172 w 566940"/>
                  <a:gd name="connsiteY89" fmla="*/ 171450 h 555625"/>
                  <a:gd name="connsiteX90" fmla="*/ 299582 w 566940"/>
                  <a:gd name="connsiteY90" fmla="*/ 169252 h 555625"/>
                  <a:gd name="connsiteX91" fmla="*/ 295175 w 566940"/>
                  <a:gd name="connsiteY91" fmla="*/ 168519 h 555625"/>
                  <a:gd name="connsiteX92" fmla="*/ 335570 w 566940"/>
                  <a:gd name="connsiteY92" fmla="*/ 146538 h 555625"/>
                  <a:gd name="connsiteX93" fmla="*/ 334101 w 566940"/>
                  <a:gd name="connsiteY93" fmla="*/ 145073 h 555625"/>
                  <a:gd name="connsiteX94" fmla="*/ 305457 w 566940"/>
                  <a:gd name="connsiteY94" fmla="*/ 93784 h 555625"/>
                  <a:gd name="connsiteX95" fmla="*/ 271673 w 566940"/>
                  <a:gd name="connsiteY95" fmla="*/ 34436 h 555625"/>
                  <a:gd name="connsiteX96" fmla="*/ 245233 w 566940"/>
                  <a:gd name="connsiteY96" fmla="*/ 5861 h 555625"/>
                  <a:gd name="connsiteX97" fmla="*/ 237154 w 566940"/>
                  <a:gd name="connsiteY97" fmla="*/ 733 h 555625"/>
                  <a:gd name="connsiteX98" fmla="*/ 234950 w 566940"/>
                  <a:gd name="connsiteY98" fmla="*/ 0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66940" h="555625">
                    <a:moveTo>
                      <a:pt x="124065" y="376237"/>
                    </a:moveTo>
                    <a:cubicBezTo>
                      <a:pt x="171324" y="376237"/>
                      <a:pt x="217855" y="376237"/>
                      <a:pt x="264386" y="376237"/>
                    </a:cubicBezTo>
                    <a:cubicBezTo>
                      <a:pt x="265113" y="376237"/>
                      <a:pt x="265113" y="376237"/>
                      <a:pt x="265113" y="376237"/>
                    </a:cubicBezTo>
                    <a:cubicBezTo>
                      <a:pt x="265113" y="421170"/>
                      <a:pt x="265113" y="465379"/>
                      <a:pt x="265113" y="509587"/>
                    </a:cubicBezTo>
                    <a:cubicBezTo>
                      <a:pt x="228034" y="509587"/>
                      <a:pt x="190954" y="509587"/>
                      <a:pt x="154602" y="509587"/>
                    </a:cubicBezTo>
                    <a:cubicBezTo>
                      <a:pt x="138606" y="509587"/>
                      <a:pt x="125520" y="503789"/>
                      <a:pt x="113887" y="492918"/>
                    </a:cubicBezTo>
                    <a:cubicBezTo>
                      <a:pt x="103708" y="484222"/>
                      <a:pt x="97892" y="473351"/>
                      <a:pt x="94983" y="460306"/>
                    </a:cubicBezTo>
                    <a:cubicBezTo>
                      <a:pt x="92075" y="450159"/>
                      <a:pt x="93529" y="438564"/>
                      <a:pt x="97165" y="428418"/>
                    </a:cubicBezTo>
                    <a:cubicBezTo>
                      <a:pt x="100073" y="415372"/>
                      <a:pt x="107343" y="403777"/>
                      <a:pt x="114614" y="392906"/>
                    </a:cubicBezTo>
                    <a:cubicBezTo>
                      <a:pt x="116795" y="387833"/>
                      <a:pt x="119703" y="382760"/>
                      <a:pt x="122611" y="377687"/>
                    </a:cubicBezTo>
                    <a:cubicBezTo>
                      <a:pt x="122611" y="376962"/>
                      <a:pt x="123338" y="376237"/>
                      <a:pt x="124065" y="376237"/>
                    </a:cubicBezTo>
                    <a:close/>
                    <a:moveTo>
                      <a:pt x="370520" y="330200"/>
                    </a:moveTo>
                    <a:cubicBezTo>
                      <a:pt x="370520" y="346250"/>
                      <a:pt x="370520" y="361570"/>
                      <a:pt x="370520" y="376890"/>
                    </a:cubicBezTo>
                    <a:cubicBezTo>
                      <a:pt x="371251" y="376890"/>
                      <a:pt x="371251" y="376890"/>
                      <a:pt x="371983" y="376890"/>
                    </a:cubicBezTo>
                    <a:cubicBezTo>
                      <a:pt x="415147" y="376890"/>
                      <a:pt x="459042" y="376890"/>
                      <a:pt x="502937" y="376890"/>
                    </a:cubicBezTo>
                    <a:cubicBezTo>
                      <a:pt x="518301" y="376890"/>
                      <a:pt x="532201" y="372513"/>
                      <a:pt x="544638" y="363029"/>
                    </a:cubicBezTo>
                    <a:cubicBezTo>
                      <a:pt x="545370" y="363029"/>
                      <a:pt x="545370" y="363029"/>
                      <a:pt x="546101" y="363029"/>
                    </a:cubicBezTo>
                    <a:cubicBezTo>
                      <a:pt x="545370" y="364488"/>
                      <a:pt x="544638" y="365218"/>
                      <a:pt x="543906" y="366677"/>
                    </a:cubicBezTo>
                    <a:cubicBezTo>
                      <a:pt x="526348" y="396587"/>
                      <a:pt x="509522" y="427228"/>
                      <a:pt x="491232" y="457868"/>
                    </a:cubicBezTo>
                    <a:cubicBezTo>
                      <a:pt x="484648" y="469541"/>
                      <a:pt x="478063" y="481213"/>
                      <a:pt x="471479" y="492885"/>
                    </a:cubicBezTo>
                    <a:cubicBezTo>
                      <a:pt x="464895" y="503828"/>
                      <a:pt x="455384" y="509665"/>
                      <a:pt x="442215" y="509665"/>
                    </a:cubicBezTo>
                    <a:cubicBezTo>
                      <a:pt x="419536" y="510394"/>
                      <a:pt x="395394" y="509665"/>
                      <a:pt x="372714" y="509665"/>
                    </a:cubicBezTo>
                    <a:cubicBezTo>
                      <a:pt x="371983" y="509665"/>
                      <a:pt x="371251" y="509665"/>
                      <a:pt x="370520" y="509665"/>
                    </a:cubicBezTo>
                    <a:cubicBezTo>
                      <a:pt x="370520" y="525714"/>
                      <a:pt x="370520" y="541035"/>
                      <a:pt x="370520" y="555625"/>
                    </a:cubicBezTo>
                    <a:cubicBezTo>
                      <a:pt x="370520" y="555625"/>
                      <a:pt x="369788" y="555625"/>
                      <a:pt x="369788" y="554896"/>
                    </a:cubicBezTo>
                    <a:cubicBezTo>
                      <a:pt x="350767" y="523526"/>
                      <a:pt x="331745" y="492156"/>
                      <a:pt x="312724" y="460057"/>
                    </a:cubicBezTo>
                    <a:cubicBezTo>
                      <a:pt x="309798" y="454950"/>
                      <a:pt x="306140" y="449843"/>
                      <a:pt x="303213" y="444007"/>
                    </a:cubicBezTo>
                    <a:cubicBezTo>
                      <a:pt x="303213" y="444007"/>
                      <a:pt x="303213" y="442548"/>
                      <a:pt x="303213" y="441818"/>
                    </a:cubicBezTo>
                    <a:cubicBezTo>
                      <a:pt x="325893" y="404612"/>
                      <a:pt x="347109" y="368136"/>
                      <a:pt x="369788" y="331659"/>
                    </a:cubicBezTo>
                    <a:cubicBezTo>
                      <a:pt x="369788" y="330930"/>
                      <a:pt x="369788" y="330930"/>
                      <a:pt x="370520" y="330200"/>
                    </a:cubicBezTo>
                    <a:close/>
                    <a:moveTo>
                      <a:pt x="116575" y="200025"/>
                    </a:moveTo>
                    <a:cubicBezTo>
                      <a:pt x="120947" y="200025"/>
                      <a:pt x="125318" y="200025"/>
                      <a:pt x="130418" y="200025"/>
                    </a:cubicBezTo>
                    <a:cubicBezTo>
                      <a:pt x="130418" y="200025"/>
                      <a:pt x="131147" y="200025"/>
                      <a:pt x="131876" y="200756"/>
                    </a:cubicBezTo>
                    <a:cubicBezTo>
                      <a:pt x="144990" y="224888"/>
                      <a:pt x="158834" y="249751"/>
                      <a:pt x="172677" y="274614"/>
                    </a:cubicBezTo>
                    <a:cubicBezTo>
                      <a:pt x="179963" y="287777"/>
                      <a:pt x="194535" y="314834"/>
                      <a:pt x="195263" y="315566"/>
                    </a:cubicBezTo>
                    <a:cubicBezTo>
                      <a:pt x="181420" y="307522"/>
                      <a:pt x="167577" y="299478"/>
                      <a:pt x="154462" y="292165"/>
                    </a:cubicBezTo>
                    <a:cubicBezTo>
                      <a:pt x="132604" y="329460"/>
                      <a:pt x="110746" y="366754"/>
                      <a:pt x="89617" y="403318"/>
                    </a:cubicBezTo>
                    <a:cubicBezTo>
                      <a:pt x="83060" y="415749"/>
                      <a:pt x="79417" y="428181"/>
                      <a:pt x="78688" y="441344"/>
                    </a:cubicBezTo>
                    <a:cubicBezTo>
                      <a:pt x="78688" y="444269"/>
                      <a:pt x="78688" y="447925"/>
                      <a:pt x="78688" y="450850"/>
                    </a:cubicBezTo>
                    <a:cubicBezTo>
                      <a:pt x="78688" y="450850"/>
                      <a:pt x="78688" y="450850"/>
                      <a:pt x="77960" y="450119"/>
                    </a:cubicBezTo>
                    <a:cubicBezTo>
                      <a:pt x="53188" y="406974"/>
                      <a:pt x="29144" y="363829"/>
                      <a:pt x="3643" y="320684"/>
                    </a:cubicBezTo>
                    <a:cubicBezTo>
                      <a:pt x="2186" y="317028"/>
                      <a:pt x="729" y="312640"/>
                      <a:pt x="0" y="308984"/>
                    </a:cubicBezTo>
                    <a:cubicBezTo>
                      <a:pt x="0" y="308253"/>
                      <a:pt x="0" y="308253"/>
                      <a:pt x="0" y="308253"/>
                    </a:cubicBezTo>
                    <a:cubicBezTo>
                      <a:pt x="0" y="306059"/>
                      <a:pt x="0" y="304596"/>
                      <a:pt x="0" y="303134"/>
                    </a:cubicBezTo>
                    <a:cubicBezTo>
                      <a:pt x="0" y="300209"/>
                      <a:pt x="729" y="298015"/>
                      <a:pt x="1457" y="296553"/>
                    </a:cubicBezTo>
                    <a:cubicBezTo>
                      <a:pt x="2186" y="292896"/>
                      <a:pt x="2915" y="290702"/>
                      <a:pt x="4372" y="288509"/>
                    </a:cubicBezTo>
                    <a:cubicBezTo>
                      <a:pt x="16029" y="267302"/>
                      <a:pt x="27687" y="246826"/>
                      <a:pt x="39344" y="226351"/>
                    </a:cubicBezTo>
                    <a:cubicBezTo>
                      <a:pt x="40073" y="225620"/>
                      <a:pt x="40073" y="225620"/>
                      <a:pt x="40073" y="224888"/>
                    </a:cubicBezTo>
                    <a:cubicBezTo>
                      <a:pt x="26958" y="217576"/>
                      <a:pt x="13844" y="209532"/>
                      <a:pt x="729" y="202219"/>
                    </a:cubicBezTo>
                    <a:cubicBezTo>
                      <a:pt x="729" y="202219"/>
                      <a:pt x="77960" y="200756"/>
                      <a:pt x="116575" y="200025"/>
                    </a:cubicBezTo>
                    <a:close/>
                    <a:moveTo>
                      <a:pt x="503116" y="173037"/>
                    </a:moveTo>
                    <a:cubicBezTo>
                      <a:pt x="503116" y="173763"/>
                      <a:pt x="503848" y="174490"/>
                      <a:pt x="503848" y="174490"/>
                    </a:cubicBezTo>
                    <a:cubicBezTo>
                      <a:pt x="522898" y="205734"/>
                      <a:pt x="540483" y="236977"/>
                      <a:pt x="558068" y="267494"/>
                    </a:cubicBezTo>
                    <a:cubicBezTo>
                      <a:pt x="562464" y="274033"/>
                      <a:pt x="564662" y="281299"/>
                      <a:pt x="566127" y="288565"/>
                    </a:cubicBezTo>
                    <a:cubicBezTo>
                      <a:pt x="568325" y="303096"/>
                      <a:pt x="566127" y="316175"/>
                      <a:pt x="558800" y="328527"/>
                    </a:cubicBezTo>
                    <a:cubicBezTo>
                      <a:pt x="552939" y="339426"/>
                      <a:pt x="544879" y="347418"/>
                      <a:pt x="533889" y="353958"/>
                    </a:cubicBezTo>
                    <a:cubicBezTo>
                      <a:pt x="528027" y="357591"/>
                      <a:pt x="521433" y="359770"/>
                      <a:pt x="514106" y="361224"/>
                    </a:cubicBezTo>
                    <a:cubicBezTo>
                      <a:pt x="508977" y="361950"/>
                      <a:pt x="503116" y="361950"/>
                      <a:pt x="497254" y="361950"/>
                    </a:cubicBezTo>
                    <a:cubicBezTo>
                      <a:pt x="484798" y="361950"/>
                      <a:pt x="473075" y="361950"/>
                      <a:pt x="460619" y="361950"/>
                    </a:cubicBezTo>
                    <a:cubicBezTo>
                      <a:pt x="459887" y="361950"/>
                      <a:pt x="459154" y="361950"/>
                      <a:pt x="458421" y="361224"/>
                    </a:cubicBezTo>
                    <a:cubicBezTo>
                      <a:pt x="441569" y="333613"/>
                      <a:pt x="426183" y="305276"/>
                      <a:pt x="409331" y="277666"/>
                    </a:cubicBezTo>
                    <a:cubicBezTo>
                      <a:pt x="402004" y="264587"/>
                      <a:pt x="395410" y="252235"/>
                      <a:pt x="388083" y="239883"/>
                    </a:cubicBezTo>
                    <a:cubicBezTo>
                      <a:pt x="387350" y="239157"/>
                      <a:pt x="387350" y="239157"/>
                      <a:pt x="387350" y="238430"/>
                    </a:cubicBezTo>
                    <a:cubicBezTo>
                      <a:pt x="426183" y="216632"/>
                      <a:pt x="464283" y="195561"/>
                      <a:pt x="503116" y="173037"/>
                    </a:cubicBezTo>
                    <a:close/>
                    <a:moveTo>
                      <a:pt x="206958" y="7078"/>
                    </a:moveTo>
                    <a:cubicBezTo>
                      <a:pt x="217202" y="7806"/>
                      <a:pt x="225983" y="10718"/>
                      <a:pt x="234764" y="15815"/>
                    </a:cubicBezTo>
                    <a:cubicBezTo>
                      <a:pt x="245009" y="22368"/>
                      <a:pt x="252326" y="30377"/>
                      <a:pt x="258180" y="40571"/>
                    </a:cubicBezTo>
                    <a:cubicBezTo>
                      <a:pt x="265497" y="51492"/>
                      <a:pt x="272083" y="63870"/>
                      <a:pt x="279400" y="75520"/>
                    </a:cubicBezTo>
                    <a:cubicBezTo>
                      <a:pt x="279400" y="76248"/>
                      <a:pt x="279400" y="76976"/>
                      <a:pt x="279400" y="77704"/>
                    </a:cubicBezTo>
                    <a:cubicBezTo>
                      <a:pt x="276473" y="82072"/>
                      <a:pt x="272815" y="86441"/>
                      <a:pt x="270619" y="91538"/>
                    </a:cubicBezTo>
                    <a:cubicBezTo>
                      <a:pt x="250131" y="126487"/>
                      <a:pt x="229642" y="161435"/>
                      <a:pt x="209153" y="197112"/>
                    </a:cubicBezTo>
                    <a:cubicBezTo>
                      <a:pt x="209153" y="197841"/>
                      <a:pt x="208422" y="198569"/>
                      <a:pt x="207690" y="200025"/>
                    </a:cubicBezTo>
                    <a:cubicBezTo>
                      <a:pt x="169640" y="177454"/>
                      <a:pt x="130126" y="154883"/>
                      <a:pt x="92075" y="133040"/>
                    </a:cubicBezTo>
                    <a:cubicBezTo>
                      <a:pt x="93539" y="130855"/>
                      <a:pt x="95002" y="128671"/>
                      <a:pt x="96466" y="126487"/>
                    </a:cubicBezTo>
                    <a:cubicBezTo>
                      <a:pt x="102320" y="115565"/>
                      <a:pt x="108905" y="104644"/>
                      <a:pt x="114759" y="93722"/>
                    </a:cubicBezTo>
                    <a:cubicBezTo>
                      <a:pt x="125735" y="74791"/>
                      <a:pt x="136711" y="55861"/>
                      <a:pt x="147687" y="36930"/>
                    </a:cubicBezTo>
                    <a:cubicBezTo>
                      <a:pt x="155736" y="23824"/>
                      <a:pt x="165981" y="15087"/>
                      <a:pt x="180616" y="9990"/>
                    </a:cubicBezTo>
                    <a:cubicBezTo>
                      <a:pt x="189396" y="7078"/>
                      <a:pt x="198177" y="6350"/>
                      <a:pt x="206958" y="7078"/>
                    </a:cubicBezTo>
                    <a:close/>
                    <a:moveTo>
                      <a:pt x="234950" y="0"/>
                    </a:moveTo>
                    <a:cubicBezTo>
                      <a:pt x="285627" y="0"/>
                      <a:pt x="337039" y="0"/>
                      <a:pt x="387715" y="0"/>
                    </a:cubicBezTo>
                    <a:cubicBezTo>
                      <a:pt x="389919" y="733"/>
                      <a:pt x="392122" y="733"/>
                      <a:pt x="394326" y="733"/>
                    </a:cubicBezTo>
                    <a:cubicBezTo>
                      <a:pt x="403139" y="3663"/>
                      <a:pt x="409749" y="8792"/>
                      <a:pt x="414890" y="16852"/>
                    </a:cubicBezTo>
                    <a:cubicBezTo>
                      <a:pt x="426641" y="36634"/>
                      <a:pt x="438392" y="57150"/>
                      <a:pt x="450144" y="77665"/>
                    </a:cubicBezTo>
                    <a:cubicBezTo>
                      <a:pt x="450144" y="77665"/>
                      <a:pt x="450878" y="78398"/>
                      <a:pt x="450878" y="79131"/>
                    </a:cubicBezTo>
                    <a:cubicBezTo>
                      <a:pt x="464098" y="71071"/>
                      <a:pt x="477318" y="63011"/>
                      <a:pt x="490538" y="55684"/>
                    </a:cubicBezTo>
                    <a:cubicBezTo>
                      <a:pt x="490538" y="55684"/>
                      <a:pt x="490538" y="55684"/>
                      <a:pt x="490538" y="56417"/>
                    </a:cubicBezTo>
                    <a:cubicBezTo>
                      <a:pt x="490538" y="56417"/>
                      <a:pt x="490538" y="56417"/>
                      <a:pt x="489804" y="56417"/>
                    </a:cubicBezTo>
                    <a:cubicBezTo>
                      <a:pt x="483928" y="67408"/>
                      <a:pt x="478053" y="77665"/>
                      <a:pt x="472911" y="88656"/>
                    </a:cubicBezTo>
                    <a:cubicBezTo>
                      <a:pt x="457488" y="115765"/>
                      <a:pt x="442065" y="142875"/>
                      <a:pt x="428110" y="169252"/>
                    </a:cubicBezTo>
                    <a:cubicBezTo>
                      <a:pt x="427376" y="170717"/>
                      <a:pt x="426641" y="171450"/>
                      <a:pt x="425172" y="171450"/>
                    </a:cubicBezTo>
                    <a:cubicBezTo>
                      <a:pt x="383309" y="170717"/>
                      <a:pt x="341445" y="169984"/>
                      <a:pt x="299582" y="169252"/>
                    </a:cubicBezTo>
                    <a:cubicBezTo>
                      <a:pt x="298847" y="169252"/>
                      <a:pt x="297378" y="169252"/>
                      <a:pt x="295175" y="168519"/>
                    </a:cubicBezTo>
                    <a:cubicBezTo>
                      <a:pt x="308395" y="161192"/>
                      <a:pt x="321615" y="153865"/>
                      <a:pt x="335570" y="146538"/>
                    </a:cubicBezTo>
                    <a:cubicBezTo>
                      <a:pt x="334835" y="145806"/>
                      <a:pt x="334835" y="145073"/>
                      <a:pt x="334101" y="145073"/>
                    </a:cubicBezTo>
                    <a:cubicBezTo>
                      <a:pt x="325287" y="127488"/>
                      <a:pt x="315005" y="110636"/>
                      <a:pt x="305457" y="93784"/>
                    </a:cubicBezTo>
                    <a:cubicBezTo>
                      <a:pt x="293706" y="74002"/>
                      <a:pt x="282689" y="54219"/>
                      <a:pt x="271673" y="34436"/>
                    </a:cubicBezTo>
                    <a:cubicBezTo>
                      <a:pt x="265063" y="22713"/>
                      <a:pt x="256984" y="13188"/>
                      <a:pt x="245233" y="5861"/>
                    </a:cubicBezTo>
                    <a:cubicBezTo>
                      <a:pt x="243029" y="3663"/>
                      <a:pt x="239357" y="2198"/>
                      <a:pt x="237154" y="733"/>
                    </a:cubicBezTo>
                    <a:cubicBezTo>
                      <a:pt x="236419" y="733"/>
                      <a:pt x="235685" y="733"/>
                      <a:pt x="23495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990051" y="2832632"/>
              <a:ext cx="1733798" cy="33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3350">
                <a:lnSpc>
                  <a:spcPct val="115000"/>
                </a:lnSpc>
                <a:buClr>
                  <a:schemeClr val="dk1"/>
                </a:buClr>
                <a:buSzPts val="1500"/>
              </a:pPr>
              <a:r>
                <a:rPr lang="en-US" sz="15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Resíduos</a:t>
              </a:r>
              <a:endParaRPr lang="en-U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608527" y="1615155"/>
            <a:ext cx="229628" cy="2957612"/>
            <a:chOff x="5942914" y="2060923"/>
            <a:chExt cx="306171" cy="394348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090649" y="2060923"/>
              <a:ext cx="0" cy="3943483"/>
            </a:xfrm>
            <a:prstGeom prst="line">
              <a:avLst/>
            </a:prstGeom>
            <a:ln w="1905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942914" y="3833745"/>
              <a:ext cx="306171" cy="306910"/>
              <a:chOff x="5942914" y="3833745"/>
              <a:chExt cx="306171" cy="306910"/>
            </a:xfrm>
          </p:grpSpPr>
          <p:sp>
            <p:nvSpPr>
              <p:cNvPr id="23" name="Freeform 94"/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rgbClr val="433645"/>
              </a:solidFill>
              <a:ln>
                <a:solidFill>
                  <a:schemeClr val="tx2"/>
                </a:solidFill>
              </a:ln>
              <a:extLst/>
            </p:spPr>
            <p:txBody>
              <a:bodyPr vert="horz" wrap="square" lIns="66481" tIns="33241" rIns="66481" bIns="332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solidFill>
                    <a:srgbClr val="6E6F7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481" tIns="33241" rIns="66481" bIns="332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solidFill>
                    <a:srgbClr val="6E6F7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0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Consumo de recursos disponíveis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dirty="0"/>
              <a:t>Principais equipamentos: moinhos de massa, moinhos de esmalte, tanques de armazenamentos de massa e esmaltes, cabine de esmaltação, banca de expedição, bancas de fundição, fornos de queima, forno de requeima, empilhadeiras, compressores de ar, tanques agitadores de massa e esmalte, estufas e bombas = </a:t>
            </a:r>
            <a:r>
              <a:rPr lang="pt-BR" b="1" dirty="0"/>
              <a:t>Alto consumo de energia</a:t>
            </a:r>
            <a:endParaRPr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dirty="0"/>
              <a:t>Principais matérias-primas e insumos: argilas, caulim, </a:t>
            </a:r>
            <a:r>
              <a:rPr lang="pt-BR" dirty="0" err="1"/>
              <a:t>filito</a:t>
            </a:r>
            <a:r>
              <a:rPr lang="pt-BR" dirty="0"/>
              <a:t>, feldspato, corantes minerais, gesso, silicato de sódio e água.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Detalhes Ambientais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87900" y="1484367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pt-BR" sz="1500" b="1"/>
              <a:t>Licenciamento ambiental: </a:t>
            </a:r>
            <a:r>
              <a:rPr lang="pt-BR" sz="1500"/>
              <a:t>Licença de Operação Corretiva – LOC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pt-BR" sz="1500" b="1"/>
              <a:t>Deliberação Normativa - DN COPAM : </a:t>
            </a:r>
            <a:r>
              <a:rPr lang="pt-BR" sz="1500"/>
              <a:t>fabricação de Material Cerâmico de porte Médio e Potencial Poluidor Médio, válida até 2027; e base de armazenamento e distribuição de GLP de porte Pequeno e Potencial Poluidor Médio, regularizada mediante Autorização Ambiental de Funcionamento AAF, válida até 07/12/2020.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pt-BR" sz="1500" b="1"/>
              <a:t>Operação: </a:t>
            </a:r>
            <a:r>
              <a:rPr lang="pt-BR" sz="1500"/>
              <a:t>impacto ambiental não significativo; e presença de medidas mitigadoras e de controle ambiental exigíveis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pt-BR" sz="1500"/>
              <a:t>Estudos Relatório de Controle Ambiental (RCA) e Plano de Controle Ambiental (PCA) para gerenciamento e destinação de resíduos sólidos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pt-BR" sz="1500"/>
              <a:t>Há reuso de efluentes (água tratada) de ETE industrial e controle de gases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366</Words>
  <Application>Microsoft Office PowerPoint</Application>
  <PresentationFormat>On-screen Show (16:9)</PresentationFormat>
  <Paragraphs>47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Roboto</vt:lpstr>
      <vt:lpstr>Calibri</vt:lpstr>
      <vt:lpstr>Roboto Slab</vt:lpstr>
      <vt:lpstr>Marina</vt:lpstr>
      <vt:lpstr>think-cell Slide</vt:lpstr>
      <vt:lpstr>Kohler: processo produtivo de louças sanitárias</vt:lpstr>
      <vt:lpstr>PowerPoint Presentation</vt:lpstr>
      <vt:lpstr>Fluxograma do processo produtivo</vt:lpstr>
      <vt:lpstr>Etapas potenciais do processo produtivo para aprimoramento</vt:lpstr>
      <vt:lpstr>Consumo de recursos disponíveis</vt:lpstr>
      <vt:lpstr>Detalhes Ambientais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Kohler: processo produtivo de louças sanitárias</dc:title>
  <dc:creator>Caio Siqueira</dc:creator>
  <cp:lastModifiedBy>Venancio, Victor</cp:lastModifiedBy>
  <cp:revision>3</cp:revision>
  <dcterms:modified xsi:type="dcterms:W3CDTF">2020-04-17T12:46:13Z</dcterms:modified>
</cp:coreProperties>
</file>