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45"/>
  </p:notesMasterIdLst>
  <p:sldIdLst>
    <p:sldId id="265" r:id="rId2"/>
    <p:sldId id="266" r:id="rId3"/>
    <p:sldId id="312" r:id="rId4"/>
    <p:sldId id="268" r:id="rId5"/>
    <p:sldId id="271" r:id="rId6"/>
    <p:sldId id="257" r:id="rId7"/>
    <p:sldId id="258" r:id="rId8"/>
    <p:sldId id="260" r:id="rId9"/>
    <p:sldId id="263" r:id="rId10"/>
    <p:sldId id="295" r:id="rId11"/>
    <p:sldId id="272" r:id="rId12"/>
    <p:sldId id="273" r:id="rId13"/>
    <p:sldId id="274" r:id="rId14"/>
    <p:sldId id="278" r:id="rId15"/>
    <p:sldId id="297" r:id="rId16"/>
    <p:sldId id="279" r:id="rId17"/>
    <p:sldId id="280" r:id="rId18"/>
    <p:sldId id="281" r:id="rId19"/>
    <p:sldId id="282" r:id="rId20"/>
    <p:sldId id="283" r:id="rId21"/>
    <p:sldId id="286" r:id="rId22"/>
    <p:sldId id="302" r:id="rId23"/>
    <p:sldId id="305" r:id="rId24"/>
    <p:sldId id="311" r:id="rId25"/>
    <p:sldId id="304" r:id="rId26"/>
    <p:sldId id="287" r:id="rId27"/>
    <p:sldId id="299" r:id="rId28"/>
    <p:sldId id="300" r:id="rId29"/>
    <p:sldId id="301" r:id="rId30"/>
    <p:sldId id="293" r:id="rId31"/>
    <p:sldId id="294" r:id="rId32"/>
    <p:sldId id="306" r:id="rId33"/>
    <p:sldId id="307" r:id="rId34"/>
    <p:sldId id="313" r:id="rId35"/>
    <p:sldId id="314" r:id="rId36"/>
    <p:sldId id="309" r:id="rId37"/>
    <p:sldId id="310" r:id="rId38"/>
    <p:sldId id="308" r:id="rId39"/>
    <p:sldId id="288" r:id="rId40"/>
    <p:sldId id="289" r:id="rId41"/>
    <p:sldId id="290" r:id="rId42"/>
    <p:sldId id="291" r:id="rId43"/>
    <p:sldId id="292" r:id="rId44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CC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0277" autoAdjust="0"/>
    <p:restoredTop sz="90929"/>
  </p:normalViewPr>
  <p:slideViewPr>
    <p:cSldViewPr>
      <p:cViewPr>
        <p:scale>
          <a:sx n="66" d="100"/>
          <a:sy n="66" d="100"/>
        </p:scale>
        <p:origin x="-131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92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Planilha_do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plotArea>
      <c:layout>
        <c:manualLayout>
          <c:layoutTarget val="inner"/>
          <c:xMode val="edge"/>
          <c:yMode val="edge"/>
          <c:x val="0.10511363636363677"/>
          <c:y val="0.12716763005780346"/>
          <c:w val="0.49715909090909088"/>
          <c:h val="0.39306358381503115"/>
        </c:manualLayout>
      </c:layout>
      <c:lineChart>
        <c:grouping val="standard"/>
        <c:ser>
          <c:idx val="0"/>
          <c:order val="0"/>
          <c:tx>
            <c:strRef>
              <c:f>Plan1!$A$22</c:f>
              <c:strCache>
                <c:ptCount val="1"/>
                <c:pt idx="0">
                  <c:v>Otimo/bom</c:v>
                </c:pt>
              </c:strCache>
            </c:strRef>
          </c:tx>
          <c:spPr>
            <a:ln w="14432">
              <a:solidFill>
                <a:srgbClr val="000080"/>
              </a:solidFill>
              <a:prstDash val="solid"/>
            </a:ln>
          </c:spPr>
          <c:marker>
            <c:symbol val="diamond"/>
            <c:size val="2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cat>
            <c:numRef>
              <c:f>Plan1!$B$21:$F$21</c:f>
              <c:numCache>
                <c:formatCode>mmm/yy</c:formatCode>
                <c:ptCount val="5"/>
                <c:pt idx="0">
                  <c:v>37956</c:v>
                </c:pt>
                <c:pt idx="1">
                  <c:v>38322</c:v>
                </c:pt>
                <c:pt idx="2">
                  <c:v>38504</c:v>
                </c:pt>
                <c:pt idx="3">
                  <c:v>38519</c:v>
                </c:pt>
                <c:pt idx="4">
                  <c:v>38534</c:v>
                </c:pt>
              </c:numCache>
            </c:numRef>
          </c:cat>
          <c:val>
            <c:numRef>
              <c:f>Plan1!$B$22:$F$22</c:f>
              <c:numCache>
                <c:formatCode>General</c:formatCode>
                <c:ptCount val="5"/>
                <c:pt idx="0">
                  <c:v>46</c:v>
                </c:pt>
                <c:pt idx="1">
                  <c:v>45</c:v>
                </c:pt>
                <c:pt idx="2">
                  <c:v>42</c:v>
                </c:pt>
                <c:pt idx="3">
                  <c:v>38</c:v>
                </c:pt>
                <c:pt idx="4">
                  <c:v>36</c:v>
                </c:pt>
              </c:numCache>
            </c:numRef>
          </c:val>
        </c:ser>
        <c:ser>
          <c:idx val="1"/>
          <c:order val="1"/>
          <c:tx>
            <c:strRef>
              <c:f>Plan1!$A$23</c:f>
              <c:strCache>
                <c:ptCount val="1"/>
                <c:pt idx="0">
                  <c:v>Ruim/Péssimo</c:v>
                </c:pt>
              </c:strCache>
            </c:strRef>
          </c:tx>
          <c:spPr>
            <a:ln w="14432">
              <a:solidFill>
                <a:srgbClr val="FF00FF"/>
              </a:solidFill>
              <a:prstDash val="solid"/>
            </a:ln>
          </c:spPr>
          <c:marker>
            <c:symbol val="square"/>
            <c:size val="2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cat>
            <c:numRef>
              <c:f>Plan1!$B$21:$F$21</c:f>
              <c:numCache>
                <c:formatCode>mmm/yy</c:formatCode>
                <c:ptCount val="5"/>
                <c:pt idx="0">
                  <c:v>37956</c:v>
                </c:pt>
                <c:pt idx="1">
                  <c:v>38322</c:v>
                </c:pt>
                <c:pt idx="2">
                  <c:v>38504</c:v>
                </c:pt>
                <c:pt idx="3">
                  <c:v>38519</c:v>
                </c:pt>
                <c:pt idx="4">
                  <c:v>38534</c:v>
                </c:pt>
              </c:numCache>
            </c:numRef>
          </c:cat>
          <c:val>
            <c:numRef>
              <c:f>Plan1!$B$23:$F$23</c:f>
              <c:numCache>
                <c:formatCode>General</c:formatCode>
                <c:ptCount val="5"/>
                <c:pt idx="0">
                  <c:v>24</c:v>
                </c:pt>
                <c:pt idx="1">
                  <c:v>28</c:v>
                </c:pt>
                <c:pt idx="2">
                  <c:v>36</c:v>
                </c:pt>
                <c:pt idx="3">
                  <c:v>42</c:v>
                </c:pt>
                <c:pt idx="4">
                  <c:v>46</c:v>
                </c:pt>
              </c:numCache>
            </c:numRef>
          </c:val>
        </c:ser>
        <c:ser>
          <c:idx val="2"/>
          <c:order val="2"/>
          <c:tx>
            <c:strRef>
              <c:f>Plan1!$A$24</c:f>
              <c:strCache>
                <c:ptCount val="1"/>
                <c:pt idx="0">
                  <c:v>regular</c:v>
                </c:pt>
              </c:strCache>
            </c:strRef>
          </c:tx>
          <c:spPr>
            <a:ln w="14432">
              <a:solidFill>
                <a:srgbClr val="FFFF00"/>
              </a:solidFill>
              <a:prstDash val="solid"/>
            </a:ln>
          </c:spPr>
          <c:marker>
            <c:symbol val="triangle"/>
            <c:size val="2"/>
            <c:spPr>
              <a:solidFill>
                <a:srgbClr val="FFFF00"/>
              </a:solidFill>
              <a:ln>
                <a:solidFill>
                  <a:srgbClr val="FFFF00"/>
                </a:solidFill>
                <a:prstDash val="solid"/>
              </a:ln>
            </c:spPr>
          </c:marker>
          <c:cat>
            <c:numRef>
              <c:f>Plan1!$B$21:$F$21</c:f>
              <c:numCache>
                <c:formatCode>mmm/yy</c:formatCode>
                <c:ptCount val="5"/>
                <c:pt idx="0">
                  <c:v>37956</c:v>
                </c:pt>
                <c:pt idx="1">
                  <c:v>38322</c:v>
                </c:pt>
                <c:pt idx="2">
                  <c:v>38504</c:v>
                </c:pt>
                <c:pt idx="3">
                  <c:v>38519</c:v>
                </c:pt>
                <c:pt idx="4">
                  <c:v>38534</c:v>
                </c:pt>
              </c:numCache>
            </c:numRef>
          </c:cat>
          <c:val>
            <c:numRef>
              <c:f>Plan1!$B$24:$F$24</c:f>
              <c:numCache>
                <c:formatCode>General</c:formatCode>
                <c:ptCount val="5"/>
                <c:pt idx="0">
                  <c:v>22</c:v>
                </c:pt>
                <c:pt idx="1">
                  <c:v>17</c:v>
                </c:pt>
                <c:pt idx="2">
                  <c:v>15</c:v>
                </c:pt>
                <c:pt idx="3">
                  <c:v>15</c:v>
                </c:pt>
                <c:pt idx="4">
                  <c:v>11</c:v>
                </c:pt>
              </c:numCache>
            </c:numRef>
          </c:val>
        </c:ser>
        <c:ser>
          <c:idx val="3"/>
          <c:order val="3"/>
          <c:tx>
            <c:strRef>
              <c:f>Plan1!$A$25</c:f>
              <c:strCache>
                <c:ptCount val="1"/>
                <c:pt idx="0">
                  <c:v>Não sabe</c:v>
                </c:pt>
              </c:strCache>
            </c:strRef>
          </c:tx>
          <c:spPr>
            <a:ln w="14432">
              <a:solidFill>
                <a:srgbClr val="00FFFF"/>
              </a:solidFill>
              <a:prstDash val="solid"/>
            </a:ln>
          </c:spPr>
          <c:marker>
            <c:symbol val="x"/>
            <c:size val="2"/>
            <c:spPr>
              <a:noFill/>
              <a:ln>
                <a:solidFill>
                  <a:srgbClr val="00FFFF"/>
                </a:solidFill>
                <a:prstDash val="solid"/>
              </a:ln>
            </c:spPr>
          </c:marker>
          <c:cat>
            <c:numRef>
              <c:f>Plan1!$B$21:$F$21</c:f>
              <c:numCache>
                <c:formatCode>mmm/yy</c:formatCode>
                <c:ptCount val="5"/>
                <c:pt idx="0">
                  <c:v>37956</c:v>
                </c:pt>
                <c:pt idx="1">
                  <c:v>38322</c:v>
                </c:pt>
                <c:pt idx="2">
                  <c:v>38504</c:v>
                </c:pt>
                <c:pt idx="3">
                  <c:v>38519</c:v>
                </c:pt>
                <c:pt idx="4">
                  <c:v>38534</c:v>
                </c:pt>
              </c:numCache>
            </c:numRef>
          </c:cat>
          <c:val>
            <c:numRef>
              <c:f>Plan1!$B$25:$F$25</c:f>
              <c:numCache>
                <c:formatCode>General</c:formatCode>
                <c:ptCount val="5"/>
                <c:pt idx="0">
                  <c:v>8</c:v>
                </c:pt>
                <c:pt idx="1">
                  <c:v>9</c:v>
                </c:pt>
                <c:pt idx="2">
                  <c:v>7</c:v>
                </c:pt>
                <c:pt idx="3">
                  <c:v>5</c:v>
                </c:pt>
                <c:pt idx="4">
                  <c:v>7</c:v>
                </c:pt>
              </c:numCache>
            </c:numRef>
          </c:val>
        </c:ser>
        <c:marker val="1"/>
        <c:axId val="67191552"/>
        <c:axId val="67192704"/>
      </c:lineChart>
      <c:dateAx>
        <c:axId val="67191552"/>
        <c:scaling>
          <c:orientation val="minMax"/>
        </c:scaling>
        <c:axPos val="b"/>
        <c:numFmt formatCode="dd/mm/yyyy" sourceLinked="0"/>
        <c:tickLblPos val="nextTo"/>
        <c:spPr>
          <a:ln w="3608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02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67192704"/>
        <c:crosses val="autoZero"/>
        <c:auto val="1"/>
        <c:lblOffset val="100"/>
        <c:baseTimeUnit val="days"/>
        <c:majorUnit val="3"/>
        <c:majorTimeUnit val="months"/>
        <c:minorUnit val="1"/>
        <c:minorTimeUnit val="months"/>
      </c:dateAx>
      <c:valAx>
        <c:axId val="67192704"/>
        <c:scaling>
          <c:orientation val="minMax"/>
        </c:scaling>
        <c:axPos val="l"/>
        <c:majorGridlines>
          <c:spPr>
            <a:ln w="3608">
              <a:solidFill>
                <a:srgbClr val="000000"/>
              </a:solidFill>
              <a:prstDash val="solid"/>
            </a:ln>
          </c:spPr>
        </c:majorGridlines>
        <c:numFmt formatCode="General" sourceLinked="1"/>
        <c:tickLblPos val="nextTo"/>
        <c:spPr>
          <a:ln w="3608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2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67191552"/>
        <c:crosses val="autoZero"/>
        <c:crossBetween val="between"/>
      </c:valAx>
      <c:spPr>
        <a:solidFill>
          <a:srgbClr val="C0C0C0"/>
        </a:solidFill>
        <a:ln w="14432">
          <a:solidFill>
            <a:srgbClr val="808080"/>
          </a:solidFill>
          <a:prstDash val="solid"/>
        </a:ln>
      </c:spPr>
    </c:plotArea>
    <c:plotVisOnly val="1"/>
    <c:dispBlanksAs val="gap"/>
  </c:chart>
  <c:spPr>
    <a:solidFill>
      <a:srgbClr val="FFFFFF"/>
    </a:solidFill>
    <a:ln w="3608">
      <a:solidFill>
        <a:srgbClr val="000000"/>
      </a:solidFill>
      <a:prstDash val="solid"/>
    </a:ln>
  </c:spPr>
  <c:txPr>
    <a:bodyPr/>
    <a:lstStyle/>
    <a:p>
      <a:pPr>
        <a:defRPr sz="10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t-BR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0.76378</cdr:x>
      <cdr:y>0.21439</cdr:y>
    </cdr:from>
    <cdr:to>
      <cdr:x>0.97444</cdr:x>
      <cdr:y>0.46827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3367111" y="723899"/>
          <a:ext cx="928694" cy="857256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rgbClr val="92D050"/>
          </a:solidFill>
        </a:ln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pt-BR" sz="1100" dirty="0" smtClean="0"/>
            <a:t>Regular</a:t>
          </a:r>
        </a:p>
        <a:p xmlns:a="http://schemas.openxmlformats.org/drawingml/2006/main">
          <a:r>
            <a:rPr lang="pt-BR" dirty="0" smtClean="0"/>
            <a:t>Ruim</a:t>
          </a:r>
        </a:p>
        <a:p xmlns:a="http://schemas.openxmlformats.org/drawingml/2006/main">
          <a:r>
            <a:rPr lang="pt-BR" sz="1100" dirty="0" smtClean="0"/>
            <a:t>Ótimo/bom</a:t>
          </a:r>
        </a:p>
        <a:p xmlns:a="http://schemas.openxmlformats.org/drawingml/2006/main">
          <a:r>
            <a:rPr lang="pt-BR" dirty="0" smtClean="0"/>
            <a:t>Não sabe</a:t>
          </a:r>
          <a:endParaRPr lang="pt-BR" sz="1100" dirty="0"/>
        </a:p>
      </cdr:txBody>
    </cdr:sp>
  </cdr:relSizeAnchor>
  <cdr:relSizeAnchor xmlns:cdr="http://schemas.openxmlformats.org/drawingml/2006/chartDrawing">
    <cdr:from>
      <cdr:x>0.65035</cdr:x>
      <cdr:y>0.19323</cdr:y>
    </cdr:from>
    <cdr:to>
      <cdr:x>0.76378</cdr:x>
      <cdr:y>0.23554</cdr:y>
    </cdr:to>
    <cdr:sp macro="" textlink="">
      <cdr:nvSpPr>
        <cdr:cNvPr id="4" name="Conector de seta reta 3"/>
        <cdr:cNvSpPr/>
      </cdr:nvSpPr>
      <cdr:spPr bwMode="auto">
        <a:xfrm xmlns:a="http://schemas.openxmlformats.org/drawingml/2006/main" rot="10800000">
          <a:off x="2867045" y="652461"/>
          <a:ext cx="500066" cy="142876"/>
        </a:xfrm>
        <a:prstGeom xmlns:a="http://schemas.openxmlformats.org/drawingml/2006/main" prst="straightConnector1">
          <a:avLst/>
        </a:prstGeom>
        <a:solidFill xmlns:a="http://schemas.openxmlformats.org/drawingml/2006/main">
          <a:schemeClr val="accent1"/>
        </a:solidFill>
        <a:ln xmlns:a="http://schemas.openxmlformats.org/drawingml/2006/main" w="12700" cap="sq" cmpd="sng" algn="ctr">
          <a:solidFill>
            <a:srgbClr val="002060"/>
          </a:solidFill>
          <a:prstDash val="solid"/>
          <a:round/>
          <a:headEnd type="none" w="sm" len="sm"/>
          <a:tailEnd type="arrow"/>
        </a:ln>
        <a:effectLst xmlns:a="http://schemas.openxmlformats.org/drawingml/2006/main"/>
      </cdr:spPr>
      <cdr:txBody>
        <a:bodyPr xmlns:a="http://schemas.openxmlformats.org/drawingml/2006/main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0.55312</cdr:x>
      <cdr:y>0.27786</cdr:y>
    </cdr:from>
    <cdr:to>
      <cdr:x>0.74757</cdr:x>
      <cdr:y>0.29901</cdr:y>
    </cdr:to>
    <cdr:sp macro="" textlink="">
      <cdr:nvSpPr>
        <cdr:cNvPr id="6" name="Conector de seta reta 5"/>
        <cdr:cNvSpPr/>
      </cdr:nvSpPr>
      <cdr:spPr bwMode="auto">
        <a:xfrm xmlns:a="http://schemas.openxmlformats.org/drawingml/2006/main" rot="10800000">
          <a:off x="2438417" y="938213"/>
          <a:ext cx="857256" cy="71438"/>
        </a:xfrm>
        <a:prstGeom xmlns:a="http://schemas.openxmlformats.org/drawingml/2006/main" prst="straightConnector1">
          <a:avLst/>
        </a:prstGeom>
        <a:solidFill xmlns:a="http://schemas.openxmlformats.org/drawingml/2006/main">
          <a:schemeClr val="accent1"/>
        </a:solidFill>
        <a:ln xmlns:a="http://schemas.openxmlformats.org/drawingml/2006/main" w="12700" cap="sq" cmpd="sng" algn="ctr">
          <a:solidFill>
            <a:srgbClr val="CC00CC"/>
          </a:solidFill>
          <a:prstDash val="solid"/>
          <a:round/>
          <a:headEnd type="none" w="sm" len="sm"/>
          <a:tailEnd type="arrow"/>
        </a:ln>
        <a:effectLst xmlns:a="http://schemas.openxmlformats.org/drawingml/2006/main"/>
      </cdr:spPr>
      <cdr:txBody>
        <a:bodyPr xmlns:a="http://schemas.openxmlformats.org/drawingml/2006/main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0.65035</cdr:x>
      <cdr:y>0.36248</cdr:y>
    </cdr:from>
    <cdr:to>
      <cdr:x>0.76378</cdr:x>
      <cdr:y>0.4048</cdr:y>
    </cdr:to>
    <cdr:sp macro="" textlink="">
      <cdr:nvSpPr>
        <cdr:cNvPr id="8" name="Conector de seta reta 7"/>
        <cdr:cNvSpPr/>
      </cdr:nvSpPr>
      <cdr:spPr bwMode="auto">
        <a:xfrm xmlns:a="http://schemas.openxmlformats.org/drawingml/2006/main" rot="10800000" flipV="1">
          <a:off x="2867044" y="1223965"/>
          <a:ext cx="500067" cy="142876"/>
        </a:xfrm>
        <a:prstGeom xmlns:a="http://schemas.openxmlformats.org/drawingml/2006/main" prst="straightConnector1">
          <a:avLst/>
        </a:prstGeom>
        <a:solidFill xmlns:a="http://schemas.openxmlformats.org/drawingml/2006/main">
          <a:schemeClr val="accent1"/>
        </a:solidFill>
        <a:ln xmlns:a="http://schemas.openxmlformats.org/drawingml/2006/main" w="12700" cap="sq" cmpd="sng" algn="ctr">
          <a:solidFill>
            <a:srgbClr val="FFFF00"/>
          </a:solidFill>
          <a:prstDash val="solid"/>
          <a:round/>
          <a:headEnd type="none" w="sm" len="sm"/>
          <a:tailEnd type="arrow"/>
        </a:ln>
        <a:effectLst xmlns:a="http://schemas.openxmlformats.org/drawingml/2006/main"/>
      </cdr:spPr>
      <cdr:txBody>
        <a:bodyPr xmlns:a="http://schemas.openxmlformats.org/drawingml/2006/main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0.63414</cdr:x>
      <cdr:y>0.4048</cdr:y>
    </cdr:from>
    <cdr:to>
      <cdr:x>0.76378</cdr:x>
      <cdr:y>0.48942</cdr:y>
    </cdr:to>
    <cdr:sp macro="" textlink="">
      <cdr:nvSpPr>
        <cdr:cNvPr id="10" name="Conector de seta reta 9"/>
        <cdr:cNvSpPr/>
      </cdr:nvSpPr>
      <cdr:spPr bwMode="auto">
        <a:xfrm xmlns:a="http://schemas.openxmlformats.org/drawingml/2006/main" rot="10800000" flipV="1">
          <a:off x="2795606" y="1366841"/>
          <a:ext cx="571505" cy="285752"/>
        </a:xfrm>
        <a:prstGeom xmlns:a="http://schemas.openxmlformats.org/drawingml/2006/main" prst="straightConnector1">
          <a:avLst/>
        </a:prstGeom>
        <a:solidFill xmlns:a="http://schemas.openxmlformats.org/drawingml/2006/main">
          <a:schemeClr val="accent1"/>
        </a:solidFill>
        <a:ln xmlns:a="http://schemas.openxmlformats.org/drawingml/2006/main" w="12700" cap="sq" cmpd="sng" algn="ctr">
          <a:solidFill>
            <a:schemeClr val="accent1">
              <a:lumMod val="60000"/>
              <a:lumOff val="40000"/>
            </a:schemeClr>
          </a:solidFill>
          <a:prstDash val="solid"/>
          <a:round/>
          <a:headEnd type="none" w="sm" len="sm"/>
          <a:tailEnd type="arrow"/>
        </a:ln>
        <a:effectLst xmlns:a="http://schemas.openxmlformats.org/drawingml/2006/main"/>
      </cdr:spPr>
      <cdr:txBody>
        <a:bodyPr xmlns:a="http://schemas.openxmlformats.org/drawingml/2006/main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pt-BR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8DA7573-8281-4E0B-B5CC-A58B6C680F3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C1F017-0087-4E31-B362-D3730D834250}" type="slidenum">
              <a:rPr lang="pt-BR" smtClean="0"/>
              <a:pPr/>
              <a:t>1</a:t>
            </a:fld>
            <a:endParaRPr lang="pt-BR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868FB7-1C9C-488D-8058-A47D15B28FBC}" type="slidenum">
              <a:rPr lang="pt-BR" smtClean="0"/>
              <a:pPr/>
              <a:t>11</a:t>
            </a:fld>
            <a:endParaRPr lang="pt-BR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8CF02E-7089-44BF-9D3A-E6502246A2D9}" type="slidenum">
              <a:rPr lang="pt-BR" smtClean="0"/>
              <a:pPr/>
              <a:t>12</a:t>
            </a:fld>
            <a:endParaRPr lang="pt-BR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1599AE-4D0D-4047-A103-86290893800C}" type="slidenum">
              <a:rPr lang="pt-BR" smtClean="0"/>
              <a:pPr/>
              <a:t>13</a:t>
            </a:fld>
            <a:endParaRPr lang="pt-BR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29E4CE-D8C0-4395-A150-A863C6D85465}" type="slidenum">
              <a:rPr lang="pt-BR" smtClean="0"/>
              <a:pPr/>
              <a:t>14</a:t>
            </a:fld>
            <a:endParaRPr lang="pt-BR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51204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08AED9-463E-4F52-8F04-424008F03C11}" type="slidenum">
              <a:rPr lang="pt-BR" smtClean="0"/>
              <a:pPr/>
              <a:t>15</a:t>
            </a:fld>
            <a:endParaRPr lang="pt-B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5A14A2-5482-474D-9412-60B34CD75CD2}" type="slidenum">
              <a:rPr lang="pt-BR" smtClean="0"/>
              <a:pPr/>
              <a:t>16</a:t>
            </a:fld>
            <a:endParaRPr lang="pt-BR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813F97-E349-4BDF-AA99-535DAE2E4A61}" type="slidenum">
              <a:rPr lang="pt-BR" smtClean="0"/>
              <a:pPr/>
              <a:t>17</a:t>
            </a:fld>
            <a:endParaRPr lang="pt-BR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9DCB6A-CCF1-46B5-914F-59E95DB854E5}" type="slidenum">
              <a:rPr lang="pt-BR" smtClean="0"/>
              <a:pPr/>
              <a:t>18</a:t>
            </a:fld>
            <a:endParaRPr lang="pt-BR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612882-A6C3-4D86-A65B-E24FFEACF68F}" type="slidenum">
              <a:rPr lang="pt-BR" smtClean="0"/>
              <a:pPr/>
              <a:t>19</a:t>
            </a:fld>
            <a:endParaRPr lang="pt-BR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9636C6-5352-4342-8294-CDDFDEBC1EED}" type="slidenum">
              <a:rPr lang="pt-BR" smtClean="0"/>
              <a:pPr/>
              <a:t>20</a:t>
            </a:fld>
            <a:endParaRPr lang="pt-BR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D48680-FB82-43CB-AC24-8C408D94C845}" type="slidenum">
              <a:rPr lang="pt-BR" smtClean="0"/>
              <a:pPr/>
              <a:t>2</a:t>
            </a:fld>
            <a:endParaRPr lang="pt-BR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3DFBE0-FE68-47CE-B5A5-B88E91242676}" type="slidenum">
              <a:rPr lang="pt-BR" smtClean="0"/>
              <a:pPr/>
              <a:t>21</a:t>
            </a:fld>
            <a:endParaRPr lang="pt-BR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13A983-93C9-4139-B424-311AD142492E}" type="slidenum">
              <a:rPr lang="pt-BR" smtClean="0"/>
              <a:pPr/>
              <a:t>22</a:t>
            </a:fld>
            <a:endParaRPr lang="pt-BR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73757C-5E50-4FE8-9513-69D5446D9F39}" type="slidenum">
              <a:rPr lang="pt-BR" smtClean="0"/>
              <a:pPr/>
              <a:t>26</a:t>
            </a:fld>
            <a:endParaRPr lang="pt-BR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5A664C-B393-44B9-BD54-71C805D15E41}" type="slidenum">
              <a:rPr lang="pt-BR" smtClean="0"/>
              <a:pPr/>
              <a:t>30</a:t>
            </a:fld>
            <a:endParaRPr lang="pt-BR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90C930-A26E-4543-A71D-2A4B0380D39C}" type="slidenum">
              <a:rPr lang="pt-BR" smtClean="0"/>
              <a:pPr/>
              <a:t>31</a:t>
            </a:fld>
            <a:endParaRPr lang="pt-BR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662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>
              <a:latin typeface="Times New Roman" pitchFamily="18" charset="0"/>
            </a:endParaRPr>
          </a:p>
        </p:txBody>
      </p:sp>
      <p:sp>
        <p:nvSpPr>
          <p:cNvPr id="26628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5CE903-8FA7-4458-A466-ED4045538B7D}" type="slidenum">
              <a:rPr lang="pt-BR" smtClean="0">
                <a:latin typeface="Times New Roman" pitchFamily="18" charset="0"/>
              </a:rPr>
              <a:pPr/>
              <a:t>32</a:t>
            </a:fld>
            <a:endParaRPr lang="pt-B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765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>
              <a:latin typeface="Times New Roman" pitchFamily="18" charset="0"/>
            </a:endParaRPr>
          </a:p>
        </p:txBody>
      </p:sp>
      <p:sp>
        <p:nvSpPr>
          <p:cNvPr id="2765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CAB139-EDA2-48AE-A4BE-0C5F117C4CC5}" type="slidenum">
              <a:rPr lang="pt-BR" smtClean="0">
                <a:latin typeface="Times New Roman" pitchFamily="18" charset="0"/>
              </a:rPr>
              <a:pPr/>
              <a:t>33</a:t>
            </a:fld>
            <a:endParaRPr lang="pt-B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867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>
              <a:latin typeface="Times New Roman" pitchFamily="18" charset="0"/>
            </a:endParaRPr>
          </a:p>
        </p:txBody>
      </p:sp>
      <p:sp>
        <p:nvSpPr>
          <p:cNvPr id="28676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EF55AE-DE5B-484C-99C5-7C4C993BB7C8}" type="slidenum">
              <a:rPr lang="pt-BR" smtClean="0">
                <a:latin typeface="Times New Roman" pitchFamily="18" charset="0"/>
              </a:rPr>
              <a:pPr/>
              <a:t>38</a:t>
            </a:fld>
            <a:endParaRPr lang="pt-B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F930BA-14C4-4CBC-998D-D1D0B3AA1C19}" type="slidenum">
              <a:rPr lang="pt-BR" smtClean="0"/>
              <a:pPr/>
              <a:t>39</a:t>
            </a:fld>
            <a:endParaRPr lang="pt-BR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B7E576-5C44-4484-95D2-FA0536C1C4FA}" type="slidenum">
              <a:rPr lang="pt-BR" smtClean="0"/>
              <a:pPr/>
              <a:t>40</a:t>
            </a:fld>
            <a:endParaRPr lang="pt-BR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E5D769-A7C7-4EF5-8740-80D3AF6B3C81}" type="slidenum">
              <a:rPr lang="pt-BR" smtClean="0"/>
              <a:pPr/>
              <a:t>4</a:t>
            </a:fld>
            <a:endParaRPr lang="pt-BR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EBFB53-7F53-439D-AA72-73ACB05E0AE5}" type="slidenum">
              <a:rPr lang="pt-BR" smtClean="0"/>
              <a:pPr/>
              <a:t>41</a:t>
            </a:fld>
            <a:endParaRPr lang="pt-BR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896355-C601-430D-9289-279FAA8CBB3D}" type="slidenum">
              <a:rPr lang="pt-BR" smtClean="0"/>
              <a:pPr/>
              <a:t>42</a:t>
            </a:fld>
            <a:endParaRPr lang="pt-BR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8BA90E-F8A7-4711-9E82-D6797B819C60}" type="slidenum">
              <a:rPr lang="pt-BR" smtClean="0"/>
              <a:pPr/>
              <a:t>43</a:t>
            </a:fld>
            <a:endParaRPr lang="pt-BR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A2C31F-A95E-4B39-83A5-5D7A527E538E}" type="slidenum">
              <a:rPr lang="pt-BR" smtClean="0"/>
              <a:pPr/>
              <a:t>5</a:t>
            </a:fld>
            <a:endParaRPr lang="pt-BR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8A0D04-1D90-4A4D-82CF-ACF61EB414FE}" type="slidenum">
              <a:rPr lang="pt-BR" smtClean="0"/>
              <a:pPr/>
              <a:t>6</a:t>
            </a:fld>
            <a:endParaRPr lang="pt-BR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7C887A-E625-4EF9-9DCA-F450B1861C76}" type="slidenum">
              <a:rPr lang="pt-BR" smtClean="0"/>
              <a:pPr/>
              <a:t>7</a:t>
            </a:fld>
            <a:endParaRPr lang="pt-BR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68C458-3BB1-4C0E-83CC-8FD1456268F8}" type="slidenum">
              <a:rPr lang="pt-BR" smtClean="0"/>
              <a:pPr/>
              <a:t>8</a:t>
            </a:fld>
            <a:endParaRPr lang="pt-BR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D73F35-E9A3-41C1-8B66-DCE9BB79E8B3}" type="slidenum">
              <a:rPr lang="pt-BR" smtClean="0"/>
              <a:pPr/>
              <a:t>9</a:t>
            </a:fld>
            <a:endParaRPr lang="pt-BR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46084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FF03CA-33B6-4067-A444-8FB1F45548DE}" type="slidenum">
              <a:rPr lang="pt-BR" smtClean="0"/>
              <a:pPr/>
              <a:t>10</a:t>
            </a:fld>
            <a:endParaRPr 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17475"/>
            <a:ext cx="9142413" cy="6738938"/>
            <a:chOff x="0" y="74"/>
            <a:chExt cx="5759" cy="4245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invGray">
            <a:xfrm>
              <a:off x="432" y="4113"/>
              <a:ext cx="2208" cy="206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invGray">
            <a:xfrm>
              <a:off x="432" y="1536"/>
              <a:ext cx="5327" cy="480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invGray">
            <a:xfrm>
              <a:off x="555" y="74"/>
              <a:ext cx="42" cy="42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invGray">
            <a:xfrm>
              <a:off x="555" y="219"/>
              <a:ext cx="42" cy="41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invGray">
            <a:xfrm>
              <a:off x="555" y="362"/>
              <a:ext cx="42" cy="41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invGray">
            <a:xfrm>
              <a:off x="555" y="651"/>
              <a:ext cx="42" cy="41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invGray">
            <a:xfrm>
              <a:off x="555" y="794"/>
              <a:ext cx="42" cy="42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2" name="Oval 10"/>
            <p:cNvSpPr>
              <a:spLocks noChangeArrowheads="1"/>
            </p:cNvSpPr>
            <p:nvPr/>
          </p:nvSpPr>
          <p:spPr bwMode="invGray">
            <a:xfrm>
              <a:off x="555" y="939"/>
              <a:ext cx="42" cy="41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3" name="Oval 11"/>
            <p:cNvSpPr>
              <a:spLocks noChangeArrowheads="1"/>
            </p:cNvSpPr>
            <p:nvPr/>
          </p:nvSpPr>
          <p:spPr bwMode="invGray">
            <a:xfrm>
              <a:off x="555" y="1082"/>
              <a:ext cx="42" cy="41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4" name="Oval 12"/>
            <p:cNvSpPr>
              <a:spLocks noChangeArrowheads="1"/>
            </p:cNvSpPr>
            <p:nvPr/>
          </p:nvSpPr>
          <p:spPr bwMode="invGray">
            <a:xfrm>
              <a:off x="555" y="1227"/>
              <a:ext cx="42" cy="4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5" name="Oval 13"/>
            <p:cNvSpPr>
              <a:spLocks noChangeArrowheads="1"/>
            </p:cNvSpPr>
            <p:nvPr/>
          </p:nvSpPr>
          <p:spPr bwMode="invGray">
            <a:xfrm>
              <a:off x="555" y="1371"/>
              <a:ext cx="42" cy="41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grpSp>
          <p:nvGrpSpPr>
            <p:cNvPr id="16" name="Group 14"/>
            <p:cNvGrpSpPr>
              <a:grpSpLocks/>
            </p:cNvGrpSpPr>
            <p:nvPr/>
          </p:nvGrpSpPr>
          <p:grpSpPr bwMode="auto">
            <a:xfrm>
              <a:off x="2859" y="4202"/>
              <a:ext cx="2729" cy="41"/>
              <a:chOff x="2859" y="4202"/>
              <a:chExt cx="2729" cy="41"/>
            </a:xfrm>
          </p:grpSpPr>
          <p:sp>
            <p:nvSpPr>
              <p:cNvPr id="22" name="Oval 15"/>
              <p:cNvSpPr>
                <a:spLocks noChangeArrowheads="1"/>
              </p:cNvSpPr>
              <p:nvPr/>
            </p:nvSpPr>
            <p:spPr bwMode="invGray">
              <a:xfrm>
                <a:off x="2859" y="4202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23" name="Oval 16"/>
              <p:cNvSpPr>
                <a:spLocks noChangeArrowheads="1"/>
              </p:cNvSpPr>
              <p:nvPr/>
            </p:nvSpPr>
            <p:spPr bwMode="invGray">
              <a:xfrm>
                <a:off x="3243" y="4202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24" name="Oval 17"/>
              <p:cNvSpPr>
                <a:spLocks noChangeArrowheads="1"/>
              </p:cNvSpPr>
              <p:nvPr/>
            </p:nvSpPr>
            <p:spPr bwMode="invGray">
              <a:xfrm>
                <a:off x="3627" y="4202"/>
                <a:ext cx="41" cy="41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25" name="Oval 18"/>
              <p:cNvSpPr>
                <a:spLocks noChangeArrowheads="1"/>
              </p:cNvSpPr>
              <p:nvPr/>
            </p:nvSpPr>
            <p:spPr bwMode="invGray">
              <a:xfrm>
                <a:off x="4011" y="4202"/>
                <a:ext cx="41" cy="41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26" name="Oval 19"/>
              <p:cNvSpPr>
                <a:spLocks noChangeArrowheads="1"/>
              </p:cNvSpPr>
              <p:nvPr/>
            </p:nvSpPr>
            <p:spPr bwMode="invGray">
              <a:xfrm>
                <a:off x="4395" y="4202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27" name="Oval 20"/>
              <p:cNvSpPr>
                <a:spLocks noChangeArrowheads="1"/>
              </p:cNvSpPr>
              <p:nvPr/>
            </p:nvSpPr>
            <p:spPr bwMode="invGray">
              <a:xfrm>
                <a:off x="4779" y="4202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28" name="Oval 21"/>
              <p:cNvSpPr>
                <a:spLocks noChangeArrowheads="1"/>
              </p:cNvSpPr>
              <p:nvPr/>
            </p:nvSpPr>
            <p:spPr bwMode="invGray">
              <a:xfrm>
                <a:off x="5163" y="4202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29" name="Oval 22"/>
              <p:cNvSpPr>
                <a:spLocks noChangeArrowheads="1"/>
              </p:cNvSpPr>
              <p:nvPr/>
            </p:nvSpPr>
            <p:spPr bwMode="invGray">
              <a:xfrm>
                <a:off x="5547" y="4202"/>
                <a:ext cx="41" cy="41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</p:grpSp>
        <p:sp>
          <p:nvSpPr>
            <p:cNvPr id="17" name="Oval 23"/>
            <p:cNvSpPr>
              <a:spLocks noChangeArrowheads="1"/>
            </p:cNvSpPr>
            <p:nvPr/>
          </p:nvSpPr>
          <p:spPr bwMode="invGray">
            <a:xfrm>
              <a:off x="555" y="507"/>
              <a:ext cx="42" cy="4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grpSp>
          <p:nvGrpSpPr>
            <p:cNvPr id="18" name="Group 24"/>
            <p:cNvGrpSpPr>
              <a:grpSpLocks/>
            </p:cNvGrpSpPr>
            <p:nvPr/>
          </p:nvGrpSpPr>
          <p:grpSpPr bwMode="auto">
            <a:xfrm>
              <a:off x="0" y="2327"/>
              <a:ext cx="1203" cy="1203"/>
              <a:chOff x="0" y="2327"/>
              <a:chExt cx="1203" cy="1203"/>
            </a:xfrm>
          </p:grpSpPr>
          <p:sp>
            <p:nvSpPr>
              <p:cNvPr id="19" name="Freeform 25"/>
              <p:cNvSpPr>
                <a:spLocks/>
              </p:cNvSpPr>
              <p:nvPr/>
            </p:nvSpPr>
            <p:spPr bwMode="invGray">
              <a:xfrm>
                <a:off x="0" y="2394"/>
                <a:ext cx="443" cy="1033"/>
              </a:xfrm>
              <a:custGeom>
                <a:avLst/>
                <a:gdLst/>
                <a:ahLst/>
                <a:cxnLst>
                  <a:cxn ang="0">
                    <a:pos x="290" y="1016"/>
                  </a:cxn>
                  <a:cxn ang="0">
                    <a:pos x="316" y="974"/>
                  </a:cxn>
                  <a:cxn ang="0">
                    <a:pos x="354" y="920"/>
                  </a:cxn>
                  <a:cxn ang="0">
                    <a:pos x="384" y="884"/>
                  </a:cxn>
                  <a:cxn ang="0">
                    <a:pos x="381" y="832"/>
                  </a:cxn>
                  <a:cxn ang="0">
                    <a:pos x="370" y="794"/>
                  </a:cxn>
                  <a:cxn ang="0">
                    <a:pos x="361" y="760"/>
                  </a:cxn>
                  <a:cxn ang="0">
                    <a:pos x="361" y="734"/>
                  </a:cxn>
                  <a:cxn ang="0">
                    <a:pos x="359" y="707"/>
                  </a:cxn>
                  <a:cxn ang="0">
                    <a:pos x="373" y="691"/>
                  </a:cxn>
                  <a:cxn ang="0">
                    <a:pos x="391" y="686"/>
                  </a:cxn>
                  <a:cxn ang="0">
                    <a:pos x="395" y="680"/>
                  </a:cxn>
                  <a:cxn ang="0">
                    <a:pos x="390" y="671"/>
                  </a:cxn>
                  <a:cxn ang="0">
                    <a:pos x="386" y="660"/>
                  </a:cxn>
                  <a:cxn ang="0">
                    <a:pos x="437" y="635"/>
                  </a:cxn>
                  <a:cxn ang="0">
                    <a:pos x="442" y="619"/>
                  </a:cxn>
                  <a:cxn ang="0">
                    <a:pos x="438" y="604"/>
                  </a:cxn>
                  <a:cxn ang="0">
                    <a:pos x="400" y="543"/>
                  </a:cxn>
                  <a:cxn ang="0">
                    <a:pos x="384" y="474"/>
                  </a:cxn>
                  <a:cxn ang="0">
                    <a:pos x="354" y="455"/>
                  </a:cxn>
                  <a:cxn ang="0">
                    <a:pos x="326" y="433"/>
                  </a:cxn>
                  <a:cxn ang="0">
                    <a:pos x="312" y="411"/>
                  </a:cxn>
                  <a:cxn ang="0">
                    <a:pos x="307" y="391"/>
                  </a:cxn>
                  <a:cxn ang="0">
                    <a:pos x="290" y="339"/>
                  </a:cxn>
                  <a:cxn ang="0">
                    <a:pos x="308" y="289"/>
                  </a:cxn>
                  <a:cxn ang="0">
                    <a:pos x="298" y="278"/>
                  </a:cxn>
                  <a:cxn ang="0">
                    <a:pos x="280" y="307"/>
                  </a:cxn>
                  <a:cxn ang="0">
                    <a:pos x="269" y="283"/>
                  </a:cxn>
                  <a:cxn ang="0">
                    <a:pos x="272" y="224"/>
                  </a:cxn>
                  <a:cxn ang="0">
                    <a:pos x="280" y="177"/>
                  </a:cxn>
                  <a:cxn ang="0">
                    <a:pos x="280" y="146"/>
                  </a:cxn>
                  <a:cxn ang="0">
                    <a:pos x="281" y="123"/>
                  </a:cxn>
                  <a:cxn ang="0">
                    <a:pos x="290" y="104"/>
                  </a:cxn>
                  <a:cxn ang="0">
                    <a:pos x="296" y="97"/>
                  </a:cxn>
                  <a:cxn ang="0">
                    <a:pos x="298" y="94"/>
                  </a:cxn>
                  <a:cxn ang="0">
                    <a:pos x="301" y="92"/>
                  </a:cxn>
                  <a:cxn ang="0">
                    <a:pos x="307" y="83"/>
                  </a:cxn>
                  <a:cxn ang="0">
                    <a:pos x="317" y="79"/>
                  </a:cxn>
                  <a:cxn ang="0">
                    <a:pos x="328" y="77"/>
                  </a:cxn>
                  <a:cxn ang="0">
                    <a:pos x="337" y="74"/>
                  </a:cxn>
                  <a:cxn ang="0">
                    <a:pos x="345" y="67"/>
                  </a:cxn>
                  <a:cxn ang="0">
                    <a:pos x="337" y="50"/>
                  </a:cxn>
                  <a:cxn ang="0">
                    <a:pos x="337" y="47"/>
                  </a:cxn>
                  <a:cxn ang="0">
                    <a:pos x="337" y="43"/>
                  </a:cxn>
                  <a:cxn ang="0">
                    <a:pos x="337" y="41"/>
                  </a:cxn>
                  <a:cxn ang="0">
                    <a:pos x="334" y="38"/>
                  </a:cxn>
                  <a:cxn ang="0">
                    <a:pos x="321" y="21"/>
                  </a:cxn>
                  <a:cxn ang="0">
                    <a:pos x="316" y="0"/>
                  </a:cxn>
                  <a:cxn ang="0">
                    <a:pos x="188" y="94"/>
                  </a:cxn>
                  <a:cxn ang="0">
                    <a:pos x="88" y="218"/>
                  </a:cxn>
                  <a:cxn ang="0">
                    <a:pos x="21" y="366"/>
                  </a:cxn>
                  <a:cxn ang="0">
                    <a:pos x="0" y="530"/>
                  </a:cxn>
                  <a:cxn ang="0">
                    <a:pos x="20" y="680"/>
                  </a:cxn>
                  <a:cxn ang="0">
                    <a:pos x="74" y="819"/>
                  </a:cxn>
                  <a:cxn ang="0">
                    <a:pos x="160" y="938"/>
                  </a:cxn>
                  <a:cxn ang="0">
                    <a:pos x="272" y="1032"/>
                  </a:cxn>
                </a:cxnLst>
                <a:rect l="0" t="0" r="r" b="b"/>
                <a:pathLst>
                  <a:path w="443" h="1033">
                    <a:moveTo>
                      <a:pt x="272" y="1032"/>
                    </a:moveTo>
                    <a:lnTo>
                      <a:pt x="290" y="1016"/>
                    </a:lnTo>
                    <a:lnTo>
                      <a:pt x="301" y="992"/>
                    </a:lnTo>
                    <a:lnTo>
                      <a:pt x="316" y="974"/>
                    </a:lnTo>
                    <a:lnTo>
                      <a:pt x="328" y="955"/>
                    </a:lnTo>
                    <a:lnTo>
                      <a:pt x="354" y="920"/>
                    </a:lnTo>
                    <a:lnTo>
                      <a:pt x="373" y="904"/>
                    </a:lnTo>
                    <a:lnTo>
                      <a:pt x="384" y="884"/>
                    </a:lnTo>
                    <a:lnTo>
                      <a:pt x="390" y="848"/>
                    </a:lnTo>
                    <a:lnTo>
                      <a:pt x="381" y="832"/>
                    </a:lnTo>
                    <a:lnTo>
                      <a:pt x="375" y="812"/>
                    </a:lnTo>
                    <a:lnTo>
                      <a:pt x="370" y="794"/>
                    </a:lnTo>
                    <a:lnTo>
                      <a:pt x="361" y="774"/>
                    </a:lnTo>
                    <a:lnTo>
                      <a:pt x="361" y="760"/>
                    </a:lnTo>
                    <a:lnTo>
                      <a:pt x="361" y="747"/>
                    </a:lnTo>
                    <a:lnTo>
                      <a:pt x="361" y="734"/>
                    </a:lnTo>
                    <a:lnTo>
                      <a:pt x="359" y="722"/>
                    </a:lnTo>
                    <a:lnTo>
                      <a:pt x="359" y="707"/>
                    </a:lnTo>
                    <a:lnTo>
                      <a:pt x="364" y="698"/>
                    </a:lnTo>
                    <a:lnTo>
                      <a:pt x="373" y="691"/>
                    </a:lnTo>
                    <a:lnTo>
                      <a:pt x="390" y="686"/>
                    </a:lnTo>
                    <a:lnTo>
                      <a:pt x="391" y="686"/>
                    </a:lnTo>
                    <a:lnTo>
                      <a:pt x="395" y="682"/>
                    </a:lnTo>
                    <a:lnTo>
                      <a:pt x="395" y="680"/>
                    </a:lnTo>
                    <a:lnTo>
                      <a:pt x="395" y="677"/>
                    </a:lnTo>
                    <a:lnTo>
                      <a:pt x="390" y="671"/>
                    </a:lnTo>
                    <a:lnTo>
                      <a:pt x="386" y="666"/>
                    </a:lnTo>
                    <a:lnTo>
                      <a:pt x="386" y="660"/>
                    </a:lnTo>
                    <a:lnTo>
                      <a:pt x="395" y="655"/>
                    </a:lnTo>
                    <a:lnTo>
                      <a:pt x="437" y="635"/>
                    </a:lnTo>
                    <a:lnTo>
                      <a:pt x="442" y="626"/>
                    </a:lnTo>
                    <a:lnTo>
                      <a:pt x="442" y="619"/>
                    </a:lnTo>
                    <a:lnTo>
                      <a:pt x="442" y="613"/>
                    </a:lnTo>
                    <a:lnTo>
                      <a:pt x="438" y="604"/>
                    </a:lnTo>
                    <a:lnTo>
                      <a:pt x="417" y="577"/>
                    </a:lnTo>
                    <a:lnTo>
                      <a:pt x="400" y="543"/>
                    </a:lnTo>
                    <a:lnTo>
                      <a:pt x="391" y="511"/>
                    </a:lnTo>
                    <a:lnTo>
                      <a:pt x="384" y="474"/>
                    </a:lnTo>
                    <a:lnTo>
                      <a:pt x="368" y="465"/>
                    </a:lnTo>
                    <a:lnTo>
                      <a:pt x="354" y="455"/>
                    </a:lnTo>
                    <a:lnTo>
                      <a:pt x="339" y="444"/>
                    </a:lnTo>
                    <a:lnTo>
                      <a:pt x="326" y="433"/>
                    </a:lnTo>
                    <a:lnTo>
                      <a:pt x="317" y="422"/>
                    </a:lnTo>
                    <a:lnTo>
                      <a:pt x="312" y="411"/>
                    </a:lnTo>
                    <a:lnTo>
                      <a:pt x="308" y="402"/>
                    </a:lnTo>
                    <a:lnTo>
                      <a:pt x="307" y="391"/>
                    </a:lnTo>
                    <a:lnTo>
                      <a:pt x="285" y="363"/>
                    </a:lnTo>
                    <a:lnTo>
                      <a:pt x="290" y="339"/>
                    </a:lnTo>
                    <a:lnTo>
                      <a:pt x="301" y="314"/>
                    </a:lnTo>
                    <a:lnTo>
                      <a:pt x="308" y="289"/>
                    </a:lnTo>
                    <a:lnTo>
                      <a:pt x="308" y="267"/>
                    </a:lnTo>
                    <a:lnTo>
                      <a:pt x="298" y="278"/>
                    </a:lnTo>
                    <a:lnTo>
                      <a:pt x="287" y="294"/>
                    </a:lnTo>
                    <a:lnTo>
                      <a:pt x="280" y="307"/>
                    </a:lnTo>
                    <a:lnTo>
                      <a:pt x="272" y="314"/>
                    </a:lnTo>
                    <a:lnTo>
                      <a:pt x="269" y="283"/>
                    </a:lnTo>
                    <a:lnTo>
                      <a:pt x="271" y="254"/>
                    </a:lnTo>
                    <a:lnTo>
                      <a:pt x="272" y="224"/>
                    </a:lnTo>
                    <a:lnTo>
                      <a:pt x="272" y="195"/>
                    </a:lnTo>
                    <a:lnTo>
                      <a:pt x="280" y="177"/>
                    </a:lnTo>
                    <a:lnTo>
                      <a:pt x="280" y="164"/>
                    </a:lnTo>
                    <a:lnTo>
                      <a:pt x="280" y="146"/>
                    </a:lnTo>
                    <a:lnTo>
                      <a:pt x="281" y="133"/>
                    </a:lnTo>
                    <a:lnTo>
                      <a:pt x="281" y="123"/>
                    </a:lnTo>
                    <a:lnTo>
                      <a:pt x="285" y="113"/>
                    </a:lnTo>
                    <a:lnTo>
                      <a:pt x="290" y="104"/>
                    </a:lnTo>
                    <a:lnTo>
                      <a:pt x="296" y="97"/>
                    </a:lnTo>
                    <a:lnTo>
                      <a:pt x="296" y="97"/>
                    </a:lnTo>
                    <a:lnTo>
                      <a:pt x="298" y="94"/>
                    </a:lnTo>
                    <a:lnTo>
                      <a:pt x="298" y="94"/>
                    </a:lnTo>
                    <a:lnTo>
                      <a:pt x="298" y="94"/>
                    </a:lnTo>
                    <a:lnTo>
                      <a:pt x="301" y="92"/>
                    </a:lnTo>
                    <a:lnTo>
                      <a:pt x="303" y="86"/>
                    </a:lnTo>
                    <a:lnTo>
                      <a:pt x="307" y="83"/>
                    </a:lnTo>
                    <a:lnTo>
                      <a:pt x="308" y="83"/>
                    </a:lnTo>
                    <a:lnTo>
                      <a:pt x="317" y="79"/>
                    </a:lnTo>
                    <a:lnTo>
                      <a:pt x="323" y="77"/>
                    </a:lnTo>
                    <a:lnTo>
                      <a:pt x="328" y="77"/>
                    </a:lnTo>
                    <a:lnTo>
                      <a:pt x="334" y="74"/>
                    </a:lnTo>
                    <a:lnTo>
                      <a:pt x="337" y="74"/>
                    </a:lnTo>
                    <a:lnTo>
                      <a:pt x="339" y="72"/>
                    </a:lnTo>
                    <a:lnTo>
                      <a:pt x="345" y="67"/>
                    </a:lnTo>
                    <a:lnTo>
                      <a:pt x="345" y="63"/>
                    </a:lnTo>
                    <a:lnTo>
                      <a:pt x="337" y="50"/>
                    </a:lnTo>
                    <a:lnTo>
                      <a:pt x="337" y="50"/>
                    </a:lnTo>
                    <a:lnTo>
                      <a:pt x="337" y="47"/>
                    </a:lnTo>
                    <a:lnTo>
                      <a:pt x="337" y="47"/>
                    </a:lnTo>
                    <a:lnTo>
                      <a:pt x="337" y="43"/>
                    </a:lnTo>
                    <a:lnTo>
                      <a:pt x="337" y="43"/>
                    </a:lnTo>
                    <a:lnTo>
                      <a:pt x="337" y="41"/>
                    </a:lnTo>
                    <a:lnTo>
                      <a:pt x="334" y="41"/>
                    </a:lnTo>
                    <a:lnTo>
                      <a:pt x="334" y="38"/>
                    </a:lnTo>
                    <a:lnTo>
                      <a:pt x="328" y="30"/>
                    </a:lnTo>
                    <a:lnTo>
                      <a:pt x="321" y="21"/>
                    </a:lnTo>
                    <a:lnTo>
                      <a:pt x="317" y="11"/>
                    </a:lnTo>
                    <a:lnTo>
                      <a:pt x="316" y="0"/>
                    </a:lnTo>
                    <a:lnTo>
                      <a:pt x="249" y="41"/>
                    </a:lnTo>
                    <a:lnTo>
                      <a:pt x="188" y="94"/>
                    </a:lnTo>
                    <a:lnTo>
                      <a:pt x="133" y="151"/>
                    </a:lnTo>
                    <a:lnTo>
                      <a:pt x="88" y="218"/>
                    </a:lnTo>
                    <a:lnTo>
                      <a:pt x="50" y="289"/>
                    </a:lnTo>
                    <a:lnTo>
                      <a:pt x="21" y="366"/>
                    </a:lnTo>
                    <a:lnTo>
                      <a:pt x="5" y="446"/>
                    </a:lnTo>
                    <a:lnTo>
                      <a:pt x="0" y="530"/>
                    </a:lnTo>
                    <a:lnTo>
                      <a:pt x="5" y="608"/>
                    </a:lnTo>
                    <a:lnTo>
                      <a:pt x="20" y="680"/>
                    </a:lnTo>
                    <a:lnTo>
                      <a:pt x="45" y="751"/>
                    </a:lnTo>
                    <a:lnTo>
                      <a:pt x="74" y="819"/>
                    </a:lnTo>
                    <a:lnTo>
                      <a:pt x="114" y="879"/>
                    </a:lnTo>
                    <a:lnTo>
                      <a:pt x="160" y="938"/>
                    </a:lnTo>
                    <a:lnTo>
                      <a:pt x="215" y="987"/>
                    </a:lnTo>
                    <a:lnTo>
                      <a:pt x="272" y="1032"/>
                    </a:lnTo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20" name="Freeform 26"/>
              <p:cNvSpPr>
                <a:spLocks/>
              </p:cNvSpPr>
              <p:nvPr/>
            </p:nvSpPr>
            <p:spPr bwMode="invGray">
              <a:xfrm>
                <a:off x="379" y="2327"/>
                <a:ext cx="824" cy="1203"/>
              </a:xfrm>
              <a:custGeom>
                <a:avLst/>
                <a:gdLst/>
                <a:ahLst/>
                <a:cxnLst>
                  <a:cxn ang="0">
                    <a:pos x="796" y="688"/>
                  </a:cxn>
                  <a:cxn ang="0">
                    <a:pos x="756" y="641"/>
                  </a:cxn>
                  <a:cxn ang="0">
                    <a:pos x="812" y="615"/>
                  </a:cxn>
                  <a:cxn ang="0">
                    <a:pos x="814" y="502"/>
                  </a:cxn>
                  <a:cxn ang="0">
                    <a:pos x="705" y="247"/>
                  </a:cxn>
                  <a:cxn ang="0">
                    <a:pos x="651" y="262"/>
                  </a:cxn>
                  <a:cxn ang="0">
                    <a:pos x="574" y="289"/>
                  </a:cxn>
                  <a:cxn ang="0">
                    <a:pos x="536" y="258"/>
                  </a:cxn>
                  <a:cxn ang="0">
                    <a:pos x="563" y="170"/>
                  </a:cxn>
                  <a:cxn ang="0">
                    <a:pos x="532" y="81"/>
                  </a:cxn>
                  <a:cxn ang="0">
                    <a:pos x="455" y="56"/>
                  </a:cxn>
                  <a:cxn ang="0">
                    <a:pos x="484" y="150"/>
                  </a:cxn>
                  <a:cxn ang="0">
                    <a:pos x="465" y="190"/>
                  </a:cxn>
                  <a:cxn ang="0">
                    <a:pos x="442" y="200"/>
                  </a:cxn>
                  <a:cxn ang="0">
                    <a:pos x="419" y="164"/>
                  </a:cxn>
                  <a:cxn ang="0">
                    <a:pos x="381" y="108"/>
                  </a:cxn>
                  <a:cxn ang="0">
                    <a:pos x="406" y="108"/>
                  </a:cxn>
                  <a:cxn ang="0">
                    <a:pos x="424" y="72"/>
                  </a:cxn>
                  <a:cxn ang="0">
                    <a:pos x="325" y="0"/>
                  </a:cxn>
                  <a:cxn ang="0">
                    <a:pos x="281" y="27"/>
                  </a:cxn>
                  <a:cxn ang="0">
                    <a:pos x="240" y="72"/>
                  </a:cxn>
                  <a:cxn ang="0">
                    <a:pos x="209" y="114"/>
                  </a:cxn>
                  <a:cxn ang="0">
                    <a:pos x="209" y="150"/>
                  </a:cxn>
                  <a:cxn ang="0">
                    <a:pos x="240" y="164"/>
                  </a:cxn>
                  <a:cxn ang="0">
                    <a:pos x="209" y="222"/>
                  </a:cxn>
                  <a:cxn ang="0">
                    <a:pos x="213" y="242"/>
                  </a:cxn>
                  <a:cxn ang="0">
                    <a:pos x="267" y="222"/>
                  </a:cxn>
                  <a:cxn ang="0">
                    <a:pos x="303" y="170"/>
                  </a:cxn>
                  <a:cxn ang="0">
                    <a:pos x="354" y="231"/>
                  </a:cxn>
                  <a:cxn ang="0">
                    <a:pos x="372" y="291"/>
                  </a:cxn>
                  <a:cxn ang="0">
                    <a:pos x="348" y="294"/>
                  </a:cxn>
                  <a:cxn ang="0">
                    <a:pos x="298" y="309"/>
                  </a:cxn>
                  <a:cxn ang="0">
                    <a:pos x="323" y="330"/>
                  </a:cxn>
                  <a:cxn ang="0">
                    <a:pos x="260" y="339"/>
                  </a:cxn>
                  <a:cxn ang="0">
                    <a:pos x="189" y="411"/>
                  </a:cxn>
                  <a:cxn ang="0">
                    <a:pos x="184" y="469"/>
                  </a:cxn>
                  <a:cxn ang="0">
                    <a:pos x="148" y="435"/>
                  </a:cxn>
                  <a:cxn ang="0">
                    <a:pos x="83" y="402"/>
                  </a:cxn>
                  <a:cxn ang="0">
                    <a:pos x="0" y="455"/>
                  </a:cxn>
                  <a:cxn ang="0">
                    <a:pos x="54" y="496"/>
                  </a:cxn>
                  <a:cxn ang="0">
                    <a:pos x="74" y="485"/>
                  </a:cxn>
                  <a:cxn ang="0">
                    <a:pos x="54" y="608"/>
                  </a:cxn>
                  <a:cxn ang="0">
                    <a:pos x="132" y="641"/>
                  </a:cxn>
                  <a:cxn ang="0">
                    <a:pos x="195" y="661"/>
                  </a:cxn>
                  <a:cxn ang="0">
                    <a:pos x="249" y="744"/>
                  </a:cxn>
                  <a:cxn ang="0">
                    <a:pos x="334" y="886"/>
                  </a:cxn>
                  <a:cxn ang="0">
                    <a:pos x="391" y="1007"/>
                  </a:cxn>
                  <a:cxn ang="0">
                    <a:pos x="292" y="1052"/>
                  </a:cxn>
                  <a:cxn ang="0">
                    <a:pos x="182" y="1105"/>
                  </a:cxn>
                  <a:cxn ang="0">
                    <a:pos x="68" y="1180"/>
                  </a:cxn>
                  <a:cxn ang="0">
                    <a:pos x="200" y="1202"/>
                  </a:cxn>
                  <a:cxn ang="0">
                    <a:pos x="417" y="1168"/>
                  </a:cxn>
                  <a:cxn ang="0">
                    <a:pos x="613" y="1052"/>
                  </a:cxn>
                  <a:cxn ang="0">
                    <a:pos x="610" y="929"/>
                  </a:cxn>
                  <a:cxn ang="0">
                    <a:pos x="543" y="888"/>
                  </a:cxn>
                  <a:cxn ang="0">
                    <a:pos x="567" y="791"/>
                  </a:cxn>
                  <a:cxn ang="0">
                    <a:pos x="655" y="738"/>
                  </a:cxn>
                  <a:cxn ang="0">
                    <a:pos x="725" y="713"/>
                  </a:cxn>
                  <a:cxn ang="0">
                    <a:pos x="792" y="729"/>
                  </a:cxn>
                </a:cxnLst>
                <a:rect l="0" t="0" r="r" b="b"/>
                <a:pathLst>
                  <a:path w="824" h="1203">
                    <a:moveTo>
                      <a:pt x="803" y="736"/>
                    </a:moveTo>
                    <a:lnTo>
                      <a:pt x="807" y="724"/>
                    </a:lnTo>
                    <a:lnTo>
                      <a:pt x="808" y="713"/>
                    </a:lnTo>
                    <a:lnTo>
                      <a:pt x="812" y="702"/>
                    </a:lnTo>
                    <a:lnTo>
                      <a:pt x="814" y="691"/>
                    </a:lnTo>
                    <a:lnTo>
                      <a:pt x="803" y="691"/>
                    </a:lnTo>
                    <a:lnTo>
                      <a:pt x="796" y="688"/>
                    </a:lnTo>
                    <a:lnTo>
                      <a:pt x="783" y="686"/>
                    </a:lnTo>
                    <a:lnTo>
                      <a:pt x="776" y="680"/>
                    </a:lnTo>
                    <a:lnTo>
                      <a:pt x="770" y="675"/>
                    </a:lnTo>
                    <a:lnTo>
                      <a:pt x="767" y="666"/>
                    </a:lnTo>
                    <a:lnTo>
                      <a:pt x="761" y="661"/>
                    </a:lnTo>
                    <a:lnTo>
                      <a:pt x="760" y="655"/>
                    </a:lnTo>
                    <a:lnTo>
                      <a:pt x="756" y="641"/>
                    </a:lnTo>
                    <a:lnTo>
                      <a:pt x="756" y="624"/>
                    </a:lnTo>
                    <a:lnTo>
                      <a:pt x="760" y="610"/>
                    </a:lnTo>
                    <a:lnTo>
                      <a:pt x="767" y="599"/>
                    </a:lnTo>
                    <a:lnTo>
                      <a:pt x="781" y="597"/>
                    </a:lnTo>
                    <a:lnTo>
                      <a:pt x="792" y="599"/>
                    </a:lnTo>
                    <a:lnTo>
                      <a:pt x="803" y="608"/>
                    </a:lnTo>
                    <a:lnTo>
                      <a:pt x="812" y="615"/>
                    </a:lnTo>
                    <a:lnTo>
                      <a:pt x="819" y="628"/>
                    </a:lnTo>
                    <a:lnTo>
                      <a:pt x="823" y="619"/>
                    </a:lnTo>
                    <a:lnTo>
                      <a:pt x="823" y="610"/>
                    </a:lnTo>
                    <a:lnTo>
                      <a:pt x="823" y="605"/>
                    </a:lnTo>
                    <a:lnTo>
                      <a:pt x="823" y="597"/>
                    </a:lnTo>
                    <a:lnTo>
                      <a:pt x="819" y="549"/>
                    </a:lnTo>
                    <a:lnTo>
                      <a:pt x="814" y="502"/>
                    </a:lnTo>
                    <a:lnTo>
                      <a:pt x="807" y="455"/>
                    </a:lnTo>
                    <a:lnTo>
                      <a:pt x="792" y="411"/>
                    </a:lnTo>
                    <a:lnTo>
                      <a:pt x="776" y="366"/>
                    </a:lnTo>
                    <a:lnTo>
                      <a:pt x="756" y="325"/>
                    </a:lnTo>
                    <a:lnTo>
                      <a:pt x="734" y="285"/>
                    </a:lnTo>
                    <a:lnTo>
                      <a:pt x="709" y="247"/>
                    </a:lnTo>
                    <a:lnTo>
                      <a:pt x="705" y="247"/>
                    </a:lnTo>
                    <a:lnTo>
                      <a:pt x="702" y="244"/>
                    </a:lnTo>
                    <a:lnTo>
                      <a:pt x="698" y="244"/>
                    </a:lnTo>
                    <a:lnTo>
                      <a:pt x="693" y="242"/>
                    </a:lnTo>
                    <a:lnTo>
                      <a:pt x="677" y="253"/>
                    </a:lnTo>
                    <a:lnTo>
                      <a:pt x="668" y="254"/>
                    </a:lnTo>
                    <a:lnTo>
                      <a:pt x="660" y="258"/>
                    </a:lnTo>
                    <a:lnTo>
                      <a:pt x="651" y="262"/>
                    </a:lnTo>
                    <a:lnTo>
                      <a:pt x="642" y="264"/>
                    </a:lnTo>
                    <a:lnTo>
                      <a:pt x="631" y="267"/>
                    </a:lnTo>
                    <a:lnTo>
                      <a:pt x="619" y="273"/>
                    </a:lnTo>
                    <a:lnTo>
                      <a:pt x="606" y="278"/>
                    </a:lnTo>
                    <a:lnTo>
                      <a:pt x="594" y="283"/>
                    </a:lnTo>
                    <a:lnTo>
                      <a:pt x="583" y="285"/>
                    </a:lnTo>
                    <a:lnTo>
                      <a:pt x="574" y="289"/>
                    </a:lnTo>
                    <a:lnTo>
                      <a:pt x="567" y="291"/>
                    </a:lnTo>
                    <a:lnTo>
                      <a:pt x="557" y="289"/>
                    </a:lnTo>
                    <a:lnTo>
                      <a:pt x="554" y="285"/>
                    </a:lnTo>
                    <a:lnTo>
                      <a:pt x="548" y="280"/>
                    </a:lnTo>
                    <a:lnTo>
                      <a:pt x="547" y="278"/>
                    </a:lnTo>
                    <a:lnTo>
                      <a:pt x="543" y="273"/>
                    </a:lnTo>
                    <a:lnTo>
                      <a:pt x="536" y="258"/>
                    </a:lnTo>
                    <a:lnTo>
                      <a:pt x="532" y="244"/>
                    </a:lnTo>
                    <a:lnTo>
                      <a:pt x="532" y="231"/>
                    </a:lnTo>
                    <a:lnTo>
                      <a:pt x="530" y="217"/>
                    </a:lnTo>
                    <a:lnTo>
                      <a:pt x="532" y="202"/>
                    </a:lnTo>
                    <a:lnTo>
                      <a:pt x="541" y="190"/>
                    </a:lnTo>
                    <a:lnTo>
                      <a:pt x="552" y="177"/>
                    </a:lnTo>
                    <a:lnTo>
                      <a:pt x="563" y="170"/>
                    </a:lnTo>
                    <a:lnTo>
                      <a:pt x="574" y="159"/>
                    </a:lnTo>
                    <a:lnTo>
                      <a:pt x="583" y="146"/>
                    </a:lnTo>
                    <a:lnTo>
                      <a:pt x="588" y="134"/>
                    </a:lnTo>
                    <a:lnTo>
                      <a:pt x="588" y="119"/>
                    </a:lnTo>
                    <a:lnTo>
                      <a:pt x="568" y="105"/>
                    </a:lnTo>
                    <a:lnTo>
                      <a:pt x="552" y="92"/>
                    </a:lnTo>
                    <a:lnTo>
                      <a:pt x="532" y="81"/>
                    </a:lnTo>
                    <a:lnTo>
                      <a:pt x="512" y="70"/>
                    </a:lnTo>
                    <a:lnTo>
                      <a:pt x="491" y="58"/>
                    </a:lnTo>
                    <a:lnTo>
                      <a:pt x="471" y="47"/>
                    </a:lnTo>
                    <a:lnTo>
                      <a:pt x="449" y="38"/>
                    </a:lnTo>
                    <a:lnTo>
                      <a:pt x="428" y="31"/>
                    </a:lnTo>
                    <a:lnTo>
                      <a:pt x="442" y="45"/>
                    </a:lnTo>
                    <a:lnTo>
                      <a:pt x="455" y="56"/>
                    </a:lnTo>
                    <a:lnTo>
                      <a:pt x="465" y="63"/>
                    </a:lnTo>
                    <a:lnTo>
                      <a:pt x="484" y="74"/>
                    </a:lnTo>
                    <a:lnTo>
                      <a:pt x="485" y="88"/>
                    </a:lnTo>
                    <a:lnTo>
                      <a:pt x="484" y="105"/>
                    </a:lnTo>
                    <a:lnTo>
                      <a:pt x="478" y="123"/>
                    </a:lnTo>
                    <a:lnTo>
                      <a:pt x="478" y="135"/>
                    </a:lnTo>
                    <a:lnTo>
                      <a:pt x="484" y="150"/>
                    </a:lnTo>
                    <a:lnTo>
                      <a:pt x="484" y="155"/>
                    </a:lnTo>
                    <a:lnTo>
                      <a:pt x="480" y="161"/>
                    </a:lnTo>
                    <a:lnTo>
                      <a:pt x="474" y="166"/>
                    </a:lnTo>
                    <a:lnTo>
                      <a:pt x="469" y="170"/>
                    </a:lnTo>
                    <a:lnTo>
                      <a:pt x="465" y="175"/>
                    </a:lnTo>
                    <a:lnTo>
                      <a:pt x="465" y="180"/>
                    </a:lnTo>
                    <a:lnTo>
                      <a:pt x="465" y="190"/>
                    </a:lnTo>
                    <a:lnTo>
                      <a:pt x="464" y="195"/>
                    </a:lnTo>
                    <a:lnTo>
                      <a:pt x="460" y="197"/>
                    </a:lnTo>
                    <a:lnTo>
                      <a:pt x="458" y="200"/>
                    </a:lnTo>
                    <a:lnTo>
                      <a:pt x="455" y="200"/>
                    </a:lnTo>
                    <a:lnTo>
                      <a:pt x="453" y="200"/>
                    </a:lnTo>
                    <a:lnTo>
                      <a:pt x="447" y="197"/>
                    </a:lnTo>
                    <a:lnTo>
                      <a:pt x="442" y="200"/>
                    </a:lnTo>
                    <a:lnTo>
                      <a:pt x="433" y="202"/>
                    </a:lnTo>
                    <a:lnTo>
                      <a:pt x="428" y="202"/>
                    </a:lnTo>
                    <a:lnTo>
                      <a:pt x="424" y="200"/>
                    </a:lnTo>
                    <a:lnTo>
                      <a:pt x="424" y="197"/>
                    </a:lnTo>
                    <a:lnTo>
                      <a:pt x="424" y="197"/>
                    </a:lnTo>
                    <a:lnTo>
                      <a:pt x="422" y="195"/>
                    </a:lnTo>
                    <a:lnTo>
                      <a:pt x="419" y="164"/>
                    </a:lnTo>
                    <a:lnTo>
                      <a:pt x="411" y="159"/>
                    </a:lnTo>
                    <a:lnTo>
                      <a:pt x="406" y="150"/>
                    </a:lnTo>
                    <a:lnTo>
                      <a:pt x="397" y="141"/>
                    </a:lnTo>
                    <a:lnTo>
                      <a:pt x="390" y="134"/>
                    </a:lnTo>
                    <a:lnTo>
                      <a:pt x="386" y="125"/>
                    </a:lnTo>
                    <a:lnTo>
                      <a:pt x="384" y="117"/>
                    </a:lnTo>
                    <a:lnTo>
                      <a:pt x="381" y="108"/>
                    </a:lnTo>
                    <a:lnTo>
                      <a:pt x="384" y="103"/>
                    </a:lnTo>
                    <a:lnTo>
                      <a:pt x="386" y="99"/>
                    </a:lnTo>
                    <a:lnTo>
                      <a:pt x="390" y="99"/>
                    </a:lnTo>
                    <a:lnTo>
                      <a:pt x="390" y="97"/>
                    </a:lnTo>
                    <a:lnTo>
                      <a:pt x="391" y="97"/>
                    </a:lnTo>
                    <a:lnTo>
                      <a:pt x="397" y="103"/>
                    </a:lnTo>
                    <a:lnTo>
                      <a:pt x="406" y="108"/>
                    </a:lnTo>
                    <a:lnTo>
                      <a:pt x="413" y="110"/>
                    </a:lnTo>
                    <a:lnTo>
                      <a:pt x="422" y="110"/>
                    </a:lnTo>
                    <a:lnTo>
                      <a:pt x="424" y="110"/>
                    </a:lnTo>
                    <a:lnTo>
                      <a:pt x="424" y="108"/>
                    </a:lnTo>
                    <a:lnTo>
                      <a:pt x="424" y="108"/>
                    </a:lnTo>
                    <a:lnTo>
                      <a:pt x="424" y="108"/>
                    </a:lnTo>
                    <a:lnTo>
                      <a:pt x="424" y="72"/>
                    </a:lnTo>
                    <a:lnTo>
                      <a:pt x="411" y="56"/>
                    </a:lnTo>
                    <a:lnTo>
                      <a:pt x="395" y="42"/>
                    </a:lnTo>
                    <a:lnTo>
                      <a:pt x="377" y="27"/>
                    </a:lnTo>
                    <a:lnTo>
                      <a:pt x="364" y="9"/>
                    </a:lnTo>
                    <a:lnTo>
                      <a:pt x="350" y="5"/>
                    </a:lnTo>
                    <a:lnTo>
                      <a:pt x="339" y="2"/>
                    </a:lnTo>
                    <a:lnTo>
                      <a:pt x="325" y="0"/>
                    </a:lnTo>
                    <a:lnTo>
                      <a:pt x="312" y="0"/>
                    </a:lnTo>
                    <a:lnTo>
                      <a:pt x="308" y="0"/>
                    </a:lnTo>
                    <a:lnTo>
                      <a:pt x="308" y="2"/>
                    </a:lnTo>
                    <a:lnTo>
                      <a:pt x="308" y="5"/>
                    </a:lnTo>
                    <a:lnTo>
                      <a:pt x="307" y="9"/>
                    </a:lnTo>
                    <a:lnTo>
                      <a:pt x="289" y="14"/>
                    </a:lnTo>
                    <a:lnTo>
                      <a:pt x="281" y="27"/>
                    </a:lnTo>
                    <a:lnTo>
                      <a:pt x="276" y="42"/>
                    </a:lnTo>
                    <a:lnTo>
                      <a:pt x="265" y="56"/>
                    </a:lnTo>
                    <a:lnTo>
                      <a:pt x="260" y="56"/>
                    </a:lnTo>
                    <a:lnTo>
                      <a:pt x="256" y="56"/>
                    </a:lnTo>
                    <a:lnTo>
                      <a:pt x="251" y="56"/>
                    </a:lnTo>
                    <a:lnTo>
                      <a:pt x="249" y="58"/>
                    </a:lnTo>
                    <a:lnTo>
                      <a:pt x="240" y="72"/>
                    </a:lnTo>
                    <a:lnTo>
                      <a:pt x="231" y="87"/>
                    </a:lnTo>
                    <a:lnTo>
                      <a:pt x="224" y="99"/>
                    </a:lnTo>
                    <a:lnTo>
                      <a:pt x="213" y="110"/>
                    </a:lnTo>
                    <a:lnTo>
                      <a:pt x="209" y="110"/>
                    </a:lnTo>
                    <a:lnTo>
                      <a:pt x="209" y="110"/>
                    </a:lnTo>
                    <a:lnTo>
                      <a:pt x="209" y="110"/>
                    </a:lnTo>
                    <a:lnTo>
                      <a:pt x="209" y="114"/>
                    </a:lnTo>
                    <a:lnTo>
                      <a:pt x="184" y="139"/>
                    </a:lnTo>
                    <a:lnTo>
                      <a:pt x="184" y="139"/>
                    </a:lnTo>
                    <a:lnTo>
                      <a:pt x="184" y="139"/>
                    </a:lnTo>
                    <a:lnTo>
                      <a:pt x="184" y="139"/>
                    </a:lnTo>
                    <a:lnTo>
                      <a:pt x="184" y="141"/>
                    </a:lnTo>
                    <a:lnTo>
                      <a:pt x="195" y="146"/>
                    </a:lnTo>
                    <a:lnTo>
                      <a:pt x="209" y="150"/>
                    </a:lnTo>
                    <a:lnTo>
                      <a:pt x="224" y="153"/>
                    </a:lnTo>
                    <a:lnTo>
                      <a:pt x="234" y="153"/>
                    </a:lnTo>
                    <a:lnTo>
                      <a:pt x="236" y="155"/>
                    </a:lnTo>
                    <a:lnTo>
                      <a:pt x="240" y="155"/>
                    </a:lnTo>
                    <a:lnTo>
                      <a:pt x="240" y="159"/>
                    </a:lnTo>
                    <a:lnTo>
                      <a:pt x="242" y="161"/>
                    </a:lnTo>
                    <a:lnTo>
                      <a:pt x="240" y="164"/>
                    </a:lnTo>
                    <a:lnTo>
                      <a:pt x="234" y="166"/>
                    </a:lnTo>
                    <a:lnTo>
                      <a:pt x="231" y="170"/>
                    </a:lnTo>
                    <a:lnTo>
                      <a:pt x="225" y="171"/>
                    </a:lnTo>
                    <a:lnTo>
                      <a:pt x="220" y="180"/>
                    </a:lnTo>
                    <a:lnTo>
                      <a:pt x="215" y="195"/>
                    </a:lnTo>
                    <a:lnTo>
                      <a:pt x="209" y="208"/>
                    </a:lnTo>
                    <a:lnTo>
                      <a:pt x="209" y="222"/>
                    </a:lnTo>
                    <a:lnTo>
                      <a:pt x="213" y="227"/>
                    </a:lnTo>
                    <a:lnTo>
                      <a:pt x="215" y="227"/>
                    </a:lnTo>
                    <a:lnTo>
                      <a:pt x="213" y="231"/>
                    </a:lnTo>
                    <a:lnTo>
                      <a:pt x="209" y="238"/>
                    </a:lnTo>
                    <a:lnTo>
                      <a:pt x="209" y="238"/>
                    </a:lnTo>
                    <a:lnTo>
                      <a:pt x="213" y="242"/>
                    </a:lnTo>
                    <a:lnTo>
                      <a:pt x="213" y="242"/>
                    </a:lnTo>
                    <a:lnTo>
                      <a:pt x="215" y="244"/>
                    </a:lnTo>
                    <a:lnTo>
                      <a:pt x="231" y="233"/>
                    </a:lnTo>
                    <a:lnTo>
                      <a:pt x="260" y="231"/>
                    </a:lnTo>
                    <a:lnTo>
                      <a:pt x="260" y="227"/>
                    </a:lnTo>
                    <a:lnTo>
                      <a:pt x="262" y="226"/>
                    </a:lnTo>
                    <a:lnTo>
                      <a:pt x="265" y="226"/>
                    </a:lnTo>
                    <a:lnTo>
                      <a:pt x="267" y="222"/>
                    </a:lnTo>
                    <a:lnTo>
                      <a:pt x="267" y="200"/>
                    </a:lnTo>
                    <a:lnTo>
                      <a:pt x="289" y="155"/>
                    </a:lnTo>
                    <a:lnTo>
                      <a:pt x="289" y="155"/>
                    </a:lnTo>
                    <a:lnTo>
                      <a:pt x="292" y="155"/>
                    </a:lnTo>
                    <a:lnTo>
                      <a:pt x="292" y="155"/>
                    </a:lnTo>
                    <a:lnTo>
                      <a:pt x="292" y="155"/>
                    </a:lnTo>
                    <a:lnTo>
                      <a:pt x="303" y="170"/>
                    </a:lnTo>
                    <a:lnTo>
                      <a:pt x="312" y="180"/>
                    </a:lnTo>
                    <a:lnTo>
                      <a:pt x="323" y="195"/>
                    </a:lnTo>
                    <a:lnTo>
                      <a:pt x="336" y="206"/>
                    </a:lnTo>
                    <a:lnTo>
                      <a:pt x="343" y="211"/>
                    </a:lnTo>
                    <a:lnTo>
                      <a:pt x="345" y="217"/>
                    </a:lnTo>
                    <a:lnTo>
                      <a:pt x="350" y="226"/>
                    </a:lnTo>
                    <a:lnTo>
                      <a:pt x="354" y="231"/>
                    </a:lnTo>
                    <a:lnTo>
                      <a:pt x="354" y="244"/>
                    </a:lnTo>
                    <a:lnTo>
                      <a:pt x="354" y="258"/>
                    </a:lnTo>
                    <a:lnTo>
                      <a:pt x="359" y="273"/>
                    </a:lnTo>
                    <a:lnTo>
                      <a:pt x="364" y="283"/>
                    </a:lnTo>
                    <a:lnTo>
                      <a:pt x="366" y="285"/>
                    </a:lnTo>
                    <a:lnTo>
                      <a:pt x="370" y="289"/>
                    </a:lnTo>
                    <a:lnTo>
                      <a:pt x="372" y="291"/>
                    </a:lnTo>
                    <a:lnTo>
                      <a:pt x="375" y="294"/>
                    </a:lnTo>
                    <a:lnTo>
                      <a:pt x="375" y="298"/>
                    </a:lnTo>
                    <a:lnTo>
                      <a:pt x="372" y="300"/>
                    </a:lnTo>
                    <a:lnTo>
                      <a:pt x="372" y="305"/>
                    </a:lnTo>
                    <a:lnTo>
                      <a:pt x="370" y="309"/>
                    </a:lnTo>
                    <a:lnTo>
                      <a:pt x="359" y="305"/>
                    </a:lnTo>
                    <a:lnTo>
                      <a:pt x="348" y="294"/>
                    </a:lnTo>
                    <a:lnTo>
                      <a:pt x="336" y="285"/>
                    </a:lnTo>
                    <a:lnTo>
                      <a:pt x="323" y="283"/>
                    </a:lnTo>
                    <a:lnTo>
                      <a:pt x="314" y="289"/>
                    </a:lnTo>
                    <a:lnTo>
                      <a:pt x="308" y="294"/>
                    </a:lnTo>
                    <a:lnTo>
                      <a:pt x="299" y="300"/>
                    </a:lnTo>
                    <a:lnTo>
                      <a:pt x="296" y="305"/>
                    </a:lnTo>
                    <a:lnTo>
                      <a:pt x="298" y="309"/>
                    </a:lnTo>
                    <a:lnTo>
                      <a:pt x="299" y="310"/>
                    </a:lnTo>
                    <a:lnTo>
                      <a:pt x="299" y="314"/>
                    </a:lnTo>
                    <a:lnTo>
                      <a:pt x="303" y="314"/>
                    </a:lnTo>
                    <a:lnTo>
                      <a:pt x="312" y="314"/>
                    </a:lnTo>
                    <a:lnTo>
                      <a:pt x="317" y="316"/>
                    </a:lnTo>
                    <a:lnTo>
                      <a:pt x="319" y="321"/>
                    </a:lnTo>
                    <a:lnTo>
                      <a:pt x="323" y="330"/>
                    </a:lnTo>
                    <a:lnTo>
                      <a:pt x="323" y="330"/>
                    </a:lnTo>
                    <a:lnTo>
                      <a:pt x="319" y="334"/>
                    </a:lnTo>
                    <a:lnTo>
                      <a:pt x="317" y="339"/>
                    </a:lnTo>
                    <a:lnTo>
                      <a:pt x="317" y="339"/>
                    </a:lnTo>
                    <a:lnTo>
                      <a:pt x="260" y="327"/>
                    </a:lnTo>
                    <a:lnTo>
                      <a:pt x="260" y="334"/>
                    </a:lnTo>
                    <a:lnTo>
                      <a:pt x="260" y="339"/>
                    </a:lnTo>
                    <a:lnTo>
                      <a:pt x="260" y="345"/>
                    </a:lnTo>
                    <a:lnTo>
                      <a:pt x="256" y="347"/>
                    </a:lnTo>
                    <a:lnTo>
                      <a:pt x="251" y="356"/>
                    </a:lnTo>
                    <a:lnTo>
                      <a:pt x="249" y="357"/>
                    </a:lnTo>
                    <a:lnTo>
                      <a:pt x="242" y="366"/>
                    </a:lnTo>
                    <a:lnTo>
                      <a:pt x="225" y="393"/>
                    </a:lnTo>
                    <a:lnTo>
                      <a:pt x="189" y="411"/>
                    </a:lnTo>
                    <a:lnTo>
                      <a:pt x="188" y="413"/>
                    </a:lnTo>
                    <a:lnTo>
                      <a:pt x="184" y="419"/>
                    </a:lnTo>
                    <a:lnTo>
                      <a:pt x="184" y="424"/>
                    </a:lnTo>
                    <a:lnTo>
                      <a:pt x="184" y="430"/>
                    </a:lnTo>
                    <a:lnTo>
                      <a:pt x="184" y="439"/>
                    </a:lnTo>
                    <a:lnTo>
                      <a:pt x="184" y="453"/>
                    </a:lnTo>
                    <a:lnTo>
                      <a:pt x="184" y="469"/>
                    </a:lnTo>
                    <a:lnTo>
                      <a:pt x="184" y="478"/>
                    </a:lnTo>
                    <a:lnTo>
                      <a:pt x="173" y="478"/>
                    </a:lnTo>
                    <a:lnTo>
                      <a:pt x="164" y="475"/>
                    </a:lnTo>
                    <a:lnTo>
                      <a:pt x="157" y="469"/>
                    </a:lnTo>
                    <a:lnTo>
                      <a:pt x="151" y="464"/>
                    </a:lnTo>
                    <a:lnTo>
                      <a:pt x="151" y="449"/>
                    </a:lnTo>
                    <a:lnTo>
                      <a:pt x="148" y="435"/>
                    </a:lnTo>
                    <a:lnTo>
                      <a:pt x="141" y="424"/>
                    </a:lnTo>
                    <a:lnTo>
                      <a:pt x="130" y="413"/>
                    </a:lnTo>
                    <a:lnTo>
                      <a:pt x="117" y="417"/>
                    </a:lnTo>
                    <a:lnTo>
                      <a:pt x="110" y="417"/>
                    </a:lnTo>
                    <a:lnTo>
                      <a:pt x="101" y="413"/>
                    </a:lnTo>
                    <a:lnTo>
                      <a:pt x="94" y="408"/>
                    </a:lnTo>
                    <a:lnTo>
                      <a:pt x="83" y="402"/>
                    </a:lnTo>
                    <a:lnTo>
                      <a:pt x="72" y="397"/>
                    </a:lnTo>
                    <a:lnTo>
                      <a:pt x="59" y="393"/>
                    </a:lnTo>
                    <a:lnTo>
                      <a:pt x="49" y="392"/>
                    </a:lnTo>
                    <a:lnTo>
                      <a:pt x="38" y="402"/>
                    </a:lnTo>
                    <a:lnTo>
                      <a:pt x="21" y="424"/>
                    </a:lnTo>
                    <a:lnTo>
                      <a:pt x="5" y="448"/>
                    </a:lnTo>
                    <a:lnTo>
                      <a:pt x="0" y="455"/>
                    </a:lnTo>
                    <a:lnTo>
                      <a:pt x="21" y="475"/>
                    </a:lnTo>
                    <a:lnTo>
                      <a:pt x="25" y="516"/>
                    </a:lnTo>
                    <a:lnTo>
                      <a:pt x="29" y="516"/>
                    </a:lnTo>
                    <a:lnTo>
                      <a:pt x="38" y="513"/>
                    </a:lnTo>
                    <a:lnTo>
                      <a:pt x="43" y="511"/>
                    </a:lnTo>
                    <a:lnTo>
                      <a:pt x="49" y="505"/>
                    </a:lnTo>
                    <a:lnTo>
                      <a:pt x="54" y="496"/>
                    </a:lnTo>
                    <a:lnTo>
                      <a:pt x="58" y="491"/>
                    </a:lnTo>
                    <a:lnTo>
                      <a:pt x="63" y="485"/>
                    </a:lnTo>
                    <a:lnTo>
                      <a:pt x="72" y="480"/>
                    </a:lnTo>
                    <a:lnTo>
                      <a:pt x="74" y="480"/>
                    </a:lnTo>
                    <a:lnTo>
                      <a:pt x="74" y="484"/>
                    </a:lnTo>
                    <a:lnTo>
                      <a:pt x="74" y="484"/>
                    </a:lnTo>
                    <a:lnTo>
                      <a:pt x="74" y="485"/>
                    </a:lnTo>
                    <a:lnTo>
                      <a:pt x="63" y="538"/>
                    </a:lnTo>
                    <a:lnTo>
                      <a:pt x="79" y="556"/>
                    </a:lnTo>
                    <a:lnTo>
                      <a:pt x="77" y="567"/>
                    </a:lnTo>
                    <a:lnTo>
                      <a:pt x="68" y="574"/>
                    </a:lnTo>
                    <a:lnTo>
                      <a:pt x="59" y="583"/>
                    </a:lnTo>
                    <a:lnTo>
                      <a:pt x="54" y="597"/>
                    </a:lnTo>
                    <a:lnTo>
                      <a:pt x="54" y="608"/>
                    </a:lnTo>
                    <a:lnTo>
                      <a:pt x="63" y="619"/>
                    </a:lnTo>
                    <a:lnTo>
                      <a:pt x="74" y="630"/>
                    </a:lnTo>
                    <a:lnTo>
                      <a:pt x="88" y="641"/>
                    </a:lnTo>
                    <a:lnTo>
                      <a:pt x="101" y="646"/>
                    </a:lnTo>
                    <a:lnTo>
                      <a:pt x="114" y="646"/>
                    </a:lnTo>
                    <a:lnTo>
                      <a:pt x="124" y="644"/>
                    </a:lnTo>
                    <a:lnTo>
                      <a:pt x="132" y="641"/>
                    </a:lnTo>
                    <a:lnTo>
                      <a:pt x="141" y="635"/>
                    </a:lnTo>
                    <a:lnTo>
                      <a:pt x="148" y="635"/>
                    </a:lnTo>
                    <a:lnTo>
                      <a:pt x="153" y="639"/>
                    </a:lnTo>
                    <a:lnTo>
                      <a:pt x="160" y="641"/>
                    </a:lnTo>
                    <a:lnTo>
                      <a:pt x="168" y="644"/>
                    </a:lnTo>
                    <a:lnTo>
                      <a:pt x="184" y="652"/>
                    </a:lnTo>
                    <a:lnTo>
                      <a:pt x="195" y="661"/>
                    </a:lnTo>
                    <a:lnTo>
                      <a:pt x="209" y="670"/>
                    </a:lnTo>
                    <a:lnTo>
                      <a:pt x="220" y="677"/>
                    </a:lnTo>
                    <a:lnTo>
                      <a:pt x="225" y="691"/>
                    </a:lnTo>
                    <a:lnTo>
                      <a:pt x="229" y="706"/>
                    </a:lnTo>
                    <a:lnTo>
                      <a:pt x="231" y="722"/>
                    </a:lnTo>
                    <a:lnTo>
                      <a:pt x="234" y="738"/>
                    </a:lnTo>
                    <a:lnTo>
                      <a:pt x="249" y="744"/>
                    </a:lnTo>
                    <a:lnTo>
                      <a:pt x="262" y="749"/>
                    </a:lnTo>
                    <a:lnTo>
                      <a:pt x="276" y="758"/>
                    </a:lnTo>
                    <a:lnTo>
                      <a:pt x="287" y="772"/>
                    </a:lnTo>
                    <a:lnTo>
                      <a:pt x="298" y="800"/>
                    </a:lnTo>
                    <a:lnTo>
                      <a:pt x="308" y="830"/>
                    </a:lnTo>
                    <a:lnTo>
                      <a:pt x="319" y="861"/>
                    </a:lnTo>
                    <a:lnTo>
                      <a:pt x="334" y="886"/>
                    </a:lnTo>
                    <a:lnTo>
                      <a:pt x="350" y="904"/>
                    </a:lnTo>
                    <a:lnTo>
                      <a:pt x="366" y="924"/>
                    </a:lnTo>
                    <a:lnTo>
                      <a:pt x="381" y="944"/>
                    </a:lnTo>
                    <a:lnTo>
                      <a:pt x="395" y="966"/>
                    </a:lnTo>
                    <a:lnTo>
                      <a:pt x="397" y="980"/>
                    </a:lnTo>
                    <a:lnTo>
                      <a:pt x="397" y="993"/>
                    </a:lnTo>
                    <a:lnTo>
                      <a:pt x="391" y="1007"/>
                    </a:lnTo>
                    <a:lnTo>
                      <a:pt x="381" y="1018"/>
                    </a:lnTo>
                    <a:lnTo>
                      <a:pt x="364" y="1022"/>
                    </a:lnTo>
                    <a:lnTo>
                      <a:pt x="348" y="1027"/>
                    </a:lnTo>
                    <a:lnTo>
                      <a:pt x="334" y="1032"/>
                    </a:lnTo>
                    <a:lnTo>
                      <a:pt x="319" y="1038"/>
                    </a:lnTo>
                    <a:lnTo>
                      <a:pt x="307" y="1043"/>
                    </a:lnTo>
                    <a:lnTo>
                      <a:pt x="292" y="1052"/>
                    </a:lnTo>
                    <a:lnTo>
                      <a:pt x="278" y="1063"/>
                    </a:lnTo>
                    <a:lnTo>
                      <a:pt x="262" y="1074"/>
                    </a:lnTo>
                    <a:lnTo>
                      <a:pt x="249" y="1083"/>
                    </a:lnTo>
                    <a:lnTo>
                      <a:pt x="231" y="1090"/>
                    </a:lnTo>
                    <a:lnTo>
                      <a:pt x="215" y="1094"/>
                    </a:lnTo>
                    <a:lnTo>
                      <a:pt x="198" y="1099"/>
                    </a:lnTo>
                    <a:lnTo>
                      <a:pt x="182" y="1105"/>
                    </a:lnTo>
                    <a:lnTo>
                      <a:pt x="164" y="1110"/>
                    </a:lnTo>
                    <a:lnTo>
                      <a:pt x="151" y="1119"/>
                    </a:lnTo>
                    <a:lnTo>
                      <a:pt x="141" y="1132"/>
                    </a:lnTo>
                    <a:lnTo>
                      <a:pt x="124" y="1146"/>
                    </a:lnTo>
                    <a:lnTo>
                      <a:pt x="106" y="1160"/>
                    </a:lnTo>
                    <a:lnTo>
                      <a:pt x="88" y="1171"/>
                    </a:lnTo>
                    <a:lnTo>
                      <a:pt x="68" y="1180"/>
                    </a:lnTo>
                    <a:lnTo>
                      <a:pt x="88" y="1186"/>
                    </a:lnTo>
                    <a:lnTo>
                      <a:pt x="106" y="1188"/>
                    </a:lnTo>
                    <a:lnTo>
                      <a:pt x="124" y="1193"/>
                    </a:lnTo>
                    <a:lnTo>
                      <a:pt x="142" y="1197"/>
                    </a:lnTo>
                    <a:lnTo>
                      <a:pt x="162" y="1198"/>
                    </a:lnTo>
                    <a:lnTo>
                      <a:pt x="182" y="1198"/>
                    </a:lnTo>
                    <a:lnTo>
                      <a:pt x="200" y="1202"/>
                    </a:lnTo>
                    <a:lnTo>
                      <a:pt x="220" y="1202"/>
                    </a:lnTo>
                    <a:lnTo>
                      <a:pt x="252" y="1202"/>
                    </a:lnTo>
                    <a:lnTo>
                      <a:pt x="287" y="1198"/>
                    </a:lnTo>
                    <a:lnTo>
                      <a:pt x="319" y="1193"/>
                    </a:lnTo>
                    <a:lnTo>
                      <a:pt x="354" y="1186"/>
                    </a:lnTo>
                    <a:lnTo>
                      <a:pt x="386" y="1177"/>
                    </a:lnTo>
                    <a:lnTo>
                      <a:pt x="417" y="1168"/>
                    </a:lnTo>
                    <a:lnTo>
                      <a:pt x="447" y="1155"/>
                    </a:lnTo>
                    <a:lnTo>
                      <a:pt x="478" y="1141"/>
                    </a:lnTo>
                    <a:lnTo>
                      <a:pt x="505" y="1126"/>
                    </a:lnTo>
                    <a:lnTo>
                      <a:pt x="536" y="1110"/>
                    </a:lnTo>
                    <a:lnTo>
                      <a:pt x="559" y="1094"/>
                    </a:lnTo>
                    <a:lnTo>
                      <a:pt x="588" y="1074"/>
                    </a:lnTo>
                    <a:lnTo>
                      <a:pt x="613" y="1052"/>
                    </a:lnTo>
                    <a:lnTo>
                      <a:pt x="637" y="1029"/>
                    </a:lnTo>
                    <a:lnTo>
                      <a:pt x="660" y="1007"/>
                    </a:lnTo>
                    <a:lnTo>
                      <a:pt x="682" y="982"/>
                    </a:lnTo>
                    <a:lnTo>
                      <a:pt x="666" y="966"/>
                    </a:lnTo>
                    <a:lnTo>
                      <a:pt x="646" y="955"/>
                    </a:lnTo>
                    <a:lnTo>
                      <a:pt x="626" y="940"/>
                    </a:lnTo>
                    <a:lnTo>
                      <a:pt x="610" y="929"/>
                    </a:lnTo>
                    <a:lnTo>
                      <a:pt x="590" y="922"/>
                    </a:lnTo>
                    <a:lnTo>
                      <a:pt x="574" y="917"/>
                    </a:lnTo>
                    <a:lnTo>
                      <a:pt x="557" y="904"/>
                    </a:lnTo>
                    <a:lnTo>
                      <a:pt x="547" y="893"/>
                    </a:lnTo>
                    <a:lnTo>
                      <a:pt x="547" y="892"/>
                    </a:lnTo>
                    <a:lnTo>
                      <a:pt x="547" y="888"/>
                    </a:lnTo>
                    <a:lnTo>
                      <a:pt x="543" y="888"/>
                    </a:lnTo>
                    <a:lnTo>
                      <a:pt x="543" y="886"/>
                    </a:lnTo>
                    <a:lnTo>
                      <a:pt x="543" y="874"/>
                    </a:lnTo>
                    <a:lnTo>
                      <a:pt x="547" y="863"/>
                    </a:lnTo>
                    <a:lnTo>
                      <a:pt x="547" y="855"/>
                    </a:lnTo>
                    <a:lnTo>
                      <a:pt x="548" y="845"/>
                    </a:lnTo>
                    <a:lnTo>
                      <a:pt x="557" y="819"/>
                    </a:lnTo>
                    <a:lnTo>
                      <a:pt x="567" y="791"/>
                    </a:lnTo>
                    <a:lnTo>
                      <a:pt x="579" y="769"/>
                    </a:lnTo>
                    <a:lnTo>
                      <a:pt x="601" y="753"/>
                    </a:lnTo>
                    <a:lnTo>
                      <a:pt x="613" y="749"/>
                    </a:lnTo>
                    <a:lnTo>
                      <a:pt x="624" y="744"/>
                    </a:lnTo>
                    <a:lnTo>
                      <a:pt x="631" y="742"/>
                    </a:lnTo>
                    <a:lnTo>
                      <a:pt x="642" y="738"/>
                    </a:lnTo>
                    <a:lnTo>
                      <a:pt x="655" y="738"/>
                    </a:lnTo>
                    <a:lnTo>
                      <a:pt x="666" y="736"/>
                    </a:lnTo>
                    <a:lnTo>
                      <a:pt x="673" y="729"/>
                    </a:lnTo>
                    <a:lnTo>
                      <a:pt x="684" y="727"/>
                    </a:lnTo>
                    <a:lnTo>
                      <a:pt x="695" y="727"/>
                    </a:lnTo>
                    <a:lnTo>
                      <a:pt x="704" y="722"/>
                    </a:lnTo>
                    <a:lnTo>
                      <a:pt x="715" y="718"/>
                    </a:lnTo>
                    <a:lnTo>
                      <a:pt x="725" y="713"/>
                    </a:lnTo>
                    <a:lnTo>
                      <a:pt x="736" y="711"/>
                    </a:lnTo>
                    <a:lnTo>
                      <a:pt x="749" y="707"/>
                    </a:lnTo>
                    <a:lnTo>
                      <a:pt x="760" y="707"/>
                    </a:lnTo>
                    <a:lnTo>
                      <a:pt x="770" y="711"/>
                    </a:lnTo>
                    <a:lnTo>
                      <a:pt x="776" y="717"/>
                    </a:lnTo>
                    <a:lnTo>
                      <a:pt x="783" y="722"/>
                    </a:lnTo>
                    <a:lnTo>
                      <a:pt x="792" y="729"/>
                    </a:lnTo>
                    <a:lnTo>
                      <a:pt x="803" y="736"/>
                    </a:lnTo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21" name="Freeform 27"/>
              <p:cNvSpPr>
                <a:spLocks/>
              </p:cNvSpPr>
              <p:nvPr/>
            </p:nvSpPr>
            <p:spPr bwMode="invGray">
              <a:xfrm>
                <a:off x="530" y="2834"/>
                <a:ext cx="63" cy="73"/>
              </a:xfrm>
              <a:custGeom>
                <a:avLst/>
                <a:gdLst/>
                <a:ahLst/>
                <a:cxnLst>
                  <a:cxn ang="0">
                    <a:pos x="42" y="65"/>
                  </a:cxn>
                  <a:cxn ang="0">
                    <a:pos x="58" y="72"/>
                  </a:cxn>
                  <a:cxn ang="0">
                    <a:pos x="62" y="72"/>
                  </a:cxn>
                  <a:cxn ang="0">
                    <a:pos x="62" y="67"/>
                  </a:cxn>
                  <a:cxn ang="0">
                    <a:pos x="58" y="65"/>
                  </a:cxn>
                  <a:cxn ang="0">
                    <a:pos x="58" y="62"/>
                  </a:cxn>
                  <a:cxn ang="0">
                    <a:pos x="44" y="56"/>
                  </a:cxn>
                  <a:cxn ang="0">
                    <a:pos x="37" y="45"/>
                  </a:cxn>
                  <a:cxn ang="0">
                    <a:pos x="31" y="34"/>
                  </a:cxn>
                  <a:cxn ang="0">
                    <a:pos x="26" y="20"/>
                  </a:cxn>
                  <a:cxn ang="0">
                    <a:pos x="9" y="0"/>
                  </a:cxn>
                  <a:cxn ang="0">
                    <a:pos x="6" y="4"/>
                  </a:cxn>
                  <a:cxn ang="0">
                    <a:pos x="2" y="9"/>
                  </a:cxn>
                  <a:cxn ang="0">
                    <a:pos x="0" y="11"/>
                  </a:cxn>
                  <a:cxn ang="0">
                    <a:pos x="0" y="18"/>
                  </a:cxn>
                  <a:cxn ang="0">
                    <a:pos x="0" y="20"/>
                  </a:cxn>
                  <a:cxn ang="0">
                    <a:pos x="0" y="20"/>
                  </a:cxn>
                  <a:cxn ang="0">
                    <a:pos x="0" y="20"/>
                  </a:cxn>
                  <a:cxn ang="0">
                    <a:pos x="0" y="20"/>
                  </a:cxn>
                  <a:cxn ang="0">
                    <a:pos x="9" y="31"/>
                  </a:cxn>
                  <a:cxn ang="0">
                    <a:pos x="20" y="45"/>
                  </a:cxn>
                  <a:cxn ang="0">
                    <a:pos x="31" y="56"/>
                  </a:cxn>
                  <a:cxn ang="0">
                    <a:pos x="42" y="65"/>
                  </a:cxn>
                </a:cxnLst>
                <a:rect l="0" t="0" r="r" b="b"/>
                <a:pathLst>
                  <a:path w="63" h="73">
                    <a:moveTo>
                      <a:pt x="42" y="65"/>
                    </a:moveTo>
                    <a:lnTo>
                      <a:pt x="58" y="72"/>
                    </a:lnTo>
                    <a:lnTo>
                      <a:pt x="62" y="72"/>
                    </a:lnTo>
                    <a:lnTo>
                      <a:pt x="62" y="67"/>
                    </a:lnTo>
                    <a:lnTo>
                      <a:pt x="58" y="65"/>
                    </a:lnTo>
                    <a:lnTo>
                      <a:pt x="58" y="62"/>
                    </a:lnTo>
                    <a:lnTo>
                      <a:pt x="44" y="56"/>
                    </a:lnTo>
                    <a:lnTo>
                      <a:pt x="37" y="45"/>
                    </a:lnTo>
                    <a:lnTo>
                      <a:pt x="31" y="34"/>
                    </a:lnTo>
                    <a:lnTo>
                      <a:pt x="26" y="20"/>
                    </a:lnTo>
                    <a:lnTo>
                      <a:pt x="9" y="0"/>
                    </a:lnTo>
                    <a:lnTo>
                      <a:pt x="6" y="4"/>
                    </a:lnTo>
                    <a:lnTo>
                      <a:pt x="2" y="9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9" y="31"/>
                    </a:lnTo>
                    <a:lnTo>
                      <a:pt x="20" y="45"/>
                    </a:lnTo>
                    <a:lnTo>
                      <a:pt x="31" y="56"/>
                    </a:lnTo>
                    <a:lnTo>
                      <a:pt x="42" y="65"/>
                    </a:lnTo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</p:grpSp>
      </p:grpSp>
      <p:sp>
        <p:nvSpPr>
          <p:cNvPr id="42012" name="Rectangle 2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Clique para editar o estilo do título mestre</a:t>
            </a:r>
          </a:p>
        </p:txBody>
      </p:sp>
      <p:sp>
        <p:nvSpPr>
          <p:cNvPr id="42013" name="Rectangle 2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114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Clique para editar o estilo do subtítulo mestre</a:t>
            </a:r>
          </a:p>
        </p:txBody>
      </p:sp>
      <p:sp>
        <p:nvSpPr>
          <p:cNvPr id="30" name="Rectangle 3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" name="Rectangle 3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Leandro - Prop. Ideológica</a:t>
            </a:r>
          </a:p>
        </p:txBody>
      </p:sp>
      <p:sp>
        <p:nvSpPr>
          <p:cNvPr id="32" name="Rectangle 3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EBAF8D0-6460-458D-9EBB-9CEA671D204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Leandro - Prop. Ideológica</a:t>
            </a: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C60EF6-2D70-410A-9E24-D3687E18223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Leandro - Prop. Ideológica</a:t>
            </a: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71606A-D4E1-4637-A368-4740DE6947A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Leandro - Prop. Ideológica</a:t>
            </a: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DEC6C9-4522-4990-95BB-52E7B6C751C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Leandro - Prop. Ideológica</a:t>
            </a: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00A67-3054-4902-AAE0-399A2D95614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Leandro - Prop. Ideológica</a:t>
            </a:r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504C88-FD76-4E1F-860E-CA79FBF3928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Leandro - Prop. Ideológica</a:t>
            </a:r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D8A388-BE53-418C-956C-9A1CF794B8F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Leandro - Prop. Ideológica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71853B-7914-4A5C-AE6A-FED841AEEC6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Leandro - Prop. Ideológica</a:t>
            </a:r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28D43A-F54A-4F80-845B-DF98DB7C99F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Leandro - Prop. Ideológica</a:t>
            </a:r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FC54DE-81E7-423B-B421-AAAC6D7A150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Leandro - Prop. Ideológica</a:t>
            </a:r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3A9C4F-9DD1-4B9B-A010-F72B65D344D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685800" y="117475"/>
            <a:ext cx="8456613" cy="6738938"/>
            <a:chOff x="432" y="74"/>
            <a:chExt cx="5327" cy="4245"/>
          </a:xfrm>
        </p:grpSpPr>
        <p:sp>
          <p:nvSpPr>
            <p:cNvPr id="40963" name="Rectangle 3"/>
            <p:cNvSpPr>
              <a:spLocks noChangeArrowheads="1"/>
            </p:cNvSpPr>
            <p:nvPr/>
          </p:nvSpPr>
          <p:spPr bwMode="invGray">
            <a:xfrm>
              <a:off x="432" y="4176"/>
              <a:ext cx="2208" cy="143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>
              <a:off x="2859" y="4250"/>
              <a:ext cx="2729" cy="41"/>
              <a:chOff x="2859" y="4250"/>
              <a:chExt cx="2729" cy="41"/>
            </a:xfrm>
          </p:grpSpPr>
          <p:sp>
            <p:nvSpPr>
              <p:cNvPr id="40965" name="Oval 5"/>
              <p:cNvSpPr>
                <a:spLocks noChangeArrowheads="1"/>
              </p:cNvSpPr>
              <p:nvPr/>
            </p:nvSpPr>
            <p:spPr bwMode="invGray">
              <a:xfrm>
                <a:off x="2859" y="4250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40966" name="Oval 6"/>
              <p:cNvSpPr>
                <a:spLocks noChangeArrowheads="1"/>
              </p:cNvSpPr>
              <p:nvPr/>
            </p:nvSpPr>
            <p:spPr bwMode="invGray">
              <a:xfrm>
                <a:off x="3243" y="4250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40967" name="Oval 7"/>
              <p:cNvSpPr>
                <a:spLocks noChangeArrowheads="1"/>
              </p:cNvSpPr>
              <p:nvPr/>
            </p:nvSpPr>
            <p:spPr bwMode="invGray">
              <a:xfrm>
                <a:off x="3627" y="4250"/>
                <a:ext cx="41" cy="41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40968" name="Oval 8"/>
              <p:cNvSpPr>
                <a:spLocks noChangeArrowheads="1"/>
              </p:cNvSpPr>
              <p:nvPr/>
            </p:nvSpPr>
            <p:spPr bwMode="invGray">
              <a:xfrm>
                <a:off x="4011" y="4250"/>
                <a:ext cx="41" cy="41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40969" name="Oval 9"/>
              <p:cNvSpPr>
                <a:spLocks noChangeArrowheads="1"/>
              </p:cNvSpPr>
              <p:nvPr/>
            </p:nvSpPr>
            <p:spPr bwMode="invGray">
              <a:xfrm>
                <a:off x="4395" y="4250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40970" name="Oval 10"/>
              <p:cNvSpPr>
                <a:spLocks noChangeArrowheads="1"/>
              </p:cNvSpPr>
              <p:nvPr/>
            </p:nvSpPr>
            <p:spPr bwMode="invGray">
              <a:xfrm>
                <a:off x="4779" y="4250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40971" name="Oval 11"/>
              <p:cNvSpPr>
                <a:spLocks noChangeArrowheads="1"/>
              </p:cNvSpPr>
              <p:nvPr/>
            </p:nvSpPr>
            <p:spPr bwMode="invGray">
              <a:xfrm>
                <a:off x="5163" y="4250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40972" name="Oval 12"/>
              <p:cNvSpPr>
                <a:spLocks noChangeArrowheads="1"/>
              </p:cNvSpPr>
              <p:nvPr/>
            </p:nvSpPr>
            <p:spPr bwMode="invGray">
              <a:xfrm>
                <a:off x="5547" y="4250"/>
                <a:ext cx="41" cy="41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</p:grpSp>
        <p:sp>
          <p:nvSpPr>
            <p:cNvPr id="40973" name="Rectangle 13"/>
            <p:cNvSpPr>
              <a:spLocks noChangeArrowheads="1"/>
            </p:cNvSpPr>
            <p:nvPr/>
          </p:nvSpPr>
          <p:spPr bwMode="invGray">
            <a:xfrm>
              <a:off x="480" y="480"/>
              <a:ext cx="5279" cy="480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40974" name="Oval 14"/>
            <p:cNvSpPr>
              <a:spLocks noChangeArrowheads="1"/>
            </p:cNvSpPr>
            <p:nvPr/>
          </p:nvSpPr>
          <p:spPr bwMode="invGray">
            <a:xfrm>
              <a:off x="507" y="74"/>
              <a:ext cx="42" cy="42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40975" name="Oval 15"/>
            <p:cNvSpPr>
              <a:spLocks noChangeArrowheads="1"/>
            </p:cNvSpPr>
            <p:nvPr/>
          </p:nvSpPr>
          <p:spPr bwMode="invGray">
            <a:xfrm>
              <a:off x="507" y="219"/>
              <a:ext cx="42" cy="41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40976" name="Oval 16"/>
            <p:cNvSpPr>
              <a:spLocks noChangeArrowheads="1"/>
            </p:cNvSpPr>
            <p:nvPr/>
          </p:nvSpPr>
          <p:spPr bwMode="invGray">
            <a:xfrm>
              <a:off x="507" y="362"/>
              <a:ext cx="42" cy="41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</p:grpSp>
      <p:sp>
        <p:nvSpPr>
          <p:cNvPr id="1027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 para editar o estilo do título mestre</a:t>
            </a:r>
          </a:p>
        </p:txBody>
      </p:sp>
      <p:sp>
        <p:nvSpPr>
          <p:cNvPr id="1028" name="Rectangle 1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 para editar os estilos do texto mestre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</a:p>
        </p:txBody>
      </p:sp>
      <p:sp>
        <p:nvSpPr>
          <p:cNvPr id="40979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80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/>
            </a:lvl1pPr>
          </a:lstStyle>
          <a:p>
            <a:pPr>
              <a:defRPr/>
            </a:pPr>
            <a:r>
              <a:rPr lang="en-US"/>
              <a:t>Leandro - Prop. Ideológica</a:t>
            </a:r>
          </a:p>
        </p:txBody>
      </p:sp>
      <p:sp>
        <p:nvSpPr>
          <p:cNvPr id="40981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/>
            </a:lvl1pPr>
          </a:lstStyle>
          <a:p>
            <a:pPr>
              <a:defRPr/>
            </a:pPr>
            <a:fld id="{4C9D1A27-602C-4BA0-9213-D7796604C7C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6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1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Leandro - Prop. Ideológica</a:t>
            </a:r>
          </a:p>
        </p:txBody>
      </p:sp>
      <p:sp>
        <p:nvSpPr>
          <p:cNvPr id="3075" name="Rectangle 32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41C5E2-35D3-4C87-AEB5-6BD3BA319622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ctrTitle"/>
          </p:nvPr>
        </p:nvSpPr>
        <p:spPr>
          <a:noFill/>
        </p:spPr>
        <p:txBody>
          <a:bodyPr/>
          <a:lstStyle/>
          <a:p>
            <a:r>
              <a:rPr lang="pt-BR" smtClean="0"/>
              <a:t>Campanhas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subTitle" idx="1"/>
          </p:nvPr>
        </p:nvSpPr>
        <p:spPr>
          <a:noFill/>
        </p:spPr>
        <p:txBody>
          <a:bodyPr/>
          <a:lstStyle/>
          <a:p>
            <a:pPr marL="342900" indent="-342900"/>
            <a:r>
              <a:rPr lang="pt-BR" dirty="0" smtClean="0"/>
              <a:t>2020</a:t>
            </a: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ço Reservado para Rodapé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Leandro - Prop. Ideológica</a:t>
            </a:r>
          </a:p>
        </p:txBody>
      </p:sp>
      <p:sp>
        <p:nvSpPr>
          <p:cNvPr id="11267" name="Espaço Reservado para Número de Slid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BCB1B17-CC49-44A8-8E8D-BD9A45645C90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Percepção em andamento</a:t>
            </a:r>
          </a:p>
        </p:txBody>
      </p:sp>
      <p:pic>
        <p:nvPicPr>
          <p:cNvPr id="11269" name="Picture 5" descr="http://datafolha.folha.uol.com.br/images/aval_congresso_21072005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2667000"/>
            <a:ext cx="4160838" cy="305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0" y="6019800"/>
            <a:ext cx="5446713" cy="6699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fontAlgn="t"/>
            <a:r>
              <a:rPr lang="pt-BR" sz="700">
                <a:solidFill>
                  <a:srgbClr val="666666"/>
                </a:solidFill>
                <a:latin typeface="Verdana" pitchFamily="34" charset="0"/>
              </a:rPr>
              <a:t/>
            </a:r>
            <a:br>
              <a:rPr lang="pt-BR" sz="700">
                <a:solidFill>
                  <a:srgbClr val="666666"/>
                </a:solidFill>
                <a:latin typeface="Verdana" pitchFamily="34" charset="0"/>
              </a:rPr>
            </a:br>
            <a:r>
              <a:rPr lang="pt-BR" sz="700">
                <a:solidFill>
                  <a:srgbClr val="666666"/>
                </a:solidFill>
                <a:latin typeface="Verdana" pitchFamily="34" charset="0"/>
              </a:rPr>
              <a:t/>
            </a:r>
            <a:br>
              <a:rPr lang="pt-BR" sz="700">
                <a:solidFill>
                  <a:srgbClr val="666666"/>
                </a:solidFill>
                <a:latin typeface="Verdana" pitchFamily="34" charset="0"/>
              </a:rPr>
            </a:br>
            <a:endParaRPr lang="pt-BR"/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3697288" y="6689725"/>
            <a:ext cx="5446712" cy="1984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r" fontAlgn="t"/>
            <a:r>
              <a:rPr lang="pt-BR" sz="700">
                <a:solidFill>
                  <a:srgbClr val="666666"/>
                </a:solidFill>
                <a:latin typeface="Verdana" pitchFamily="34" charset="0"/>
              </a:rPr>
              <a:t>São Paulo, 22 de julho de 2005</a:t>
            </a:r>
            <a:endParaRPr lang="pt-BR"/>
          </a:p>
        </p:txBody>
      </p:sp>
      <p:graphicFrame>
        <p:nvGraphicFramePr>
          <p:cNvPr id="9" name="Object 10"/>
          <p:cNvGraphicFramePr>
            <a:graphicFrameLocks noChangeAspect="1"/>
          </p:cNvGraphicFramePr>
          <p:nvPr/>
        </p:nvGraphicFramePr>
        <p:xfrm>
          <a:off x="4633913" y="2562225"/>
          <a:ext cx="4408487" cy="3376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1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Leandro - Prop. Ideológica</a:t>
            </a:r>
          </a:p>
        </p:txBody>
      </p:sp>
      <p:sp>
        <p:nvSpPr>
          <p:cNvPr id="12291" name="Rectangle 32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CF5E8B8-9013-447F-A40A-EA96303A65FB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ctrTitle"/>
          </p:nvPr>
        </p:nvSpPr>
        <p:spPr>
          <a:noFill/>
        </p:spPr>
        <p:txBody>
          <a:bodyPr lIns="90488" tIns="44450" rIns="90488" bIns="44450"/>
          <a:lstStyle/>
          <a:p>
            <a:r>
              <a:rPr lang="pt-BR" smtClean="0"/>
              <a:t>A Escolha da Plataforma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Espaço Reservado para Rodapé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Leandro - Prop. Ideológica</a:t>
            </a:r>
          </a:p>
        </p:txBody>
      </p:sp>
      <p:sp>
        <p:nvSpPr>
          <p:cNvPr id="13315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D82B91A-C2CC-4AA6-9F6D-9712A36550A7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r>
              <a:rPr lang="pt-BR" smtClean="0"/>
              <a:t>I - O que é plataforma</a:t>
            </a:r>
          </a:p>
        </p:txBody>
      </p:sp>
      <p:sp>
        <p:nvSpPr>
          <p:cNvPr id="1331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0488" tIns="44450" rIns="90488" bIns="44450"/>
          <a:lstStyle/>
          <a:p>
            <a:r>
              <a:rPr lang="pt-BR" smtClean="0"/>
              <a:t>conjunto de idéias, críticas, propostas e/ou posições assumidas por um candidato</a:t>
            </a:r>
            <a:br>
              <a:rPr lang="pt-BR" smtClean="0"/>
            </a:br>
            <a:r>
              <a:rPr lang="pt-BR" smtClean="0"/>
              <a:t>...durante uma campanha eleitoral (Kuntz)</a:t>
            </a:r>
            <a:br>
              <a:rPr lang="pt-BR" smtClean="0"/>
            </a:br>
            <a:r>
              <a:rPr lang="pt-BR" smtClean="0"/>
              <a:t>...durante todo o tempo que antecede uma eleição (em geral)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ço Reservado para Rodapé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Leandro - Prop. Ideológica</a:t>
            </a:r>
          </a:p>
        </p:txBody>
      </p:sp>
      <p:sp>
        <p:nvSpPr>
          <p:cNvPr id="14339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FA343EF-F22D-49B2-A070-C455FB46B685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r>
              <a:rPr lang="pt-BR" smtClean="0"/>
              <a:t>II - Qual a função da plataforma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0488" tIns="44450" rIns="90488" bIns="44450"/>
          <a:lstStyle/>
          <a:p>
            <a:pPr>
              <a:buFontTx/>
              <a:buNone/>
            </a:pPr>
            <a:r>
              <a:rPr lang="pt-BR" smtClean="0"/>
              <a:t>A. define o tema da campanha</a:t>
            </a:r>
          </a:p>
          <a:p>
            <a:pPr>
              <a:buFontTx/>
              <a:buNone/>
            </a:pPr>
            <a:r>
              <a:rPr lang="pt-BR" smtClean="0"/>
              <a:t>B. Forma a imagem do candidato</a:t>
            </a:r>
          </a:p>
          <a:p>
            <a:pPr>
              <a:buFontTx/>
              <a:buNone/>
            </a:pPr>
            <a:r>
              <a:rPr lang="pt-BR" smtClean="0"/>
              <a:t>C. Separa o candidato dos demais</a:t>
            </a:r>
          </a:p>
          <a:p>
            <a:pPr>
              <a:buFontTx/>
              <a:buNone/>
            </a:pPr>
            <a:r>
              <a:rPr lang="pt-BR" smtClean="0"/>
              <a:t>D. Declaração formal de intenções</a:t>
            </a:r>
          </a:p>
          <a:p>
            <a:pPr>
              <a:buFontTx/>
              <a:buNone/>
            </a:pPr>
            <a:r>
              <a:rPr lang="pt-BR" smtClean="0"/>
              <a:t>E. Cria elo de ligação entre candidato e público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ço Reservado para Rodapé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Leandro - Prop. Ideológica</a:t>
            </a:r>
          </a:p>
        </p:txBody>
      </p:sp>
      <p:sp>
        <p:nvSpPr>
          <p:cNvPr id="15363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B4EBDE1-CEBE-4024-AC30-782CD502B154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r>
              <a:rPr lang="pt-BR" smtClean="0"/>
              <a:t>III - Classificação dos temas</a:t>
            </a:r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14563" y="1785938"/>
            <a:ext cx="5743575" cy="4114800"/>
          </a:xfrm>
          <a:noFill/>
        </p:spPr>
        <p:txBody>
          <a:bodyPr lIns="90488" tIns="44450" rIns="90488" bIns="44450"/>
          <a:lstStyle/>
          <a:p>
            <a:pPr>
              <a:lnSpc>
                <a:spcPct val="150000"/>
              </a:lnSpc>
              <a:buFontTx/>
              <a:buNone/>
            </a:pPr>
            <a:r>
              <a:rPr lang="pt-BR" sz="4400" smtClean="0"/>
              <a:t>Três tipos de temas:</a:t>
            </a:r>
          </a:p>
          <a:p>
            <a:pPr lvl="1">
              <a:lnSpc>
                <a:spcPct val="150000"/>
              </a:lnSpc>
            </a:pPr>
            <a:r>
              <a:rPr lang="pt-BR" sz="3200" smtClean="0"/>
              <a:t>Fundamentais ou racionais</a:t>
            </a:r>
          </a:p>
          <a:p>
            <a:pPr lvl="1">
              <a:lnSpc>
                <a:spcPct val="150000"/>
              </a:lnSpc>
            </a:pPr>
            <a:r>
              <a:rPr lang="pt-BR" sz="3200" smtClean="0"/>
              <a:t>Oportunos e emocionais</a:t>
            </a:r>
          </a:p>
          <a:p>
            <a:pPr lvl="1">
              <a:lnSpc>
                <a:spcPct val="150000"/>
              </a:lnSpc>
            </a:pPr>
            <a:r>
              <a:rPr lang="pt-BR" sz="3200" smtClean="0"/>
              <a:t>Segregacionistas</a:t>
            </a:r>
            <a:endParaRPr lang="pt-BR" sz="18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ço Reservado para Rodapé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Leandro - Prop. Ideológica</a:t>
            </a:r>
          </a:p>
        </p:txBody>
      </p:sp>
      <p:sp>
        <p:nvSpPr>
          <p:cNvPr id="16387" name="Espaço Reservado para Número de Slide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F5C8F81-86ED-4812-BA21-305B0F59CC16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16388" name="Retângulo 3"/>
          <p:cNvSpPr>
            <a:spLocks noChangeArrowheads="1"/>
          </p:cNvSpPr>
          <p:nvPr/>
        </p:nvSpPr>
        <p:spPr bwMode="auto">
          <a:xfrm>
            <a:off x="1500188" y="1857375"/>
            <a:ext cx="6643687" cy="42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pt-BR" sz="2800"/>
              <a:t>1. Fundamentais ou racionais</a:t>
            </a:r>
          </a:p>
          <a:p>
            <a:pPr lvl="1">
              <a:lnSpc>
                <a:spcPct val="200000"/>
              </a:lnSpc>
            </a:pPr>
            <a:r>
              <a:rPr lang="pt-BR"/>
              <a:t>Base da plataforma</a:t>
            </a:r>
          </a:p>
          <a:p>
            <a:pPr lvl="2">
              <a:lnSpc>
                <a:spcPct val="200000"/>
              </a:lnSpc>
            </a:pPr>
            <a:r>
              <a:rPr lang="pt-BR" sz="2000"/>
              <a:t>em geral pouco específico (abordagem é geral)</a:t>
            </a:r>
          </a:p>
          <a:p>
            <a:pPr lvl="2">
              <a:lnSpc>
                <a:spcPct val="200000"/>
              </a:lnSpc>
            </a:pPr>
            <a:r>
              <a:rPr lang="pt-BR" sz="2000"/>
              <a:t>ligados de forma global à vida social do indivíduo</a:t>
            </a:r>
            <a:br>
              <a:rPr lang="pt-BR" sz="2000"/>
            </a:br>
            <a:r>
              <a:rPr lang="pt-BR" sz="2000"/>
              <a:t>Ex.: questões econômicas / impostos / educação</a:t>
            </a:r>
          </a:p>
          <a:p>
            <a:pPr lvl="1">
              <a:lnSpc>
                <a:spcPct val="200000"/>
              </a:lnSpc>
            </a:pPr>
            <a:r>
              <a:rPr lang="pt-BR"/>
              <a:t>Esse tipo de tema é a </a:t>
            </a:r>
            <a:r>
              <a:rPr lang="pt-BR" b="1" u="sng"/>
              <a:t>sustentação</a:t>
            </a:r>
            <a:r>
              <a:rPr lang="pt-BR"/>
              <a:t> da plataforma</a:t>
            </a:r>
          </a:p>
        </p:txBody>
      </p:sp>
      <p:sp>
        <p:nvSpPr>
          <p:cNvPr id="16389" name="Retângulo 4"/>
          <p:cNvSpPr>
            <a:spLocks noChangeArrowheads="1"/>
          </p:cNvSpPr>
          <p:nvPr/>
        </p:nvSpPr>
        <p:spPr bwMode="auto">
          <a:xfrm>
            <a:off x="1214438" y="857250"/>
            <a:ext cx="70008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3600"/>
              <a:t>Temas Fundamentais ou Racionais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Rodapé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Leandro - Prop. Ideológica</a:t>
            </a:r>
          </a:p>
        </p:txBody>
      </p:sp>
      <p:sp>
        <p:nvSpPr>
          <p:cNvPr id="17411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16FFBB8-43E5-4808-9B4E-1D77BCB3FBC6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r>
              <a:rPr lang="pt-BR" smtClean="0">
                <a:solidFill>
                  <a:schemeClr val="tx1"/>
                </a:solidFill>
              </a:rPr>
              <a:t>Temas oportunos e emocionais</a:t>
            </a:r>
            <a:endParaRPr lang="pt-BR" sz="2000" smtClean="0">
              <a:solidFill>
                <a:schemeClr val="tx1"/>
              </a:solidFill>
            </a:endParaRP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3752850"/>
          </a:xfrm>
          <a:noFill/>
        </p:spPr>
        <p:txBody>
          <a:bodyPr lIns="90488" tIns="44450" rIns="90488" bIns="44450"/>
          <a:lstStyle/>
          <a:p>
            <a:pPr>
              <a:buFontTx/>
              <a:buNone/>
            </a:pPr>
            <a:r>
              <a:rPr lang="pt-BR" sz="2400" dirty="0" smtClean="0"/>
              <a:t>2. Temas oportunos e emocionais</a:t>
            </a:r>
          </a:p>
          <a:p>
            <a:pPr lvl="1"/>
            <a:r>
              <a:rPr lang="pt-BR" sz="2000" dirty="0" smtClean="0"/>
              <a:t>ligados diretamente ao cotidiano</a:t>
            </a:r>
          </a:p>
          <a:p>
            <a:pPr lvl="2"/>
            <a:r>
              <a:rPr lang="pt-BR" sz="1800" dirty="0" smtClean="0"/>
              <a:t>fatos veiculados na mídia (reportagens ou </a:t>
            </a:r>
            <a:r>
              <a:rPr lang="pt-BR" sz="1800" dirty="0" err="1" smtClean="0"/>
              <a:t>press</a:t>
            </a:r>
            <a:r>
              <a:rPr lang="pt-BR" sz="1800" dirty="0" smtClean="0"/>
              <a:t> releases)</a:t>
            </a:r>
          </a:p>
          <a:p>
            <a:pPr lvl="2"/>
            <a:r>
              <a:rPr lang="pt-BR" sz="1800" dirty="0" smtClean="0"/>
              <a:t>temas de conversa na população-alvo</a:t>
            </a:r>
          </a:p>
          <a:p>
            <a:pPr lvl="2"/>
            <a:r>
              <a:rPr lang="pt-BR" sz="1800" u="sng" dirty="0" smtClean="0"/>
              <a:t>principalmente  usos de  Internet  / redes sociais</a:t>
            </a:r>
            <a:r>
              <a:rPr lang="pt-BR" sz="1800" dirty="0" smtClean="0"/>
              <a:t> (pesq. </a:t>
            </a:r>
            <a:r>
              <a:rPr lang="pt-BR" sz="1800" dirty="0" err="1" smtClean="0"/>
              <a:t>quali</a:t>
            </a:r>
            <a:r>
              <a:rPr lang="pt-BR" sz="1800" dirty="0" smtClean="0"/>
              <a:t>)</a:t>
            </a:r>
            <a:endParaRPr lang="pt-BR" sz="1800" u="sng" dirty="0" smtClean="0"/>
          </a:p>
          <a:p>
            <a:pPr lvl="1"/>
            <a:r>
              <a:rPr lang="pt-BR" sz="2000" dirty="0" smtClean="0"/>
              <a:t>consideração sobre seu uso precisa ser rápida e cuidadosa</a:t>
            </a:r>
          </a:p>
          <a:p>
            <a:pPr lvl="2"/>
            <a:r>
              <a:rPr lang="pt-BR" sz="1800" dirty="0" smtClean="0"/>
              <a:t>pode “queimar”um candidato (ex.: FHC e Deus / enchentes em SP)</a:t>
            </a:r>
          </a:p>
          <a:p>
            <a:pPr lvl="2"/>
            <a:r>
              <a:rPr lang="pt-BR" sz="1800" dirty="0" smtClean="0"/>
              <a:t>Lula  e  </a:t>
            </a:r>
            <a:r>
              <a:rPr lang="pt-BR" sz="1800" dirty="0" err="1" smtClean="0"/>
              <a:t>Bolsonaro</a:t>
            </a:r>
            <a:r>
              <a:rPr lang="pt-BR" sz="1800" dirty="0" smtClean="0"/>
              <a:t> e a falta no debate para a reeleição (levou ao 2º turno)</a:t>
            </a:r>
          </a:p>
          <a:p>
            <a:pPr lvl="2"/>
            <a:r>
              <a:rPr lang="pt-BR" sz="1800" dirty="0" err="1" smtClean="0"/>
              <a:t>Mensalão</a:t>
            </a:r>
            <a:r>
              <a:rPr lang="pt-BR" sz="1800" dirty="0" smtClean="0"/>
              <a:t> / </a:t>
            </a:r>
            <a:r>
              <a:rPr lang="pt-BR" sz="1800" dirty="0" err="1" smtClean="0"/>
              <a:t>Petrolão</a:t>
            </a:r>
            <a:r>
              <a:rPr lang="pt-BR" sz="1800" dirty="0" smtClean="0"/>
              <a:t>/  Votações  no congresso, etc.</a:t>
            </a:r>
          </a:p>
          <a:p>
            <a:pPr lvl="1"/>
            <a:r>
              <a:rPr lang="pt-BR" sz="2000" dirty="0" smtClean="0"/>
              <a:t>função básica é ligar candidato com o público</a:t>
            </a:r>
          </a:p>
          <a:p>
            <a:pPr lvl="2"/>
            <a:r>
              <a:rPr lang="pt-BR" sz="1800" dirty="0" smtClean="0"/>
              <a:t>preocupação com o mesmo tipo de problema</a:t>
            </a:r>
          </a:p>
          <a:p>
            <a:pPr lvl="2"/>
            <a:r>
              <a:rPr lang="pt-BR" sz="1800" dirty="0" smtClean="0"/>
              <a:t>parte do mesmo público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ço Reservado para Rodapé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Leandro - Prop. Ideológica</a:t>
            </a:r>
          </a:p>
        </p:txBody>
      </p:sp>
      <p:sp>
        <p:nvSpPr>
          <p:cNvPr id="18435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0F04252-72A9-4328-B7D9-4785CF101BF2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r>
              <a:rPr lang="pt-BR" smtClean="0"/>
              <a:t>Temas Segregacionistas</a:t>
            </a:r>
            <a:endParaRPr lang="pt-BR" sz="2000" smtClean="0"/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0488" tIns="44450" rIns="90488" bIns="44450"/>
          <a:lstStyle/>
          <a:p>
            <a:pPr>
              <a:lnSpc>
                <a:spcPct val="120000"/>
              </a:lnSpc>
              <a:buFontTx/>
              <a:buNone/>
            </a:pPr>
            <a:r>
              <a:rPr lang="pt-BR" sz="2800" smtClean="0"/>
              <a:t>3. Temas Segregacionistas</a:t>
            </a:r>
          </a:p>
          <a:p>
            <a:pPr lvl="1">
              <a:lnSpc>
                <a:spcPct val="120000"/>
              </a:lnSpc>
            </a:pPr>
            <a:r>
              <a:rPr lang="pt-BR" sz="2400" smtClean="0"/>
              <a:t>temas que dividem o eleitorado; dão “cor” à campanha </a:t>
            </a:r>
            <a:r>
              <a:rPr lang="pt-BR" sz="2000" smtClean="0"/>
              <a:t>(ex.: sexo, raça, ideologia, etc.) ex. religião  / aborto</a:t>
            </a:r>
            <a:endParaRPr lang="pt-BR" sz="2400" smtClean="0"/>
          </a:p>
          <a:p>
            <a:pPr lvl="1">
              <a:lnSpc>
                <a:spcPct val="120000"/>
              </a:lnSpc>
            </a:pPr>
            <a:r>
              <a:rPr lang="pt-BR" sz="2400" smtClean="0"/>
              <a:t>pode causar uma diminuição do eleitorado </a:t>
            </a:r>
            <a:r>
              <a:rPr lang="pt-BR" sz="2000" smtClean="0"/>
              <a:t>(ex. causar rejeição)</a:t>
            </a:r>
            <a:endParaRPr lang="pt-BR" sz="2400" smtClean="0"/>
          </a:p>
          <a:p>
            <a:pPr lvl="1">
              <a:lnSpc>
                <a:spcPct val="120000"/>
              </a:lnSpc>
            </a:pPr>
            <a:r>
              <a:rPr lang="pt-BR" sz="2400" smtClean="0"/>
              <a:t>em geral ligados à rivalidades cotidianas </a:t>
            </a:r>
            <a:r>
              <a:rPr lang="pt-BR" sz="2000" smtClean="0"/>
              <a:t>(ricos vs. pobres / patrão vs. empregado, etc.)</a:t>
            </a:r>
            <a:endParaRPr lang="pt-BR" sz="2400" smtClean="0"/>
          </a:p>
          <a:p>
            <a:pPr lvl="1">
              <a:lnSpc>
                <a:spcPct val="120000"/>
              </a:lnSpc>
            </a:pPr>
            <a:r>
              <a:rPr lang="pt-BR" sz="2400" smtClean="0"/>
              <a:t>mais relevante em eleições majoritárias </a:t>
            </a:r>
            <a:r>
              <a:rPr lang="pt-BR" sz="2000" smtClean="0"/>
              <a:t>(problema é atenuado em eleições proporcionais)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1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Leandro - Prop. Ideológica</a:t>
            </a:r>
          </a:p>
        </p:txBody>
      </p:sp>
      <p:sp>
        <p:nvSpPr>
          <p:cNvPr id="19459" name="Rectangle 32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DE08818-2B29-4A34-925A-E79FF054B866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ctrTitle"/>
          </p:nvPr>
        </p:nvSpPr>
        <p:spPr>
          <a:noFill/>
        </p:spPr>
        <p:txBody>
          <a:bodyPr lIns="90488" tIns="44450" rIns="90488" bIns="44450"/>
          <a:lstStyle/>
          <a:p>
            <a:r>
              <a:rPr lang="pt-BR" smtClean="0"/>
              <a:t>O Candidato e a Opinião Pública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ço Reservado para Rodapé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Leandro - Prop. Ideológica</a:t>
            </a:r>
          </a:p>
        </p:txBody>
      </p:sp>
      <p:sp>
        <p:nvSpPr>
          <p:cNvPr id="20483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DFB0E54-20C2-4202-A1DE-FB8CC5028103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r>
              <a:rPr lang="pt-BR" smtClean="0"/>
              <a:t>I - Fundamentos</a:t>
            </a:r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71625"/>
            <a:ext cx="8172450" cy="4114800"/>
          </a:xfrm>
          <a:noFill/>
        </p:spPr>
        <p:txBody>
          <a:bodyPr lIns="90488" tIns="44450" rIns="90488" bIns="44450"/>
          <a:lstStyle/>
          <a:p>
            <a:pPr>
              <a:lnSpc>
                <a:spcPct val="120000"/>
              </a:lnSpc>
              <a:buFontTx/>
              <a:buNone/>
            </a:pPr>
            <a:r>
              <a:rPr lang="pt-BR" sz="2400" smtClean="0"/>
              <a:t>A. Formação da “Opinião Pública”</a:t>
            </a:r>
          </a:p>
          <a:p>
            <a:pPr lvl="1">
              <a:lnSpc>
                <a:spcPct val="120000"/>
              </a:lnSpc>
              <a:spcBef>
                <a:spcPct val="5000"/>
              </a:spcBef>
            </a:pPr>
            <a:r>
              <a:rPr lang="pt-BR" sz="2000" smtClean="0"/>
              <a:t>Por um conj. de públicos, ou seja, diferentes segmentos da sociedade</a:t>
            </a:r>
          </a:p>
          <a:p>
            <a:pPr lvl="1">
              <a:lnSpc>
                <a:spcPct val="120000"/>
              </a:lnSpc>
              <a:spcBef>
                <a:spcPct val="5000"/>
              </a:spcBef>
            </a:pPr>
            <a:r>
              <a:rPr lang="pt-BR" sz="2000" smtClean="0"/>
              <a:t>É bastante instável e afetada por padrões e valores aceitos em </a:t>
            </a:r>
            <a:r>
              <a:rPr lang="pt-BR" sz="2000" u="sng" smtClean="0"/>
              <a:t>determinado momento</a:t>
            </a:r>
            <a:endParaRPr lang="pt-BR" sz="2000" smtClean="0"/>
          </a:p>
          <a:p>
            <a:pPr lvl="1">
              <a:lnSpc>
                <a:spcPct val="120000"/>
              </a:lnSpc>
              <a:spcBef>
                <a:spcPct val="5000"/>
              </a:spcBef>
            </a:pPr>
            <a:r>
              <a:rPr lang="pt-BR" sz="2000" smtClean="0"/>
              <a:t>Segue uma minoria:</a:t>
            </a:r>
          </a:p>
          <a:p>
            <a:pPr lvl="3">
              <a:lnSpc>
                <a:spcPct val="120000"/>
              </a:lnSpc>
              <a:spcBef>
                <a:spcPct val="5000"/>
              </a:spcBef>
              <a:buFont typeface="Wingdings" pitchFamily="2" charset="2"/>
              <a:buChar char="§"/>
            </a:pPr>
            <a:r>
              <a:rPr lang="pt-BR" sz="1600" smtClean="0"/>
              <a:t> mais articulada e/ou </a:t>
            </a:r>
          </a:p>
          <a:p>
            <a:pPr lvl="3">
              <a:lnSpc>
                <a:spcPct val="120000"/>
              </a:lnSpc>
              <a:spcBef>
                <a:spcPct val="5000"/>
              </a:spcBef>
              <a:buFont typeface="Wingdings" pitchFamily="2" charset="2"/>
              <a:buChar char="§"/>
            </a:pPr>
            <a:r>
              <a:rPr lang="pt-BR" sz="1600" smtClean="0"/>
              <a:t>+ bem informada  e/ou </a:t>
            </a:r>
          </a:p>
          <a:p>
            <a:pPr lvl="3">
              <a:lnSpc>
                <a:spcPct val="120000"/>
              </a:lnSpc>
              <a:spcBef>
                <a:spcPct val="5000"/>
              </a:spcBef>
              <a:buFont typeface="Wingdings" pitchFamily="2" charset="2"/>
              <a:buChar char="§"/>
            </a:pPr>
            <a:r>
              <a:rPr lang="pt-BR" sz="1600" smtClean="0"/>
              <a:t>com maior disponibilidade de acesso e tempo na Internet </a:t>
            </a:r>
          </a:p>
          <a:p>
            <a:pPr lvl="2">
              <a:lnSpc>
                <a:spcPct val="120000"/>
              </a:lnSpc>
              <a:spcBef>
                <a:spcPct val="5000"/>
              </a:spcBef>
            </a:pPr>
            <a:r>
              <a:rPr lang="pt-BR" sz="1600" smtClean="0"/>
              <a:t>A SOMA dos efeitos causados pelas minorias FORMA A OPINIÃO PÚBLICA </a:t>
            </a:r>
            <a:endParaRPr lang="pt-BR" sz="1100" smtClean="0"/>
          </a:p>
          <a:p>
            <a:pPr lvl="1">
              <a:lnSpc>
                <a:spcPct val="120000"/>
              </a:lnSpc>
              <a:spcBef>
                <a:spcPct val="5000"/>
              </a:spcBef>
            </a:pPr>
            <a:r>
              <a:rPr lang="pt-BR" sz="2000" smtClean="0"/>
              <a:t>depende de aspectos históricos, culturais, étnicos, morais</a:t>
            </a:r>
          </a:p>
          <a:p>
            <a:pPr lvl="1">
              <a:lnSpc>
                <a:spcPct val="120000"/>
              </a:lnSpc>
              <a:spcBef>
                <a:spcPct val="5000"/>
              </a:spcBef>
            </a:pPr>
            <a:r>
              <a:rPr lang="pt-BR" sz="2000" smtClean="0"/>
              <a:t>esses aspectos estão longe do alcance da interferência do candidato, mas podem ser usados em seu beneficio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ço Reservado para Rodapé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Leandro - Prop. Ideológica</a:t>
            </a:r>
          </a:p>
        </p:txBody>
      </p:sp>
      <p:sp>
        <p:nvSpPr>
          <p:cNvPr id="4099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8E1FB0D-106F-42F6-BD03-22C59F12DA24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pt-BR" smtClean="0"/>
              <a:t>I - Campanhas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Tx/>
              <a:buNone/>
            </a:pPr>
            <a:r>
              <a:rPr lang="pt-BR" smtClean="0"/>
              <a:t>I - Introdução</a:t>
            </a:r>
          </a:p>
          <a:p>
            <a:pPr lvl="1"/>
            <a:r>
              <a:rPr lang="pt-BR" smtClean="0"/>
              <a:t>A maioria das campanhas públicas são fracassos</a:t>
            </a:r>
          </a:p>
          <a:p>
            <a:pPr lvl="1"/>
            <a:r>
              <a:rPr lang="pt-BR" smtClean="0"/>
              <a:t>Campanhas eleitorais também!</a:t>
            </a:r>
            <a:br>
              <a:rPr lang="pt-BR" smtClean="0"/>
            </a:br>
            <a:r>
              <a:rPr lang="pt-BR" smtClean="0"/>
              <a:t>	 vários candidatos e só uns poucos são eleitos</a:t>
            </a:r>
          </a:p>
          <a:p>
            <a:pPr lvl="1"/>
            <a:r>
              <a:rPr lang="pt-BR" smtClean="0"/>
              <a:t>Existem condições especiais que “facilitam” a obtenção de sucesso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ço Reservado para Rodapé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Leandro - Prop. Ideológica</a:t>
            </a:r>
          </a:p>
        </p:txBody>
      </p:sp>
      <p:sp>
        <p:nvSpPr>
          <p:cNvPr id="21507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80B49DA-0433-48E3-A40D-B5462B0F924F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r>
              <a:rPr lang="pt-BR" smtClean="0"/>
              <a:t>I - Fundamentos</a:t>
            </a:r>
            <a:r>
              <a:rPr lang="pt-BR" sz="2000" smtClean="0"/>
              <a:t>(cont.)</a:t>
            </a:r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0488" tIns="44450" rIns="90488" bIns="44450"/>
          <a:lstStyle/>
          <a:p>
            <a:pPr>
              <a:lnSpc>
                <a:spcPct val="120000"/>
              </a:lnSpc>
              <a:buFontTx/>
              <a:buNone/>
            </a:pPr>
            <a:r>
              <a:rPr lang="pt-BR" sz="2800" smtClean="0"/>
              <a:t>B. Influenciando a opinião pública</a:t>
            </a:r>
          </a:p>
          <a:p>
            <a:pPr lvl="1">
              <a:lnSpc>
                <a:spcPct val="120000"/>
              </a:lnSpc>
            </a:pPr>
            <a:r>
              <a:rPr lang="pt-BR" sz="2400" smtClean="0"/>
              <a:t>através do uso dos meios de comunicação e seus influentes (fontes) - cinema, rádio, TV, jornais, internet, etc.</a:t>
            </a:r>
          </a:p>
          <a:p>
            <a:pPr lvl="1">
              <a:lnSpc>
                <a:spcPct val="120000"/>
              </a:lnSpc>
            </a:pPr>
            <a:r>
              <a:rPr lang="pt-BR" sz="2400" smtClean="0"/>
              <a:t>através das artes, ciências, literatura e moda, entre outros</a:t>
            </a:r>
          </a:p>
          <a:p>
            <a:pPr lvl="1">
              <a:lnSpc>
                <a:spcPct val="120000"/>
              </a:lnSpc>
            </a:pPr>
            <a:r>
              <a:rPr lang="pt-BR" sz="2400" smtClean="0"/>
              <a:t>por ações diretas ou fornecimento de informações (sendo uma fonte)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ço Reservado para Rodapé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Leandro - Prop. Ideológica</a:t>
            </a:r>
          </a:p>
        </p:txBody>
      </p:sp>
      <p:sp>
        <p:nvSpPr>
          <p:cNvPr id="24579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434827E-3721-42D7-A942-F0338E2F286A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r>
              <a:rPr lang="pt-BR" dirty="0" smtClean="0"/>
              <a:t>II - Fontes de Influência</a:t>
            </a:r>
            <a:endParaRPr lang="pt-BR" sz="2000" dirty="0" smtClean="0"/>
          </a:p>
        </p:txBody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0488" tIns="44450" rIns="90488" bIns="44450"/>
          <a:lstStyle/>
          <a:p>
            <a:pPr>
              <a:lnSpc>
                <a:spcPct val="90000"/>
              </a:lnSpc>
              <a:spcBef>
                <a:spcPct val="5000"/>
              </a:spcBef>
              <a:buFontTx/>
              <a:buNone/>
            </a:pPr>
            <a:r>
              <a:rPr lang="pt-BR" sz="2800" dirty="0" smtClean="0"/>
              <a:t>A. Uso de problemas aparentes</a:t>
            </a:r>
          </a:p>
          <a:p>
            <a:pPr lvl="1">
              <a:lnSpc>
                <a:spcPct val="90000"/>
              </a:lnSpc>
              <a:spcBef>
                <a:spcPct val="5000"/>
              </a:spcBef>
            </a:pPr>
            <a:r>
              <a:rPr lang="pt-BR" sz="2400" dirty="0" smtClean="0"/>
              <a:t>segurança</a:t>
            </a:r>
          </a:p>
          <a:p>
            <a:pPr lvl="1">
              <a:lnSpc>
                <a:spcPct val="90000"/>
              </a:lnSpc>
              <a:spcBef>
                <a:spcPct val="5000"/>
              </a:spcBef>
            </a:pPr>
            <a:r>
              <a:rPr lang="pt-BR" sz="2400" dirty="0" smtClean="0"/>
              <a:t>padrão econômico</a:t>
            </a:r>
          </a:p>
          <a:p>
            <a:pPr lvl="1">
              <a:lnSpc>
                <a:spcPct val="90000"/>
              </a:lnSpc>
              <a:spcBef>
                <a:spcPct val="5000"/>
              </a:spcBef>
            </a:pPr>
            <a:r>
              <a:rPr lang="pt-BR" sz="2400" dirty="0" smtClean="0"/>
              <a:t>inflação</a:t>
            </a:r>
          </a:p>
          <a:p>
            <a:pPr lvl="1">
              <a:lnSpc>
                <a:spcPct val="90000"/>
              </a:lnSpc>
              <a:spcBef>
                <a:spcPct val="5000"/>
              </a:spcBef>
            </a:pPr>
            <a:r>
              <a:rPr lang="pt-BR" sz="2400" dirty="0" smtClean="0"/>
              <a:t>desemprego</a:t>
            </a:r>
          </a:p>
          <a:p>
            <a:pPr lvl="1">
              <a:lnSpc>
                <a:spcPct val="90000"/>
              </a:lnSpc>
              <a:spcBef>
                <a:spcPct val="5000"/>
              </a:spcBef>
              <a:buFontTx/>
              <a:buNone/>
            </a:pPr>
            <a:endParaRPr lang="pt-BR" sz="2400" dirty="0" smtClean="0"/>
          </a:p>
          <a:p>
            <a:pPr>
              <a:lnSpc>
                <a:spcPct val="90000"/>
              </a:lnSpc>
              <a:spcBef>
                <a:spcPct val="5000"/>
              </a:spcBef>
              <a:buFontTx/>
              <a:buNone/>
            </a:pPr>
            <a:r>
              <a:rPr lang="pt-BR" sz="2800" dirty="0" smtClean="0"/>
              <a:t>B. Uso de oportunidades</a:t>
            </a:r>
          </a:p>
          <a:p>
            <a:pPr lvl="1">
              <a:lnSpc>
                <a:spcPct val="90000"/>
              </a:lnSpc>
              <a:spcBef>
                <a:spcPct val="5000"/>
              </a:spcBef>
            </a:pPr>
            <a:r>
              <a:rPr lang="pt-BR" sz="2400" dirty="0" smtClean="0"/>
              <a:t>fatos emocionais</a:t>
            </a:r>
          </a:p>
          <a:p>
            <a:pPr lvl="1">
              <a:lnSpc>
                <a:spcPct val="90000"/>
              </a:lnSpc>
              <a:spcBef>
                <a:spcPct val="5000"/>
              </a:spcBef>
            </a:pPr>
            <a:r>
              <a:rPr lang="pt-BR" sz="2400" dirty="0" smtClean="0"/>
              <a:t>fatos segregacionistas</a:t>
            </a:r>
          </a:p>
          <a:p>
            <a:pPr lvl="1">
              <a:lnSpc>
                <a:spcPct val="90000"/>
              </a:lnSpc>
              <a:spcBef>
                <a:spcPct val="5000"/>
              </a:spcBef>
            </a:pPr>
            <a:r>
              <a:rPr lang="pt-BR" sz="2400" dirty="0" smtClean="0"/>
              <a:t>ocasiões especiais, ex. </a:t>
            </a:r>
            <a:r>
              <a:rPr lang="pt-BR" sz="2400" dirty="0" err="1" smtClean="0"/>
              <a:t>Pearl</a:t>
            </a:r>
            <a:r>
              <a:rPr lang="pt-BR" sz="2400" dirty="0" smtClean="0"/>
              <a:t> </a:t>
            </a:r>
            <a:r>
              <a:rPr lang="pt-BR" sz="2400" dirty="0" err="1" smtClean="0"/>
              <a:t>Harbor</a:t>
            </a:r>
            <a:r>
              <a:rPr lang="pt-BR" sz="2400" dirty="0" smtClean="0"/>
              <a:t>, 7 de setembro, greves, parada gay, etc.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ço Reservado para Rodapé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Leandro - Prop. Ideológica</a:t>
            </a:r>
          </a:p>
        </p:txBody>
      </p:sp>
      <p:sp>
        <p:nvSpPr>
          <p:cNvPr id="22531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BEF74FA-FC90-42AE-98E5-B0B90B8254C4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00050"/>
            <a:ext cx="7772400" cy="1143000"/>
          </a:xfrm>
          <a:noFill/>
        </p:spPr>
        <p:txBody>
          <a:bodyPr lIns="90488" tIns="44450" rIns="90488" bIns="44450"/>
          <a:lstStyle/>
          <a:p>
            <a:r>
              <a:rPr lang="pt-BR" dirty="0" smtClean="0"/>
              <a:t>III - Formas de Influência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3544"/>
            <a:ext cx="7772400" cy="4857784"/>
          </a:xfrm>
          <a:noFill/>
        </p:spPr>
        <p:txBody>
          <a:bodyPr lIns="90488" tIns="44450" rIns="90488" bIns="44450"/>
          <a:lstStyle/>
          <a:p>
            <a:pPr>
              <a:lnSpc>
                <a:spcPct val="130000"/>
              </a:lnSpc>
              <a:buFontTx/>
              <a:buNone/>
            </a:pPr>
            <a:r>
              <a:rPr lang="pt-BR" sz="2000" dirty="0" smtClean="0"/>
              <a:t>A. Palavras chave</a:t>
            </a:r>
          </a:p>
          <a:p>
            <a:pPr marL="857250" lvl="1" indent="0">
              <a:spcBef>
                <a:spcPts val="0"/>
              </a:spcBef>
              <a:buFont typeface="Arial" pitchFamily="34" charset="0"/>
              <a:buChar char="•"/>
            </a:pPr>
            <a:r>
              <a:rPr lang="pt-BR" sz="1600" dirty="0" smtClean="0"/>
              <a:t>Termos cunhados quase que por sorte ou tentativa e erro,  e que atingem uma representação do momento político.</a:t>
            </a:r>
          </a:p>
          <a:p>
            <a:pPr marL="857250" lvl="1" indent="0">
              <a:spcBef>
                <a:spcPts val="0"/>
              </a:spcBef>
              <a:buFont typeface="Arial" pitchFamily="34" charset="0"/>
              <a:buChar char="•"/>
            </a:pPr>
            <a:r>
              <a:rPr lang="pt-BR" sz="1600" dirty="0" smtClean="0"/>
              <a:t>Têm força persuasiva e entendimento óbvio (permite várias interpretações)</a:t>
            </a:r>
          </a:p>
          <a:p>
            <a:pPr marL="857250" lvl="1" indent="0">
              <a:spcBef>
                <a:spcPts val="0"/>
              </a:spcBef>
              <a:buFont typeface="Arial" pitchFamily="34" charset="0"/>
              <a:buChar char="•"/>
            </a:pPr>
            <a:r>
              <a:rPr lang="pt-BR" sz="1600" dirty="0" smtClean="0"/>
              <a:t>Ícones da persuasão e da atração</a:t>
            </a:r>
          </a:p>
          <a:p>
            <a:pPr>
              <a:lnSpc>
                <a:spcPct val="130000"/>
              </a:lnSpc>
              <a:buNone/>
            </a:pPr>
            <a:r>
              <a:rPr lang="pt-BR" sz="2000" dirty="0" smtClean="0"/>
              <a:t>B. Slogan – Individual – só serve para alguns</a:t>
            </a:r>
          </a:p>
          <a:p>
            <a:pPr marL="457200" indent="-457200">
              <a:lnSpc>
                <a:spcPct val="130000"/>
              </a:lnSpc>
              <a:buAutoNum type="alphaLcParenBoth"/>
            </a:pPr>
            <a:r>
              <a:rPr lang="pt-BR" sz="1600" dirty="0" smtClean="0"/>
              <a:t>fazer aderir, (b) prender a atenção, e (c) resumir.</a:t>
            </a:r>
          </a:p>
          <a:p>
            <a:pPr fontAlgn="b">
              <a:buNone/>
            </a:pPr>
            <a:r>
              <a:rPr lang="pt-BR" sz="2000" dirty="0" smtClean="0"/>
              <a:t>B.1  Palavra de ordem / universal serve a </a:t>
            </a:r>
            <a:r>
              <a:rPr lang="pt-BR" sz="2000" dirty="0" err="1" smtClean="0"/>
              <a:t>qquer</a:t>
            </a:r>
            <a:r>
              <a:rPr lang="pt-BR" sz="2000" dirty="0" smtClean="0"/>
              <a:t>  situação parecida.</a:t>
            </a:r>
          </a:p>
          <a:p>
            <a:pPr fontAlgn="b"/>
            <a:r>
              <a:rPr lang="pt-BR" sz="1600" dirty="0" smtClean="0"/>
              <a:t>Palavra, expressão ou frase curta utilizada em protestos ou manifestações, normalmente replicada em cartazes e discursos, com o objetivo de marcar uma posição, reivindicar alguma mudança e/ou incitar os ânimos do grupo:.</a:t>
            </a:r>
          </a:p>
          <a:p>
            <a:pPr marL="457200" indent="-457200">
              <a:lnSpc>
                <a:spcPct val="130000"/>
              </a:lnSpc>
              <a:buAutoNum type="alphaUcPeriod" startAt="3"/>
            </a:pPr>
            <a:r>
              <a:rPr lang="pt-BR" sz="2000" dirty="0" smtClean="0"/>
              <a:t>Jingle</a:t>
            </a:r>
          </a:p>
          <a:p>
            <a:pPr marL="857250" lvl="1" indent="0">
              <a:spcBef>
                <a:spcPts val="0"/>
              </a:spcBef>
              <a:buFont typeface="Arial" pitchFamily="34" charset="0"/>
              <a:buChar char="•"/>
            </a:pPr>
            <a:r>
              <a:rPr lang="pt-BR" sz="1600" dirty="0" smtClean="0"/>
              <a:t> </a:t>
            </a:r>
            <a:r>
              <a:rPr lang="pt-BR" sz="1600" dirty="0" smtClean="0">
                <a:ea typeface="+mn-ea"/>
                <a:cs typeface="+mn-cs"/>
              </a:rPr>
              <a:t>Qualquer canção com um propósito político e publicitário para apoio ou critica. </a:t>
            </a:r>
          </a:p>
          <a:p>
            <a:pPr marL="857250" lvl="1" indent="0">
              <a:spcBef>
                <a:spcPts val="0"/>
              </a:spcBef>
              <a:buFont typeface="Arial" pitchFamily="34" charset="0"/>
              <a:buChar char="•"/>
            </a:pPr>
            <a:r>
              <a:rPr lang="pt-BR" sz="1600" dirty="0" smtClean="0">
                <a:ea typeface="+mn-ea"/>
                <a:cs typeface="+mn-cs"/>
              </a:rPr>
              <a:t> Uma canção curta – normalmente em torno de 30 segundos a dois minutos</a:t>
            </a:r>
          </a:p>
          <a:p>
            <a:pPr marL="857250" lvl="1" indent="0">
              <a:spcBef>
                <a:spcPts val="0"/>
              </a:spcBef>
              <a:buFont typeface="Arial" pitchFamily="34" charset="0"/>
              <a:buChar char="•"/>
            </a:pPr>
            <a:r>
              <a:rPr lang="pt-BR" sz="1600" dirty="0" smtClean="0">
                <a:ea typeface="+mn-ea"/>
                <a:cs typeface="+mn-cs"/>
              </a:rPr>
              <a:t> Função é resumir a mensagem do candidato, trajetória ou propostas para uma peça musical com letra e melodia de fácil compreensão e memorização, (Lourenço , 2009, p. 207)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400" dirty="0" smtClean="0"/>
              <a:t>Slogans</a:t>
            </a:r>
            <a:endParaRPr lang="pt-BR" sz="2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714348" y="1785926"/>
            <a:ext cx="3810000" cy="4857784"/>
          </a:xfrm>
          <a:ln>
            <a:solidFill>
              <a:srgbClr val="000000"/>
            </a:solidFill>
          </a:ln>
        </p:spPr>
        <p:txBody>
          <a:bodyPr/>
          <a:lstStyle/>
          <a:p>
            <a:pPr>
              <a:lnSpc>
                <a:spcPts val="1800"/>
              </a:lnSpc>
            </a:pPr>
            <a:r>
              <a:rPr lang="pt-BR" sz="1200" dirty="0" smtClean="0"/>
              <a:t>Camilo </a:t>
            </a:r>
            <a:r>
              <a:rPr lang="pt-BR" sz="1200" dirty="0" err="1" smtClean="0"/>
              <a:t>Capiberibe</a:t>
            </a:r>
            <a:r>
              <a:rPr lang="pt-BR" sz="1200" dirty="0" smtClean="0"/>
              <a:t> (</a:t>
            </a:r>
            <a:r>
              <a:rPr lang="pt-BR" sz="1200" dirty="0" smtClean="0"/>
              <a:t>PSB) Rumo </a:t>
            </a:r>
            <a:r>
              <a:rPr lang="pt-BR" sz="1200" dirty="0" smtClean="0"/>
              <a:t>novo com a força do </a:t>
            </a:r>
            <a:r>
              <a:rPr lang="pt-BR" sz="1200" dirty="0" smtClean="0"/>
              <a:t>povo</a:t>
            </a:r>
            <a:endParaRPr lang="pt-BR" sz="1200" dirty="0" smtClean="0"/>
          </a:p>
          <a:p>
            <a:pPr>
              <a:lnSpc>
                <a:spcPts val="1800"/>
              </a:lnSpc>
            </a:pPr>
            <a:r>
              <a:rPr lang="pt-BR" sz="1200" dirty="0" smtClean="0"/>
              <a:t>Dilma (</a:t>
            </a:r>
            <a:r>
              <a:rPr lang="pt-BR" sz="1200" dirty="0" smtClean="0"/>
              <a:t>PT) Para </a:t>
            </a:r>
            <a:r>
              <a:rPr lang="pt-BR" sz="1200" dirty="0" smtClean="0"/>
              <a:t>o Brasil seguir mudando</a:t>
            </a:r>
          </a:p>
          <a:p>
            <a:pPr>
              <a:lnSpc>
                <a:spcPts val="1800"/>
              </a:lnSpc>
            </a:pPr>
            <a:r>
              <a:rPr lang="pt-BR" sz="1200" dirty="0" err="1" smtClean="0"/>
              <a:t>Eymael</a:t>
            </a:r>
            <a:r>
              <a:rPr lang="pt-BR" sz="1200" dirty="0" smtClean="0"/>
              <a:t> (</a:t>
            </a:r>
            <a:r>
              <a:rPr lang="pt-BR" sz="1200" dirty="0" smtClean="0"/>
              <a:t>PSDC) Dignidade</a:t>
            </a:r>
            <a:r>
              <a:rPr lang="pt-BR" sz="1200" dirty="0" smtClean="0"/>
              <a:t>: A marca de uma vida</a:t>
            </a:r>
          </a:p>
          <a:p>
            <a:pPr>
              <a:lnSpc>
                <a:spcPts val="1800"/>
              </a:lnSpc>
            </a:pPr>
            <a:r>
              <a:rPr lang="pt-BR" sz="1200" dirty="0" err="1" smtClean="0"/>
              <a:t>Geddel</a:t>
            </a:r>
            <a:r>
              <a:rPr lang="pt-BR" sz="1200" dirty="0" smtClean="0"/>
              <a:t> Vieira Lima (</a:t>
            </a:r>
            <a:r>
              <a:rPr lang="pt-BR" sz="1200" dirty="0" smtClean="0"/>
              <a:t>PMDB) Pra </a:t>
            </a:r>
            <a:r>
              <a:rPr lang="pt-BR" sz="1200" dirty="0" smtClean="0"/>
              <a:t>chegar e resolver</a:t>
            </a:r>
          </a:p>
          <a:p>
            <a:pPr>
              <a:lnSpc>
                <a:spcPts val="1800"/>
              </a:lnSpc>
            </a:pPr>
            <a:r>
              <a:rPr lang="pt-BR" sz="1200" dirty="0" smtClean="0"/>
              <a:t>Hélio Costa (PMDB)	Dois grandes homens, um só governo</a:t>
            </a:r>
          </a:p>
          <a:p>
            <a:pPr>
              <a:lnSpc>
                <a:spcPts val="1800"/>
              </a:lnSpc>
            </a:pPr>
            <a:r>
              <a:rPr lang="pt-BR" sz="1200" dirty="0" smtClean="0"/>
              <a:t>Ivan Pinheiro (PCB)	Construindo o poder popular. Rumo ao socialismo</a:t>
            </a:r>
          </a:p>
          <a:p>
            <a:pPr>
              <a:lnSpc>
                <a:spcPts val="1800"/>
              </a:lnSpc>
            </a:pPr>
            <a:r>
              <a:rPr lang="pt-BR" sz="1200" dirty="0" smtClean="0"/>
              <a:t>Jorge </a:t>
            </a:r>
            <a:r>
              <a:rPr lang="pt-BR" sz="1200" dirty="0" err="1" smtClean="0"/>
              <a:t>Amanajas</a:t>
            </a:r>
            <a:r>
              <a:rPr lang="pt-BR" sz="1200" dirty="0" smtClean="0"/>
              <a:t> (</a:t>
            </a:r>
            <a:r>
              <a:rPr lang="pt-BR" sz="1200" dirty="0" smtClean="0"/>
              <a:t>PSDB)  Esse </a:t>
            </a:r>
            <a:r>
              <a:rPr lang="pt-BR" sz="1200" dirty="0" smtClean="0"/>
              <a:t>resolve</a:t>
            </a:r>
          </a:p>
          <a:p>
            <a:pPr>
              <a:lnSpc>
                <a:spcPts val="1800"/>
              </a:lnSpc>
            </a:pPr>
            <a:r>
              <a:rPr lang="pt-BR" sz="1200" dirty="0" smtClean="0"/>
              <a:t>José Serra (PSDB)	O Brasil pode mais, é a Hora da virada.</a:t>
            </a:r>
          </a:p>
          <a:p>
            <a:pPr>
              <a:lnSpc>
                <a:spcPts val="1800"/>
              </a:lnSpc>
            </a:pPr>
            <a:r>
              <a:rPr lang="pt-BR" sz="1200" dirty="0" err="1" smtClean="0"/>
              <a:t>Levy</a:t>
            </a:r>
            <a:r>
              <a:rPr lang="pt-BR" sz="1200" dirty="0" smtClean="0"/>
              <a:t> </a:t>
            </a:r>
            <a:r>
              <a:rPr lang="pt-BR" sz="1200" dirty="0" err="1" smtClean="0"/>
              <a:t>Fidelix</a:t>
            </a:r>
            <a:r>
              <a:rPr lang="pt-BR" sz="1200" dirty="0" smtClean="0"/>
              <a:t>	Brasil pra frente!</a:t>
            </a:r>
          </a:p>
          <a:p>
            <a:pPr>
              <a:lnSpc>
                <a:spcPts val="1800"/>
              </a:lnSpc>
            </a:pPr>
            <a:r>
              <a:rPr lang="pt-BR" sz="1200" dirty="0" smtClean="0"/>
              <a:t>Lucas (PTB)	Eu acredito</a:t>
            </a:r>
            <a:r>
              <a:rPr lang="pt-BR" sz="1200" dirty="0" smtClean="0"/>
              <a:t>!</a:t>
            </a:r>
          </a:p>
          <a:p>
            <a:pPr>
              <a:lnSpc>
                <a:spcPts val="1800"/>
              </a:lnSpc>
            </a:pPr>
            <a:r>
              <a:rPr lang="pt-BR" sz="1200" dirty="0" smtClean="0"/>
              <a:t>Luiz Navarro (PCB)	Para fazer funcionar</a:t>
            </a:r>
          </a:p>
          <a:p>
            <a:pPr>
              <a:lnSpc>
                <a:spcPts val="1800"/>
              </a:lnSpc>
            </a:pPr>
            <a:r>
              <a:rPr lang="pt-BR" sz="1200" dirty="0" smtClean="0"/>
              <a:t>Lúcio </a:t>
            </a:r>
            <a:r>
              <a:rPr lang="pt-BR" sz="1200" dirty="0" err="1" smtClean="0"/>
              <a:t>Ancântara</a:t>
            </a:r>
            <a:r>
              <a:rPr lang="pt-BR" sz="1200" dirty="0" smtClean="0"/>
              <a:t> (PR)	Quero mais para o meu povo</a:t>
            </a:r>
          </a:p>
          <a:p>
            <a:pPr>
              <a:lnSpc>
                <a:spcPts val="1800"/>
              </a:lnSpc>
            </a:pPr>
            <a:endParaRPr lang="pt-BR" sz="1200" dirty="0" smtClean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half" idx="2"/>
          </p:nvPr>
        </p:nvSpPr>
        <p:spPr>
          <a:xfrm>
            <a:off x="4572000" y="1785926"/>
            <a:ext cx="3810000" cy="4929222"/>
          </a:xfrm>
          <a:ln>
            <a:solidFill>
              <a:srgbClr val="000000"/>
            </a:solidFill>
          </a:ln>
        </p:spPr>
        <p:txBody>
          <a:bodyPr/>
          <a:lstStyle/>
          <a:p>
            <a:pPr>
              <a:lnSpc>
                <a:spcPts val="1800"/>
              </a:lnSpc>
            </a:pPr>
            <a:r>
              <a:rPr lang="pt-BR" sz="1200" dirty="0" smtClean="0"/>
              <a:t>Marina </a:t>
            </a:r>
            <a:r>
              <a:rPr lang="pt-BR" sz="1200" dirty="0" smtClean="0"/>
              <a:t>Silva (PV)	Juntos pelo Brasil que queremos</a:t>
            </a:r>
          </a:p>
          <a:p>
            <a:pPr>
              <a:lnSpc>
                <a:spcPts val="1800"/>
              </a:lnSpc>
            </a:pPr>
            <a:r>
              <a:rPr lang="pt-BR" sz="1200" dirty="0" smtClean="0"/>
              <a:t>Omar </a:t>
            </a:r>
            <a:r>
              <a:rPr lang="pt-BR" sz="1200" dirty="0" err="1" smtClean="0"/>
              <a:t>Aziz</a:t>
            </a:r>
            <a:r>
              <a:rPr lang="pt-BR" sz="1200" dirty="0" smtClean="0"/>
              <a:t> (PMN)	Para continuar, para avançar.</a:t>
            </a:r>
          </a:p>
          <a:p>
            <a:pPr>
              <a:lnSpc>
                <a:spcPts val="1800"/>
              </a:lnSpc>
            </a:pPr>
            <a:r>
              <a:rPr lang="pt-BR" sz="1200" dirty="0" smtClean="0"/>
              <a:t>Pedro Paulo (PP)	O que </a:t>
            </a:r>
            <a:r>
              <a:rPr lang="pt-BR" sz="1200" dirty="0" err="1" smtClean="0"/>
              <a:t>tá</a:t>
            </a:r>
            <a:r>
              <a:rPr lang="pt-BR" sz="1200" dirty="0" smtClean="0"/>
              <a:t> bom vai continuar</a:t>
            </a:r>
          </a:p>
          <a:p>
            <a:pPr>
              <a:lnSpc>
                <a:spcPts val="1800"/>
              </a:lnSpc>
            </a:pPr>
            <a:r>
              <a:rPr lang="pt-BR" sz="1200" dirty="0" smtClean="0"/>
              <a:t>Plínio (PSOL)	Opção pela igualdade</a:t>
            </a:r>
          </a:p>
          <a:p>
            <a:pPr>
              <a:lnSpc>
                <a:spcPts val="1800"/>
              </a:lnSpc>
            </a:pPr>
            <a:r>
              <a:rPr lang="pt-BR" sz="1200" dirty="0" smtClean="0"/>
              <a:t>Ronaldo Lessa (PDT)	O melhor para nossa gente</a:t>
            </a:r>
          </a:p>
          <a:p>
            <a:pPr>
              <a:lnSpc>
                <a:spcPts val="1800"/>
              </a:lnSpc>
            </a:pPr>
            <a:r>
              <a:rPr lang="pt-BR" sz="1200" dirty="0" smtClean="0"/>
              <a:t>Roriz (PSOL)	O desenvolvimento está de volta</a:t>
            </a:r>
          </a:p>
          <a:p>
            <a:pPr>
              <a:lnSpc>
                <a:spcPts val="1800"/>
              </a:lnSpc>
            </a:pPr>
            <a:r>
              <a:rPr lang="pt-BR" sz="1200" dirty="0" smtClean="0"/>
              <a:t>Rui Costa Pimenta (</a:t>
            </a:r>
            <a:r>
              <a:rPr lang="pt-BR" sz="1200" dirty="0" smtClean="0"/>
              <a:t>PCO)  Salário</a:t>
            </a:r>
            <a:r>
              <a:rPr lang="pt-BR" sz="1200" dirty="0" smtClean="0"/>
              <a:t>, trabalho e terra</a:t>
            </a:r>
          </a:p>
          <a:p>
            <a:pPr>
              <a:lnSpc>
                <a:spcPts val="1800"/>
              </a:lnSpc>
            </a:pPr>
            <a:r>
              <a:rPr lang="pt-BR" sz="1200" dirty="0" smtClean="0"/>
              <a:t>Tião </a:t>
            </a:r>
            <a:r>
              <a:rPr lang="pt-BR" sz="1200" dirty="0" err="1" smtClean="0"/>
              <a:t>Bocalom</a:t>
            </a:r>
            <a:r>
              <a:rPr lang="pt-BR" sz="1200" dirty="0" smtClean="0"/>
              <a:t> (PSDB)	Agora é a vez do povo</a:t>
            </a:r>
          </a:p>
          <a:p>
            <a:pPr>
              <a:lnSpc>
                <a:spcPts val="1800"/>
              </a:lnSpc>
            </a:pPr>
            <a:r>
              <a:rPr lang="pt-BR" sz="1200" dirty="0" smtClean="0"/>
              <a:t>Tião Viana (PT)	Pra você vencer na vida</a:t>
            </a:r>
          </a:p>
          <a:p>
            <a:pPr>
              <a:lnSpc>
                <a:spcPts val="1800"/>
              </a:lnSpc>
            </a:pPr>
            <a:r>
              <a:rPr lang="pt-BR" sz="1200" dirty="0" smtClean="0"/>
              <a:t>Toninho do PSOL	</a:t>
            </a:r>
            <a:r>
              <a:rPr lang="pt-BR" sz="1200" dirty="0" smtClean="0"/>
              <a:t>Honestamente</a:t>
            </a:r>
            <a:endParaRPr lang="pt-BR" sz="1200" dirty="0" smtClean="0"/>
          </a:p>
          <a:p>
            <a:pPr>
              <a:lnSpc>
                <a:spcPts val="1800"/>
              </a:lnSpc>
            </a:pPr>
            <a:r>
              <a:rPr lang="pt-BR" sz="1200" dirty="0" smtClean="0"/>
              <a:t>Zeca do PT	Respeito por você</a:t>
            </a:r>
          </a:p>
          <a:p>
            <a:pPr>
              <a:lnSpc>
                <a:spcPts val="1800"/>
              </a:lnSpc>
            </a:pPr>
            <a:r>
              <a:rPr lang="pt-BR" sz="1200" dirty="0" smtClean="0"/>
              <a:t>Zé Maria (PSTU)	Contra burguês, vote 16. Operário e socialista desta vez!</a:t>
            </a:r>
          </a:p>
          <a:p>
            <a:pPr>
              <a:lnSpc>
                <a:spcPts val="1800"/>
              </a:lnSpc>
            </a:pPr>
            <a:endParaRPr lang="pt-BR" sz="1200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200" dirty="0" smtClean="0"/>
              <a:t>Leandro - Prop. </a:t>
            </a:r>
            <a:r>
              <a:rPr lang="en-US" sz="1200" dirty="0" err="1" smtClean="0"/>
              <a:t>Ideológica</a:t>
            </a:r>
            <a:endParaRPr lang="en-US" sz="1200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DEC6C9-4522-4990-95BB-52E7B6C751CE}" type="slidenum">
              <a:rPr lang="en-US" sz="1200" smtClean="0"/>
              <a:pPr>
                <a:defRPr/>
              </a:pPr>
              <a:t>23</a:t>
            </a:fld>
            <a:endParaRPr lang="en-US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Palavras de Ordem</a:t>
            </a:r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Leandro - Prop. Ideológica</a:t>
            </a:r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71853B-7914-4A5C-AE6A-FED841AEEC6F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1026" name="Picture 2" descr="palavras de ordem 1 – EPHEMERA – Biblioteca e arquivo de José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1857364"/>
            <a:ext cx="3018733" cy="42163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III - Formas de Influência</a:t>
            </a:r>
            <a:r>
              <a:rPr lang="pt-BR" sz="2000" dirty="0" smtClean="0"/>
              <a:t>(cont.)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400" dirty="0" smtClean="0"/>
              <a:t>D.  H</a:t>
            </a:r>
            <a:r>
              <a:rPr lang="pt-BR" sz="2400" dirty="0" err="1" smtClean="0"/>
              <a:t>ashtags</a:t>
            </a:r>
            <a:r>
              <a:rPr lang="pt-BR" sz="2400" dirty="0" smtClean="0"/>
              <a:t> </a:t>
            </a:r>
          </a:p>
          <a:p>
            <a:pPr lvl="1"/>
            <a:r>
              <a:rPr lang="pt-BR" sz="2000" dirty="0" smtClean="0"/>
              <a:t>Cumprem o papel de unificar a narrativa sobre um determinando acontecimento político, muitas vezes de forma panfletária. </a:t>
            </a:r>
            <a:r>
              <a:rPr lang="pt-BR" sz="1600" dirty="0" smtClean="0"/>
              <a:t>(</a:t>
            </a:r>
            <a:r>
              <a:rPr lang="pt-BR" sz="1600" dirty="0" err="1" smtClean="0"/>
              <a:t>Recuero</a:t>
            </a:r>
            <a:r>
              <a:rPr lang="pt-BR" sz="1600" dirty="0" smtClean="0"/>
              <a:t>, </a:t>
            </a:r>
            <a:r>
              <a:rPr lang="pt-BR" sz="1600" dirty="0" err="1" smtClean="0"/>
              <a:t>Zago</a:t>
            </a:r>
            <a:r>
              <a:rPr lang="pt-BR" sz="1600" dirty="0" smtClean="0"/>
              <a:t> e Bastos, 2014)</a:t>
            </a:r>
            <a:r>
              <a:rPr lang="pt-BR" sz="2000" dirty="0" smtClean="0"/>
              <a:t> </a:t>
            </a:r>
          </a:p>
          <a:p>
            <a:r>
              <a:rPr lang="es-ES" sz="2400" dirty="0" smtClean="0"/>
              <a:t>E. Uso de memes</a:t>
            </a:r>
          </a:p>
          <a:p>
            <a:pPr lvl="1"/>
            <a:r>
              <a:rPr lang="pt-BR" sz="2000" dirty="0" smtClean="0"/>
              <a:t>Os </a:t>
            </a:r>
            <a:r>
              <a:rPr lang="pt-BR" sz="2000" dirty="0" err="1" smtClean="0"/>
              <a:t>memes</a:t>
            </a:r>
            <a:r>
              <a:rPr lang="pt-BR" sz="2000" dirty="0" smtClean="0"/>
              <a:t> são produtos de um indivíduo que projeta a opinião de um grupo, sem estrutura definida  e se </a:t>
            </a:r>
            <a:r>
              <a:rPr lang="pt-BR" sz="2000" dirty="0" err="1" smtClean="0"/>
              <a:t>reconfiguram</a:t>
            </a:r>
            <a:r>
              <a:rPr lang="pt-BR" sz="2000" dirty="0" smtClean="0"/>
              <a:t> a medida que surgem interesses comuns. </a:t>
            </a:r>
          </a:p>
          <a:p>
            <a:pPr lvl="1"/>
            <a:r>
              <a:rPr lang="pt-BR" sz="2000" dirty="0" smtClean="0"/>
              <a:t>A capacidade viral se baseia na atratividade que uma idéia tem para um indivíduo  e que este acredita será apreciado pelos demais </a:t>
            </a:r>
            <a:r>
              <a:rPr lang="pt-BR" sz="1600" dirty="0" smtClean="0"/>
              <a:t>(</a:t>
            </a:r>
            <a:r>
              <a:rPr lang="pt-BR" sz="1600" dirty="0" err="1" smtClean="0"/>
              <a:t>Lieberman</a:t>
            </a:r>
            <a:r>
              <a:rPr lang="pt-BR" sz="1600" dirty="0" smtClean="0"/>
              <a:t>, 2012)</a:t>
            </a:r>
            <a:endParaRPr lang="pt-BR" sz="2000" dirty="0" smtClean="0"/>
          </a:p>
          <a:p>
            <a:pPr lvl="1">
              <a:buNone/>
            </a:pPr>
            <a:r>
              <a:rPr lang="es-ES" sz="1200" dirty="0" smtClean="0"/>
              <a:t> (</a:t>
            </a:r>
            <a:r>
              <a:rPr lang="es-ES" sz="1200" dirty="0" err="1" smtClean="0"/>
              <a:t>Gomez</a:t>
            </a:r>
            <a:r>
              <a:rPr lang="es-ES" sz="1200" dirty="0" smtClean="0"/>
              <a:t> </a:t>
            </a:r>
            <a:r>
              <a:rPr lang="es-ES" sz="1200" dirty="0" err="1" smtClean="0"/>
              <a:t>Garcia</a:t>
            </a:r>
            <a:r>
              <a:rPr lang="es-ES" sz="1200" dirty="0" smtClean="0"/>
              <a:t>, Ignacio. (2015). Los </a:t>
            </a:r>
            <a:r>
              <a:rPr lang="es-ES" sz="1200" dirty="0" err="1" smtClean="0"/>
              <a:t>imemes</a:t>
            </a:r>
            <a:r>
              <a:rPr lang="es-ES" sz="1200" dirty="0" smtClean="0"/>
              <a:t> como vehículos para la opinión pública. Revista Versión. 147).</a:t>
            </a:r>
            <a:endParaRPr lang="pt-BR" sz="2000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Leandro - Prop. Ideológica</a:t>
            </a:r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DEC6C9-4522-4990-95BB-52E7B6C751CE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ço Reservado para Rodapé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Leandro - Prop. Ideológica</a:t>
            </a:r>
          </a:p>
        </p:txBody>
      </p:sp>
      <p:sp>
        <p:nvSpPr>
          <p:cNvPr id="25603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96F1787-67DA-479A-A8AC-345F314AB19B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r>
              <a:rPr lang="pt-BR" dirty="0" smtClean="0"/>
              <a:t>III - Formas de Influência</a:t>
            </a:r>
            <a:r>
              <a:rPr lang="pt-BR" sz="2000" dirty="0" smtClean="0"/>
              <a:t>(cont.)</a:t>
            </a:r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0488" tIns="44450" rIns="90488" bIns="44450"/>
          <a:lstStyle/>
          <a:p>
            <a:pPr>
              <a:lnSpc>
                <a:spcPct val="110000"/>
              </a:lnSpc>
              <a:buFontTx/>
              <a:buNone/>
            </a:pPr>
            <a:r>
              <a:rPr lang="pt-BR" sz="2800" dirty="0" smtClean="0"/>
              <a:t>F. Uso da mídia</a:t>
            </a:r>
          </a:p>
          <a:p>
            <a:pPr lvl="1">
              <a:lnSpc>
                <a:spcPct val="110000"/>
              </a:lnSpc>
            </a:pPr>
            <a:r>
              <a:rPr lang="pt-BR" sz="2400" dirty="0" smtClean="0"/>
              <a:t>através de editoriais</a:t>
            </a:r>
          </a:p>
          <a:p>
            <a:pPr lvl="1">
              <a:lnSpc>
                <a:spcPct val="110000"/>
              </a:lnSpc>
            </a:pPr>
            <a:r>
              <a:rPr lang="pt-BR" sz="2400" dirty="0" smtClean="0"/>
              <a:t>através de fotos e filmes onde um indivíduo ou grupo é enaltecido ou sabotado. Ex. O nariz do Maluf no Jornal da Tarde</a:t>
            </a:r>
          </a:p>
          <a:p>
            <a:pPr lvl="1">
              <a:lnSpc>
                <a:spcPct val="110000"/>
              </a:lnSpc>
            </a:pPr>
            <a:r>
              <a:rPr lang="pt-BR" sz="2400" dirty="0" smtClean="0"/>
              <a:t>matérias jornalísticas contendo insinuações ou meias verdades. Pequenas sementes na cabeça do público que podem virar verdades percebidas (reais ou não) ou influenciar atitudes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ço Reservado para Rodapé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Leandro - Prop. Ideológica</a:t>
            </a:r>
          </a:p>
        </p:txBody>
      </p:sp>
      <p:sp>
        <p:nvSpPr>
          <p:cNvPr id="26627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39FBB4D-56ED-412B-A0C9-F7BD841149DF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26628" name="AutoShape 4" descr="Resultado de imagem para nariz do maluf no jornal da tarde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pic>
        <p:nvPicPr>
          <p:cNvPr id="26629" name="Picture 6" descr="Jornal da Tarde, 18 de abril de 198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260350"/>
            <a:ext cx="3803650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ço Reservado para Rodapé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Leandro - Prop. Ideológica</a:t>
            </a:r>
          </a:p>
        </p:txBody>
      </p:sp>
      <p:sp>
        <p:nvSpPr>
          <p:cNvPr id="27651" name="Espaço Reservado para Número de Slide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6B7B27D-3AD0-48D1-9BB4-55394B55BE1B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27652" name="AutoShape 2" descr="data:image/jpeg;base64,/9j/4AAQSkZJRgABAQAAAQABAAD/2wCEAAkGBxQSEhUUExQWFBUVGBoZGBgXGR8ZHBwcHSAhGx0cHRoYHyggGh0mGx8dITIiJSkrLi4uFx8zODQsNygtLiwBCgoKDg0OFxAQGiwkHCQsLCwsLCwsLCwsLCwsLCwsLCwsLCwsLCwsLCwsLCwsLCwsLCwsLCwsLCwsLCwsLCwsLP/AABEIAR8AsAMBIgACEQEDEQH/xAAcAAABBQEBAQAAAAAAAAAAAAAGAgMEBQcAAQj/xABFEAACAgAEBAMEBwUGBQMFAAABAgMRAAQSIQUiMUEGE1EHMmFxFCNCUoGRsWJyocHwFTOCktHxFiRD0uEIosJTVGSys//EABYBAQEBAAAAAAAAAAAAAAAAAAABAv/EABoRAQEBAQEBAQAAAAAAAAAAAAABESExAkH/2gAMAwEAAhEDEQA/ANxwM8T41LFI6gKdK6luyTbVVCu1+uwwTYoJ+CiV5HMjc40UF6BTdWevMCfxwSo78ZzHnGMeVtLHHelujhmJ97sFxAfxVNp3RNXWxqrT7vZr96sXrcFUyeZqkuw1ctawCobp13J+Z/DEE+Fk06fMkuguoqpJGotR29T/AAGKdIzvFp086hH9SUH299X+LHvHuLy5dkAKENG5JJJ5lHQb7AmgPn2xIzHAdXmEyyHzSpYaB9m67fH+GIbeGgxU+dKD9b/0q3lsOTtQu/4YmHSpOOyLHlmNHzQGerpVLAAj06973GGM5x6ZMyYQqsPNRAAXDEMLsG9NgVe3U4ck8MKyhWllOlFjU+VuoU2KNbel9xthzM+GQ7MzTTamdHsIBTJYB6VdX/DDDp3+13ObbLjZaYIxJ3dVDEEg9Be+14pk8VzvoCqgLFQSddAOF0bCS/vH5V8cWa+GQsiyiaQSBmbX5Y1HX1s1uOtX0s11wqLwxGEUBpeULuFAPJYXqOwP/tGGQ698T8UfLSwgNSPeq9R00VBaw3TmG3w+OKZfE8wQs1fViNmA18wc3QOvlIQgfME9NsE/GOEpmGBfzdkK6V01zdTuDvYU9fsDEI+GoaQaZiFCAi1p9Hu6/WvhXTEyHVG3iHMap1JBdFYrFzqffQAqQ31g0Fj62B1GHYfEsjouh1JbzW1jX0jTXRQvsxIPetwRYq7HN+FISd/pB2GkhkOmnDnTY2JYXdHqao4WPCcVVeY1l3dpbQM3mDS4O1aSPhfX13mQ6RxLi8oyMeYjOhm06gdTdbBqz67/ACxXZriWaRoblIEqzOtgXpSPWtg3TX1X4d8Eec4QkkCQaJVjSqCsoO1gAkk36/OsecW4Ok6oJEkJjFKwkCsQRTAm97oX8/ni5DoYfOZ0tlws++YQsnKnaMPudO1sa+QvC8rxTMNPLEZ60SOllEo0DQBrd7+z3AOCGTg8bPE5jkQwACMLIAAB2oN3HX1FXgc8Rww5R49EGZnkmd3ZEmAYAAhpAC1M2p1Qbg/WAA3QMwRE8RT+U5LgsYwRqRQQS5UlABzChVnv8sPwcRl89IzKwRMy8THStsqU2/LuaBB+eK/gfivgkq0WePzFKAZm1AFhiBJq8tTqo7NYPzwXQ8CyUqIyKJFFkOs7Gy1WSyScxNDc3hguODZpJULxm42IZCBVgqpujuOvcYsMQeEwLGmhBpVSAovVQCr3O5xOxYrsUyea16NNa2HXsGZT1Q0dh3PfbFzgMn4lJqAhNMGkUrqBo+Y1s435TykAbgPuUu8aiVZK8jlhHIjFPeXlsdaBuPYntfp8cPJn0iSR55IkRdPO7KqgsSAC2lQN6H4/hgTy2ZZZJjG0Ks4jkLKApbTc2nywRSgsxLWWYuxI08wKOF55c1HLIV5Si7MvXl1GwfQmqIFFT16khnwvxtpMoZ842USnYF4ZVaIAGhz6iAe3Xte10LjL52CRBIkkbxno6uCp+TA0cYp4RCjK8KnnF5NZsw0hItEeyEZ6FAWNmIob+uHeOS5ZzxmZQgyMkIWJio8qTN6OVob2LghuZcF1tRnjH2kG2r3h09fl8cNycQgGjVLENZpLdRqPotnmPwGM78C5DhpyMGcZ42aDKiKcs1opaiyyKfQmgDtWn0FAmWGUbw5IQIzm/OVQaHmKTJqCqeqgxB2obbv3vDDW/cR4jl8uoaeWKFSaBkdUBPoCxFnEXjmbYZV5st5LlULqXtkZV3NFD3AIBvrjP+JeJYDnslKjIjPlCFzczO0TAkho1hQr5smobgsNyOpC4ieC+NJDw7iMEmoSa8yQmgrp1KiIhTrEzuWpK+y/pga0TwbxNs3kosxKiKzhiQopRTMo6k1sB39cDfiDxrozGVGVmyWYgnzMOXcLzyJqYBiWSTT0urXt3xVmOXMeGZIcsH85E0sgDBqEgd1ArmuInYXd18MUviDimWkj4O2WglAyk0JmK5d/qlQqXjJC8zWuqlv3LvcXBrOe43k4WKyzQxlaDamUaSegYnZSbHWuoxI4lnsvlozLM0cUa9WagPgAT1J7DvjJuKZySR+LxxwPA04YKiQTTPmQFOmTWxMUSldyAoPP11AYuuEStmvDssSxSM0WUMQ1Ibd1iB5ARZ0sdF17ymrwBL4e8Y5TNZMZpnhjCqplTWGMZYkKrbXqJ2AqyTWLDhXHsrmJGijapUGpopInhkC/e8uZVYr+0BWMvh4jI/AlghyDZjyUgWXzIXI1FmLVHStIUCoSQSPrBewOJGUlzC8Yy2ZaPPZiJoDEjyQCLmLUQI0RfKjW7uTflJsijgDz/jjhpVm+lwUhAY6ul2Bt17HAF4q4lHmeJzxDMSQiDLCMPEpdB5vPJI+lTslxEG13X3hRwnh0UMnE+JyZvJZn6NmRHpeTLSKmmMAvqYryDUobVt7gwLeF3SaRpctnI0zM58x8tNFyEqzOsQa9QRVAPKG90H7NCC64Kr5nLQiXLZbNwBQqCE6ZkCkqmqN2CAtoJoOu2sdW04qzwvJQsGH0zhspYAs2tNrW1WWyvuktu/UAWBsZ/FMpI/ledlAmhgrZnJvf1dH6tEUBgXtEBIOzD4gLy/EiqlMvxAsbK+VxBQFI2JQOqjWVBNsrkbKPdZTiotPDGc4mmcy8a56PNZV5Qj6qkcaUMj22kMDoWrLbM4FEjGwjGOexeNc3m81xAQiCo0hCqQV1nmkI5QbpUJLEkl2Nm6GxjBXuM3zkpkaUGIsqsyrYAu9Q1ancahVjahzL6nGkYr4OFx6Rag2BdgHsPUfAfkMWFAGczM7KLgagbAdw1NR3AL+8AW6HVsOwIM7h3DZ89EkiM2Qly8jAJ5Z8pwYwu8auutRexLVYYURtg2PDo/ur/lX/AEw7FlwopeUegAH8sDFb4U4FHkMrHlomLLHY1N1LMSzE+lsTtiRxVJGRfKYKdQJ5tNijsG0t3o1W+mtrwEe0vxh/Z0sSxwxSvIrO5kHQAhV6De+b/Li78A8XHEckk7IkbF3DIoFAqxA6j7tH/FiGrGPKZrTMGmUM6ARlfsvRshSuy3XqTv8ADDMmSzBaUrmFAYOqCzyauh26kbkelUNrOLdcgg6Ko6fZXt07dqH5YV9DXfpv15V3/hgqFwjLPCG86YSXVWelCj1O3yH3b6scWWseos4Z+iL/AEq9fX3cKjywHT1voo39dhgH8Mux1AD+uv8A4/PGaeL/AGg5vJ8TTJiGMxyPCEdr1MklKW2NWH8xQK+xg48VZieHKTSZZDNOi2kfqbF7Ci1CzpBF1XfBEp5mF83Rj6dN9gK6/PrWFLK2qrvmPbt0HQep/hil8CZ/N5nJrLnYzl5tTDTRS1B2Yo9lL9Ce198XwIosHZgPu0enyG5wCFkbbf8A3226fPHs7mzRPb8tvhgSyvi/MvOITw+RWYjSWzMOwvdpFRiUob0AxvbBbnJo4l1ySCNe7O+kfmSBgInG8iuYhaCRm8uZCj6DTENQO9enX4E4yjPexPy315TMLIoAPlZlNStdii8f8ksdQbrGx5ZkkUPHJrU9GV9QPyINHC3RQLLEAdSWIGA+fJ/DXEsgS0cOYhABN5STz47JG5he3quurqQNxWKrN+MJH1QZuGPMqAQWaMRzLqB3AdWCldTaeXah22Oi5HxtnTxoZCUxeSZnUaQdRjKNJGQ+uiSum9u5wa8bfhssn0bNvlnkOwjmdS+/SgxsH5UcBWexzhH0bhcIIp5frm+cgDL/AOzSPwwcYjZWILqUCgCKHpygbXiTiK8Y7YTF7o+Qx03un5HCgMUe47HYh8ZeUQSmAaphG5jG270dI5iB1rqawGB+0/NJmOJ5ouxCwxiKOt7dQCF6bc7OL7acGP8A6fs7qy+Zhv3JVcC+gdQOnzQ/mcDmS8LcWU5pnyetp42BMhhc6ncElfrOU0WN/sj0AxY+y3wzxPJZ4M+XaLLyqVm1NGwpQxStLlr1Hr8TjVYnou9sbTjJAwyrEvmASkyCLUpBAAYkXzUSoNkDv0xnXs1zph4vHFBO8kEnIbJ0uRFqY6SB7soYA0DSj1NmPtt8OZnNplmgR5FjMgdE3YFgNL13qiNt+bAjl+BcUGfTMxZLyHfTpoDy4x5fk6iOi0o1Ud7PQ9MSLfVfnctmW4lmsomdnQL9IbV5j1SIZAunVQBOkfK/liqykmal4e0zZqUxwTJGsRkarkUsWu9iCFq/VqrvfPwnigz2ZzYyElzrmF6CvrEKrQ1X93bv8MM5fw5xH6E+W+hyjVPHKSUN8qOtbGqvTv8A67URfFztmMzwrU7M0uUyil297mllXUd/e3vr1wyA8f8AaWS86QxRicrZ6vlntG9AWVWDVV2PQYsM/wCGeKMcjKuScnKQRDSSBZhmcqCCwJYroJA9cS8p4J4lJHns2cvpnzPmIsTEKx8+TVK9MwC6VtRZ3vpsLgDM1xydOFR5cSMEmzE7vubbSkQVT+zZJroTXpg48J+Gc9ksxxBU15TKHLzBZ5G+r6fVS6vX7VgWoJxQzezXiH0F/OiWE5eTWgeSMa1lAEg1ayo0mOMi6vzG3Owxa8E4DneKvnJJZIUlbLCNI1lDBmXy1BKozaVISiSerjasRQLnlhhiQxSF8wskhaZNYQUEMehnCsXDam1aR769djjQfHkxz/Hsrk5yxgUwroBIB1qHc2O5sLY3oYqpfZ5xh8pHC2WURwvIUQPGJCZaLMTr0lRpA6g79D1BNxH2c8SDZbPxyRy55CGlR2GnUrEoFPu6RHSFdhtYOCIvsazbZfi+cySE+Rc2lDvTRSaVb56Nie9D0xM/9RPEnC5bLqToKySuOxKlVW/UC22+Ixfey/wJPlJ587nSn0ibVSIbC621uSRtZYCgLoDrvs97X/BUvEYopIAGlh1goSFLI9XRO2oFRVkdTgrLZ8uvDOLkQ2Rl42kQMbN/RGk69PeJ7fpiDw/hCS8Lz2ckt5o54FDsxJOtqctvTFtdknuMFw8BcWkziZuWKJixQSAyL7mgQsum6sxWNu5u8Km9l/E4hLlIJIWyk0iMzu1NUZtSVqw3qBYOkdMEaB7IuJPmOGQvISzrqjJJskIzKtnudIAv4YNcUXhLgaZHLplkJYRqLYitTMWZm/FiTXbYYvcGjeYPK3yP6Ycw3mPdb5HDmA7HY7HYDsVHi3MzxZOeTKqGnRLQEWCQRexIva8W+Gc57j/ut+mAwjhvtU4tNr8pIJfLjaVtMRsItam/vBsLGws/DB57NPaAeICRJ1RJY1D6ksIyXRNMTpINXuRTD44xrwLkc3LLJHkqEj5dkeyB9WdIcAv0N6Rtvgj4v4AfI5F5MzmY4md0Xy7Zgybsyciks2oK1AEDyuu+2sZ2tzg4jFLYjljk09QjqxH+U7YkRzL94fnj518GCMcWyYh1qrgo5PKXPksHYAk0rHmAv026VU8H4HGTxOLcrl4JmU7WTFMgXVt0IG/xxMNbZ7V/EmayOWjnynlkeZokLAMACOXax9r9Rim4l4p4tJkchNk4keSdS0xAWgbpFpm5EIu2/Z6juExxBfDs4234ghAqh7kX+n8cRfHXD0GR4VN1Z8k6mxYqIhlr0JMrX/h6Vhg+iw4IAcpZq1uxdfHrv8PTDmXlQg6CpANHSQaPpt3x86e0fgCHjeWiDMv0oZXUw6qWYQkr8goPzxV8Ez8vDm4omXdl0o0IN77TrGH2HvhC9HtqxFblxPjudk4gMpk0hWNF1TTTc1E70iK4LED12s9q3LZ8ykYuR1QdLYhRf44+Xn4YMvksjnomZMzNNmPrLNgxtpQj03Bv1s3i+4tmjxnjOXhzBYRssahVNaQYBM1A2AWY9etAegwNfQM2bQDd0X5sO/TqceJnY/8A6if5h/rj5byHC1bIZ9mstA2TZa6El5IjYPbSx2+AwjiXDkjyXD5wOaZcyrg0RUUtLQ7HnN/hga3TP8T4oOMRxRpGcgdOpuXoRzEteoOG6KOu3qSC+ficKOI3ljV26IzqGPpSk2cYb4syqZfj8TqLJeCffrqPUfAcn8cDfC+HLnctxHOZi5J4/o7qxY9ZJCHsdCCuwB6dqwNfTqDnPyX+eHsAvsc4q+YyA8xi7RMYtR3JVeZN+9Iyiz93B1gpuf3W+Rw5hufphzAdjsdjsB2KfxdDO+UmTK/3zLS7gdSA27bDlvFxjsBh3gTwTxTJZ6GUxBE1aJTrjYeUaLCtRPUDpvtgx9rXhWfPRwHLjW0TNqQsFsMBuNVAkEDaxsTgm4r4pyeWkEU+ZiikNHSzAEA9Cfuj4mhi2jkBogggiwQbsHoRXbFZyMKzPgnjDZuPMaEjlIX6xHQLEAghsi9mCD7IYb7egbbwJxSLM5wQwho5/NUyFkp42cS0AWsOaUbj7w+I2PjHiDLZZlWfMQwl9wJHVTXrTEGr74sMpmUlQPGyujC1ZSGBHqCNiMBiMngvixyRyv0ddBzAmrzE1Xo0VeutOwNVd98J4x4J4tmIcvA+XTRlomjQiSMGnO+o66ulWq9Mah7Rc1mIeHyS5aTypIyjFqBOjUAwAYEE0e+AFPEmfk4QH+mImZbMsNUrRQM0SKLVCwVdmKk96J+WKKzjvhjjM/EMtnHyyFoRlq0ugW46drBez9YW79sQeG+zvic084ngEK5rzNchZCqtq85CFRy1eaqr0NK7fMa5lOOpBkMtNnczBqZE1Shl0O9b6Cuzf4RXXtixj8RwSZaTM5eSOdI1Y8rqosC9LM5ATt71UDeMqxrI+BOKzpl8lNAsMGXeU+drU7SMCxFMS3Q6RpF3vWLTxp4NzmS4gufyKI8SIpJkdVWLRH5RL6mXk0C7B9fhZF4X8fz5rMrl9OR5m3dM1qOkbkJHQaRqBoih36YLvE3Hcll18vOyxIsoI0SG9a9DydSvbpWAwjwHw1s5luJZSNl8+SLLvGrGtflSM7bnbuBfbUMPSezrjE2Wy8TQKEg80IpkjDjzGDMSbIIJqt72ONv8PcL4fQzGShywDKVEkKKLHcalHqNx8MTeLcZgyqBsxKsQY6RqO5NXQHU7b7YDIOL+FOMTZ1M22XjLxiHTzpp5ACQQXv3i14Q/s64hlTmMtllSTLZgpz6gGCRvrQHUw0sDsSA1jpXaX7NOM5l+LSwyZt8zAEl0nWWRqK6XFk9RZ/E4Osx7RuGLIIjm47urAYpsaNyBdA3+OCJXgPw79Ay6watbaQzsOhdixJHeugF9lGCXEeFrdiNxpX9WxIwaNz9PxH64cw3P0HzH64cwHY7HY7AdhLmheFY7AfMHDxJmpczL9HOZkcNIzM+jyrYEyG6BAFrRIAB+GNr9kxlHD1SWrjkkRaYMNF2u6k1V1V9sCfFPZnnY55voU0YgzGpXDtpPluQWjPI3KOljeh870XwhwFchlY8up1abLNVWzEljXYdgPQDGqxIxf2lNAM/mzrfMMVkOhEP1b+VoBZyQNEZpyVvpRAonBn7CHJyc4N0Mw1DsLjQmvQE9sU/EfZ7xBc3mjB5ZizXnK0jOF+rmYuyEbsG+zYB6dRZxc+ynwpnck8hzH1cWkhYw6tqditudBI2VABZvmPTewI/ac9cLzfxRRvv1ZR+O/wCuMjz+SX+wcvId5EzcqruapgxYV8kHbbT88a57R+DZnOZPyMsUBeRfM1nTaLbbEA0fMCH5A4z/ADns94ockuUBgKLNJKAX6EqFHMEvqZT/AIh8KRaBs030jN8Jy8m8ax5OIKb0lZGVnNbddRB78o9Bi44f4cXK5PiMebzkEQLQrogcTnXHIWFxIwI6FQGoiiTWnE3jvs/zcUWSk86NM5Baqo1MCsT64ipVDbJqAOob8u+xtfDvZxmM3lM07Shs5JOknOkkaGtTMNTotli5NqpUaQO5qKCss6LmuHmGKSPS8Z8x10GZjOTrABI0iwgon3KwYR5dc/4mnTMr5iI0yhW3XTGhVRXoDzbd98Jm9l/F3+juzwloAEiXzADEinUu+im5iT3Ow64IeIezPPZeaLNZGeNpxGFlMpNmQpokcFg2oN1o0Qd9+0RA/wDTrxB/NzMBJKGNJK/aBKE/Miv8ow37asyW4rl4msoIoqA9ZJGDfmFX/Lg79lngX+y4nMjK88tayvuqq3pRSQCdySTQu/hiL7UvAMnEHinyzIs0Y0kPYDKDqU6gDRUk9u/bBfwHeHIoYOM52I/VQJHmgWHREG5r0CgmvSsAucWH6OwgjkdBOv8AzMiKlUj1EqjVuwPmEa/+mvKMaTD7LeINOzy5mKpg6zOrEuySAiTYx0SbPp8KxWR+ybiQheHz8v5ayCVY9TaXkrRqJ8u0Plkjv6V3BMap7OnJ4flCf/tYP/1r+WCbAd7NPDk2QgaPMSCSRircpJVFA0KikgbAL6Dr+JMcGjWY6D95f1GHcM5jt+8v6jD2A7HY8x4DgFY7HmPcB2M59p3Hs9lJofo7aIZFq9CNcgJJXmBI5APQdcaNjOfbdtlMu3TTmRZ9B5cmLEvgJznjji+XSLMNMHimZ/LDxx6ToOllIjUOKPxs/gcatw/xtlDloJ55ocuZk1aJJFBBB0uBdFgGBF12xkfBvBWe4ll4Sssf0ZGkCB2I0HXzkIqcxLC9z+Iwx4p4FlcpmniEr5kJEV8pUJKP5RFs2qgqv9cdIbT0IoE4uM63d+NZYRLKcxCInNLIZFCMetBronY9D2OI8nijJAAnOZYAiwTNH0Hf3umMLyGUU8EzRJY+TnI2TfoXVYm+BtSd9+x3rFPxvJJHkMm49+WLNazfUxzMimj02IB+XrZww0f+KPEnEMvx2LLDMkQSzZbTGFQjy5HVCpJXUCSH79+uLPLcczQ4zKJM5lhkV8zlM0IpVUkAJq8wSKwJctsAr9qGB/2ib+I8kenPk/8A+/8A5/hitzXBYT4glyxB8t3nsWb+syzu2/bmY/wxFbOfFeRA1fTMtpsC/PjqzdD3vgfyOLLPcSihjMs0qRxiud2Crv05ia3/AI4+WeC8NSbI53MNfmZYZbRvQ+tkKvY78oGPOKcblnyWTgdmKwCUKPm+3releUbbC/jiGvpb/i3JHLvmRmoWhTZnDggHqFrrqPZas9sDvs+9oSZvLySZyXLQOshAXWEqMhdJYO5PU1fQkYyFODuJM5eVny+WbLzSLG4fkaNDJFqZqJpgTzdmre8WXg7w/l5eC8RzTKTNEW0nUQPq1SVQVBo838Dgrc18TZRigGay5MjaUAlQ6mFbLR3O42HqMNcS8T5TLSCOfMwxOd9LuFNepB90H1OML8Gez5s/lfpEcqxskzrIWBbUoRGUqAd2B1bGr1ddsVvAoRnI+JZjMW8qZczhiTYkZgdWx9LFdKOCa+m4HBYkEEFVIINgjejiTjL/AGB595MnIjEkQyFEvspCvp+QZm/MY1DBqImalIIFbcpsfPuPw6/piUpxEzMbaww3FUR369bPw/T8l5fdQV6Her/Ku3T02wRIxwx4MdWA9x7jhjsFeYzr2scBzmdMCZeMywrqZhqjUa/dUnWwY0pboa36dMaNjsEsAnsv4PnMossWZXRFSmNbjIDG9ZGhid+U0dvTvgX4x4E4gM7mWy4Vo815wMjOABHMbdWX3gRZAKqegN9RjWMwZNXKBpodfXez8um3xOENJLXuLe1c23e7H5d++LqYxrL+zziRy2ZiI8tSAyRNItSSB4zfIzADy0YDURuw6AscVuc9nXFZYIY3jWoxIqp5sdoHYuxO9HUzH7TVXba92eSTltVAPXm6bnp6mqxGGak22iBoE89kA9dvn3vt2w1MY/4h8I8ZzGcTNmKMyxjLlGDxAB4wrnlLbjztR+I+FYRxjw3xKHiEvE3SNUSVnZy6UIgDGTpDWbh7Vd/HGsz5yXQ7ARWANJ13vYG9A7bjcdLwji0ZmRopFieORdLoWoEVuNQP3qFftddtw+c/CXDs5mYsxlMoqyecsTSxllV6jbUrKZGUUGNGrPMNt7xo3GfZHN/Z+WWFkfNQh/MUmlfWdVKx7p0F6Qdztgu8O+G4sm5ly2XgV9JRispvSSL2LEABlB9dj3FMQw5uUqdotViqcEUSeu/5f1cVmnAfZ1np3zeaz7ImYny8kKC1PM6eXqfyuQAIAtL1sntvRcK8AcZiy+YiWNEVwyeWZEPmCXQHIIehSxrRbfmNDckbOuel0WVjDBqI12PhZ7b46TPSEWnlEMoI5ge53G9sCK/HucFCPsj8PZ3JJNDmo1SJirpTKxLEEP7hO2ydfjgW4n7PM/l5MxHkkSTL5lfKPMilYrDAESFTqBsWuqxZ6mhq8XEJCOkXS9pB06n+G94bTNzXR8qub/qL+BPwFjt3B26YIg+zvw1/Z8Pklg0jXJIwui5oUt9VChVsgXRNC6Bfis4XKzMSwUGiOVg3f1H+n54s8FhL9vnhKpsK2x6/Vfn/ACOFL0wVFzOYAKrdM5IXcWa3NXf47dDiQhPff4jELi8FhHBpo3BB9QeUr8QQf6NYl3XXpgHcdhu+ldMKVrwCsdjsdgOw1mZwi6m2ArtfU12w7hLoCKIBHocAPpnSBTTo1DYlep232WrrpQ79KOPXmQqR5kQKBLOjerAbYr0YaQCBvfyqVnZ2jk5pW0kEhREGC7HdiNwAa3NDYC7O7BzTgkapW1KzL9RuNJvT0osQCADubGCISZqgA0sJaqZvKK24a9S0DW4FA3uAd9iUxlTyGTLbgjePSbCmvQVelipB79iAHp804LEyvs3uiINQ1fZK1qAWjZux2s49kzThraZlUqpUiJTVrZuxYJOpulCq2+0RF8y1vzMsA+qrQgk7E6tNHbl/KiT2ckMbMyh8uA5AU+XuOYahutXpDbbkk3sMeZeR5Ct5ggjpcCggiiQGBGxC9ttwCTsMevOxKETShgeYmAgEktuVBA2sDb01WdNrFMPnAQ6mSDV5nNcRNsvXYWT92+vWiNhh2CfUdIbLMaZVAjNGuY9QNq19DV3dnp6ZZQVQSSEt5Z1CJTSaTQKljTE1bEA7Ab4982Sx9a5v/wDHUUe3xo0R179hgGJM0pphJl4yRTqEHvFit7rdU1EX1YV15nVh+t0o2W1ajpBU70WNHaiRe5BBtj+Ml5mKrokYW2kk5feq5bWh0BAPTqdhpICZXPmtTsKNkmEHUUVV97bqRewHSugOCJXh47n+6rTt5SFNtq1A9/StuuL3FXwtrb3tR0gH6vyzYAs16E7/AAojtizGK0S/UfP+Rx6nQY8fqvz/AJHHsfQfLAMZ7op/aX9f9axIxG4i3Ifwr52K+PWsSRgGWjprB2rp/PCgQfgcLPXDbxWbGx9cA4DhWGS/YjHkL0o7jsfh2v8ADvgH8djy8e4Cvzk5bXH5TsKKkja7UdL+dfh33qvjiYkcmaSyP+oKAuugJ5dr9aPrYBBij4rwws+pYw5f3izFaAAWhpYdu1Ue5HYhETknT/zI5aFuoJ0sTtdEt1Fi7Cj4Ex5stIQhBzQLHmCuPXrdWB1rcdAKF4Vm8qxKgoh0F9NymxZ3IJa7HXfrX2ccmT5IwYk+rY7GbVSkDUQ2xPMD1H2em+0Hk0TgMqjNnSym/M7kAkAncgA1V1dbiiV6HJvvZzhKnoZAQ1mt7sVvdDsMIkyY6rlw4NAHz+oAsEkm6/P3d+2PYo47MbRCtQDDzyaYClsHsTtt/G6wHrsxULWZNvakstgrQq66d9J32P4SJoHKqP8AmGBChuYAjSTR93cmwT60PQ4jx5VdJX6OBuCoM9kuQb3uxSam677/ADwmOJRGoEO8oN6ZhSqTY3JOxHp/sEpI3dQj/SV2bfUu5O+kkDp2BNdsNPC3Q/TD6cy79+/xo/h6dfPo4CFxBzKb2nvZbN3fZhVbdThYgohlhA21kedVEkkm7r3QD074CyyBJc7ye6K116LdVvf3r74sMU/Bo6dz5Xl6rY/WeZZ2/wAtdx3Jvfc4uMVTcnVfn/I4UnQfLHknVfn/ACOPY+g+WAiZ0dB95lHx+f4bYm4h59wNJPRWB/r+u+JMTWMB6Tv+GFYT3/DCsA1mUBUg9CMNi0JrcYem6fl+uPSuAbXfdT+H9frhavfwPphqSA9VO/p/XTDbyXynZj0I2I9fy3+BwEzHYYZ2B36ev9dP637YeBwFdneFxsraY0Lsepsbk7kkEG673eK1eFS7jycsApGn3hdbjcdKPQV9n47ES98dgigPBiKAigC1ZXejIAQvboAE+O23TeRJw5mZiyRMCF2N9eUH8NOoV3oeu1vWPRiKH8xwd9QMaRDZ1IJJsHYXY+7YI+PwrCk4Y4UJ5MGkWKBbvfqP6s/jfVjsBTHIspYiKI8hAIJu6GxHSib7jthiHJygGoIgRYrUSDqu9+vfuL6+uCA4QpwRByGVEbsAioD0rewAvW++ot+YxZYYY/WL+636rh/BSJOq/P8AkcdF7o+QwmXqvzP6HCoTyj5DAReLg+U1CzQ/UYmLiJxT+6f5YkwigPkMB32vwwqsJXqfww1KxLAA1sT2PQj1+eKFsgAodLH64dwNcT4/ltbwnOLHLE0YYGlrVTAbija2f9BeLXKZ9JAmiZW1him1FgposAeosjcCtx64CfiNmYgzD1CtR7jdcOw3vZuj/IHtjj7w/dP6jANQzHo34H+v6+fXDgWum49PT5f6flj1or6/188MeWYtwSV9CST87O5/Xr1xA+kgPQ4cxBikSW6NN0Pr+PqMPxvp2bb49j+PY/D9cIHzjhgRyvjuF842XBTQEDLIHFWb2YXy2Kq/j8CSCTO2lpve3yNWBR+G/wAt99raJjuB1NYZ+kneo3I7HlF/GmYH4dMMZCB9Rd2s9Ph/sMPx5emLs2o3tfRRVUP1v44BcEyuupTY/n3BHYg9jhaLWKPPT+QzZlSxi2WVAAehoSiyKIB3rqAPTF0j6lBBsEWD8DuMB43vr+636rh7DP21/db9Vw9iiuzfEYxv5icgYnmG23ffEmDMoVFMOldfwwE5fjeZMkyoMpLBUgUGVQxOhiqNzn3mCg2BSn51MyviDPNqvIo4BcDRPH9kqtE2dw2sGgeg6b4yCTPMHifSQ23Y303rbviRlZgyKw6MoP5jEeE6rPQnT3G23qPTpiu4NmtOYmy5O8YWRR38uQsBdbe8rfGqusEXanc/hiDxIPTCIqkjRyaGIsBtqJHcA1tiXH1f5j9BhE0bFgQVFAjddXWvQiun8cFZwM6JuZszqYkEseGncMQgAVhr1C0Fmxuf8Nlw7iDO0Ea5hEmErgscqU8xTvoq+Q6FAsbE+X3OnBtz/eX/ACn/ALsKp/vL/lP/AHYqFRndvn/IY4nmHyP6jCIoyCSSCfgK9OxJ9Mc3vj90/quCnm3wllvbHKccxxBWycPGq9vTpv8AK+n9b30wpsxoBWYBo6rURf4MP6v49p6bjp1xzqKIO49DvgjH/F3gdMiWzmRhkzAKyEwg6wjuQRKN9TALqH2iLUiqvBD4C4my5VHzWkCRUIZbCoGCLpN9DrbcnuJPSyTPmRCzKLZPukDbYMdPqKbp8D8TiPxrLLJlszlw6x+bExjYiqJvfsWIfm9eb44C/jIVdz0G5Ow+J+GKqLiImldVElRgGypVW3IOi92qt9q3FXeM/wDCvHs0wihlR5PLPO0rA62AJUW1dwdiLVqG9gjTMjnjI1aGUKoLFlKjUaNDUATX8xigP9oXFzFA+XU6QyFpZNKPygi4VR7DM4OnmGkDUSfSf7NuLHMZTS3vZdzCdlXZQCm0Z0jkKjaul0LrAL7Zs60M7qpdTNGq8pVrU8jLpN0CC3WrIsHkGDD2XJEMmnkqVWtTm9nkei59LB5QATQFHtgDEe+vyb9VxKxCDfWKPg3/AMcTDhFZ3lvDkzCSsvw9lkMgoxurGMs1B2XqxGmyBV6uu2JK+GHRpBHlMlpbWg5pATGXBph091UNDYFdqG2CyTJojAKoUU2y2o7dlx75ArvfxZv5nGfEROA8Pjy8flxxrELDFUvSGYAtV9tV4sIohq1UNRFE1v8A10/LCI1Av4/PDsZ64aPIDd/vH+G38sKahhvLnb8WP8ThRP54BxThV4ajPX4YUT3PQYuhV4js3ON/st+q/wAsQuJZwRRvMUllAZKWPUWptC2FB6CyxregeuBvM+IYkkilOUzup0I5Yy1BnKEsQ1gr5YYbi1lFBtwAOVx42B/hHGocyWVUnVgrE+YkibDT0Ztr5x0+Ppi6Qcovr/PEocQ49duuGlffCZ5asnoBZ+Q64GqPPp/dg0ZdO7UNpGCgOLoWFVqvpS+oxU8XleFonWRgiGWPVqBIoRrpFodVOrLuDvZ+VD4j4w+uGVZDZ1rohAaTzb5lC7nZFG7Ch5ZJ6DFZnPEr6XSXJ5qIM7MPMAYRl26J9WAB5pSS2N9vQYRBxwThCiSUo7+evOGLE6g17NrDC1I2IFqHXtsb+PiDqwVoyvrbaj+f+/XtgQ8Mcc2hkdh3jJ1Aki9JvmIG4Df4cGfEYyacfZ2I9b/0P64ErPuP8HmzvFJA0UfJHH5cjxiRRGXIBBIokqZNmvSTY6DB/wADykMMflwIsaISKVQosd6H4b+lY9lB2F7lGW/jtX8/yxIyo0xgHsoGKrzV9anyb+WJxxWA/XJ/i/lizOLFR8x76/ut+q4Q42OFZg/WL+636phLsfXGL6GJJCovvsNyR1IHx9fTHLI/7IJ2FsRv/l32s/njyZrG/wB5fT7wwNeLp3MbM8C+XFLQZsykOpCgOrXqHlHzCUANk6Qdg1hEX/C5JtA8zRqJJ97sSSL0gi6322xKMzahYFH0YnsT00/DGdeHsk0RJXKlcxGGMY+nCQMyhaQoXal8uRib7A+6WBwdZad2WJpI/LcnmTUH0nS22obHCqsYW2w4RiPEf1w6DiAf8ScJedWaKSdXQ0qQzGENfl++wB2AXt2LeuBudZ7UHKcS06GBZcwhZjqeQId91pmAJrZUHbB95O9hmFn9n0A2sfAY4xH7zfw/0xrQMcEycoZlf6coUiQSSzK6kRsQIqqwG1Enl5gBzGhgnUjSAOgFflt/LCWiv/qP6fZ/7cMxLQIHck/yxLQ8hwnNi1IFGyAb+7fN+Om/xwi6wuRt/XBlnXFeBSxzmRkWZGJplRAx1UFDk3qC0DpPvEL1ArDuQ4RxFoSoeLTsY1HTUjWpvVsNajbcV2OC7iEBmSWE1pkiZd+mo6hv8Nxt+zijhhmy8Us0DySR0z+QgTWp+2o8zlBDXY7aWoE7YoC4JTC8mXchFemQM24WRTXKNzX5WCNyNjHg3iQRxJDPbstXIObURW7XRDX2ArboOmKCGeLPRBs0IxGSXhCG2UsST9aRyW3NpICkSdwCMQ5OGSQkWymEmlahY7URJqNdhZI+Iwo0CTjcJ0jzR1G9HbejdjlIWyQarF0uZUoNLAigQQQQQdwQQdwRRv44zKJoX1FpgRQB+x1+7VGjexHqOmL/AMK5y8sLJLIxQWNPL7w2O+4N+nT0wIJ4ZLmT/Ff8MXmBXhsxOYS/2h+mCrF+WkTNe+v7r/qmGZG/q8dxJj5iV9x/1TDEnrXx74zfUdKrEbdbB3JA2IPofTDGcyqzoYp4lljJBKsbFjcXqA77/hiSJjeFl8QVPD+BwZdi8GWSNje6Gid735hfriw8xiV5QKJJs/skDpfc/wAMKP8AXXDLMfTAS43+W+HAfliNG1D/AHx681YCQrH4fnjhKfhiPHNY6dMc0m1VihZlO+w/PDPnH4fn/wCMRszxCNBuw32G43PoDdX8OuGDnSyM0YDaVLbG2NDoFXfUa263jIstV1e2G5MwAxFFios1W1+pYgfxvpgPi8QzAklfMZTpljhYOyHuyk6Qy19nRZLLpJ1Y7xVETImYKNpAUMyhwVINoZIjuh3G5BABazR3ov5ePxx6tTISu+lXUuRvVJ1YmjQHXteJWYyMT6nZFBItm0g+6OpB2YgAbkbUMA3C8xlzGiNoWNqE0cMK+VzLXNpIRSfeDgaqquu8bjPGkH0eJ8w80YJU6dGoFo2RtUhceYysyL22laycUUAygzWYmSMrpDzSuY0bzEjZmeMg72QpBC0KsLtYqo4bngYgyySaLKKSGZiaU0AWCgcw10wLbgEWCZXEfEKZedpEZ45dFXHuoaq5zspLAKNNH+6Q9cU3C8yzZSNNausbs3lhHLr5hUSG1NEaVutOwZvlioJpM2yMDqVjuCjO63q3DA2Ku72BIskkkkko8DcSEiyRg6miEYY6dFk6zdUNt9qAwCjjEMyghvLvp9kbEm75r610G17YuvCnJOQjrct6iTRPRhelRQ2Cjbl1Ejck4UaZwuT6+Pf73cfDBfjKeBcRYzlDLFI0Wx8tHUAnb3nZg+4YEL7pUgmxjSuF55Zo1dWDAgG1Ngg7ggjYgjuMPlYj8UapI/3X/VMMO22J2dyRd0awNIYfnp/0w22Qb1X+vwwsuiEzHagK74XqxJ+gN6r/AF+GE/QH/Z/P/wAYzlMMMb/2/wDOEo354fOQf0H4VjhkG9BhlMIZtumG5ZgAxNbbbnv8d9uuJMuSY9h/D/XFTmfCcDzGd8rHJIQBrdVegOlB9gd+orFwWUfQHrim4shLG0YoaplPcVVEtS7jfTpPW7veX/w4oOqNXhbYXE+nYdtNlK/w4V/Z+aXo0cgPUONJ+WpDVfNTiZQMZjhcctujFjZ95iWQkksY5SNceptPLuhEYAVtW89uLRRQ6Y7UhtBRiQ+s2N2vUQSPfB6URYrC81wnNkk/RojXTRLuD30kqtX8+hP4wYfD2fa9QjguwZEYeeRe3OAVoem12fd6YdE7LFvKYMCVJJZ3tL1dZCz6asXYrbYV1w22ZUtyySSOFqo1DaRtzeYyheoJrcEWNLUK9TwkxbXK7yEdz5e9+uoMfyI/gKmS+GAQVDSKpFUClevusjLt16VsNsAM5V8rAgIgWK2YoU0SD3ixUbkxddwoULVahW9ZxrIDOURl5S25vd2a6GoN5hJC0O3U+9gobwibGmTcEMGMaB7G5OuDymu9+vc1XTHReGJQxPn6h21CU/K/+YAav2gcVMZVxnwnrjY5eN/MjdQUc7Nyrsytp0WGJUkb+W1dQT7leE5tZNoY4mdCxZ5CQ63RYAMWoVTaem11sMa3mfDgILFyZeuoqpWqoIY108g68pVr31dcQcvwqXeOVtSlifvKKNrpYkSKarrqbl/vOgw1WeweFTJzziNaFDyQdWxokyGiwPSzaj7RHQe5qFRMuWjOaQqdUsqrI5jAAbQEijvzdwNWyrYO9ij+fJmJb5UABGv33PXcAgAdupYUdw2AGKeRM1JIIZZFksKSYhassYe01gLugKgGqfsRWCCTJcUgSIltMUMVxKOa9wOQxVrR6Pu7sbvEvwr4kjymcjy6RyplM0aiLQyRLHKx3jXzFH1bkgir0u56BthDLeHmY+fpdplmBkjLixCItC3Z0NJ0c8x22u+t54fU5qTh+XClfosqO5Wl5Y6ZdS2aOtUBCltyxut8Isf/2Q==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pic>
        <p:nvPicPr>
          <p:cNvPr id="27653" name="Picture 4" descr="Jornal da Tarde, 5 de março de 198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313" y="188913"/>
            <a:ext cx="3792537" cy="628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ço Reservado para Rodapé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Leandro - Prop. Ideológica</a:t>
            </a:r>
          </a:p>
        </p:txBody>
      </p:sp>
      <p:sp>
        <p:nvSpPr>
          <p:cNvPr id="28675" name="Espaço Reservado para Número de Slide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E00DA34-EC22-4CB7-A0CF-450905F59451}" type="slidenum">
              <a:rPr lang="en-US" smtClean="0"/>
              <a:pPr/>
              <a:t>29</a:t>
            </a:fld>
            <a:endParaRPr lang="en-US" smtClean="0"/>
          </a:p>
        </p:txBody>
      </p:sp>
      <p:pic>
        <p:nvPicPr>
          <p:cNvPr id="28676" name="Picture 2" descr="Jornal da Tarde, 16 de novembro de 198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775" y="476250"/>
            <a:ext cx="3551238" cy="591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II - Aspectos das Campanhas</a:t>
            </a:r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Leandro - Prop. Ideológica</a:t>
            </a:r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71853B-7914-4A5C-AE6A-FED841AEEC6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4051300" y="3160713"/>
            <a:ext cx="0" cy="19542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2986088" y="3997325"/>
            <a:ext cx="22177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1905000" y="3808413"/>
            <a:ext cx="9636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600"/>
              <a:t>indivíduo</a:t>
            </a: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5186363" y="3808413"/>
            <a:ext cx="9858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600"/>
              <a:t>sociedade</a:t>
            </a: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4032250" y="2971800"/>
            <a:ext cx="1177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600" dirty="0"/>
              <a:t>mobilização</a:t>
            </a: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4122738" y="4926013"/>
            <a:ext cx="11096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600"/>
              <a:t>informação</a:t>
            </a:r>
          </a:p>
        </p:txBody>
      </p:sp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2238368" y="4429132"/>
            <a:ext cx="1333500" cy="58578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600" dirty="0"/>
              <a:t>Formação das</a:t>
            </a:r>
          </a:p>
          <a:p>
            <a:r>
              <a:rPr lang="pt-BR" sz="1600" dirty="0"/>
              <a:t>crenças</a:t>
            </a:r>
          </a:p>
        </p:txBody>
      </p:sp>
      <p:sp>
        <p:nvSpPr>
          <p:cNvPr id="18" name="Rectangle 13"/>
          <p:cNvSpPr>
            <a:spLocks noChangeArrowheads="1"/>
          </p:cNvSpPr>
          <p:nvPr/>
        </p:nvSpPr>
        <p:spPr bwMode="auto">
          <a:xfrm>
            <a:off x="4932363" y="3429000"/>
            <a:ext cx="1566862" cy="339725"/>
          </a:xfrm>
          <a:prstGeom prst="rect">
            <a:avLst/>
          </a:prstGeom>
          <a:noFill/>
          <a:ln w="952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600" dirty="0"/>
              <a:t>Coalizão - grupo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1357290" y="1785926"/>
            <a:ext cx="3711272" cy="461665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none">
            <a:spAutoFit/>
          </a:bodyPr>
          <a:lstStyle/>
          <a:p>
            <a:r>
              <a:rPr lang="pt-BR" dirty="0" smtClean="0"/>
              <a:t>Dimensões: Origem x Efeito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ço Reservado para Rodapé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Leandro - Prop. Ideológica</a:t>
            </a:r>
          </a:p>
        </p:txBody>
      </p:sp>
      <p:sp>
        <p:nvSpPr>
          <p:cNvPr id="29699" name="Espaço Reservado para Número de Slid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2FC73CD-F37D-4729-8821-249C4A554EBC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FHC e a Saída - FSP</a:t>
            </a:r>
          </a:p>
        </p:txBody>
      </p:sp>
      <p:pic>
        <p:nvPicPr>
          <p:cNvPr id="29701" name="Picture 3" descr="C:\PESSOAL\LELE\ECA\PROIDEO\imagens\FHC saida de emergencia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1752600"/>
            <a:ext cx="3340100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ço Reservado para Rodapé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Leandro - Prop. Ideológica</a:t>
            </a:r>
          </a:p>
        </p:txBody>
      </p:sp>
      <p:sp>
        <p:nvSpPr>
          <p:cNvPr id="30723" name="Espaço Reservado para Número de Slid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6A44986-CE31-4C83-9EE3-9D7E972709DF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Maluf e Pita</a:t>
            </a:r>
          </a:p>
        </p:txBody>
      </p:sp>
      <p:pic>
        <p:nvPicPr>
          <p:cNvPr id="30725" name="Picture 3" descr="C:\PESSOAL\LELE\ECA\PROIDEO\imagens\maluf e o dress code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21038" y="1752600"/>
            <a:ext cx="3373437" cy="448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Espaço Reservado para Número de Slid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168B459-8B00-47BC-863B-D247E5B282A0}" type="slidenum">
              <a:rPr lang="pt-BR" smtClean="0">
                <a:latin typeface="Times New Roman" pitchFamily="18" charset="0"/>
              </a:rPr>
              <a:pPr/>
              <a:t>32</a:t>
            </a:fld>
            <a:endParaRPr lang="pt-BR" smtClean="0">
              <a:latin typeface="Times New Roman" pitchFamily="18" charset="0"/>
            </a:endParaRPr>
          </a:p>
        </p:txBody>
      </p:sp>
      <p:pic>
        <p:nvPicPr>
          <p:cNvPr id="3075" name="Imagem 1" descr="http://www.cinemaemcena.com.br/pv/BlogPablo/image.axd?picture=vejadilm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1285875"/>
            <a:ext cx="3619500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Imagem 2" descr="http://www.cinemaemcena.com.br/pv/BlogPablo/image.axd?picture=vejaserr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0" y="1285875"/>
            <a:ext cx="3619500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CaixaDeTexto 6"/>
          <p:cNvSpPr txBox="1">
            <a:spLocks noChangeArrowheads="1"/>
          </p:cNvSpPr>
          <p:nvPr/>
        </p:nvSpPr>
        <p:spPr bwMode="auto">
          <a:xfrm>
            <a:off x="1071563" y="642938"/>
            <a:ext cx="1714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000" b="1"/>
              <a:t>24/ fev/2010</a:t>
            </a:r>
          </a:p>
        </p:txBody>
      </p:sp>
      <p:sp>
        <p:nvSpPr>
          <p:cNvPr id="3078" name="CaixaDeTexto 7"/>
          <p:cNvSpPr txBox="1">
            <a:spLocks noChangeArrowheads="1"/>
          </p:cNvSpPr>
          <p:nvPr/>
        </p:nvSpPr>
        <p:spPr bwMode="auto">
          <a:xfrm>
            <a:off x="5929313" y="571500"/>
            <a:ext cx="1714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000" b="1"/>
              <a:t>21/ abril/2010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ço Reservado para Número de Slide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5C8C21F-4174-4B3F-B519-F0C58C9064C3}" type="slidenum">
              <a:rPr lang="pt-BR" smtClean="0">
                <a:latin typeface="Times New Roman" pitchFamily="18" charset="0"/>
              </a:rPr>
              <a:pPr/>
              <a:t>33</a:t>
            </a:fld>
            <a:endParaRPr lang="pt-BR" smtClean="0">
              <a:latin typeface="Times New Roman" pitchFamily="18" charset="0"/>
            </a:endParaRPr>
          </a:p>
        </p:txBody>
      </p:sp>
      <p:pic>
        <p:nvPicPr>
          <p:cNvPr id="4099" name="Imagem 1" descr="http://www.cinemaemcena.com.br/pv/BlogPablo/image.axd?picture=vejasp.ht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5" y="1357313"/>
            <a:ext cx="3619500" cy="467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Retângulo 3"/>
          <p:cNvSpPr>
            <a:spLocks noChangeArrowheads="1"/>
          </p:cNvSpPr>
          <p:nvPr/>
        </p:nvSpPr>
        <p:spPr bwMode="auto">
          <a:xfrm>
            <a:off x="733425" y="714375"/>
            <a:ext cx="34813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 b="1"/>
              <a:t>Capa da edição de 10/02/2010 </a:t>
            </a:r>
            <a:endParaRPr lang="pt-BR" sz="2000"/>
          </a:p>
        </p:txBody>
      </p:sp>
      <p:pic>
        <p:nvPicPr>
          <p:cNvPr id="4101" name="Imagem 2" descr="http://www.cinemaemcena.com.br/pv/BlogPablo/image.axd?picture=vejarj.ht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88" y="1357313"/>
            <a:ext cx="3619500" cy="467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Retângulo 5"/>
          <p:cNvSpPr>
            <a:spLocks noChangeArrowheads="1"/>
          </p:cNvSpPr>
          <p:nvPr/>
        </p:nvSpPr>
        <p:spPr bwMode="auto">
          <a:xfrm>
            <a:off x="5191125" y="773113"/>
            <a:ext cx="34178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 b="1"/>
              <a:t>Capa da edição de 14/04/2010</a:t>
            </a:r>
            <a:endParaRPr lang="pt-BR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Presidentes e os próximos passos</a:t>
            </a:r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Leandro - Prop. Ideológica</a:t>
            </a:r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71853B-7914-4A5C-AE6A-FED841AEEC6F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pic>
        <p:nvPicPr>
          <p:cNvPr id="1026" name="Picture 2" descr="Como Jânio Quadros e FHC, Bolsonaro mostra a República de pés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44" y="2000240"/>
            <a:ext cx="6429388" cy="4286259"/>
          </a:xfrm>
          <a:prstGeom prst="rect">
            <a:avLst/>
          </a:prstGeom>
          <a:noFill/>
        </p:spPr>
      </p:pic>
      <p:pic>
        <p:nvPicPr>
          <p:cNvPr id="1028" name="Picture 4" descr="https://jornalistaslivres.org/wp-content/uploads/2019/01/tranc%CC%A7ando-as-pernas.jpg"/>
          <p:cNvPicPr>
            <a:picLocks noChangeAspect="1" noChangeArrowheads="1"/>
          </p:cNvPicPr>
          <p:nvPr/>
        </p:nvPicPr>
        <p:blipFill>
          <a:blip r:embed="rId3"/>
          <a:srcRect l="35416" t="7090" r="34214"/>
          <a:stretch>
            <a:fillRect/>
          </a:stretch>
        </p:blipFill>
        <p:spPr bwMode="auto">
          <a:xfrm>
            <a:off x="116112" y="2000240"/>
            <a:ext cx="2500330" cy="37034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Revista Veja 16/01/2019</a:t>
            </a:r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Leandro - Prop. Ideológica</a:t>
            </a:r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71853B-7914-4A5C-AE6A-FED841AEEC6F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pic>
        <p:nvPicPr>
          <p:cNvPr id="90114" name="Picture 2" descr="Confusão na largada - 16/01/20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2000240"/>
            <a:ext cx="3071796" cy="40418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Moro na FSP</a:t>
            </a:r>
            <a:endParaRPr lang="pt-BR" dirty="0"/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Leandro - Prop. Ideológica</a:t>
            </a:r>
            <a:endParaRPr lang="en-US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28D43A-F54A-4F80-845B-DF98DB7C99F6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071678"/>
            <a:ext cx="415290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1857364"/>
            <a:ext cx="2857520" cy="3324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57166"/>
            <a:ext cx="7772400" cy="1357322"/>
          </a:xfrm>
          <a:solidFill>
            <a:srgbClr val="002060"/>
          </a:solidFill>
        </p:spPr>
        <p:txBody>
          <a:bodyPr/>
          <a:lstStyle/>
          <a:p>
            <a:r>
              <a:rPr lang="pt-BR" sz="4000" dirty="0" smtClean="0"/>
              <a:t/>
            </a:r>
            <a:br>
              <a:rPr lang="pt-BR" sz="4000" dirty="0" smtClean="0"/>
            </a:br>
            <a:r>
              <a:rPr lang="pt-BR" sz="4000" dirty="0" smtClean="0"/>
              <a:t>Gado se desgarra e segue marreco</a:t>
            </a:r>
            <a:br>
              <a:rPr lang="pt-BR" sz="4000" dirty="0" smtClean="0"/>
            </a:br>
            <a:r>
              <a:rPr lang="pt-BR" sz="4000" dirty="0" smtClean="0"/>
              <a:t> </a:t>
            </a:r>
            <a:r>
              <a:rPr lang="pt-BR" sz="2800" dirty="0" smtClean="0"/>
              <a:t>Sobre Moro separando de </a:t>
            </a:r>
            <a:r>
              <a:rPr lang="pt-BR" sz="2800" dirty="0" err="1" smtClean="0"/>
              <a:t>Bolsonaro</a:t>
            </a:r>
            <a:r>
              <a:rPr lang="pt-BR" sz="2800" dirty="0" smtClean="0"/>
              <a:t> </a:t>
            </a:r>
            <a:r>
              <a:rPr lang="pt-BR" sz="4000" dirty="0" smtClean="0"/>
              <a:t/>
            </a:r>
            <a:br>
              <a:rPr lang="pt-BR" sz="4000" dirty="0" smtClean="0"/>
            </a:br>
            <a:endParaRPr lang="pt-BR" sz="4000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Leandro - Prop. Ideológica</a:t>
            </a:r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71853B-7914-4A5C-AE6A-FED841AEEC6F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214554"/>
            <a:ext cx="6629400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Datafolha e amostragem</a:t>
            </a:r>
          </a:p>
        </p:txBody>
      </p:sp>
      <p:sp>
        <p:nvSpPr>
          <p:cNvPr id="5123" name="Espaço Reservado para Número de Slide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DE0FE54-4801-42D4-91E4-DE469C292202}" type="slidenum">
              <a:rPr lang="pt-BR" smtClean="0">
                <a:latin typeface="Times New Roman" pitchFamily="18" charset="0"/>
              </a:rPr>
              <a:pPr/>
              <a:t>38</a:t>
            </a:fld>
            <a:endParaRPr lang="pt-BR" smtClean="0">
              <a:latin typeface="Times New Roman" pitchFamily="18" charset="0"/>
            </a:endParaRPr>
          </a:p>
        </p:txBody>
      </p:sp>
      <p:sp>
        <p:nvSpPr>
          <p:cNvPr id="5124" name="Retângulo 3"/>
          <p:cNvSpPr>
            <a:spLocks noChangeArrowheads="1"/>
          </p:cNvSpPr>
          <p:nvPr/>
        </p:nvSpPr>
        <p:spPr bwMode="auto">
          <a:xfrm>
            <a:off x="285750" y="2428875"/>
            <a:ext cx="2714625" cy="3143250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r>
              <a:rPr lang="pt-BR" sz="1800"/>
              <a:t>Sudeste - 40,9% </a:t>
            </a:r>
          </a:p>
          <a:p>
            <a:endParaRPr lang="pt-BR" sz="1800"/>
          </a:p>
          <a:p>
            <a:r>
              <a:rPr lang="pt-BR" sz="1800"/>
              <a:t/>
            </a:r>
            <a:br>
              <a:rPr lang="pt-BR" sz="1800"/>
            </a:br>
            <a:r>
              <a:rPr lang="pt-BR" sz="1800"/>
              <a:t>Nordeste - 28,7% </a:t>
            </a:r>
          </a:p>
          <a:p>
            <a:endParaRPr lang="pt-BR" sz="1800"/>
          </a:p>
          <a:p>
            <a:r>
              <a:rPr lang="pt-BR" sz="1800"/>
              <a:t/>
            </a:r>
            <a:br>
              <a:rPr lang="pt-BR" sz="1800"/>
            </a:br>
            <a:r>
              <a:rPr lang="pt-BR" sz="1800"/>
              <a:t>Sul - 14,6% </a:t>
            </a:r>
          </a:p>
          <a:p>
            <a:endParaRPr lang="pt-BR" sz="1800"/>
          </a:p>
          <a:p>
            <a:endParaRPr lang="pt-BR" sz="1800"/>
          </a:p>
          <a:p>
            <a:r>
              <a:rPr lang="pt-BR" sz="1800"/>
              <a:t>Norte/Ctro-Oeste15,8%</a:t>
            </a:r>
          </a:p>
        </p:txBody>
      </p:sp>
      <p:sp>
        <p:nvSpPr>
          <p:cNvPr id="5125" name="Retângulo 4"/>
          <p:cNvSpPr>
            <a:spLocks noChangeArrowheads="1"/>
          </p:cNvSpPr>
          <p:nvPr/>
        </p:nvSpPr>
        <p:spPr bwMode="auto">
          <a:xfrm>
            <a:off x="3357563" y="2500313"/>
            <a:ext cx="2643187" cy="3143250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r>
              <a:rPr lang="pt-BR" sz="1800"/>
              <a:t>Sudeste – 42%</a:t>
            </a:r>
            <a:br>
              <a:rPr lang="pt-BR" sz="1800"/>
            </a:br>
            <a:endParaRPr lang="pt-BR" sz="1800"/>
          </a:p>
          <a:p>
            <a:endParaRPr lang="pt-BR" sz="1800"/>
          </a:p>
          <a:p>
            <a:r>
              <a:rPr lang="pt-BR" sz="1800"/>
              <a:t>Nordeste – 29%</a:t>
            </a:r>
            <a:br>
              <a:rPr lang="pt-BR" sz="1800"/>
            </a:br>
            <a:endParaRPr lang="pt-BR" sz="1800"/>
          </a:p>
          <a:p>
            <a:endParaRPr lang="pt-BR" sz="1800"/>
          </a:p>
          <a:p>
            <a:r>
              <a:rPr lang="pt-BR" sz="1800"/>
              <a:t>Sul – 14%</a:t>
            </a:r>
            <a:br>
              <a:rPr lang="pt-BR" sz="1800"/>
            </a:br>
            <a:endParaRPr lang="pt-BR" sz="1800"/>
          </a:p>
          <a:p>
            <a:endParaRPr lang="pt-BR" sz="1800"/>
          </a:p>
          <a:p>
            <a:r>
              <a:rPr lang="pt-BR" sz="1800"/>
              <a:t>Norte/Ctro-Oeste - 15%</a:t>
            </a:r>
          </a:p>
        </p:txBody>
      </p:sp>
      <p:sp>
        <p:nvSpPr>
          <p:cNvPr id="5126" name="Retângulo 6"/>
          <p:cNvSpPr>
            <a:spLocks noChangeArrowheads="1"/>
          </p:cNvSpPr>
          <p:nvPr/>
        </p:nvSpPr>
        <p:spPr bwMode="auto">
          <a:xfrm>
            <a:off x="6357938" y="2500313"/>
            <a:ext cx="2643187" cy="3143250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r>
              <a:rPr lang="pt-BR" sz="1800"/>
              <a:t>Sudeste – 61,2%</a:t>
            </a:r>
            <a:br>
              <a:rPr lang="pt-BR" sz="1800"/>
            </a:br>
            <a:endParaRPr lang="pt-BR" sz="1800"/>
          </a:p>
          <a:p>
            <a:endParaRPr lang="pt-BR" sz="1800"/>
          </a:p>
          <a:p>
            <a:r>
              <a:rPr lang="pt-BR" sz="1800"/>
              <a:t>Nordeste – 18,4%</a:t>
            </a:r>
            <a:br>
              <a:rPr lang="pt-BR" sz="1800"/>
            </a:br>
            <a:endParaRPr lang="pt-BR" sz="1800"/>
          </a:p>
          <a:p>
            <a:endParaRPr lang="pt-BR" sz="1800"/>
          </a:p>
          <a:p>
            <a:r>
              <a:rPr lang="pt-BR" sz="1800"/>
              <a:t>Sul – 11,6%</a:t>
            </a:r>
            <a:br>
              <a:rPr lang="pt-BR" sz="1800"/>
            </a:br>
            <a:endParaRPr lang="pt-BR" sz="1800"/>
          </a:p>
          <a:p>
            <a:endParaRPr lang="pt-BR" sz="1800"/>
          </a:p>
          <a:p>
            <a:r>
              <a:rPr lang="pt-BR" sz="1800"/>
              <a:t>Norte/Ctro-Oeste – 9,2%</a:t>
            </a:r>
          </a:p>
        </p:txBody>
      </p:sp>
      <p:sp>
        <p:nvSpPr>
          <p:cNvPr id="5127" name="CaixaDeTexto 7"/>
          <p:cNvSpPr txBox="1">
            <a:spLocks noChangeArrowheads="1"/>
          </p:cNvSpPr>
          <p:nvPr/>
        </p:nvSpPr>
        <p:spPr bwMode="auto">
          <a:xfrm>
            <a:off x="714375" y="2000250"/>
            <a:ext cx="17859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000"/>
              <a:t>Fevereiro 2010</a:t>
            </a:r>
          </a:p>
        </p:txBody>
      </p:sp>
      <p:sp>
        <p:nvSpPr>
          <p:cNvPr id="5128" name="CaixaDeTexto 8"/>
          <p:cNvSpPr txBox="1">
            <a:spLocks noChangeArrowheads="1"/>
          </p:cNvSpPr>
          <p:nvPr/>
        </p:nvSpPr>
        <p:spPr bwMode="auto">
          <a:xfrm>
            <a:off x="6786563" y="2000250"/>
            <a:ext cx="17859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000"/>
              <a:t>Março 2010</a:t>
            </a:r>
          </a:p>
        </p:txBody>
      </p:sp>
      <p:sp>
        <p:nvSpPr>
          <p:cNvPr id="5129" name="CaixaDeTexto 9"/>
          <p:cNvSpPr txBox="1">
            <a:spLocks noChangeArrowheads="1"/>
          </p:cNvSpPr>
          <p:nvPr/>
        </p:nvSpPr>
        <p:spPr bwMode="auto">
          <a:xfrm>
            <a:off x="3714750" y="2000250"/>
            <a:ext cx="17859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000"/>
              <a:t>Correto IBGE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ço Reservado para Rodapé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Leandro - Prop. Ideológica</a:t>
            </a:r>
          </a:p>
        </p:txBody>
      </p:sp>
      <p:sp>
        <p:nvSpPr>
          <p:cNvPr id="31747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DDA4853-2B93-4038-B8C0-5C7DB1005309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r>
              <a:rPr lang="pt-BR" dirty="0" smtClean="0"/>
              <a:t>IV - Comunicação</a:t>
            </a: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14800"/>
          </a:xfrm>
          <a:noFill/>
        </p:spPr>
        <p:txBody>
          <a:bodyPr lIns="90488" tIns="44450" rIns="90488" bIns="44450"/>
          <a:lstStyle/>
          <a:p>
            <a:pPr>
              <a:lnSpc>
                <a:spcPct val="135000"/>
              </a:lnSpc>
              <a:spcBef>
                <a:spcPct val="0"/>
              </a:spcBef>
              <a:buFontTx/>
              <a:buNone/>
            </a:pPr>
            <a:r>
              <a:rPr lang="pt-BR" sz="2400" smtClean="0"/>
              <a:t>A. Jornalismo: veiculação de matéria não paga representa vantagem (nível 1 da Teoria do Agenda Setting):</a:t>
            </a:r>
          </a:p>
          <a:p>
            <a:pPr lvl="1">
              <a:lnSpc>
                <a:spcPct val="135000"/>
              </a:lnSpc>
              <a:spcBef>
                <a:spcPct val="5000"/>
              </a:spcBef>
              <a:buFontTx/>
              <a:buNone/>
            </a:pPr>
            <a:r>
              <a:rPr lang="pt-BR" sz="2000" smtClean="0"/>
              <a:t>1. </a:t>
            </a:r>
            <a:r>
              <a:rPr lang="pt-BR" sz="2000" u="sng" smtClean="0"/>
              <a:t>Econômica</a:t>
            </a:r>
            <a:r>
              <a:rPr lang="pt-BR" sz="2000" smtClean="0"/>
              <a:t>: custo é muito baixo (pode ser zero)</a:t>
            </a:r>
          </a:p>
          <a:p>
            <a:pPr lvl="1">
              <a:lnSpc>
                <a:spcPct val="135000"/>
              </a:lnSpc>
              <a:spcBef>
                <a:spcPct val="5000"/>
              </a:spcBef>
              <a:buFontTx/>
              <a:buNone/>
            </a:pPr>
            <a:r>
              <a:rPr lang="pt-BR" sz="2000" smtClean="0"/>
              <a:t>2. </a:t>
            </a:r>
            <a:r>
              <a:rPr lang="pt-BR" sz="2000" u="sng" smtClean="0"/>
              <a:t>Atenção</a:t>
            </a:r>
            <a:r>
              <a:rPr lang="pt-BR" sz="2000" smtClean="0"/>
              <a:t>: matéria recebe mais atenção do que anúncio</a:t>
            </a:r>
          </a:p>
          <a:p>
            <a:pPr lvl="1">
              <a:lnSpc>
                <a:spcPct val="135000"/>
              </a:lnSpc>
              <a:spcBef>
                <a:spcPct val="5000"/>
              </a:spcBef>
              <a:buFontTx/>
              <a:buNone/>
            </a:pPr>
            <a:r>
              <a:rPr lang="pt-BR" sz="2000" smtClean="0"/>
              <a:t>3. </a:t>
            </a:r>
            <a:r>
              <a:rPr lang="pt-BR" sz="2000" u="sng" smtClean="0"/>
              <a:t>Credibilidade</a:t>
            </a:r>
            <a:r>
              <a:rPr lang="pt-BR" sz="2000" smtClean="0"/>
              <a:t>: o que aparece na TV, rádio, jornal, etc. é sempre verdade</a:t>
            </a:r>
          </a:p>
          <a:p>
            <a:pPr lvl="1">
              <a:lnSpc>
                <a:spcPct val="135000"/>
              </a:lnSpc>
              <a:spcBef>
                <a:spcPct val="5000"/>
              </a:spcBef>
              <a:buFontTx/>
              <a:buNone/>
            </a:pPr>
            <a:r>
              <a:rPr lang="pt-BR" sz="2000" smtClean="0"/>
              <a:t>4. </a:t>
            </a:r>
            <a:r>
              <a:rPr lang="pt-BR" sz="2000" u="sng" smtClean="0"/>
              <a:t>Capacidade informacional</a:t>
            </a:r>
            <a:r>
              <a:rPr lang="pt-BR" sz="2000" smtClean="0"/>
              <a:t>: a mídia é a nossa fonte de informações para a formação de nossa opinião. Notícia &gt; Anúncio</a:t>
            </a:r>
          </a:p>
          <a:p>
            <a:pPr lvl="1">
              <a:lnSpc>
                <a:spcPct val="135000"/>
              </a:lnSpc>
              <a:spcBef>
                <a:spcPct val="5000"/>
              </a:spcBef>
              <a:buFontTx/>
              <a:buNone/>
            </a:pPr>
            <a:r>
              <a:rPr lang="pt-BR" sz="2000" smtClean="0"/>
              <a:t>5. Uso de press releases e vídeo news release aumentam controle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ço Reservado para Rodapé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Leandro - Prop. Ideológica</a:t>
            </a:r>
          </a:p>
        </p:txBody>
      </p:sp>
      <p:sp>
        <p:nvSpPr>
          <p:cNvPr id="5123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003AA94-8CDA-41BE-B340-14503844236E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pt-BR" dirty="0" smtClean="0"/>
              <a:t>II - Aspectos das Campanhas</a:t>
            </a:r>
          </a:p>
        </p:txBody>
      </p:sp>
      <p:sp>
        <p:nvSpPr>
          <p:cNvPr id="5137" name="Line 6"/>
          <p:cNvSpPr>
            <a:spLocks noChangeShapeType="1"/>
          </p:cNvSpPr>
          <p:nvPr/>
        </p:nvSpPr>
        <p:spPr bwMode="auto">
          <a:xfrm>
            <a:off x="4051300" y="3160713"/>
            <a:ext cx="0" cy="19542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138" name="Line 7"/>
          <p:cNvSpPr>
            <a:spLocks noChangeShapeType="1"/>
          </p:cNvSpPr>
          <p:nvPr/>
        </p:nvSpPr>
        <p:spPr bwMode="auto">
          <a:xfrm>
            <a:off x="2986088" y="3997325"/>
            <a:ext cx="22177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139" name="Rectangle 8"/>
          <p:cNvSpPr>
            <a:spLocks noChangeArrowheads="1"/>
          </p:cNvSpPr>
          <p:nvPr/>
        </p:nvSpPr>
        <p:spPr bwMode="auto">
          <a:xfrm>
            <a:off x="1905000" y="3808413"/>
            <a:ext cx="9636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600"/>
              <a:t>indivíduo</a:t>
            </a:r>
          </a:p>
        </p:txBody>
      </p:sp>
      <p:sp>
        <p:nvSpPr>
          <p:cNvPr id="5140" name="Rectangle 9"/>
          <p:cNvSpPr>
            <a:spLocks noChangeArrowheads="1"/>
          </p:cNvSpPr>
          <p:nvPr/>
        </p:nvSpPr>
        <p:spPr bwMode="auto">
          <a:xfrm>
            <a:off x="5186363" y="3808413"/>
            <a:ext cx="9858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600"/>
              <a:t>sociedade</a:t>
            </a:r>
          </a:p>
        </p:txBody>
      </p:sp>
      <p:sp>
        <p:nvSpPr>
          <p:cNvPr id="5141" name="Rectangle 10"/>
          <p:cNvSpPr>
            <a:spLocks noChangeArrowheads="1"/>
          </p:cNvSpPr>
          <p:nvPr/>
        </p:nvSpPr>
        <p:spPr bwMode="auto">
          <a:xfrm>
            <a:off x="4032250" y="2971800"/>
            <a:ext cx="1177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600" dirty="0"/>
              <a:t>mobilização</a:t>
            </a:r>
          </a:p>
        </p:txBody>
      </p:sp>
      <p:sp>
        <p:nvSpPr>
          <p:cNvPr id="5142" name="Rectangle 11"/>
          <p:cNvSpPr>
            <a:spLocks noChangeArrowheads="1"/>
          </p:cNvSpPr>
          <p:nvPr/>
        </p:nvSpPr>
        <p:spPr bwMode="auto">
          <a:xfrm>
            <a:off x="4122738" y="4926013"/>
            <a:ext cx="11096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600"/>
              <a:t>informação</a:t>
            </a:r>
          </a:p>
        </p:txBody>
      </p:sp>
      <p:sp>
        <p:nvSpPr>
          <p:cNvPr id="5143" name="Rectangle 13"/>
          <p:cNvSpPr>
            <a:spLocks noChangeArrowheads="1"/>
          </p:cNvSpPr>
          <p:nvPr/>
        </p:nvSpPr>
        <p:spPr bwMode="auto">
          <a:xfrm>
            <a:off x="2170113" y="3249613"/>
            <a:ext cx="1063625" cy="585788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600" dirty="0" smtClean="0"/>
              <a:t>Recebedor</a:t>
            </a:r>
          </a:p>
          <a:p>
            <a:r>
              <a:rPr lang="pt-BR" sz="1600" dirty="0" err="1" smtClean="0"/>
              <a:t>Intraclasse</a:t>
            </a:r>
            <a:endParaRPr lang="pt-BR" sz="1600" dirty="0"/>
          </a:p>
        </p:txBody>
      </p:sp>
      <p:sp>
        <p:nvSpPr>
          <p:cNvPr id="5136" name="Rectangle 14"/>
          <p:cNvSpPr>
            <a:spLocks noChangeArrowheads="1"/>
          </p:cNvSpPr>
          <p:nvPr/>
        </p:nvSpPr>
        <p:spPr bwMode="auto">
          <a:xfrm>
            <a:off x="4743450" y="4460875"/>
            <a:ext cx="10302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600"/>
              <a:t>originador</a:t>
            </a:r>
          </a:p>
        </p:txBody>
      </p:sp>
      <p:sp>
        <p:nvSpPr>
          <p:cNvPr id="5127" name="Rectangle 13"/>
          <p:cNvSpPr>
            <a:spLocks noChangeArrowheads="1"/>
          </p:cNvSpPr>
          <p:nvPr/>
        </p:nvSpPr>
        <p:spPr bwMode="auto">
          <a:xfrm>
            <a:off x="4932363" y="3429000"/>
            <a:ext cx="1566862" cy="339725"/>
          </a:xfrm>
          <a:prstGeom prst="rect">
            <a:avLst/>
          </a:prstGeom>
          <a:noFill/>
          <a:ln w="952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600" dirty="0"/>
              <a:t>Coalizão - grupo</a:t>
            </a:r>
          </a:p>
        </p:txBody>
      </p:sp>
      <p:sp>
        <p:nvSpPr>
          <p:cNvPr id="5128" name="Rectangle 13"/>
          <p:cNvSpPr>
            <a:spLocks noChangeArrowheads="1"/>
          </p:cNvSpPr>
          <p:nvPr/>
        </p:nvSpPr>
        <p:spPr bwMode="auto">
          <a:xfrm>
            <a:off x="1403350" y="4652963"/>
            <a:ext cx="1333500" cy="58578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1600" dirty="0"/>
              <a:t>Formação das</a:t>
            </a:r>
          </a:p>
          <a:p>
            <a:r>
              <a:rPr lang="pt-BR" sz="1600" dirty="0"/>
              <a:t>crenças</a:t>
            </a:r>
          </a:p>
        </p:txBody>
      </p:sp>
      <p:sp>
        <p:nvSpPr>
          <p:cNvPr id="5129" name="CaixaDeTexto 23"/>
          <p:cNvSpPr txBox="1">
            <a:spLocks noChangeArrowheads="1"/>
          </p:cNvSpPr>
          <p:nvPr/>
        </p:nvSpPr>
        <p:spPr bwMode="auto">
          <a:xfrm>
            <a:off x="7019925" y="4365625"/>
            <a:ext cx="1614545" cy="646331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800" dirty="0"/>
              <a:t>Caminho </a:t>
            </a:r>
          </a:p>
          <a:p>
            <a:r>
              <a:rPr lang="pt-BR" sz="1800" dirty="0"/>
              <a:t>da </a:t>
            </a:r>
            <a:r>
              <a:rPr lang="pt-BR" sz="1800" dirty="0" smtClean="0"/>
              <a:t>Mobilização</a:t>
            </a:r>
            <a:endParaRPr lang="pt-BR" sz="1800" dirty="0"/>
          </a:p>
        </p:txBody>
      </p:sp>
      <p:cxnSp>
        <p:nvCxnSpPr>
          <p:cNvPr id="5130" name="Conector de seta reta 25"/>
          <p:cNvCxnSpPr>
            <a:cxnSpLocks noChangeShapeType="1"/>
          </p:cNvCxnSpPr>
          <p:nvPr/>
        </p:nvCxnSpPr>
        <p:spPr bwMode="auto">
          <a:xfrm flipH="1" flipV="1">
            <a:off x="4643438" y="4365625"/>
            <a:ext cx="2305050" cy="215900"/>
          </a:xfrm>
          <a:prstGeom prst="straightConnector1">
            <a:avLst/>
          </a:prstGeom>
          <a:noFill/>
          <a:ln w="12700" cap="sq" algn="ctr">
            <a:solidFill>
              <a:schemeClr val="tx1"/>
            </a:solidFill>
            <a:round/>
            <a:headEnd type="none" w="sm" len="sm"/>
            <a:tailEnd type="arrow" w="med" len="med"/>
          </a:ln>
        </p:spPr>
      </p:cxnSp>
      <p:sp>
        <p:nvSpPr>
          <p:cNvPr id="5131" name="CaixaDeTexto 28"/>
          <p:cNvSpPr txBox="1">
            <a:spLocks noChangeArrowheads="1"/>
          </p:cNvSpPr>
          <p:nvPr/>
        </p:nvSpPr>
        <p:spPr bwMode="auto">
          <a:xfrm>
            <a:off x="1619250" y="5589588"/>
            <a:ext cx="13589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800"/>
              <a:t>Caminho </a:t>
            </a:r>
          </a:p>
          <a:p>
            <a:r>
              <a:rPr lang="pt-BR" sz="1800"/>
              <a:t>do indivíduo</a:t>
            </a:r>
          </a:p>
        </p:txBody>
      </p:sp>
      <p:cxnSp>
        <p:nvCxnSpPr>
          <p:cNvPr id="5132" name="Conector de seta reta 30"/>
          <p:cNvCxnSpPr>
            <a:cxnSpLocks noChangeShapeType="1"/>
          </p:cNvCxnSpPr>
          <p:nvPr/>
        </p:nvCxnSpPr>
        <p:spPr bwMode="auto">
          <a:xfrm flipV="1">
            <a:off x="2700338" y="4725144"/>
            <a:ext cx="719534" cy="1007320"/>
          </a:xfrm>
          <a:prstGeom prst="straightConnector1">
            <a:avLst/>
          </a:prstGeom>
          <a:noFill/>
          <a:ln w="12700" cap="sq" algn="ctr">
            <a:solidFill>
              <a:srgbClr val="FF0000"/>
            </a:solidFill>
            <a:round/>
            <a:headEnd type="none" w="sm" len="sm"/>
            <a:tailEnd type="arrow" w="med" len="med"/>
          </a:ln>
        </p:spPr>
      </p:cxnSp>
      <p:cxnSp>
        <p:nvCxnSpPr>
          <p:cNvPr id="5133" name="Conector de seta reta 26"/>
          <p:cNvCxnSpPr>
            <a:cxnSpLocks noChangeShapeType="1"/>
          </p:cNvCxnSpPr>
          <p:nvPr/>
        </p:nvCxnSpPr>
        <p:spPr bwMode="auto">
          <a:xfrm>
            <a:off x="3563938" y="3500438"/>
            <a:ext cx="914400" cy="914400"/>
          </a:xfrm>
          <a:prstGeom prst="straightConnector1">
            <a:avLst/>
          </a:prstGeom>
          <a:noFill/>
          <a:ln w="12700" cap="sq" algn="ctr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5134" name="Conector de seta reta 28"/>
          <p:cNvCxnSpPr>
            <a:cxnSpLocks noChangeShapeType="1"/>
          </p:cNvCxnSpPr>
          <p:nvPr/>
        </p:nvCxnSpPr>
        <p:spPr bwMode="auto">
          <a:xfrm flipV="1">
            <a:off x="3635375" y="3500438"/>
            <a:ext cx="865188" cy="936625"/>
          </a:xfrm>
          <a:prstGeom prst="straightConnector1">
            <a:avLst/>
          </a:prstGeom>
          <a:noFill/>
          <a:ln w="12700" cap="sq" algn="ctr">
            <a:solidFill>
              <a:srgbClr val="FF0000"/>
            </a:solidFill>
            <a:round/>
            <a:headEnd type="none" w="sm" len="sm"/>
            <a:tailEnd type="arrow" w="med" len="med"/>
          </a:ln>
        </p:spPr>
      </p:cxnSp>
      <p:sp>
        <p:nvSpPr>
          <p:cNvPr id="24" name="Retângulo 23"/>
          <p:cNvSpPr/>
          <p:nvPr/>
        </p:nvSpPr>
        <p:spPr>
          <a:xfrm>
            <a:off x="1142976" y="2038641"/>
            <a:ext cx="3711272" cy="461665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none">
            <a:spAutoFit/>
          </a:bodyPr>
          <a:lstStyle/>
          <a:p>
            <a:r>
              <a:rPr lang="pt-BR" dirty="0" smtClean="0"/>
              <a:t>Dimensões: Origem x Efeito</a:t>
            </a:r>
            <a:endParaRPr lang="pt-BR" dirty="0"/>
          </a:p>
        </p:txBody>
      </p:sp>
      <p:sp>
        <p:nvSpPr>
          <p:cNvPr id="25" name="Espaço Reservado para Conteúdo 2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ço Reservado para Rodapé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Leandro - Prop. Ideológica</a:t>
            </a:r>
          </a:p>
        </p:txBody>
      </p:sp>
      <p:sp>
        <p:nvSpPr>
          <p:cNvPr id="32771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9090010-52B0-4F67-A058-1CACE3849E4E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r>
              <a:rPr lang="pt-BR" dirty="0" smtClean="0"/>
              <a:t>IV - Comunicação</a:t>
            </a:r>
            <a:r>
              <a:rPr lang="pt-BR" sz="2000" dirty="0" smtClean="0"/>
              <a:t>(cont.)</a:t>
            </a:r>
          </a:p>
        </p:txBody>
      </p:sp>
      <p:sp>
        <p:nvSpPr>
          <p:cNvPr id="327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114800"/>
          </a:xfrm>
          <a:noFill/>
        </p:spPr>
        <p:txBody>
          <a:bodyPr lIns="90488" tIns="44450" rIns="90488" bIns="44450"/>
          <a:lstStyle/>
          <a:p>
            <a:pPr>
              <a:lnSpc>
                <a:spcPct val="170000"/>
              </a:lnSpc>
              <a:buFontTx/>
              <a:buNone/>
            </a:pPr>
            <a:r>
              <a:rPr lang="pt-BR" sz="2000" smtClean="0"/>
              <a:t>B. A Propaganda:</a:t>
            </a:r>
          </a:p>
          <a:p>
            <a:pPr>
              <a:lnSpc>
                <a:spcPct val="170000"/>
              </a:lnSpc>
              <a:spcBef>
                <a:spcPct val="5000"/>
              </a:spcBef>
              <a:buFontTx/>
              <a:buNone/>
            </a:pPr>
            <a:r>
              <a:rPr lang="pt-BR" sz="2000" smtClean="0"/>
              <a:t>1. Permite </a:t>
            </a:r>
            <a:r>
              <a:rPr lang="pt-BR" sz="2000" u="sng" smtClean="0"/>
              <a:t>total controle </a:t>
            </a:r>
            <a:r>
              <a:rPr lang="pt-BR" sz="2000" smtClean="0"/>
              <a:t>desde conteúdo até aparência geral</a:t>
            </a:r>
          </a:p>
          <a:p>
            <a:pPr>
              <a:lnSpc>
                <a:spcPct val="170000"/>
              </a:lnSpc>
              <a:spcBef>
                <a:spcPct val="5000"/>
              </a:spcBef>
              <a:buFontTx/>
              <a:buNone/>
            </a:pPr>
            <a:r>
              <a:rPr lang="pt-BR" sz="2000" smtClean="0"/>
              <a:t>2. </a:t>
            </a:r>
            <a:r>
              <a:rPr lang="pt-BR" sz="2000" u="sng" smtClean="0"/>
              <a:t>Posição de inserção</a:t>
            </a:r>
            <a:r>
              <a:rPr lang="pt-BR" sz="2000" smtClean="0"/>
              <a:t>: importante tanto para situações onde a audiência é ativa como onde essa é passiva</a:t>
            </a:r>
          </a:p>
          <a:p>
            <a:pPr>
              <a:lnSpc>
                <a:spcPct val="170000"/>
              </a:lnSpc>
              <a:spcBef>
                <a:spcPct val="5000"/>
              </a:spcBef>
              <a:buFontTx/>
              <a:buNone/>
            </a:pPr>
            <a:r>
              <a:rPr lang="pt-BR" sz="2000" smtClean="0"/>
              <a:t>3. </a:t>
            </a:r>
            <a:r>
              <a:rPr lang="pt-BR" sz="2000" u="sng" smtClean="0"/>
              <a:t>Independência</a:t>
            </a:r>
            <a:r>
              <a:rPr lang="pt-BR" sz="2000" smtClean="0"/>
              <a:t>: única restrição é pagamento</a:t>
            </a:r>
          </a:p>
          <a:p>
            <a:pPr>
              <a:lnSpc>
                <a:spcPct val="170000"/>
              </a:lnSpc>
              <a:spcBef>
                <a:spcPct val="5000"/>
              </a:spcBef>
              <a:buFontTx/>
              <a:buNone/>
            </a:pPr>
            <a:r>
              <a:rPr lang="pt-BR" sz="2000" smtClean="0"/>
              <a:t>4. </a:t>
            </a:r>
            <a:r>
              <a:rPr lang="pt-BR" sz="2000" u="sng" smtClean="0"/>
              <a:t>Criatividade</a:t>
            </a:r>
            <a:r>
              <a:rPr lang="pt-BR" sz="2000" smtClean="0"/>
              <a:t>: cuidado com o conteúdo, forma e apresentação é superior por ser um trabalho mais específico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ço Reservado para Rodapé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Leandro - Prop. Ideológica</a:t>
            </a:r>
          </a:p>
        </p:txBody>
      </p:sp>
      <p:sp>
        <p:nvSpPr>
          <p:cNvPr id="33795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003D34C-E950-4A26-A268-CF988AFCE39A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r>
              <a:rPr lang="pt-BR" dirty="0" smtClean="0"/>
              <a:t>V - O poder da imprensa</a:t>
            </a:r>
          </a:p>
        </p:txBody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0488" tIns="44450" rIns="90488" bIns="44450"/>
          <a:lstStyle/>
          <a:p>
            <a:pPr>
              <a:lnSpc>
                <a:spcPct val="120000"/>
              </a:lnSpc>
              <a:buFontTx/>
              <a:buNone/>
            </a:pPr>
            <a:r>
              <a:rPr lang="pt-BR" sz="2800" dirty="0" smtClean="0"/>
              <a:t>1. Forças atuantes</a:t>
            </a:r>
          </a:p>
          <a:p>
            <a:pPr lvl="1">
              <a:lnSpc>
                <a:spcPct val="120000"/>
              </a:lnSpc>
            </a:pPr>
            <a:r>
              <a:rPr lang="pt-BR" sz="2400" u="sng" dirty="0" smtClean="0"/>
              <a:t>conteúdo direcionado </a:t>
            </a:r>
            <a:r>
              <a:rPr lang="pt-BR" sz="2400" dirty="0" smtClean="0"/>
              <a:t>pelos meios: Globo </a:t>
            </a:r>
            <a:r>
              <a:rPr lang="pt-BR" sz="2400" dirty="0" err="1" smtClean="0"/>
              <a:t>vs</a:t>
            </a:r>
            <a:r>
              <a:rPr lang="pt-BR" sz="2400" dirty="0" smtClean="0"/>
              <a:t> Record em 2019</a:t>
            </a:r>
          </a:p>
          <a:p>
            <a:pPr lvl="1">
              <a:lnSpc>
                <a:spcPct val="120000"/>
              </a:lnSpc>
            </a:pPr>
            <a:r>
              <a:rPr lang="pt-BR" sz="2400" dirty="0" smtClean="0"/>
              <a:t>Não existe </a:t>
            </a:r>
            <a:r>
              <a:rPr lang="pt-BR" sz="2400" u="sng" dirty="0" smtClean="0"/>
              <a:t>imparcialidade</a:t>
            </a:r>
            <a:r>
              <a:rPr lang="pt-BR" sz="2400" dirty="0" smtClean="0"/>
              <a:t> (aos amigos tudo, aos inimigos justiça)</a:t>
            </a:r>
          </a:p>
          <a:p>
            <a:pPr lvl="1">
              <a:lnSpc>
                <a:spcPct val="120000"/>
              </a:lnSpc>
            </a:pPr>
            <a:r>
              <a:rPr lang="pt-BR" sz="2400" u="sng" dirty="0" err="1" smtClean="0"/>
              <a:t>Gatekeepers</a:t>
            </a:r>
            <a:r>
              <a:rPr lang="pt-BR" sz="2400" dirty="0" smtClean="0"/>
              <a:t>: efeito dos editores no conteúdo do que é publicado</a:t>
            </a:r>
          </a:p>
          <a:p>
            <a:pPr lvl="1">
              <a:lnSpc>
                <a:spcPct val="120000"/>
              </a:lnSpc>
            </a:pPr>
            <a:r>
              <a:rPr lang="pt-BR" sz="2400" u="sng" dirty="0" err="1" smtClean="0"/>
              <a:t>Gatealerts</a:t>
            </a:r>
            <a:r>
              <a:rPr lang="pt-BR" sz="2400" dirty="0" smtClean="0"/>
              <a:t>: avisam de conteúdo indesejado</a:t>
            </a:r>
          </a:p>
          <a:p>
            <a:pPr lvl="1">
              <a:lnSpc>
                <a:spcPct val="120000"/>
              </a:lnSpc>
            </a:pPr>
            <a:r>
              <a:rPr lang="pt-BR" sz="2400" u="sng" dirty="0" smtClean="0"/>
              <a:t>Anunciantes</a:t>
            </a:r>
            <a:r>
              <a:rPr lang="pt-BR" sz="2400" dirty="0" smtClean="0"/>
              <a:t>: pressão econômica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ço Reservado para Rodapé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Leandro - Prop. Ideológica</a:t>
            </a:r>
          </a:p>
        </p:txBody>
      </p:sp>
      <p:sp>
        <p:nvSpPr>
          <p:cNvPr id="34819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0D0D9BA-5168-4A19-B604-E964B317ED78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r>
              <a:rPr lang="pt-BR" dirty="0" smtClean="0"/>
              <a:t>V - O poder da imprensa</a:t>
            </a:r>
            <a:r>
              <a:rPr lang="pt-BR" sz="2000" dirty="0" smtClean="0"/>
              <a:t>(cont.)</a:t>
            </a:r>
          </a:p>
        </p:txBody>
      </p:sp>
      <p:sp>
        <p:nvSpPr>
          <p:cNvPr id="3482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0488" tIns="44450" rIns="90488" bIns="44450"/>
          <a:lstStyle/>
          <a:p>
            <a:pPr>
              <a:lnSpc>
                <a:spcPct val="110000"/>
              </a:lnSpc>
              <a:buFontTx/>
              <a:buNone/>
            </a:pPr>
            <a:r>
              <a:rPr lang="pt-BR" sz="2000" smtClean="0"/>
              <a:t>2. Contra-forças:</a:t>
            </a:r>
          </a:p>
          <a:p>
            <a:pPr lvl="1">
              <a:lnSpc>
                <a:spcPct val="110000"/>
              </a:lnSpc>
              <a:spcBef>
                <a:spcPct val="0"/>
              </a:spcBef>
            </a:pPr>
            <a:r>
              <a:rPr lang="pt-BR" sz="1800" smtClean="0"/>
              <a:t>o poder da audiência</a:t>
            </a:r>
          </a:p>
          <a:p>
            <a:pPr lvl="2">
              <a:lnSpc>
                <a:spcPct val="110000"/>
              </a:lnSpc>
              <a:spcBef>
                <a:spcPct val="0"/>
              </a:spcBef>
            </a:pPr>
            <a:r>
              <a:rPr lang="pt-BR" sz="1600" smtClean="0"/>
              <a:t>meio vale por sua penetração e alcance:</a:t>
            </a:r>
            <a:br>
              <a:rPr lang="pt-BR" sz="1600" smtClean="0"/>
            </a:br>
            <a:r>
              <a:rPr lang="pt-BR" sz="1600" smtClean="0"/>
              <a:t>linguagem, postura e honestidade percebidas pelo público afetam credibilidade e uso do meio</a:t>
            </a:r>
          </a:p>
          <a:p>
            <a:pPr lvl="1">
              <a:lnSpc>
                <a:spcPct val="110000"/>
              </a:lnSpc>
              <a:spcBef>
                <a:spcPct val="0"/>
              </a:spcBef>
            </a:pPr>
            <a:r>
              <a:rPr lang="pt-BR" sz="1800" smtClean="0"/>
              <a:t>presença de outros meios de informação</a:t>
            </a:r>
          </a:p>
          <a:p>
            <a:pPr lvl="2">
              <a:lnSpc>
                <a:spcPct val="110000"/>
              </a:lnSpc>
              <a:spcBef>
                <a:spcPct val="0"/>
              </a:spcBef>
            </a:pPr>
            <a:r>
              <a:rPr lang="pt-BR" sz="1600" smtClean="0"/>
              <a:t>mensagens muito discrepantes chamam a atenção</a:t>
            </a:r>
          </a:p>
          <a:p>
            <a:pPr lvl="2">
              <a:lnSpc>
                <a:spcPct val="110000"/>
              </a:lnSpc>
              <a:spcBef>
                <a:spcPct val="0"/>
              </a:spcBef>
            </a:pPr>
            <a:r>
              <a:rPr lang="pt-BR" sz="1600" smtClean="0"/>
              <a:t>se verdadeiras aumentam valor do meio, se falsas ligam o meio ao problema (propaganda)</a:t>
            </a:r>
          </a:p>
          <a:p>
            <a:pPr lvl="1">
              <a:lnSpc>
                <a:spcPct val="110000"/>
              </a:lnSpc>
              <a:spcBef>
                <a:spcPct val="0"/>
              </a:spcBef>
            </a:pPr>
            <a:r>
              <a:rPr lang="pt-BR" sz="1800" smtClean="0"/>
              <a:t>tradição</a:t>
            </a:r>
          </a:p>
          <a:p>
            <a:pPr lvl="2">
              <a:lnSpc>
                <a:spcPct val="110000"/>
              </a:lnSpc>
              <a:spcBef>
                <a:spcPct val="0"/>
              </a:spcBef>
            </a:pPr>
            <a:r>
              <a:rPr lang="pt-BR" sz="1600" smtClean="0"/>
              <a:t>abraçar uma causa não popular pode manchar reputação: FSP e a “ditadura branda”</a:t>
            </a:r>
          </a:p>
          <a:p>
            <a:pPr lvl="2">
              <a:lnSpc>
                <a:spcPct val="110000"/>
              </a:lnSpc>
              <a:spcBef>
                <a:spcPct val="0"/>
              </a:spcBef>
            </a:pPr>
            <a:r>
              <a:rPr lang="pt-BR" sz="1600" smtClean="0"/>
              <a:t>não informação pode ter efeito ainda pior. Ex. diretas já e Globo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Rodapé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Leandro - Prop. Ideológica</a:t>
            </a:r>
          </a:p>
        </p:txBody>
      </p:sp>
      <p:sp>
        <p:nvSpPr>
          <p:cNvPr id="35843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BAB2BB4-5A87-4B9A-8660-CFA020871A9D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r>
              <a:rPr lang="pt-BR" dirty="0" smtClean="0"/>
              <a:t>VI - O poder dos anunciantes</a:t>
            </a:r>
          </a:p>
        </p:txBody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0488" tIns="44450" rIns="90488" bIns="44450"/>
          <a:lstStyle/>
          <a:p>
            <a:pPr>
              <a:lnSpc>
                <a:spcPct val="115000"/>
              </a:lnSpc>
              <a:spcBef>
                <a:spcPct val="5000"/>
              </a:spcBef>
              <a:buFontTx/>
              <a:buNone/>
            </a:pPr>
            <a:r>
              <a:rPr lang="pt-BR" sz="2800" smtClean="0"/>
              <a:t>A. Como controle de qualidade</a:t>
            </a:r>
          </a:p>
          <a:p>
            <a:pPr lvl="1">
              <a:lnSpc>
                <a:spcPct val="115000"/>
              </a:lnSpc>
              <a:spcBef>
                <a:spcPct val="5000"/>
              </a:spcBef>
            </a:pPr>
            <a:r>
              <a:rPr lang="pt-BR" sz="2400" smtClean="0"/>
              <a:t>anunciantes só colocarão seus anúncios onde eles têm certeza de retorno financeiro ou de imagem</a:t>
            </a:r>
          </a:p>
          <a:p>
            <a:pPr>
              <a:lnSpc>
                <a:spcPct val="115000"/>
              </a:lnSpc>
              <a:spcBef>
                <a:spcPct val="5000"/>
              </a:spcBef>
              <a:buFontTx/>
              <a:buNone/>
            </a:pPr>
            <a:r>
              <a:rPr lang="pt-BR" sz="2800" smtClean="0"/>
              <a:t>B. Como controlador de conteúdo</a:t>
            </a:r>
          </a:p>
          <a:p>
            <a:pPr lvl="1">
              <a:lnSpc>
                <a:spcPct val="115000"/>
              </a:lnSpc>
              <a:spcBef>
                <a:spcPct val="5000"/>
              </a:spcBef>
            </a:pPr>
            <a:r>
              <a:rPr lang="pt-BR" sz="2400" smtClean="0"/>
              <a:t>Grandes anunciantes podem usar seu poder de compra para controlar os meios de comunicação. Ex. Chrysler</a:t>
            </a:r>
          </a:p>
          <a:p>
            <a:pPr lvl="1">
              <a:lnSpc>
                <a:spcPct val="115000"/>
              </a:lnSpc>
              <a:spcBef>
                <a:spcPct val="5000"/>
              </a:spcBef>
            </a:pPr>
            <a:r>
              <a:rPr lang="pt-BR" sz="2400" smtClean="0"/>
              <a:t>Podem “obrigar” veículos menores  a exercer influência veiculando matérias, mesmo que verdadeiras, que enalteçam ou prejudiquem outros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ço Reservado para Rodapé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Leandro - Prop. Ideológica</a:t>
            </a:r>
          </a:p>
        </p:txBody>
      </p:sp>
      <p:sp>
        <p:nvSpPr>
          <p:cNvPr id="6147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23C4051-B2D6-47B3-8920-56AFE62B8C14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pt-BR" smtClean="0"/>
              <a:t>III - Campanha Política Eleitoral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495800"/>
          </a:xfrm>
          <a:noFill/>
        </p:spPr>
        <p:txBody>
          <a:bodyPr/>
          <a:lstStyle/>
          <a:p>
            <a:pPr>
              <a:lnSpc>
                <a:spcPct val="70000"/>
              </a:lnSpc>
              <a:buFontTx/>
              <a:buNone/>
            </a:pPr>
            <a:r>
              <a:rPr lang="pt-BR" dirty="0" smtClean="0"/>
              <a:t>1 - O projeto</a:t>
            </a:r>
          </a:p>
          <a:p>
            <a:pPr lvl="2">
              <a:lnSpc>
                <a:spcPct val="70000"/>
              </a:lnSpc>
              <a:buFontTx/>
              <a:buNone/>
            </a:pPr>
            <a:r>
              <a:rPr lang="pt-BR" dirty="0" smtClean="0"/>
              <a:t>A) O Processo</a:t>
            </a:r>
          </a:p>
          <a:p>
            <a:pPr lvl="3">
              <a:lnSpc>
                <a:spcPct val="70000"/>
              </a:lnSpc>
              <a:buFontTx/>
              <a:buNone/>
            </a:pPr>
            <a:r>
              <a:rPr lang="pt-BR" dirty="0" smtClean="0"/>
              <a:t>1) Novo: </a:t>
            </a:r>
            <a:r>
              <a:rPr lang="pt-BR" sz="1800" dirty="0" smtClean="0"/>
              <a:t>após 21 anos de ditadura</a:t>
            </a:r>
            <a:br>
              <a:rPr lang="pt-BR" sz="1800" dirty="0" smtClean="0"/>
            </a:br>
            <a:r>
              <a:rPr lang="pt-BR" sz="1800" dirty="0" smtClean="0"/>
              <a:t>            Collor foi o primeiro eleito </a:t>
            </a:r>
            <a:br>
              <a:rPr lang="pt-BR" sz="1800" dirty="0" smtClean="0"/>
            </a:br>
            <a:r>
              <a:rPr lang="pt-BR" sz="1800" dirty="0" smtClean="0"/>
              <a:t>             FHC o primeiro a terminar o mandato</a:t>
            </a:r>
          </a:p>
          <a:p>
            <a:pPr lvl="3">
              <a:lnSpc>
                <a:spcPct val="70000"/>
              </a:lnSpc>
              <a:buFontTx/>
              <a:buNone/>
            </a:pPr>
            <a:r>
              <a:rPr lang="pt-BR" dirty="0" smtClean="0"/>
              <a:t>2) Dinâmico: </a:t>
            </a:r>
            <a:r>
              <a:rPr lang="pt-BR" sz="1800" dirty="0" smtClean="0"/>
              <a:t>novas regras a cada eleição</a:t>
            </a:r>
            <a:br>
              <a:rPr lang="pt-BR" sz="1800" dirty="0" smtClean="0"/>
            </a:br>
            <a:r>
              <a:rPr lang="pt-BR" dirty="0" smtClean="0"/>
              <a:t>                   </a:t>
            </a:r>
            <a:r>
              <a:rPr lang="pt-BR" sz="1800" dirty="0" smtClean="0"/>
              <a:t>novas associações entre participantes</a:t>
            </a:r>
          </a:p>
          <a:p>
            <a:pPr lvl="2">
              <a:lnSpc>
                <a:spcPct val="70000"/>
              </a:lnSpc>
              <a:buFontTx/>
              <a:buNone/>
            </a:pPr>
            <a:r>
              <a:rPr lang="pt-BR" dirty="0" smtClean="0"/>
              <a:t>B) As características do mercado</a:t>
            </a:r>
          </a:p>
          <a:p>
            <a:pPr marL="1714500" lvl="3" indent="-342900">
              <a:lnSpc>
                <a:spcPct val="70000"/>
              </a:lnSpc>
              <a:buFontTx/>
              <a:buAutoNum type="arabicParenR"/>
            </a:pPr>
            <a:r>
              <a:rPr lang="pt-BR" sz="1800" dirty="0" smtClean="0"/>
              <a:t>Grande problema com idoneidade dos políticos</a:t>
            </a:r>
          </a:p>
          <a:p>
            <a:pPr marL="1714500" lvl="3" indent="-342900">
              <a:lnSpc>
                <a:spcPct val="70000"/>
              </a:lnSpc>
              <a:buFontTx/>
              <a:buAutoNum type="arabicParenR"/>
            </a:pPr>
            <a:r>
              <a:rPr lang="pt-BR" sz="1800" dirty="0" smtClean="0"/>
              <a:t>Quatro eleitos – 2 impeachments</a:t>
            </a:r>
          </a:p>
          <a:p>
            <a:pPr marL="1714500" lvl="3" indent="-342900">
              <a:lnSpc>
                <a:spcPct val="70000"/>
              </a:lnSpc>
              <a:buFontTx/>
              <a:buAutoNum type="arabicParenR"/>
            </a:pPr>
            <a:r>
              <a:rPr lang="pt-BR" sz="1800" dirty="0" smtClean="0"/>
              <a:t>Pouca experiência no processo tanto de eleitores como de candidatos</a:t>
            </a:r>
          </a:p>
          <a:p>
            <a:pPr marL="1714500" lvl="3" indent="-342900">
              <a:lnSpc>
                <a:spcPct val="70000"/>
              </a:lnSpc>
              <a:buFontTx/>
              <a:buAutoNum type="arabicParenR"/>
            </a:pPr>
            <a:r>
              <a:rPr lang="pt-BR" sz="1800" dirty="0" smtClean="0"/>
              <a:t>Interferência da igreja</a:t>
            </a:r>
          </a:p>
          <a:p>
            <a:pPr marL="1714500" lvl="3" indent="-342900">
              <a:lnSpc>
                <a:spcPct val="70000"/>
              </a:lnSpc>
              <a:buFontTx/>
              <a:buAutoNum type="arabicParenR"/>
            </a:pPr>
            <a:r>
              <a:rPr lang="pt-BR" sz="1800" dirty="0" smtClean="0"/>
              <a:t>Grande poder da imprensa</a:t>
            </a:r>
          </a:p>
          <a:p>
            <a:pPr marL="1714500" lvl="3" indent="-342900">
              <a:lnSpc>
                <a:spcPct val="70000"/>
              </a:lnSpc>
              <a:buFontTx/>
              <a:buAutoNum type="arabicParenR"/>
            </a:pPr>
            <a:r>
              <a:rPr lang="pt-BR" sz="1800" dirty="0" smtClean="0"/>
              <a:t>Pouca militância nos partidos: não é ideológica</a:t>
            </a:r>
          </a:p>
          <a:p>
            <a:pPr marL="1714500" lvl="3" indent="-342900">
              <a:lnSpc>
                <a:spcPct val="70000"/>
              </a:lnSpc>
              <a:buFontTx/>
              <a:buAutoNum type="arabicParenR"/>
            </a:pPr>
            <a:r>
              <a:rPr lang="pt-BR" sz="1800" dirty="0" smtClean="0"/>
              <a:t>Poucos profissionais na área: agências começam a criar departamentos</a:t>
            </a:r>
          </a:p>
          <a:p>
            <a:pPr>
              <a:lnSpc>
                <a:spcPct val="70000"/>
              </a:lnSpc>
              <a:buFontTx/>
              <a:buNone/>
            </a:pPr>
            <a:endParaRPr lang="pt-BR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1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Leandro - Prop. Ideológica</a:t>
            </a:r>
          </a:p>
        </p:txBody>
      </p:sp>
      <p:sp>
        <p:nvSpPr>
          <p:cNvPr id="7171" name="Rectangle 32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E5F5888-A01E-428D-BCB8-B1B8A338FB35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ctrTitle"/>
          </p:nvPr>
        </p:nvSpPr>
        <p:spPr>
          <a:noFill/>
        </p:spPr>
        <p:txBody>
          <a:bodyPr lIns="90488" tIns="44450" rIns="90488" bIns="44450"/>
          <a:lstStyle/>
          <a:p>
            <a:r>
              <a:rPr lang="pt-BR" smtClean="0"/>
              <a:t>A Pesquisa na Área Política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Rodapé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Leandro - Prop. Ideológica</a:t>
            </a:r>
          </a:p>
        </p:txBody>
      </p:sp>
      <p:sp>
        <p:nvSpPr>
          <p:cNvPr id="8195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2A9A675-0AE9-4D1C-B49B-4C1E929F7B6E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r>
              <a:rPr lang="pt-BR" smtClean="0"/>
              <a:t>I - Funções da Pesquisa</a:t>
            </a:r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0488" tIns="44450" rIns="90488" bIns="44450"/>
          <a:lstStyle/>
          <a:p>
            <a:pPr>
              <a:buFontTx/>
              <a:buNone/>
            </a:pPr>
            <a:r>
              <a:rPr lang="pt-BR" sz="2400" smtClean="0"/>
              <a:t>A. Gerar informações</a:t>
            </a:r>
          </a:p>
          <a:p>
            <a:pPr lvl="1"/>
            <a:r>
              <a:rPr lang="pt-BR" sz="2000" smtClean="0"/>
              <a:t>que possam dirigir ou determinar a plataforma</a:t>
            </a:r>
          </a:p>
          <a:p>
            <a:pPr lvl="1"/>
            <a:r>
              <a:rPr lang="pt-BR" sz="2000" smtClean="0"/>
              <a:t>que sejam confiáveis</a:t>
            </a:r>
          </a:p>
          <a:p>
            <a:pPr lvl="1"/>
            <a:r>
              <a:rPr lang="pt-BR" sz="2000" smtClean="0"/>
              <a:t>que sejam práticas</a:t>
            </a:r>
          </a:p>
          <a:p>
            <a:pPr lvl="1"/>
            <a:r>
              <a:rPr lang="pt-BR" sz="2000" smtClean="0"/>
              <a:t>que indiquem a melhor forma de atacar um problema</a:t>
            </a:r>
          </a:p>
          <a:p>
            <a:pPr>
              <a:buFontTx/>
              <a:buNone/>
            </a:pPr>
            <a:r>
              <a:rPr lang="pt-BR" sz="2400" smtClean="0"/>
              <a:t>B. Avaliar comportamento do candidato e/ou eleitorado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pt-BR" sz="2400" smtClean="0"/>
              <a:t>C. Avaliar efeitos da(s) campanha(s)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pt-BR" sz="2400" smtClean="0"/>
              <a:t>D. Substituir ou confirmar intuições (hipóteses)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pt-BR" sz="2400" smtClean="0"/>
              <a:t>E. Enfim, diminuir risco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ço Reservado para Rodapé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Leandro - Prop. Ideológica</a:t>
            </a:r>
          </a:p>
        </p:txBody>
      </p:sp>
      <p:sp>
        <p:nvSpPr>
          <p:cNvPr id="9219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A5EBD71-FC49-4828-9F08-9A60DCC91FEE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09600"/>
            <a:ext cx="8305800" cy="1143000"/>
          </a:xfrm>
          <a:noFill/>
        </p:spPr>
        <p:txBody>
          <a:bodyPr lIns="90488" tIns="44450" rIns="90488" bIns="44450"/>
          <a:lstStyle/>
          <a:p>
            <a:r>
              <a:rPr lang="pt-BR" sz="3200" smtClean="0"/>
              <a:t>II - Aspectos relevantes de um projeto de pesquisa</a:t>
            </a:r>
            <a:endParaRPr lang="pt-BR" sz="1400" smtClean="0"/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0488" tIns="44450" rIns="90488" bIns="44450"/>
          <a:lstStyle/>
          <a:p>
            <a:pPr>
              <a:lnSpc>
                <a:spcPct val="110000"/>
              </a:lnSpc>
            </a:pPr>
            <a:r>
              <a:rPr lang="pt-BR" sz="2800" dirty="0" smtClean="0"/>
              <a:t> Interpretação dos resultados</a:t>
            </a:r>
          </a:p>
          <a:p>
            <a:pPr lvl="1">
              <a:lnSpc>
                <a:spcPct val="110000"/>
              </a:lnSpc>
              <a:spcBef>
                <a:spcPct val="5000"/>
              </a:spcBef>
            </a:pPr>
            <a:r>
              <a:rPr lang="pt-BR" sz="2400" dirty="0" smtClean="0"/>
              <a:t>muito mais arte do que técnica</a:t>
            </a:r>
          </a:p>
          <a:p>
            <a:pPr lvl="1">
              <a:lnSpc>
                <a:spcPct val="110000"/>
              </a:lnSpc>
              <a:spcBef>
                <a:spcPct val="5000"/>
              </a:spcBef>
            </a:pPr>
            <a:r>
              <a:rPr lang="pt-BR" sz="2400" dirty="0" smtClean="0"/>
              <a:t>qualquer que seja o método existe margem para interpretações diferentes</a:t>
            </a:r>
          </a:p>
          <a:p>
            <a:pPr lvl="1">
              <a:lnSpc>
                <a:spcPct val="110000"/>
              </a:lnSpc>
              <a:spcBef>
                <a:spcPct val="5000"/>
              </a:spcBef>
            </a:pPr>
            <a:r>
              <a:rPr lang="pt-BR" sz="2400" dirty="0" smtClean="0"/>
              <a:t>nas </a:t>
            </a:r>
            <a:r>
              <a:rPr lang="pt-BR" sz="2400" u="sng" dirty="0" smtClean="0"/>
              <a:t>qualitativas</a:t>
            </a:r>
            <a:r>
              <a:rPr lang="pt-BR" sz="2400" dirty="0" smtClean="0"/>
              <a:t> esse espaço é ainda maior:</a:t>
            </a:r>
          </a:p>
          <a:p>
            <a:pPr lvl="2">
              <a:lnSpc>
                <a:spcPct val="110000"/>
              </a:lnSpc>
              <a:spcBef>
                <a:spcPct val="5000"/>
              </a:spcBef>
            </a:pPr>
            <a:r>
              <a:rPr lang="pt-BR" sz="2000" dirty="0" smtClean="0"/>
              <a:t>não existe a relação uma pessoa / um voto</a:t>
            </a:r>
          </a:p>
          <a:p>
            <a:pPr lvl="2">
              <a:lnSpc>
                <a:spcPct val="110000"/>
              </a:lnSpc>
              <a:spcBef>
                <a:spcPct val="5000"/>
              </a:spcBef>
            </a:pPr>
            <a:r>
              <a:rPr lang="pt-BR" sz="2000" dirty="0" smtClean="0"/>
              <a:t>interpretação é parte do método</a:t>
            </a:r>
          </a:p>
          <a:p>
            <a:pPr lvl="1">
              <a:lnSpc>
                <a:spcPct val="110000"/>
              </a:lnSpc>
              <a:spcBef>
                <a:spcPct val="5000"/>
              </a:spcBef>
            </a:pPr>
            <a:r>
              <a:rPr lang="pt-BR" sz="2400" dirty="0" smtClean="0"/>
              <a:t>nas </a:t>
            </a:r>
            <a:r>
              <a:rPr lang="pt-BR" sz="2400" u="sng" dirty="0" smtClean="0"/>
              <a:t>quantitativas</a:t>
            </a:r>
            <a:r>
              <a:rPr lang="pt-BR" sz="2400" dirty="0" smtClean="0"/>
              <a:t> pouco espaço para interpretação</a:t>
            </a:r>
          </a:p>
          <a:p>
            <a:pPr lvl="2">
              <a:lnSpc>
                <a:spcPct val="110000"/>
              </a:lnSpc>
              <a:spcBef>
                <a:spcPct val="5000"/>
              </a:spcBef>
            </a:pPr>
            <a:r>
              <a:rPr lang="pt-BR" sz="2000" dirty="0" smtClean="0"/>
              <a:t>avaliação e técnicas estatísticas são parte desse método</a:t>
            </a:r>
          </a:p>
          <a:p>
            <a:pPr lvl="2">
              <a:lnSpc>
                <a:spcPct val="110000"/>
              </a:lnSpc>
              <a:spcBef>
                <a:spcPct val="5000"/>
              </a:spcBef>
            </a:pPr>
            <a:r>
              <a:rPr lang="pt-BR" sz="2000" dirty="0" smtClean="0"/>
              <a:t>uma pessoa / um voto com ponderação</a:t>
            </a:r>
          </a:p>
          <a:p>
            <a:pPr lvl="1">
              <a:lnSpc>
                <a:spcPct val="110000"/>
              </a:lnSpc>
              <a:buFontTx/>
              <a:buNone/>
            </a:pPr>
            <a:endParaRPr lang="pt-BR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ço Reservado para Rodapé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Leandro - Prop. Ideológica</a:t>
            </a:r>
          </a:p>
        </p:txBody>
      </p:sp>
      <p:sp>
        <p:nvSpPr>
          <p:cNvPr id="10243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9E9CD38-7B4A-4015-900D-FC15D7036101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533400"/>
            <a:ext cx="8229600" cy="838200"/>
          </a:xfrm>
          <a:noFill/>
        </p:spPr>
        <p:txBody>
          <a:bodyPr lIns="90488" tIns="44450" rIns="90488" bIns="44450"/>
          <a:lstStyle/>
          <a:p>
            <a:r>
              <a:rPr lang="pt-BR" sz="4000" smtClean="0"/>
              <a:t>III - Componentes de uma pesquisa</a:t>
            </a:r>
            <a:endParaRPr lang="pt-BR" sz="1800" smtClean="0"/>
          </a:p>
        </p:txBody>
      </p:sp>
      <p:sp>
        <p:nvSpPr>
          <p:cNvPr id="102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462482"/>
          </a:xfrm>
          <a:noFill/>
        </p:spPr>
        <p:txBody>
          <a:bodyPr lIns="90488" tIns="44450" rIns="90488" bIns="44450"/>
          <a:lstStyle/>
          <a:p>
            <a:pPr>
              <a:lnSpc>
                <a:spcPct val="80000"/>
              </a:lnSpc>
              <a:buFontTx/>
              <a:buNone/>
            </a:pPr>
            <a:r>
              <a:rPr lang="pt-BR" sz="1800" u="sng" dirty="0" smtClean="0"/>
              <a:t>A. Fatos externos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pt-BR" sz="1600" dirty="0" smtClean="0"/>
              <a:t>1. momento para o campo:</a:t>
            </a:r>
          </a:p>
          <a:p>
            <a:pPr lvl="2">
              <a:lnSpc>
                <a:spcPct val="80000"/>
              </a:lnSpc>
              <a:spcBef>
                <a:spcPct val="5000"/>
              </a:spcBef>
            </a:pPr>
            <a:r>
              <a:rPr lang="pt-BR" sz="1400" u="sng" dirty="0" smtClean="0"/>
              <a:t>evitar</a:t>
            </a:r>
            <a:r>
              <a:rPr lang="pt-BR" sz="1400" dirty="0" smtClean="0"/>
              <a:t>: épocas atípicas - natal, grandes festas, comoções, etc.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pt-BR" sz="1600" dirty="0" smtClean="0"/>
              <a:t>2. acontecimentos durante o campo</a:t>
            </a:r>
          </a:p>
          <a:p>
            <a:pPr lvl="2">
              <a:lnSpc>
                <a:spcPct val="80000"/>
              </a:lnSpc>
              <a:spcBef>
                <a:spcPct val="5000"/>
              </a:spcBef>
            </a:pPr>
            <a:r>
              <a:rPr lang="pt-BR" sz="1400" dirty="0" smtClean="0"/>
              <a:t>pesquisa é reflexo do momento: Temas salientes ganham centralidade</a:t>
            </a:r>
          </a:p>
          <a:p>
            <a:pPr lvl="2">
              <a:lnSpc>
                <a:spcPct val="80000"/>
              </a:lnSpc>
              <a:spcBef>
                <a:spcPct val="5000"/>
              </a:spcBef>
            </a:pPr>
            <a:r>
              <a:rPr lang="pt-BR" sz="1400" dirty="0" smtClean="0"/>
              <a:t>Depoimento de Moro (ou </a:t>
            </a:r>
            <a:r>
              <a:rPr lang="pt-BR" sz="1400" dirty="0" err="1" smtClean="0"/>
              <a:t>mensalão</a:t>
            </a:r>
            <a:r>
              <a:rPr lang="pt-BR" sz="1400" dirty="0" smtClean="0"/>
              <a:t> no governo Lula) - pode abalar credibilidade do governo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pt-BR" sz="1600" dirty="0" smtClean="0"/>
              <a:t>3. espiral do silêncio</a:t>
            </a:r>
          </a:p>
          <a:p>
            <a:pPr lvl="2">
              <a:lnSpc>
                <a:spcPct val="80000"/>
              </a:lnSpc>
              <a:spcBef>
                <a:spcPct val="5000"/>
              </a:spcBef>
            </a:pPr>
            <a:r>
              <a:rPr lang="pt-BR" sz="1400" dirty="0" smtClean="0"/>
              <a:t>candidatos com alto índice de rejeição aparente: </a:t>
            </a:r>
            <a:r>
              <a:rPr lang="pt-BR" sz="1400" dirty="0" err="1" smtClean="0"/>
              <a:t>Bolsonaro</a:t>
            </a:r>
            <a:r>
              <a:rPr lang="pt-BR" sz="1400" dirty="0" smtClean="0"/>
              <a:t>, Lula, etc.</a:t>
            </a:r>
          </a:p>
          <a:p>
            <a:pPr lvl="2">
              <a:lnSpc>
                <a:spcPct val="80000"/>
              </a:lnSpc>
              <a:spcBef>
                <a:spcPct val="5000"/>
              </a:spcBef>
            </a:pPr>
            <a:r>
              <a:rPr lang="pt-BR" sz="1400" dirty="0" smtClean="0"/>
              <a:t>candidatos sem expressão</a:t>
            </a:r>
          </a:p>
          <a:p>
            <a:pPr>
              <a:lnSpc>
                <a:spcPct val="80000"/>
              </a:lnSpc>
              <a:spcBef>
                <a:spcPct val="5000"/>
              </a:spcBef>
              <a:buNone/>
            </a:pPr>
            <a:r>
              <a:rPr lang="pt-BR" sz="1800" u="sng" dirty="0" smtClean="0"/>
              <a:t>B. Fatos internos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pt-BR" sz="1600" dirty="0" smtClean="0"/>
              <a:t>1. votos de “cabresto”: exigem técnicas especiais</a:t>
            </a: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r>
              <a:rPr lang="pt-BR" sz="1400" dirty="0" smtClean="0"/>
              <a:t>coronéis</a:t>
            </a: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r>
              <a:rPr lang="pt-BR" sz="1400" dirty="0" smtClean="0"/>
              <a:t>empregadores</a:t>
            </a: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r>
              <a:rPr lang="pt-BR" sz="1400" dirty="0" smtClean="0"/>
              <a:t>família</a:t>
            </a:r>
          </a:p>
          <a:p>
            <a:pPr lvl="2">
              <a:lnSpc>
                <a:spcPct val="70000"/>
              </a:lnSpc>
            </a:pPr>
            <a:r>
              <a:rPr lang="pt-BR" sz="1400" dirty="0" smtClean="0"/>
              <a:t>uso de:</a:t>
            </a:r>
          </a:p>
          <a:p>
            <a:pPr lvl="3">
              <a:lnSpc>
                <a:spcPct val="70000"/>
              </a:lnSpc>
              <a:spcBef>
                <a:spcPct val="10000"/>
              </a:spcBef>
            </a:pPr>
            <a:r>
              <a:rPr lang="pt-BR" sz="1200" dirty="0" smtClean="0"/>
              <a:t> CAPI (</a:t>
            </a:r>
            <a:r>
              <a:rPr lang="pt-BR" sz="1200" dirty="0" err="1" smtClean="0"/>
              <a:t>computer</a:t>
            </a:r>
            <a:r>
              <a:rPr lang="pt-BR" sz="1200" dirty="0" smtClean="0"/>
              <a:t> </a:t>
            </a:r>
            <a:r>
              <a:rPr lang="pt-BR" sz="1200" dirty="0" err="1" smtClean="0"/>
              <a:t>assisted</a:t>
            </a:r>
            <a:r>
              <a:rPr lang="pt-BR" sz="1200" dirty="0" smtClean="0"/>
              <a:t> </a:t>
            </a:r>
            <a:r>
              <a:rPr lang="pt-BR" sz="1200" dirty="0" err="1" smtClean="0"/>
              <a:t>personal</a:t>
            </a:r>
            <a:r>
              <a:rPr lang="pt-BR" sz="1200" dirty="0" smtClean="0"/>
              <a:t> interview)</a:t>
            </a:r>
          </a:p>
          <a:p>
            <a:pPr lvl="3">
              <a:lnSpc>
                <a:spcPct val="70000"/>
              </a:lnSpc>
              <a:spcBef>
                <a:spcPct val="10000"/>
              </a:spcBef>
            </a:pPr>
            <a:r>
              <a:rPr lang="pt-BR" sz="1200" dirty="0" smtClean="0"/>
              <a:t>CATI (</a:t>
            </a:r>
            <a:r>
              <a:rPr lang="pt-BR" sz="1200" dirty="0" err="1" smtClean="0"/>
              <a:t>computer</a:t>
            </a:r>
            <a:r>
              <a:rPr lang="pt-BR" sz="1200" dirty="0" smtClean="0"/>
              <a:t> </a:t>
            </a:r>
            <a:r>
              <a:rPr lang="pt-BR" sz="1100" dirty="0" err="1" smtClean="0"/>
              <a:t>assisted</a:t>
            </a:r>
            <a:r>
              <a:rPr lang="pt-BR" sz="1100" dirty="0" smtClean="0"/>
              <a:t> </a:t>
            </a:r>
            <a:r>
              <a:rPr lang="pt-BR" sz="1100" dirty="0" err="1" smtClean="0"/>
              <a:t>telephone</a:t>
            </a:r>
            <a:r>
              <a:rPr lang="pt-BR" sz="1100" dirty="0" smtClean="0"/>
              <a:t> interview)</a:t>
            </a:r>
          </a:p>
          <a:p>
            <a:pPr lvl="3">
              <a:lnSpc>
                <a:spcPct val="70000"/>
              </a:lnSpc>
              <a:spcBef>
                <a:spcPct val="10000"/>
              </a:spcBef>
            </a:pPr>
            <a:r>
              <a:rPr lang="pt-BR" sz="1100" dirty="0" smtClean="0"/>
              <a:t>Urna</a:t>
            </a:r>
          </a:p>
          <a:p>
            <a:pPr lvl="1">
              <a:lnSpc>
                <a:spcPct val="70000"/>
              </a:lnSpc>
              <a:spcBef>
                <a:spcPct val="10000"/>
              </a:spcBef>
              <a:buNone/>
            </a:pPr>
            <a:r>
              <a:rPr lang="pt-BR" sz="1600" dirty="0" smtClean="0"/>
              <a:t>2. Mídias sociais</a:t>
            </a:r>
          </a:p>
          <a:p>
            <a:pPr lvl="2">
              <a:lnSpc>
                <a:spcPct val="70000"/>
              </a:lnSpc>
              <a:spcBef>
                <a:spcPct val="10000"/>
              </a:spcBef>
              <a:buFont typeface="Arial" pitchFamily="34" charset="0"/>
              <a:buChar char="•"/>
            </a:pPr>
            <a:r>
              <a:rPr lang="pt-BR" sz="1400" dirty="0" err="1" smtClean="0"/>
              <a:t>Lives</a:t>
            </a:r>
            <a:endParaRPr lang="pt-BR" sz="1400" dirty="0" smtClean="0"/>
          </a:p>
          <a:p>
            <a:pPr lvl="2">
              <a:lnSpc>
                <a:spcPct val="70000"/>
              </a:lnSpc>
              <a:spcBef>
                <a:spcPct val="10000"/>
              </a:spcBef>
              <a:buFont typeface="Arial" pitchFamily="34" charset="0"/>
              <a:buChar char="•"/>
            </a:pPr>
            <a:r>
              <a:rPr lang="pt-BR" sz="1400" dirty="0" err="1" smtClean="0"/>
              <a:t>Fake</a:t>
            </a:r>
            <a:r>
              <a:rPr lang="pt-BR" sz="1400" dirty="0" smtClean="0"/>
              <a:t> </a:t>
            </a:r>
            <a:r>
              <a:rPr lang="pt-BR" sz="1400" dirty="0" err="1" smtClean="0"/>
              <a:t>News</a:t>
            </a:r>
            <a:r>
              <a:rPr lang="pt-BR" sz="1400" dirty="0" smtClean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temp">
  <a:themeElements>
    <a:clrScheme name="Contemp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9999"/>
      </a:accent1>
      <a:accent2>
        <a:srgbClr val="FF9933"/>
      </a:accent2>
      <a:accent3>
        <a:srgbClr val="AAB8E2"/>
      </a:accent3>
      <a:accent4>
        <a:srgbClr val="DADADA"/>
      </a:accent4>
      <a:accent5>
        <a:srgbClr val="AACACA"/>
      </a:accent5>
      <a:accent6>
        <a:srgbClr val="E78A2D"/>
      </a:accent6>
      <a:hlink>
        <a:srgbClr val="330099"/>
      </a:hlink>
      <a:folHlink>
        <a:srgbClr val="CBCBCB"/>
      </a:folHlink>
    </a:clrScheme>
    <a:fontScheme name="Contemp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ontemp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9999"/>
        </a:accent1>
        <a:accent2>
          <a:srgbClr val="FF9933"/>
        </a:accent2>
        <a:accent3>
          <a:srgbClr val="AAB8E2"/>
        </a:accent3>
        <a:accent4>
          <a:srgbClr val="DADADA"/>
        </a:accent4>
        <a:accent5>
          <a:srgbClr val="AACACA"/>
        </a:accent5>
        <a:accent6>
          <a:srgbClr val="E78A2D"/>
        </a:accent6>
        <a:hlink>
          <a:srgbClr val="330099"/>
        </a:hlink>
        <a:folHlink>
          <a:srgbClr val="CBC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C:\Arquivos de programas\Microsoft Office\Modelos\Estruturas de apresentação\CONTEMP.POT</Template>
  <TotalTime>1170</TotalTime>
  <Words>1961</Words>
  <Application>Microsoft Office PowerPoint</Application>
  <PresentationFormat>Apresentação na tela (4:3)</PresentationFormat>
  <Paragraphs>400</Paragraphs>
  <Slides>43</Slides>
  <Notes>32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43</vt:i4>
      </vt:variant>
    </vt:vector>
  </HeadingPairs>
  <TitlesOfParts>
    <vt:vector size="44" baseType="lpstr">
      <vt:lpstr>Contemp</vt:lpstr>
      <vt:lpstr>Campanhas</vt:lpstr>
      <vt:lpstr>I - Campanhas</vt:lpstr>
      <vt:lpstr>II - Aspectos das Campanhas</vt:lpstr>
      <vt:lpstr>II - Aspectos das Campanhas</vt:lpstr>
      <vt:lpstr>III - Campanha Política Eleitoral</vt:lpstr>
      <vt:lpstr>A Pesquisa na Área Política</vt:lpstr>
      <vt:lpstr>I - Funções da Pesquisa</vt:lpstr>
      <vt:lpstr>II - Aspectos relevantes de um projeto de pesquisa</vt:lpstr>
      <vt:lpstr>III - Componentes de uma pesquisa</vt:lpstr>
      <vt:lpstr>Percepção em andamento</vt:lpstr>
      <vt:lpstr>A Escolha da Plataforma</vt:lpstr>
      <vt:lpstr>I - O que é plataforma</vt:lpstr>
      <vt:lpstr>II - Qual a função da plataforma</vt:lpstr>
      <vt:lpstr>III - Classificação dos temas</vt:lpstr>
      <vt:lpstr>Slide 15</vt:lpstr>
      <vt:lpstr>Temas oportunos e emocionais</vt:lpstr>
      <vt:lpstr>Temas Segregacionistas</vt:lpstr>
      <vt:lpstr>O Candidato e a Opinião Pública</vt:lpstr>
      <vt:lpstr>I - Fundamentos</vt:lpstr>
      <vt:lpstr>I - Fundamentos(cont.)</vt:lpstr>
      <vt:lpstr>II - Fontes de Influência</vt:lpstr>
      <vt:lpstr>III - Formas de Influência</vt:lpstr>
      <vt:lpstr>Slogans</vt:lpstr>
      <vt:lpstr>Palavras de Ordem</vt:lpstr>
      <vt:lpstr>III - Formas de Influência(cont.)</vt:lpstr>
      <vt:lpstr>III - Formas de Influência(cont.)</vt:lpstr>
      <vt:lpstr>Slide 27</vt:lpstr>
      <vt:lpstr>Slide 28</vt:lpstr>
      <vt:lpstr>Slide 29</vt:lpstr>
      <vt:lpstr>FHC e a Saída - FSP</vt:lpstr>
      <vt:lpstr>Maluf e Pita</vt:lpstr>
      <vt:lpstr>Slide 32</vt:lpstr>
      <vt:lpstr>Slide 33</vt:lpstr>
      <vt:lpstr>Presidentes e os próximos passos</vt:lpstr>
      <vt:lpstr>Revista Veja 16/01/2019</vt:lpstr>
      <vt:lpstr>Moro na FSP</vt:lpstr>
      <vt:lpstr> Gado se desgarra e segue marreco  Sobre Moro separando de Bolsonaro  </vt:lpstr>
      <vt:lpstr>Datafolha e amostragem</vt:lpstr>
      <vt:lpstr>IV - Comunicação</vt:lpstr>
      <vt:lpstr>IV - Comunicação(cont.)</vt:lpstr>
      <vt:lpstr>V - O poder da imprensa</vt:lpstr>
      <vt:lpstr>V - O poder da imprensa(cont.)</vt:lpstr>
      <vt:lpstr>VI - O poder dos anunciantes</vt:lpstr>
    </vt:vector>
  </TitlesOfParts>
  <Company>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Pesquisa na Área Política</dc:title>
  <dc:creator>r</dc:creator>
  <cp:lastModifiedBy>Leandro</cp:lastModifiedBy>
  <cp:revision>98</cp:revision>
  <dcterms:created xsi:type="dcterms:W3CDTF">2005-05-11T17:54:27Z</dcterms:created>
  <dcterms:modified xsi:type="dcterms:W3CDTF">2020-05-06T21:20:40Z</dcterms:modified>
</cp:coreProperties>
</file>