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20" Type="http://schemas.openxmlformats.org/officeDocument/2006/relationships/slide" Target="slides/slide15.xml"/><Relationship Id="rId42" Type="http://schemas.openxmlformats.org/officeDocument/2006/relationships/slide" Target="slides/slide37.xml"/><Relationship Id="rId41" Type="http://schemas.openxmlformats.org/officeDocument/2006/relationships/slide" Target="slides/slide36.xml"/><Relationship Id="rId22" Type="http://schemas.openxmlformats.org/officeDocument/2006/relationships/slide" Target="slides/slide17.xml"/><Relationship Id="rId44" Type="http://schemas.openxmlformats.org/officeDocument/2006/relationships/slide" Target="slides/slide39.xml"/><Relationship Id="rId21" Type="http://schemas.openxmlformats.org/officeDocument/2006/relationships/slide" Target="slides/slide16.xml"/><Relationship Id="rId43" Type="http://schemas.openxmlformats.org/officeDocument/2006/relationships/slide" Target="slides/slide38.xml"/><Relationship Id="rId24" Type="http://schemas.openxmlformats.org/officeDocument/2006/relationships/slide" Target="slides/slide19.xml"/><Relationship Id="rId23" Type="http://schemas.openxmlformats.org/officeDocument/2006/relationships/slide" Target="slides/slide18.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slide" Target="slides/slide34.xml"/><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12f90072e70_1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12f90072e70_1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12fa107936c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12fa107936c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12ec5e777fe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12ec5e777fe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12fa107936c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12fa107936c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130e601bf8f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130e601bf8f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12e2007ed86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12e2007ed86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12cdccc646e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12cdccc646e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130e601bf8f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130e601bf8f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12e2007ed86_0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12e2007ed86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12e2007ed86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12e2007ed86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12fb9bb79b9_0_1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12fb9bb79b9_0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12e2007ed86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12e2007ed86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12ec5e777fe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12ec5e777fe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f4098354f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f4098354f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f4098354f8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f4098354f8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1307274472d_2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1307274472d_2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130ab24c909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130ab24c909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12ec5e777fe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12ec5e777fe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12fb9bb79b9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2" name="Google Shape;242;g12fb9bb79b9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12fb9bb79b9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7" name="Google Shape;247;g12fb9bb79b9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12fb9bb79b9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2" name="Google Shape;252;g12fb9bb79b9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12cdccc646e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12cdccc646e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12fb9bb79b9_0_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12fb9bb79b9_0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12fb9bb79b9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3" name="Google Shape;263;g12fb9bb79b9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12fb9bb79b9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9" name="Google Shape;269;g12fb9bb79b9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12fb9bb79b9_0_1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4" name="Google Shape;274;g12fb9bb79b9_0_1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12fb9bb79b9_0_1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9" name="Google Shape;279;g12fb9bb79b9_0_1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12fb9bb79b9_0_1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7" name="Google Shape;287;g12fb9bb79b9_0_1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g1307274472d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8" name="Google Shape;298;g1307274472d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g12fb9bb79b9_0_1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7" name="Google Shape;307;g12fb9bb79b9_0_1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g12cdccc646e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6" name="Google Shape;316;g12cdccc646e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g12e2007ed86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2" name="Google Shape;322;g12e2007ed86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12d49e9b83d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12d49e9b83d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g1307274472d_2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8" name="Google Shape;328;g1307274472d_2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12fb9bb79b9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12fb9bb79b9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12fb9bb79b9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12fb9bb79b9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12fb9bb79b9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12fb9bb79b9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12fb9bb79b9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12fb9bb79b9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12ec5e777f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12ec5e777f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pt-BR"/>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https://www.menti.com/gk3f53wjix" TargetMode="External"/><Relationship Id="rId4" Type="http://schemas.openxmlformats.org/officeDocument/2006/relationships/hyperlink" Target="https://www.mentimeter.com/app/presentation/50a5e573f74f217ac31896e920399e49/413be6c3ce78"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5.png"/><Relationship Id="rId4" Type="http://schemas.openxmlformats.org/officeDocument/2006/relationships/image" Target="../media/image16.png"/><Relationship Id="rId10" Type="http://schemas.openxmlformats.org/officeDocument/2006/relationships/image" Target="../media/image17.png"/><Relationship Id="rId9" Type="http://schemas.openxmlformats.org/officeDocument/2006/relationships/image" Target="../media/image21.png"/><Relationship Id="rId5" Type="http://schemas.openxmlformats.org/officeDocument/2006/relationships/image" Target="../media/image10.png"/><Relationship Id="rId6" Type="http://schemas.openxmlformats.org/officeDocument/2006/relationships/image" Target="../media/image13.png"/><Relationship Id="rId7" Type="http://schemas.openxmlformats.org/officeDocument/2006/relationships/image" Target="../media/image9.png"/><Relationship Id="rId8" Type="http://schemas.openxmlformats.org/officeDocument/2006/relationships/image" Target="../media/image2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33.png"/><Relationship Id="rId4" Type="http://schemas.openxmlformats.org/officeDocument/2006/relationships/image" Target="../media/image28.png"/><Relationship Id="rId5" Type="http://schemas.openxmlformats.org/officeDocument/2006/relationships/image" Target="../media/image24.png"/><Relationship Id="rId6" Type="http://schemas.openxmlformats.org/officeDocument/2006/relationships/image" Target="../media/image3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2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2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3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22.png"/><Relationship Id="rId4" Type="http://schemas.openxmlformats.org/officeDocument/2006/relationships/image" Target="../media/image26.png"/><Relationship Id="rId9" Type="http://schemas.openxmlformats.org/officeDocument/2006/relationships/image" Target="../media/image31.png"/><Relationship Id="rId5" Type="http://schemas.openxmlformats.org/officeDocument/2006/relationships/image" Target="../media/image30.png"/><Relationship Id="rId6" Type="http://schemas.openxmlformats.org/officeDocument/2006/relationships/image" Target="../media/image35.png"/><Relationship Id="rId7" Type="http://schemas.openxmlformats.org/officeDocument/2006/relationships/image" Target="../media/image27.png"/><Relationship Id="rId8" Type="http://schemas.openxmlformats.org/officeDocument/2006/relationships/image" Target="../media/image3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40.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37.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hyperlink" Target="https://adj.org.br/" TargetMode="External"/><Relationship Id="rId4" Type="http://schemas.openxmlformats.org/officeDocument/2006/relationships/image" Target="../media/image4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3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41.jpg"/><Relationship Id="rId4" Type="http://schemas.openxmlformats.org/officeDocument/2006/relationships/image" Target="../media/image39.jpg"/><Relationship Id="rId5" Type="http://schemas.openxmlformats.org/officeDocument/2006/relationships/image" Target="../media/image4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44.jpg"/><Relationship Id="rId4" Type="http://schemas.openxmlformats.org/officeDocument/2006/relationships/image" Target="../media/image42.jpg"/><Relationship Id="rId5" Type="http://schemas.openxmlformats.org/officeDocument/2006/relationships/image" Target="../media/image46.jpg"/><Relationship Id="rId6" Type="http://schemas.openxmlformats.org/officeDocument/2006/relationships/image" Target="../media/image49.jpg"/><Relationship Id="rId7" Type="http://schemas.openxmlformats.org/officeDocument/2006/relationships/image" Target="../media/image43.jpg"/><Relationship Id="rId8" Type="http://schemas.openxmlformats.org/officeDocument/2006/relationships/image" Target="../media/image4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hyperlink" Target="https://diabetes.org.br" TargetMode="External"/><Relationship Id="rId4" Type="http://schemas.openxmlformats.org/officeDocument/2006/relationships/hyperlink" Target="https://diabetesatlas.org/data/en/country/27/br.html" TargetMode="External"/><Relationship Id="rId9" Type="http://schemas.openxmlformats.org/officeDocument/2006/relationships/hyperlink" Target="http://arquivo.esporte.gov.br/index.php/institucional/esporte-educacao-lazer-e-inclusao-social/segundo-tempo" TargetMode="External"/><Relationship Id="rId5" Type="http://schemas.openxmlformats.org/officeDocument/2006/relationships/hyperlink" Target="https://diabetesatlas.org/" TargetMode="External"/><Relationship Id="rId6" Type="http://schemas.openxmlformats.org/officeDocument/2006/relationships/hyperlink" Target="https://sa.sol-m.com/noticias/fique-atento-aos-5-principais-sintomas-da-diabetes/" TargetMode="External"/><Relationship Id="rId7" Type="http://schemas.openxmlformats.org/officeDocument/2006/relationships/hyperlink" Target="https://aps.saude.gov.br/ape/academia" TargetMode="External"/><Relationship Id="rId8" Type="http://schemas.openxmlformats.org/officeDocument/2006/relationships/hyperlink" Target="http://portal.mec.gov.br/programa-saude-da-escola/195-secretarias-112877938/seb-educacao-basica-2007048997/16795-programa-saude-na-escola-saiba-mais"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hyperlink" Target="https://vizhub.healthdata.org/gbd-compare/" TargetMode="External"/><Relationship Id="rId4" Type="http://schemas.openxmlformats.org/officeDocument/2006/relationships/hyperlink" Target="https://amb.org.br/files/_BibliotecaAntiga/diabetes_mellitus_tipo_2_insulinizacao.pdf"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5.png"/><Relationship Id="rId4" Type="http://schemas.openxmlformats.org/officeDocument/2006/relationships/image" Target="../media/image7.png"/><Relationship Id="rId11" Type="http://schemas.openxmlformats.org/officeDocument/2006/relationships/image" Target="../media/image19.png"/><Relationship Id="rId10" Type="http://schemas.openxmlformats.org/officeDocument/2006/relationships/image" Target="../media/image3.png"/><Relationship Id="rId9" Type="http://schemas.openxmlformats.org/officeDocument/2006/relationships/image" Target="../media/image4.png"/><Relationship Id="rId5" Type="http://schemas.openxmlformats.org/officeDocument/2006/relationships/image" Target="../media/image2.png"/><Relationship Id="rId6" Type="http://schemas.openxmlformats.org/officeDocument/2006/relationships/image" Target="../media/image11.png"/><Relationship Id="rId7" Type="http://schemas.openxmlformats.org/officeDocument/2006/relationships/image" Target="../media/image6.png"/><Relationship Id="rId8" Type="http://schemas.openxmlformats.org/officeDocument/2006/relationships/image" Target="../media/image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hyperlink" Target="https://brasilescola.uol.com.br/doencas/diabetes-mellitus.htm" TargetMode="External"/><Relationship Id="rId4" Type="http://schemas.openxmlformats.org/officeDocument/2006/relationships/hyperlink" Target="https://nbhabrazil.com.br/distrito/sao-paulo/geral/os-beneficios-do-treinamento-de-forca-em-idosos-com-sarcopenia/" TargetMode="External"/><Relationship Id="rId10" Type="http://schemas.openxmlformats.org/officeDocument/2006/relationships/hyperlink" Target="https://www.gov.br/cidadania/pt-br/acesso-a-informacao/carta-de-servicos/esporte/esporte-educacao-lazer-e-inclusao-social/esporte-e-lazer-da-cidade-pelc-1" TargetMode="External"/><Relationship Id="rId9" Type="http://schemas.openxmlformats.org/officeDocument/2006/relationships/hyperlink" Target="https://spasorocaba.com.br/educacao-fisica/beneficios-da-caminhada" TargetMode="External"/><Relationship Id="rId5" Type="http://schemas.openxmlformats.org/officeDocument/2006/relationships/hyperlink" Target="https://doutorcerebro.com.br/tai-chi-chuan-e-parkinson-ao-encontro-do-equilibrio/" TargetMode="External"/><Relationship Id="rId6" Type="http://schemas.openxmlformats.org/officeDocument/2006/relationships/hyperlink" Target="https://andrebona.com.br/yoga-o-que-e-para-que-serve-e-como-praticar/" TargetMode="External"/><Relationship Id="rId7" Type="http://schemas.openxmlformats.org/officeDocument/2006/relationships/hyperlink" Target="https://www.todamateria.com.br/danca-circular/" TargetMode="External"/><Relationship Id="rId8" Type="http://schemas.openxmlformats.org/officeDocument/2006/relationships/hyperlink" Target="https://cpnacademia.com.br/mazzei/natacao-infantil"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s://www.menti.com/v7gtbvb6ab" TargetMode="External"/><Relationship Id="rId4" Type="http://schemas.openxmlformats.org/officeDocument/2006/relationships/hyperlink" Target="https://www.mentimeter.com/app/presentation/1e5797bb6773cf0ad217abf1e4d479b9/190441ab5876"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0" y="323325"/>
            <a:ext cx="8520600" cy="17325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SzPts val="990"/>
              <a:buNone/>
            </a:pPr>
            <a:r>
              <a:rPr lang="pt-BR" sz="4380"/>
              <a:t>Atividade Física e Diabetes em Adultos</a:t>
            </a:r>
            <a:endParaRPr sz="4380"/>
          </a:p>
        </p:txBody>
      </p:sp>
      <p:sp>
        <p:nvSpPr>
          <p:cNvPr id="55" name="Google Shape;55;p13"/>
          <p:cNvSpPr txBox="1"/>
          <p:nvPr>
            <p:ph idx="1" type="subTitle"/>
          </p:nvPr>
        </p:nvSpPr>
        <p:spPr>
          <a:xfrm>
            <a:off x="752175" y="3904625"/>
            <a:ext cx="7665600" cy="10509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pt-BR" sz="1300">
                <a:solidFill>
                  <a:schemeClr val="dk1"/>
                </a:solidFill>
                <a:highlight>
                  <a:srgbClr val="FFFFFF"/>
                </a:highlight>
              </a:rPr>
              <a:t>Disciplina: Atividade Física, Saúde Coletiva e Condições Especiais de Saúde</a:t>
            </a:r>
            <a:endParaRPr sz="1300">
              <a:solidFill>
                <a:schemeClr val="dk1"/>
              </a:solidFill>
              <a:highlight>
                <a:srgbClr val="FFFFFF"/>
              </a:highlight>
            </a:endParaRPr>
          </a:p>
          <a:p>
            <a:pPr indent="0" lvl="0" marL="0" rtl="0" algn="l">
              <a:spcBef>
                <a:spcPts val="0"/>
              </a:spcBef>
              <a:spcAft>
                <a:spcPts val="0"/>
              </a:spcAft>
              <a:buNone/>
            </a:pPr>
            <a:r>
              <a:t/>
            </a:r>
            <a:endParaRPr sz="1300">
              <a:solidFill>
                <a:schemeClr val="dk1"/>
              </a:solidFill>
              <a:highlight>
                <a:srgbClr val="FFFFFF"/>
              </a:highlight>
            </a:endParaRPr>
          </a:p>
          <a:p>
            <a:pPr indent="0" lvl="0" marL="0" rtl="0" algn="ctr">
              <a:spcBef>
                <a:spcPts val="0"/>
              </a:spcBef>
              <a:spcAft>
                <a:spcPts val="0"/>
              </a:spcAft>
              <a:buNone/>
            </a:pPr>
            <a:r>
              <a:rPr lang="pt-BR" sz="1300">
                <a:solidFill>
                  <a:schemeClr val="dk1"/>
                </a:solidFill>
                <a:highlight>
                  <a:srgbClr val="FFFFFF"/>
                </a:highlight>
              </a:rPr>
              <a:t>Escola de Educação Física e Esporte de Ribeirão Preto - EEFERP</a:t>
            </a:r>
            <a:endParaRPr sz="1300">
              <a:solidFill>
                <a:schemeClr val="dk1"/>
              </a:solidFill>
              <a:highlight>
                <a:srgbClr val="FFFFFF"/>
              </a:highlight>
            </a:endParaRPr>
          </a:p>
          <a:p>
            <a:pPr indent="0" lvl="0" marL="0" rtl="0" algn="ctr">
              <a:spcBef>
                <a:spcPts val="0"/>
              </a:spcBef>
              <a:spcAft>
                <a:spcPts val="0"/>
              </a:spcAft>
              <a:buNone/>
            </a:pPr>
            <a:r>
              <a:rPr lang="pt-BR" sz="1300">
                <a:solidFill>
                  <a:schemeClr val="dk1"/>
                </a:solidFill>
                <a:highlight>
                  <a:srgbClr val="FFFFFF"/>
                </a:highlight>
              </a:rPr>
              <a:t>Universidade de São Paulo - USP</a:t>
            </a:r>
            <a:endParaRPr sz="1300">
              <a:solidFill>
                <a:schemeClr val="dk1"/>
              </a:solidFill>
              <a:highlight>
                <a:srgbClr val="FFFFFF"/>
              </a:highlight>
            </a:endParaRPr>
          </a:p>
        </p:txBody>
      </p:sp>
      <p:sp>
        <p:nvSpPr>
          <p:cNvPr id="56" name="Google Shape;56;p13"/>
          <p:cNvSpPr txBox="1"/>
          <p:nvPr>
            <p:ph idx="1" type="subTitle"/>
          </p:nvPr>
        </p:nvSpPr>
        <p:spPr>
          <a:xfrm>
            <a:off x="2099850" y="2542200"/>
            <a:ext cx="4944300" cy="7248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pt-BR" sz="1700">
                <a:solidFill>
                  <a:schemeClr val="dk1"/>
                </a:solidFill>
                <a:highlight>
                  <a:srgbClr val="FFFFFF"/>
                </a:highlight>
              </a:rPr>
              <a:t>Bruno Cavichioli</a:t>
            </a:r>
            <a:endParaRPr b="1" sz="1700">
              <a:solidFill>
                <a:schemeClr val="dk1"/>
              </a:solidFill>
              <a:highlight>
                <a:srgbClr val="FFFFFF"/>
              </a:highlight>
            </a:endParaRPr>
          </a:p>
          <a:p>
            <a:pPr indent="0" lvl="0" marL="0" rtl="0" algn="ctr">
              <a:spcBef>
                <a:spcPts val="0"/>
              </a:spcBef>
              <a:spcAft>
                <a:spcPts val="0"/>
              </a:spcAft>
              <a:buNone/>
            </a:pPr>
            <a:r>
              <a:rPr b="1" lang="pt-BR" sz="1700">
                <a:solidFill>
                  <a:schemeClr val="dk1"/>
                </a:solidFill>
                <a:highlight>
                  <a:srgbClr val="FFFFFF"/>
                </a:highlight>
              </a:rPr>
              <a:t>Sebastiao de Campos Reis Filho</a:t>
            </a:r>
            <a:endParaRPr b="1" sz="1700">
              <a:solidFill>
                <a:schemeClr val="dk1"/>
              </a:solidFill>
              <a:highlight>
                <a:srgbClr val="FFFFFF"/>
              </a:highligh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22"/>
          <p:cNvSpPr txBox="1"/>
          <p:nvPr>
            <p:ph type="title"/>
          </p:nvPr>
        </p:nvSpPr>
        <p:spPr>
          <a:xfrm>
            <a:off x="235500" y="143800"/>
            <a:ext cx="3691200" cy="873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891"/>
              <a:buNone/>
            </a:pPr>
            <a:r>
              <a:rPr lang="pt-BR" sz="1837"/>
              <a:t>Influências sobre a saúde individual e coletiva</a:t>
            </a:r>
            <a:endParaRPr sz="1837"/>
          </a:p>
        </p:txBody>
      </p:sp>
      <p:pic>
        <p:nvPicPr>
          <p:cNvPr id="122" name="Google Shape;122;p22"/>
          <p:cNvPicPr preferRelativeResize="0"/>
          <p:nvPr/>
        </p:nvPicPr>
        <p:blipFill>
          <a:blip r:embed="rId3">
            <a:alphaModFix/>
          </a:blip>
          <a:stretch>
            <a:fillRect/>
          </a:stretch>
        </p:blipFill>
        <p:spPr>
          <a:xfrm>
            <a:off x="2654700" y="587850"/>
            <a:ext cx="6625724" cy="4555649"/>
          </a:xfrm>
          <a:prstGeom prst="rect">
            <a:avLst/>
          </a:prstGeom>
          <a:noFill/>
          <a:ln>
            <a:noFill/>
          </a:ln>
        </p:spPr>
      </p:pic>
      <p:sp>
        <p:nvSpPr>
          <p:cNvPr id="123" name="Google Shape;123;p22"/>
          <p:cNvSpPr txBox="1"/>
          <p:nvPr>
            <p:ph idx="1" type="body"/>
          </p:nvPr>
        </p:nvSpPr>
        <p:spPr>
          <a:xfrm>
            <a:off x="76200" y="1150375"/>
            <a:ext cx="2842800" cy="39159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1200"/>
              </a:spcAft>
              <a:buNone/>
            </a:pPr>
            <a:r>
              <a:rPr lang="pt-BR" sz="1600">
                <a:solidFill>
                  <a:schemeClr val="dk1"/>
                </a:solidFill>
              </a:rPr>
              <a:t>As DCNT, principalmente as doenças cardiovasculares, cânceres, </a:t>
            </a:r>
            <a:r>
              <a:rPr b="1" lang="pt-BR" sz="1600">
                <a:solidFill>
                  <a:schemeClr val="dk1"/>
                </a:solidFill>
              </a:rPr>
              <a:t>diabetes</a:t>
            </a:r>
            <a:r>
              <a:rPr lang="pt-BR" sz="1600">
                <a:solidFill>
                  <a:schemeClr val="dk1"/>
                </a:solidFill>
              </a:rPr>
              <a:t> e doenças respiratórias crônicas, são causadas por vários fatores ligados às condições de vida. Estes são determinados pelo acesso a: bens e serviços públicos, garantia de direitos, informação, emprego e renda e possibilidades de fazer escolhas favoráveis à saúde.</a:t>
            </a:r>
            <a:endParaRPr sz="1600">
              <a:solidFill>
                <a:schemeClr val="dk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23"/>
          <p:cNvSpPr txBox="1"/>
          <p:nvPr>
            <p:ph type="title"/>
          </p:nvPr>
        </p:nvSpPr>
        <p:spPr>
          <a:xfrm>
            <a:off x="1151600" y="1601525"/>
            <a:ext cx="6899400" cy="1506600"/>
          </a:xfrm>
          <a:prstGeom prst="rect">
            <a:avLst/>
          </a:prstGeom>
          <a:solidFill>
            <a:srgbClr val="666666"/>
          </a:solidFill>
          <a:ln cap="flat" cmpd="sng" w="38100">
            <a:solidFill>
              <a:srgbClr val="666666"/>
            </a:solidFill>
            <a:prstDash val="solid"/>
            <a:round/>
            <a:headEnd len="sm" w="sm" type="none"/>
            <a:tailEnd len="sm" w="sm" type="none"/>
          </a:ln>
        </p:spPr>
        <p:txBody>
          <a:bodyPr anchorCtr="0" anchor="t" bIns="91425" lIns="91425" spcFirstLastPara="1" rIns="91425" wrap="square" tIns="91425">
            <a:normAutofit/>
          </a:bodyPr>
          <a:lstStyle/>
          <a:p>
            <a:pPr indent="0" lvl="0" marL="0" rtl="0" algn="ctr">
              <a:spcBef>
                <a:spcPts val="0"/>
              </a:spcBef>
              <a:spcAft>
                <a:spcPts val="0"/>
              </a:spcAft>
              <a:buNone/>
            </a:pPr>
            <a:r>
              <a:rPr b="1" lang="pt-BR">
                <a:solidFill>
                  <a:schemeClr val="lt1"/>
                </a:solidFill>
              </a:rPr>
              <a:t>Quais os principais fatores de risco </a:t>
            </a:r>
            <a:endParaRPr b="1">
              <a:solidFill>
                <a:schemeClr val="lt1"/>
              </a:solidFill>
            </a:endParaRPr>
          </a:p>
          <a:p>
            <a:pPr indent="0" lvl="0" marL="0" rtl="0" algn="ctr">
              <a:spcBef>
                <a:spcPts val="0"/>
              </a:spcBef>
              <a:spcAft>
                <a:spcPts val="0"/>
              </a:spcAft>
              <a:buNone/>
            </a:pPr>
            <a:r>
              <a:rPr b="1" lang="pt-BR">
                <a:solidFill>
                  <a:schemeClr val="lt1"/>
                </a:solidFill>
              </a:rPr>
              <a:t>para o desenvolvimento </a:t>
            </a:r>
            <a:endParaRPr b="1">
              <a:solidFill>
                <a:schemeClr val="lt1"/>
              </a:solidFill>
            </a:endParaRPr>
          </a:p>
          <a:p>
            <a:pPr indent="0" lvl="0" marL="0" rtl="0" algn="ctr">
              <a:spcBef>
                <a:spcPts val="0"/>
              </a:spcBef>
              <a:spcAft>
                <a:spcPts val="0"/>
              </a:spcAft>
              <a:buNone/>
            </a:pPr>
            <a:r>
              <a:rPr b="1" lang="pt-BR">
                <a:solidFill>
                  <a:schemeClr val="lt1"/>
                </a:solidFill>
              </a:rPr>
              <a:t>do diabetes tipo 2?</a:t>
            </a:r>
            <a:endParaRPr b="1">
              <a:solidFill>
                <a:schemeClr val="lt1"/>
              </a:solidFill>
            </a:endParaRPr>
          </a:p>
        </p:txBody>
      </p:sp>
      <p:sp>
        <p:nvSpPr>
          <p:cNvPr id="129" name="Google Shape;129;p23"/>
          <p:cNvSpPr txBox="1"/>
          <p:nvPr>
            <p:ph idx="1" type="body"/>
          </p:nvPr>
        </p:nvSpPr>
        <p:spPr>
          <a:xfrm>
            <a:off x="311700" y="4445400"/>
            <a:ext cx="6513000" cy="698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pt-BR" sz="900"/>
              <a:t>Votação: </a:t>
            </a:r>
            <a:r>
              <a:rPr lang="pt-BR" sz="900" u="sng">
                <a:solidFill>
                  <a:schemeClr val="hlink"/>
                </a:solidFill>
                <a:hlinkClick r:id="rId3"/>
              </a:rPr>
              <a:t>https://www.menti.com/gk3f53wjix</a:t>
            </a:r>
            <a:endParaRPr sz="900"/>
          </a:p>
          <a:p>
            <a:pPr indent="0" lvl="0" marL="0" rtl="0" algn="l">
              <a:spcBef>
                <a:spcPts val="1200"/>
              </a:spcBef>
              <a:spcAft>
                <a:spcPts val="1200"/>
              </a:spcAft>
              <a:buNone/>
            </a:pPr>
            <a:r>
              <a:rPr lang="pt-BR" sz="900"/>
              <a:t>Resultado: </a:t>
            </a:r>
            <a:r>
              <a:rPr lang="pt-BR" sz="900" u="sng">
                <a:solidFill>
                  <a:schemeClr val="hlink"/>
                </a:solidFill>
                <a:hlinkClick r:id="rId4"/>
              </a:rPr>
              <a:t>https://www.mentimeter.com/app/presentation/50a5e573f74f217ac31896e920399e49/413be6c3ce78</a:t>
            </a:r>
            <a:endParaRPr sz="9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24"/>
          <p:cNvSpPr txBox="1"/>
          <p:nvPr>
            <p:ph idx="1" type="body"/>
          </p:nvPr>
        </p:nvSpPr>
        <p:spPr>
          <a:xfrm>
            <a:off x="272375" y="381975"/>
            <a:ext cx="4493700" cy="752400"/>
          </a:xfrm>
          <a:prstGeom prst="rect">
            <a:avLst/>
          </a:prstGeom>
        </p:spPr>
        <p:txBody>
          <a:bodyPr anchorCtr="0" anchor="t" bIns="91425" lIns="91425" spcFirstLastPara="1" rIns="91425" wrap="square" tIns="91425">
            <a:noAutofit/>
          </a:bodyPr>
          <a:lstStyle/>
          <a:p>
            <a:pPr indent="0" lvl="0" marL="0" rtl="0" algn="just">
              <a:spcBef>
                <a:spcPts val="0"/>
              </a:spcBef>
              <a:spcAft>
                <a:spcPts val="1200"/>
              </a:spcAft>
              <a:buNone/>
            </a:pPr>
            <a:r>
              <a:rPr lang="pt-BR">
                <a:solidFill>
                  <a:schemeClr val="dk1"/>
                </a:solidFill>
              </a:rPr>
              <a:t>PRINCIPAIS FATORES DE RISCO</a:t>
            </a:r>
            <a:endParaRPr>
              <a:solidFill>
                <a:schemeClr val="dk1"/>
              </a:solidFill>
            </a:endParaRPr>
          </a:p>
        </p:txBody>
      </p:sp>
      <p:sp>
        <p:nvSpPr>
          <p:cNvPr id="135" name="Google Shape;135;p24"/>
          <p:cNvSpPr txBox="1"/>
          <p:nvPr>
            <p:ph idx="1" type="body"/>
          </p:nvPr>
        </p:nvSpPr>
        <p:spPr>
          <a:xfrm>
            <a:off x="262575" y="1081550"/>
            <a:ext cx="8520600" cy="3661200"/>
          </a:xfrm>
          <a:prstGeom prst="rect">
            <a:avLst/>
          </a:prstGeom>
        </p:spPr>
        <p:txBody>
          <a:bodyPr anchorCtr="0" anchor="t" bIns="91425" lIns="91425" spcFirstLastPara="1" rIns="91425" wrap="square" tIns="91425">
            <a:normAutofit/>
          </a:bodyPr>
          <a:lstStyle/>
          <a:p>
            <a:pPr indent="0" lvl="0" marL="0" rtl="0" algn="just">
              <a:spcBef>
                <a:spcPts val="0"/>
              </a:spcBef>
              <a:spcAft>
                <a:spcPts val="0"/>
              </a:spcAft>
              <a:buNone/>
            </a:pPr>
            <a:r>
              <a:rPr b="1" lang="pt-BR" sz="1500">
                <a:solidFill>
                  <a:schemeClr val="dk1"/>
                </a:solidFill>
                <a:highlight>
                  <a:srgbClr val="FFFFFF"/>
                </a:highlight>
              </a:rPr>
              <a:t>História familiar</a:t>
            </a:r>
            <a:r>
              <a:rPr lang="pt-BR" sz="1500">
                <a:solidFill>
                  <a:schemeClr val="dk1"/>
                </a:solidFill>
                <a:highlight>
                  <a:srgbClr val="FFFFFF"/>
                </a:highlight>
              </a:rPr>
              <a:t> – Pai e mãe com DM tipo 2.</a:t>
            </a:r>
            <a:endParaRPr sz="1500">
              <a:solidFill>
                <a:schemeClr val="dk1"/>
              </a:solidFill>
              <a:highlight>
                <a:srgbClr val="FFFFFF"/>
              </a:highlight>
            </a:endParaRPr>
          </a:p>
          <a:p>
            <a:pPr indent="0" lvl="0" marL="0" rtl="0" algn="just">
              <a:spcBef>
                <a:spcPts val="1200"/>
              </a:spcBef>
              <a:spcAft>
                <a:spcPts val="0"/>
              </a:spcAft>
              <a:buNone/>
            </a:pPr>
            <a:r>
              <a:rPr b="1" lang="pt-BR" sz="1500">
                <a:solidFill>
                  <a:schemeClr val="dk1"/>
                </a:solidFill>
                <a:highlight>
                  <a:srgbClr val="FFFFFF"/>
                </a:highlight>
              </a:rPr>
              <a:t>Etnia</a:t>
            </a:r>
            <a:r>
              <a:rPr lang="pt-BR" sz="1500">
                <a:solidFill>
                  <a:schemeClr val="dk1"/>
                </a:solidFill>
                <a:highlight>
                  <a:srgbClr val="FFFFFF"/>
                </a:highlight>
              </a:rPr>
              <a:t> – Por motivos ainda desconhecidos, há maior incidência em descendentes de asiáticos, hispânicos e negros.</a:t>
            </a:r>
            <a:endParaRPr sz="1500">
              <a:solidFill>
                <a:schemeClr val="dk1"/>
              </a:solidFill>
              <a:highlight>
                <a:srgbClr val="FFFFFF"/>
              </a:highlight>
            </a:endParaRPr>
          </a:p>
          <a:p>
            <a:pPr indent="0" lvl="0" marL="0" rtl="0" algn="just">
              <a:spcBef>
                <a:spcPts val="1200"/>
              </a:spcBef>
              <a:spcAft>
                <a:spcPts val="0"/>
              </a:spcAft>
              <a:buNone/>
            </a:pPr>
            <a:r>
              <a:rPr b="1" lang="pt-BR" sz="1500">
                <a:solidFill>
                  <a:schemeClr val="dk1"/>
                </a:solidFill>
                <a:highlight>
                  <a:srgbClr val="FFFFFF"/>
                </a:highlight>
              </a:rPr>
              <a:t>Obesidade</a:t>
            </a:r>
            <a:r>
              <a:rPr lang="pt-BR" sz="1500">
                <a:solidFill>
                  <a:schemeClr val="dk1"/>
                </a:solidFill>
                <a:highlight>
                  <a:srgbClr val="FFFFFF"/>
                </a:highlight>
              </a:rPr>
              <a:t> – Talvez o principal fator de risco para o desenvolvimento do DM2.</a:t>
            </a:r>
            <a:endParaRPr sz="1500">
              <a:solidFill>
                <a:schemeClr val="dk1"/>
              </a:solidFill>
              <a:highlight>
                <a:srgbClr val="FFFFFF"/>
              </a:highlight>
            </a:endParaRPr>
          </a:p>
          <a:p>
            <a:pPr indent="0" lvl="0" marL="0" rtl="0" algn="just">
              <a:spcBef>
                <a:spcPts val="1200"/>
              </a:spcBef>
              <a:spcAft>
                <a:spcPts val="0"/>
              </a:spcAft>
              <a:buNone/>
            </a:pPr>
            <a:r>
              <a:rPr b="1" lang="pt-BR" sz="1500">
                <a:solidFill>
                  <a:schemeClr val="dk1"/>
                </a:solidFill>
                <a:highlight>
                  <a:srgbClr val="FFFFFF"/>
                </a:highlight>
              </a:rPr>
              <a:t>Gordura abdominal</a:t>
            </a:r>
            <a:r>
              <a:rPr lang="pt-BR" sz="1500">
                <a:solidFill>
                  <a:schemeClr val="dk1"/>
                </a:solidFill>
                <a:highlight>
                  <a:srgbClr val="FFFFFF"/>
                </a:highlight>
              </a:rPr>
              <a:t> – Homens com cintura maior que 102 cm e mulheres com cintura maior que 88 cm apresentam elevado risco.</a:t>
            </a:r>
            <a:endParaRPr sz="1500">
              <a:solidFill>
                <a:schemeClr val="dk1"/>
              </a:solidFill>
              <a:highlight>
                <a:srgbClr val="FFFFFF"/>
              </a:highlight>
            </a:endParaRPr>
          </a:p>
          <a:p>
            <a:pPr indent="0" lvl="0" marL="0" rtl="0" algn="just">
              <a:spcBef>
                <a:spcPts val="1200"/>
              </a:spcBef>
              <a:spcAft>
                <a:spcPts val="0"/>
              </a:spcAft>
              <a:buNone/>
            </a:pPr>
            <a:r>
              <a:rPr b="1" lang="pt-BR" sz="1500">
                <a:solidFill>
                  <a:schemeClr val="dk1"/>
                </a:solidFill>
                <a:highlight>
                  <a:srgbClr val="FFFFFF"/>
                </a:highlight>
              </a:rPr>
              <a:t>Idade acima de 45 anos</a:t>
            </a:r>
            <a:r>
              <a:rPr lang="pt-BR" sz="1500">
                <a:solidFill>
                  <a:schemeClr val="dk1"/>
                </a:solidFill>
                <a:highlight>
                  <a:srgbClr val="FFFFFF"/>
                </a:highlight>
              </a:rPr>
              <a:t> – Provavelmente pela queda da massa muscular e o aumento da gordura corporal que ocorrem com o envelhecimento.</a:t>
            </a:r>
            <a:endParaRPr sz="1500">
              <a:solidFill>
                <a:schemeClr val="dk1"/>
              </a:solidFill>
              <a:highlight>
                <a:srgbClr val="FFFFFF"/>
              </a:highlight>
            </a:endParaRPr>
          </a:p>
          <a:p>
            <a:pPr indent="0" lvl="0" marL="0" rtl="0" algn="just">
              <a:spcBef>
                <a:spcPts val="1200"/>
              </a:spcBef>
              <a:spcAft>
                <a:spcPts val="1200"/>
              </a:spcAft>
              <a:buNone/>
            </a:pPr>
            <a:r>
              <a:rPr b="1" lang="pt-BR" sz="1500">
                <a:solidFill>
                  <a:schemeClr val="dk1"/>
                </a:solidFill>
                <a:highlight>
                  <a:srgbClr val="FFFFFF"/>
                </a:highlight>
              </a:rPr>
              <a:t>Sedentarismo</a:t>
            </a:r>
            <a:r>
              <a:rPr lang="pt-BR" sz="1500">
                <a:solidFill>
                  <a:schemeClr val="dk1"/>
                </a:solidFill>
                <a:highlight>
                  <a:srgbClr val="FFFFFF"/>
                </a:highlight>
              </a:rPr>
              <a:t> – Principalmente tempo de tela elevado.</a:t>
            </a:r>
            <a:endParaRPr sz="1500">
              <a:solidFill>
                <a:schemeClr val="dk1"/>
              </a:solidFill>
              <a:highlight>
                <a:srgbClr val="FFFFFF"/>
              </a:highlight>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5"/>
          <p:cNvSpPr txBox="1"/>
          <p:nvPr>
            <p:ph idx="1" type="body"/>
          </p:nvPr>
        </p:nvSpPr>
        <p:spPr>
          <a:xfrm>
            <a:off x="311700" y="1189700"/>
            <a:ext cx="8520600" cy="3362700"/>
          </a:xfrm>
          <a:prstGeom prst="rect">
            <a:avLst/>
          </a:prstGeom>
        </p:spPr>
        <p:txBody>
          <a:bodyPr anchorCtr="0" anchor="t" bIns="91425" lIns="91425" spcFirstLastPara="1" rIns="91425" wrap="square" tIns="91425">
            <a:normAutofit/>
          </a:bodyPr>
          <a:lstStyle/>
          <a:p>
            <a:pPr indent="0" lvl="0" marL="0" rtl="0" algn="just">
              <a:spcBef>
                <a:spcPts val="0"/>
              </a:spcBef>
              <a:spcAft>
                <a:spcPts val="0"/>
              </a:spcAft>
              <a:buNone/>
            </a:pPr>
            <a:r>
              <a:rPr b="1" lang="pt-BR" sz="1500">
                <a:solidFill>
                  <a:schemeClr val="dk1"/>
                </a:solidFill>
                <a:highlight>
                  <a:srgbClr val="FFFFFF"/>
                </a:highlight>
              </a:rPr>
              <a:t>Cigarro</a:t>
            </a:r>
            <a:r>
              <a:rPr lang="pt-BR" sz="1500">
                <a:solidFill>
                  <a:schemeClr val="dk1"/>
                </a:solidFill>
                <a:highlight>
                  <a:srgbClr val="FFFFFF"/>
                </a:highlight>
              </a:rPr>
              <a:t> – Fumantes têm 40% mais chances de desenvolver DM2 do que não fumantes. </a:t>
            </a:r>
            <a:endParaRPr b="1" sz="1500">
              <a:solidFill>
                <a:schemeClr val="dk1"/>
              </a:solidFill>
              <a:highlight>
                <a:srgbClr val="FFFFFF"/>
              </a:highlight>
            </a:endParaRPr>
          </a:p>
          <a:p>
            <a:pPr indent="0" lvl="0" marL="0" rtl="0" algn="just">
              <a:spcBef>
                <a:spcPts val="1200"/>
              </a:spcBef>
              <a:spcAft>
                <a:spcPts val="0"/>
              </a:spcAft>
              <a:buNone/>
            </a:pPr>
            <a:r>
              <a:rPr b="1" lang="pt-BR" sz="1500">
                <a:solidFill>
                  <a:schemeClr val="dk1"/>
                </a:solidFill>
                <a:highlight>
                  <a:srgbClr val="FFFFFF"/>
                </a:highlight>
              </a:rPr>
              <a:t>Dieta hipercalórica</a:t>
            </a:r>
            <a:r>
              <a:rPr lang="pt-BR" sz="1500">
                <a:solidFill>
                  <a:schemeClr val="dk1"/>
                </a:solidFill>
                <a:highlight>
                  <a:srgbClr val="FFFFFF"/>
                </a:highlight>
              </a:rPr>
              <a:t> – O consumo excessivo de carne vermelha, comida processada, carboidratos, doces e refrigerantes, está associado a um maior risco de desenvolver DM2.</a:t>
            </a:r>
            <a:endParaRPr sz="1500">
              <a:solidFill>
                <a:schemeClr val="dk1"/>
              </a:solidFill>
              <a:highlight>
                <a:srgbClr val="FFFFFF"/>
              </a:highlight>
            </a:endParaRPr>
          </a:p>
          <a:p>
            <a:pPr indent="0" lvl="0" marL="0" rtl="0" algn="just">
              <a:spcBef>
                <a:spcPts val="1200"/>
              </a:spcBef>
              <a:spcAft>
                <a:spcPts val="0"/>
              </a:spcAft>
              <a:buNone/>
            </a:pPr>
            <a:r>
              <a:rPr b="1" lang="pt-BR" sz="1500">
                <a:solidFill>
                  <a:schemeClr val="dk1"/>
                </a:solidFill>
                <a:highlight>
                  <a:srgbClr val="FFFFFF"/>
                </a:highlight>
              </a:rPr>
              <a:t>Síndrome dos ovários policísticos</a:t>
            </a:r>
            <a:r>
              <a:rPr lang="pt-BR" sz="1500">
                <a:solidFill>
                  <a:schemeClr val="dk1"/>
                </a:solidFill>
                <a:highlight>
                  <a:srgbClr val="FFFFFF"/>
                </a:highlight>
              </a:rPr>
              <a:t> –  Mulheres com essa condição têm risco elevado de desenvolver DM2.</a:t>
            </a:r>
            <a:endParaRPr sz="1500">
              <a:solidFill>
                <a:schemeClr val="dk1"/>
              </a:solidFill>
              <a:highlight>
                <a:srgbClr val="FFFFFF"/>
              </a:highlight>
            </a:endParaRPr>
          </a:p>
          <a:p>
            <a:pPr indent="0" lvl="0" marL="0" rtl="0" algn="just">
              <a:spcBef>
                <a:spcPts val="1200"/>
              </a:spcBef>
              <a:spcAft>
                <a:spcPts val="0"/>
              </a:spcAft>
              <a:buNone/>
            </a:pPr>
            <a:r>
              <a:rPr b="1" lang="pt-BR" sz="1500">
                <a:solidFill>
                  <a:schemeClr val="dk1"/>
                </a:solidFill>
                <a:highlight>
                  <a:srgbClr val="FFFFFF"/>
                </a:highlight>
              </a:rPr>
              <a:t>C</a:t>
            </a:r>
            <a:r>
              <a:rPr b="1" lang="pt-BR" sz="1500">
                <a:solidFill>
                  <a:schemeClr val="dk1"/>
                </a:solidFill>
                <a:highlight>
                  <a:srgbClr val="FFFFFF"/>
                </a:highlight>
              </a:rPr>
              <a:t>orticóides</a:t>
            </a:r>
            <a:r>
              <a:rPr lang="pt-BR" sz="1500">
                <a:solidFill>
                  <a:schemeClr val="dk1"/>
                </a:solidFill>
                <a:highlight>
                  <a:srgbClr val="FFFFFF"/>
                </a:highlight>
              </a:rPr>
              <a:t> – Um dos efeitos colaterais comuns do uso prolongado de corticoides é o desenvolvimento de DM2.</a:t>
            </a:r>
            <a:endParaRPr sz="1500">
              <a:solidFill>
                <a:schemeClr val="dk1"/>
              </a:solidFill>
              <a:highlight>
                <a:srgbClr val="FFFFFF"/>
              </a:highlight>
            </a:endParaRPr>
          </a:p>
          <a:p>
            <a:pPr indent="0" lvl="0" marL="0" rtl="0" algn="just">
              <a:spcBef>
                <a:spcPts val="1200"/>
              </a:spcBef>
              <a:spcAft>
                <a:spcPts val="1200"/>
              </a:spcAft>
              <a:buNone/>
            </a:pPr>
            <a:r>
              <a:rPr b="1" lang="pt-BR" sz="1500">
                <a:solidFill>
                  <a:schemeClr val="dk1"/>
                </a:solidFill>
                <a:highlight>
                  <a:srgbClr val="FFFFFF"/>
                </a:highlight>
              </a:rPr>
              <a:t>Esteróides anabolizantes</a:t>
            </a:r>
            <a:r>
              <a:rPr lang="pt-BR" sz="1500">
                <a:solidFill>
                  <a:schemeClr val="dk1"/>
                </a:solidFill>
                <a:highlight>
                  <a:srgbClr val="FFFFFF"/>
                </a:highlight>
              </a:rPr>
              <a:t> – Uso crônico desse tipo de substância altera o metabolismo da glicose e cria resistência à insulina.</a:t>
            </a:r>
            <a:endParaRPr sz="1500">
              <a:solidFill>
                <a:schemeClr val="dk1"/>
              </a:solidFill>
              <a:highlight>
                <a:srgbClr val="FFFFFF"/>
              </a:highlight>
            </a:endParaRPr>
          </a:p>
        </p:txBody>
      </p:sp>
      <p:sp>
        <p:nvSpPr>
          <p:cNvPr id="141" name="Google Shape;141;p25"/>
          <p:cNvSpPr txBox="1"/>
          <p:nvPr>
            <p:ph idx="1" type="body"/>
          </p:nvPr>
        </p:nvSpPr>
        <p:spPr>
          <a:xfrm>
            <a:off x="348575" y="458175"/>
            <a:ext cx="4493700" cy="752400"/>
          </a:xfrm>
          <a:prstGeom prst="rect">
            <a:avLst/>
          </a:prstGeom>
        </p:spPr>
        <p:txBody>
          <a:bodyPr anchorCtr="0" anchor="t" bIns="91425" lIns="91425" spcFirstLastPara="1" rIns="91425" wrap="square" tIns="91425">
            <a:noAutofit/>
          </a:bodyPr>
          <a:lstStyle/>
          <a:p>
            <a:pPr indent="0" lvl="0" marL="0" rtl="0" algn="just">
              <a:spcBef>
                <a:spcPts val="0"/>
              </a:spcBef>
              <a:spcAft>
                <a:spcPts val="1200"/>
              </a:spcAft>
              <a:buNone/>
            </a:pPr>
            <a:r>
              <a:rPr lang="pt-BR">
                <a:solidFill>
                  <a:schemeClr val="dk1"/>
                </a:solidFill>
              </a:rPr>
              <a:t>PRINCIPAIS FATORES DE RISCO</a:t>
            </a:r>
            <a:endParaRPr>
              <a:solidFill>
                <a:schemeClr val="dk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pic>
        <p:nvPicPr>
          <p:cNvPr id="146" name="Google Shape;146;p26"/>
          <p:cNvPicPr preferRelativeResize="0"/>
          <p:nvPr/>
        </p:nvPicPr>
        <p:blipFill>
          <a:blip r:embed="rId3">
            <a:alphaModFix/>
          </a:blip>
          <a:stretch>
            <a:fillRect/>
          </a:stretch>
        </p:blipFill>
        <p:spPr>
          <a:xfrm>
            <a:off x="2438400" y="848161"/>
            <a:ext cx="6638249" cy="4066738"/>
          </a:xfrm>
          <a:prstGeom prst="rect">
            <a:avLst/>
          </a:prstGeom>
          <a:noFill/>
          <a:ln>
            <a:noFill/>
          </a:ln>
        </p:spPr>
      </p:pic>
      <p:sp>
        <p:nvSpPr>
          <p:cNvPr id="147" name="Google Shape;147;p26"/>
          <p:cNvSpPr txBox="1"/>
          <p:nvPr>
            <p:ph idx="1" type="body"/>
          </p:nvPr>
        </p:nvSpPr>
        <p:spPr>
          <a:xfrm>
            <a:off x="195425" y="1685875"/>
            <a:ext cx="2179200" cy="2044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pt-BR"/>
              <a:t>Grau de intensidade dos principais fatores de risco para o diabetes tipo 2 no Brasil</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7"/>
          <p:cNvSpPr txBox="1"/>
          <p:nvPr>
            <p:ph type="title"/>
          </p:nvPr>
        </p:nvSpPr>
        <p:spPr>
          <a:xfrm>
            <a:off x="311700" y="1643850"/>
            <a:ext cx="8520600" cy="1331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b="1" lang="pt-BR" sz="3620"/>
              <a:t>DADOS </a:t>
            </a:r>
            <a:endParaRPr b="1" sz="3620"/>
          </a:p>
          <a:p>
            <a:pPr indent="0" lvl="0" marL="0" rtl="0" algn="ctr">
              <a:spcBef>
                <a:spcPts val="0"/>
              </a:spcBef>
              <a:spcAft>
                <a:spcPts val="0"/>
              </a:spcAft>
              <a:buClr>
                <a:schemeClr val="dk1"/>
              </a:buClr>
              <a:buSzPts val="990"/>
              <a:buFont typeface="Arial"/>
              <a:buNone/>
            </a:pPr>
            <a:r>
              <a:rPr b="1" lang="pt-BR" sz="3620"/>
              <a:t>EPIDEMIOLÓGICOS</a:t>
            </a:r>
            <a:endParaRPr b="1" sz="362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8"/>
          <p:cNvSpPr txBox="1"/>
          <p:nvPr>
            <p:ph idx="1" type="body"/>
          </p:nvPr>
        </p:nvSpPr>
        <p:spPr>
          <a:xfrm>
            <a:off x="188825" y="489850"/>
            <a:ext cx="4079700" cy="3915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1200"/>
              </a:spcAft>
              <a:buSzPts val="852"/>
              <a:buNone/>
            </a:pPr>
            <a:r>
              <a:rPr lang="pt-BR" sz="1795">
                <a:solidFill>
                  <a:schemeClr val="dk1"/>
                </a:solidFill>
              </a:rPr>
              <a:t>Federação Internacional de Diabetes</a:t>
            </a:r>
            <a:endParaRPr sz="1795">
              <a:solidFill>
                <a:schemeClr val="dk1"/>
              </a:solidFill>
            </a:endParaRPr>
          </a:p>
        </p:txBody>
      </p:sp>
      <p:pic>
        <p:nvPicPr>
          <p:cNvPr id="158" name="Google Shape;158;p28"/>
          <p:cNvPicPr preferRelativeResize="0"/>
          <p:nvPr/>
        </p:nvPicPr>
        <p:blipFill>
          <a:blip r:embed="rId3">
            <a:alphaModFix/>
          </a:blip>
          <a:stretch>
            <a:fillRect/>
          </a:stretch>
        </p:blipFill>
        <p:spPr>
          <a:xfrm>
            <a:off x="65025" y="1205675"/>
            <a:ext cx="4744075" cy="3803551"/>
          </a:xfrm>
          <a:prstGeom prst="rect">
            <a:avLst/>
          </a:prstGeom>
          <a:noFill/>
          <a:ln>
            <a:noFill/>
          </a:ln>
        </p:spPr>
      </p:pic>
      <p:pic>
        <p:nvPicPr>
          <p:cNvPr id="159" name="Google Shape;159;p28"/>
          <p:cNvPicPr preferRelativeResize="0"/>
          <p:nvPr/>
        </p:nvPicPr>
        <p:blipFill>
          <a:blip r:embed="rId4">
            <a:alphaModFix/>
          </a:blip>
          <a:stretch>
            <a:fillRect/>
          </a:stretch>
        </p:blipFill>
        <p:spPr>
          <a:xfrm>
            <a:off x="5141062" y="1587188"/>
            <a:ext cx="2518868" cy="1085850"/>
          </a:xfrm>
          <a:prstGeom prst="rect">
            <a:avLst/>
          </a:prstGeom>
          <a:noFill/>
          <a:ln>
            <a:noFill/>
          </a:ln>
        </p:spPr>
      </p:pic>
      <p:pic>
        <p:nvPicPr>
          <p:cNvPr id="160" name="Google Shape;160;p28"/>
          <p:cNvPicPr preferRelativeResize="0"/>
          <p:nvPr/>
        </p:nvPicPr>
        <p:blipFill>
          <a:blip r:embed="rId5">
            <a:alphaModFix/>
          </a:blip>
          <a:stretch>
            <a:fillRect/>
          </a:stretch>
        </p:blipFill>
        <p:spPr>
          <a:xfrm>
            <a:off x="6714200" y="2131375"/>
            <a:ext cx="2429800" cy="781000"/>
          </a:xfrm>
          <a:prstGeom prst="rect">
            <a:avLst/>
          </a:prstGeom>
          <a:noFill/>
          <a:ln>
            <a:noFill/>
          </a:ln>
        </p:spPr>
      </p:pic>
      <p:pic>
        <p:nvPicPr>
          <p:cNvPr id="161" name="Google Shape;161;p28"/>
          <p:cNvPicPr preferRelativeResize="0"/>
          <p:nvPr/>
        </p:nvPicPr>
        <p:blipFill>
          <a:blip r:embed="rId6">
            <a:alphaModFix/>
          </a:blip>
          <a:stretch>
            <a:fillRect/>
          </a:stretch>
        </p:blipFill>
        <p:spPr>
          <a:xfrm>
            <a:off x="4988645" y="3242495"/>
            <a:ext cx="2077550" cy="668425"/>
          </a:xfrm>
          <a:prstGeom prst="rect">
            <a:avLst/>
          </a:prstGeom>
          <a:noFill/>
          <a:ln>
            <a:noFill/>
          </a:ln>
        </p:spPr>
      </p:pic>
      <p:pic>
        <p:nvPicPr>
          <p:cNvPr id="162" name="Google Shape;162;p28"/>
          <p:cNvPicPr preferRelativeResize="0"/>
          <p:nvPr/>
        </p:nvPicPr>
        <p:blipFill>
          <a:blip r:embed="rId7">
            <a:alphaModFix/>
          </a:blip>
          <a:stretch>
            <a:fillRect/>
          </a:stretch>
        </p:blipFill>
        <p:spPr>
          <a:xfrm>
            <a:off x="6790400" y="3255250"/>
            <a:ext cx="2518875" cy="678830"/>
          </a:xfrm>
          <a:prstGeom prst="rect">
            <a:avLst/>
          </a:prstGeom>
          <a:noFill/>
          <a:ln>
            <a:noFill/>
          </a:ln>
        </p:spPr>
      </p:pic>
      <p:pic>
        <p:nvPicPr>
          <p:cNvPr id="163" name="Google Shape;163;p28"/>
          <p:cNvPicPr preferRelativeResize="0"/>
          <p:nvPr/>
        </p:nvPicPr>
        <p:blipFill>
          <a:blip r:embed="rId8">
            <a:alphaModFix/>
          </a:blip>
          <a:stretch>
            <a:fillRect/>
          </a:stretch>
        </p:blipFill>
        <p:spPr>
          <a:xfrm>
            <a:off x="4988650" y="2805425"/>
            <a:ext cx="4155349" cy="437075"/>
          </a:xfrm>
          <a:prstGeom prst="rect">
            <a:avLst/>
          </a:prstGeom>
          <a:noFill/>
          <a:ln>
            <a:noFill/>
          </a:ln>
        </p:spPr>
      </p:pic>
      <p:pic>
        <p:nvPicPr>
          <p:cNvPr id="164" name="Google Shape;164;p28"/>
          <p:cNvPicPr preferRelativeResize="0"/>
          <p:nvPr/>
        </p:nvPicPr>
        <p:blipFill>
          <a:blip r:embed="rId9">
            <a:alphaModFix/>
          </a:blip>
          <a:stretch>
            <a:fillRect/>
          </a:stretch>
        </p:blipFill>
        <p:spPr>
          <a:xfrm>
            <a:off x="4916150" y="3845874"/>
            <a:ext cx="2034645" cy="605100"/>
          </a:xfrm>
          <a:prstGeom prst="rect">
            <a:avLst/>
          </a:prstGeom>
          <a:noFill/>
          <a:ln>
            <a:noFill/>
          </a:ln>
        </p:spPr>
      </p:pic>
      <p:pic>
        <p:nvPicPr>
          <p:cNvPr id="165" name="Google Shape;165;p28"/>
          <p:cNvPicPr preferRelativeResize="0"/>
          <p:nvPr/>
        </p:nvPicPr>
        <p:blipFill>
          <a:blip r:embed="rId10">
            <a:alphaModFix/>
          </a:blip>
          <a:stretch>
            <a:fillRect/>
          </a:stretch>
        </p:blipFill>
        <p:spPr>
          <a:xfrm>
            <a:off x="6714200" y="3946825"/>
            <a:ext cx="2562225" cy="46649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pic>
        <p:nvPicPr>
          <p:cNvPr id="170" name="Google Shape;170;p29"/>
          <p:cNvPicPr preferRelativeResize="0"/>
          <p:nvPr/>
        </p:nvPicPr>
        <p:blipFill>
          <a:blip r:embed="rId3">
            <a:alphaModFix/>
          </a:blip>
          <a:stretch>
            <a:fillRect/>
          </a:stretch>
        </p:blipFill>
        <p:spPr>
          <a:xfrm>
            <a:off x="126325" y="3274150"/>
            <a:ext cx="4864950" cy="431375"/>
          </a:xfrm>
          <a:prstGeom prst="rect">
            <a:avLst/>
          </a:prstGeom>
          <a:noFill/>
          <a:ln>
            <a:noFill/>
          </a:ln>
        </p:spPr>
      </p:pic>
      <p:pic>
        <p:nvPicPr>
          <p:cNvPr id="171" name="Google Shape;171;p29"/>
          <p:cNvPicPr preferRelativeResize="0"/>
          <p:nvPr/>
        </p:nvPicPr>
        <p:blipFill>
          <a:blip r:embed="rId4">
            <a:alphaModFix/>
          </a:blip>
          <a:stretch>
            <a:fillRect/>
          </a:stretch>
        </p:blipFill>
        <p:spPr>
          <a:xfrm>
            <a:off x="3428772" y="9900"/>
            <a:ext cx="5258029" cy="5143500"/>
          </a:xfrm>
          <a:prstGeom prst="rect">
            <a:avLst/>
          </a:prstGeom>
          <a:noFill/>
          <a:ln>
            <a:noFill/>
          </a:ln>
        </p:spPr>
      </p:pic>
      <p:pic>
        <p:nvPicPr>
          <p:cNvPr id="172" name="Google Shape;172;p29"/>
          <p:cNvPicPr preferRelativeResize="0"/>
          <p:nvPr/>
        </p:nvPicPr>
        <p:blipFill>
          <a:blip r:embed="rId5">
            <a:alphaModFix/>
          </a:blip>
          <a:stretch>
            <a:fillRect/>
          </a:stretch>
        </p:blipFill>
        <p:spPr>
          <a:xfrm>
            <a:off x="980296" y="3878800"/>
            <a:ext cx="3397175" cy="279225"/>
          </a:xfrm>
          <a:prstGeom prst="rect">
            <a:avLst/>
          </a:prstGeom>
          <a:noFill/>
          <a:ln>
            <a:noFill/>
          </a:ln>
        </p:spPr>
      </p:pic>
      <p:pic>
        <p:nvPicPr>
          <p:cNvPr id="173" name="Google Shape;173;p29"/>
          <p:cNvPicPr preferRelativeResize="0"/>
          <p:nvPr/>
        </p:nvPicPr>
        <p:blipFill>
          <a:blip r:embed="rId6">
            <a:alphaModFix/>
          </a:blip>
          <a:stretch>
            <a:fillRect/>
          </a:stretch>
        </p:blipFill>
        <p:spPr>
          <a:xfrm>
            <a:off x="6881125" y="3882725"/>
            <a:ext cx="1057275" cy="3714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30"/>
          <p:cNvSpPr txBox="1"/>
          <p:nvPr>
            <p:ph idx="1" type="body"/>
          </p:nvPr>
        </p:nvSpPr>
        <p:spPr>
          <a:xfrm>
            <a:off x="123650" y="1689925"/>
            <a:ext cx="1314300" cy="17589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pt-BR">
                <a:solidFill>
                  <a:schemeClr val="dk1"/>
                </a:solidFill>
              </a:rPr>
              <a:t>Principais causas de morte no Brasil</a:t>
            </a:r>
            <a:endParaRPr>
              <a:solidFill>
                <a:schemeClr val="dk1"/>
              </a:solidFill>
            </a:endParaRPr>
          </a:p>
        </p:txBody>
      </p:sp>
      <p:pic>
        <p:nvPicPr>
          <p:cNvPr id="179" name="Google Shape;179;p30"/>
          <p:cNvPicPr preferRelativeResize="0"/>
          <p:nvPr/>
        </p:nvPicPr>
        <p:blipFill>
          <a:blip r:embed="rId3">
            <a:alphaModFix/>
          </a:blip>
          <a:stretch>
            <a:fillRect/>
          </a:stretch>
        </p:blipFill>
        <p:spPr>
          <a:xfrm>
            <a:off x="1543906" y="304800"/>
            <a:ext cx="7447693" cy="45485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pic>
        <p:nvPicPr>
          <p:cNvPr id="184" name="Google Shape;184;p31"/>
          <p:cNvPicPr preferRelativeResize="0"/>
          <p:nvPr/>
        </p:nvPicPr>
        <p:blipFill>
          <a:blip r:embed="rId3">
            <a:alphaModFix/>
          </a:blip>
          <a:stretch>
            <a:fillRect/>
          </a:stretch>
        </p:blipFill>
        <p:spPr>
          <a:xfrm>
            <a:off x="304800" y="235975"/>
            <a:ext cx="8507399" cy="47539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1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a:p>
            <a:pPr indent="0" lvl="0" marL="0" rtl="0" algn="ctr">
              <a:spcBef>
                <a:spcPts val="1200"/>
              </a:spcBef>
              <a:spcAft>
                <a:spcPts val="0"/>
              </a:spcAft>
              <a:buNone/>
            </a:pPr>
            <a:r>
              <a:t/>
            </a:r>
            <a:endParaRPr/>
          </a:p>
          <a:p>
            <a:pPr indent="0" lvl="0" marL="0" rtl="0" algn="ctr">
              <a:spcBef>
                <a:spcPts val="1200"/>
              </a:spcBef>
              <a:spcAft>
                <a:spcPts val="1200"/>
              </a:spcAft>
              <a:buNone/>
            </a:pPr>
            <a:r>
              <a:rPr b="1" lang="pt-BR" sz="3600">
                <a:solidFill>
                  <a:schemeClr val="dk1"/>
                </a:solidFill>
              </a:rPr>
              <a:t>DIABETES MELLITUS</a:t>
            </a:r>
            <a:endParaRPr b="1" sz="3600">
              <a:solidFill>
                <a:schemeClr val="dk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32"/>
          <p:cNvSpPr txBox="1"/>
          <p:nvPr>
            <p:ph idx="1" type="body"/>
          </p:nvPr>
        </p:nvSpPr>
        <p:spPr>
          <a:xfrm>
            <a:off x="176975" y="1996850"/>
            <a:ext cx="2013300" cy="7353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pt-BR" sz="1600">
                <a:solidFill>
                  <a:schemeClr val="dk1"/>
                </a:solidFill>
              </a:rPr>
              <a:t>Pesquisa Nacional de Saúde 2019</a:t>
            </a:r>
            <a:endParaRPr sz="1600">
              <a:solidFill>
                <a:schemeClr val="dk1"/>
              </a:solidFill>
            </a:endParaRPr>
          </a:p>
        </p:txBody>
      </p:sp>
      <p:pic>
        <p:nvPicPr>
          <p:cNvPr id="190" name="Google Shape;190;p32"/>
          <p:cNvPicPr preferRelativeResize="0"/>
          <p:nvPr/>
        </p:nvPicPr>
        <p:blipFill>
          <a:blip r:embed="rId3">
            <a:alphaModFix/>
          </a:blip>
          <a:stretch>
            <a:fillRect/>
          </a:stretch>
        </p:blipFill>
        <p:spPr>
          <a:xfrm>
            <a:off x="2660617" y="0"/>
            <a:ext cx="6419983" cy="514350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33"/>
          <p:cNvSpPr txBox="1"/>
          <p:nvPr>
            <p:ph type="title"/>
          </p:nvPr>
        </p:nvSpPr>
        <p:spPr>
          <a:xfrm>
            <a:off x="311700" y="1796250"/>
            <a:ext cx="8520600" cy="1331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990"/>
              <a:buFont typeface="Arial"/>
              <a:buNone/>
            </a:pPr>
            <a:r>
              <a:rPr b="1" lang="pt-BR" sz="3620"/>
              <a:t>PLANEJAMENTO E AÇÕES </a:t>
            </a:r>
            <a:endParaRPr b="1" sz="3620"/>
          </a:p>
          <a:p>
            <a:pPr indent="0" lvl="0" marL="0" rtl="0" algn="ctr">
              <a:spcBef>
                <a:spcPts val="0"/>
              </a:spcBef>
              <a:spcAft>
                <a:spcPts val="0"/>
              </a:spcAft>
              <a:buClr>
                <a:schemeClr val="dk1"/>
              </a:buClr>
              <a:buSzPts val="990"/>
              <a:buFont typeface="Arial"/>
              <a:buNone/>
            </a:pPr>
            <a:r>
              <a:rPr b="1" lang="pt-BR" sz="3620"/>
              <a:t> DO SUS/GOVERNO</a:t>
            </a:r>
            <a:endParaRPr b="1" sz="362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34"/>
          <p:cNvSpPr txBox="1"/>
          <p:nvPr>
            <p:ph type="title"/>
          </p:nvPr>
        </p:nvSpPr>
        <p:spPr>
          <a:xfrm>
            <a:off x="-29975" y="57875"/>
            <a:ext cx="4632600" cy="450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pt-BR" sz="1920"/>
              <a:t>Fluxo de atendimento à pessoa diabética</a:t>
            </a:r>
            <a:endParaRPr sz="1920"/>
          </a:p>
        </p:txBody>
      </p:sp>
      <p:sp>
        <p:nvSpPr>
          <p:cNvPr id="201" name="Google Shape;201;p34"/>
          <p:cNvSpPr txBox="1"/>
          <p:nvPr>
            <p:ph idx="1" type="body"/>
          </p:nvPr>
        </p:nvSpPr>
        <p:spPr>
          <a:xfrm>
            <a:off x="46225" y="521100"/>
            <a:ext cx="4632600" cy="1974600"/>
          </a:xfrm>
          <a:prstGeom prst="rect">
            <a:avLst/>
          </a:prstGeom>
          <a:ln cap="flat" cmpd="sng" w="38100">
            <a:solidFill>
              <a:srgbClr val="6AA84F"/>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95000"/>
              </a:lnSpc>
              <a:spcBef>
                <a:spcPts val="0"/>
              </a:spcBef>
              <a:spcAft>
                <a:spcPts val="0"/>
              </a:spcAft>
              <a:buClr>
                <a:schemeClr val="dk1"/>
              </a:buClr>
              <a:buSzPts val="1018"/>
              <a:buFont typeface="Arial"/>
              <a:buNone/>
            </a:pPr>
            <a:r>
              <a:rPr lang="pt-BR" sz="1265">
                <a:solidFill>
                  <a:schemeClr val="dk1"/>
                </a:solidFill>
              </a:rPr>
              <a:t>Detecção e diagnóstico (clínico geral);</a:t>
            </a:r>
            <a:endParaRPr sz="1265">
              <a:solidFill>
                <a:schemeClr val="dk1"/>
              </a:solidFill>
            </a:endParaRPr>
          </a:p>
          <a:p>
            <a:pPr indent="0" lvl="0" marL="0" rtl="0" algn="l">
              <a:lnSpc>
                <a:spcPct val="95000"/>
              </a:lnSpc>
              <a:spcBef>
                <a:spcPts val="1200"/>
              </a:spcBef>
              <a:spcAft>
                <a:spcPts val="0"/>
              </a:spcAft>
              <a:buClr>
                <a:schemeClr val="dk1"/>
              </a:buClr>
              <a:buSzPts val="1018"/>
              <a:buFont typeface="Arial"/>
              <a:buNone/>
            </a:pPr>
            <a:r>
              <a:rPr lang="pt-BR" sz="1265">
                <a:solidFill>
                  <a:schemeClr val="dk1"/>
                </a:solidFill>
              </a:rPr>
              <a:t>Acompanhamento multiprofissional dos casos;</a:t>
            </a:r>
            <a:endParaRPr sz="1265">
              <a:solidFill>
                <a:schemeClr val="dk1"/>
              </a:solidFill>
            </a:endParaRPr>
          </a:p>
          <a:p>
            <a:pPr indent="0" lvl="0" marL="0" rtl="0" algn="l">
              <a:lnSpc>
                <a:spcPct val="95000"/>
              </a:lnSpc>
              <a:spcBef>
                <a:spcPts val="1200"/>
              </a:spcBef>
              <a:spcAft>
                <a:spcPts val="0"/>
              </a:spcAft>
              <a:buClr>
                <a:schemeClr val="dk1"/>
              </a:buClr>
              <a:buSzPts val="1018"/>
              <a:buFont typeface="Arial"/>
              <a:buNone/>
            </a:pPr>
            <a:r>
              <a:rPr lang="pt-BR" sz="1265">
                <a:solidFill>
                  <a:schemeClr val="dk1"/>
                </a:solidFill>
              </a:rPr>
              <a:t>Medicamentos;</a:t>
            </a:r>
            <a:endParaRPr sz="1265">
              <a:solidFill>
                <a:schemeClr val="dk1"/>
              </a:solidFill>
            </a:endParaRPr>
          </a:p>
          <a:p>
            <a:pPr indent="0" lvl="0" marL="0" rtl="0" algn="l">
              <a:lnSpc>
                <a:spcPct val="95000"/>
              </a:lnSpc>
              <a:spcBef>
                <a:spcPts val="1200"/>
              </a:spcBef>
              <a:spcAft>
                <a:spcPts val="0"/>
              </a:spcAft>
              <a:buSzPts val="1018"/>
              <a:buNone/>
            </a:pPr>
            <a:r>
              <a:rPr lang="pt-BR" sz="1265">
                <a:solidFill>
                  <a:schemeClr val="dk1"/>
                </a:solidFill>
              </a:rPr>
              <a:t>Inserção do paciente no programa de automonitoramento glicêmico; </a:t>
            </a:r>
            <a:endParaRPr sz="1265">
              <a:solidFill>
                <a:schemeClr val="dk1"/>
              </a:solidFill>
            </a:endParaRPr>
          </a:p>
          <a:p>
            <a:pPr indent="0" lvl="0" marL="0" rtl="0" algn="l">
              <a:lnSpc>
                <a:spcPct val="95000"/>
              </a:lnSpc>
              <a:spcBef>
                <a:spcPts val="1200"/>
              </a:spcBef>
              <a:spcAft>
                <a:spcPts val="1200"/>
              </a:spcAft>
              <a:buSzPts val="1018"/>
              <a:buNone/>
            </a:pPr>
            <a:r>
              <a:rPr lang="pt-BR" sz="1265">
                <a:solidFill>
                  <a:schemeClr val="dk1"/>
                </a:solidFill>
              </a:rPr>
              <a:t>Programas de AF.</a:t>
            </a:r>
            <a:endParaRPr sz="1265">
              <a:solidFill>
                <a:schemeClr val="dk1"/>
              </a:solidFill>
            </a:endParaRPr>
          </a:p>
        </p:txBody>
      </p:sp>
      <p:pic>
        <p:nvPicPr>
          <p:cNvPr id="202" name="Google Shape;202;p34"/>
          <p:cNvPicPr preferRelativeResize="0"/>
          <p:nvPr/>
        </p:nvPicPr>
        <p:blipFill>
          <a:blip r:embed="rId3">
            <a:alphaModFix/>
          </a:blip>
          <a:stretch>
            <a:fillRect/>
          </a:stretch>
        </p:blipFill>
        <p:spPr>
          <a:xfrm>
            <a:off x="4688158" y="0"/>
            <a:ext cx="4532035" cy="5143500"/>
          </a:xfrm>
          <a:prstGeom prst="rect">
            <a:avLst/>
          </a:prstGeom>
          <a:noFill/>
          <a:ln>
            <a:noFill/>
          </a:ln>
        </p:spPr>
      </p:pic>
      <p:sp>
        <p:nvSpPr>
          <p:cNvPr id="203" name="Google Shape;203;p34"/>
          <p:cNvSpPr txBox="1"/>
          <p:nvPr>
            <p:ph idx="1" type="body"/>
          </p:nvPr>
        </p:nvSpPr>
        <p:spPr>
          <a:xfrm>
            <a:off x="46225" y="2660425"/>
            <a:ext cx="4455600" cy="1275000"/>
          </a:xfrm>
          <a:prstGeom prst="rect">
            <a:avLst/>
          </a:prstGeom>
          <a:ln cap="flat" cmpd="sng" w="38100">
            <a:solidFill>
              <a:srgbClr val="FF9900"/>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95000"/>
              </a:lnSpc>
              <a:spcBef>
                <a:spcPts val="0"/>
              </a:spcBef>
              <a:spcAft>
                <a:spcPts val="0"/>
              </a:spcAft>
              <a:buSzPts val="1018"/>
              <a:buNone/>
            </a:pPr>
            <a:r>
              <a:rPr lang="pt-BR" sz="1265">
                <a:solidFill>
                  <a:schemeClr val="dk1"/>
                </a:solidFill>
              </a:rPr>
              <a:t>Atendimento especializado por cardiologista e/ou endocrinologista;</a:t>
            </a:r>
            <a:endParaRPr sz="1265">
              <a:solidFill>
                <a:schemeClr val="dk1"/>
              </a:solidFill>
            </a:endParaRPr>
          </a:p>
          <a:p>
            <a:pPr indent="0" lvl="0" marL="0" rtl="0" algn="l">
              <a:lnSpc>
                <a:spcPct val="95000"/>
              </a:lnSpc>
              <a:spcBef>
                <a:spcPts val="1200"/>
              </a:spcBef>
              <a:spcAft>
                <a:spcPts val="0"/>
              </a:spcAft>
              <a:buClr>
                <a:schemeClr val="dk1"/>
              </a:buClr>
              <a:buSzPts val="1100"/>
              <a:buFont typeface="Arial"/>
              <a:buNone/>
            </a:pPr>
            <a:r>
              <a:rPr lang="pt-BR" sz="1265">
                <a:solidFill>
                  <a:schemeClr val="dk1"/>
                </a:solidFill>
              </a:rPr>
              <a:t>DM tipo 1 e DM tipo 2 de difícil controle;</a:t>
            </a:r>
            <a:endParaRPr sz="1265">
              <a:solidFill>
                <a:schemeClr val="dk1"/>
              </a:solidFill>
            </a:endParaRPr>
          </a:p>
          <a:p>
            <a:pPr indent="0" lvl="0" marL="0" rtl="0" algn="l">
              <a:lnSpc>
                <a:spcPct val="95000"/>
              </a:lnSpc>
              <a:spcBef>
                <a:spcPts val="1200"/>
              </a:spcBef>
              <a:spcAft>
                <a:spcPts val="1200"/>
              </a:spcAft>
              <a:buSzPts val="1100"/>
              <a:buNone/>
            </a:pPr>
            <a:r>
              <a:rPr lang="pt-BR" sz="1265">
                <a:solidFill>
                  <a:schemeClr val="dk1"/>
                </a:solidFill>
              </a:rPr>
              <a:t>Casos mais graves, com complicações crônicas ou lesões;</a:t>
            </a:r>
            <a:endParaRPr sz="1265">
              <a:solidFill>
                <a:schemeClr val="dk1"/>
              </a:solidFill>
            </a:endParaRPr>
          </a:p>
        </p:txBody>
      </p:sp>
      <p:sp>
        <p:nvSpPr>
          <p:cNvPr id="204" name="Google Shape;204;p34"/>
          <p:cNvSpPr txBox="1"/>
          <p:nvPr>
            <p:ph idx="1" type="body"/>
          </p:nvPr>
        </p:nvSpPr>
        <p:spPr>
          <a:xfrm>
            <a:off x="46225" y="4081175"/>
            <a:ext cx="4234500" cy="1000800"/>
          </a:xfrm>
          <a:prstGeom prst="rect">
            <a:avLst/>
          </a:prstGeom>
          <a:ln cap="flat" cmpd="sng" w="38100">
            <a:solidFill>
              <a:srgbClr val="CC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95000"/>
              </a:lnSpc>
              <a:spcBef>
                <a:spcPts val="0"/>
              </a:spcBef>
              <a:spcAft>
                <a:spcPts val="0"/>
              </a:spcAft>
              <a:buSzPts val="1100"/>
              <a:buNone/>
            </a:pPr>
            <a:r>
              <a:rPr lang="pt-BR" sz="1265">
                <a:solidFill>
                  <a:schemeClr val="dk1"/>
                </a:solidFill>
              </a:rPr>
              <a:t>Tratamento das complicações;</a:t>
            </a:r>
            <a:endParaRPr sz="1265">
              <a:solidFill>
                <a:schemeClr val="dk1"/>
              </a:solidFill>
            </a:endParaRPr>
          </a:p>
          <a:p>
            <a:pPr indent="0" lvl="0" marL="0" rtl="0" algn="l">
              <a:lnSpc>
                <a:spcPct val="95000"/>
              </a:lnSpc>
              <a:spcBef>
                <a:spcPts val="1200"/>
              </a:spcBef>
              <a:spcAft>
                <a:spcPts val="0"/>
              </a:spcAft>
              <a:buSzPts val="1100"/>
              <a:buNone/>
            </a:pPr>
            <a:r>
              <a:rPr lang="pt-BR" sz="1265">
                <a:solidFill>
                  <a:schemeClr val="dk1"/>
                </a:solidFill>
              </a:rPr>
              <a:t>Cirurgias;</a:t>
            </a:r>
            <a:endParaRPr sz="1265">
              <a:solidFill>
                <a:schemeClr val="dk1"/>
              </a:solidFill>
            </a:endParaRPr>
          </a:p>
          <a:p>
            <a:pPr indent="0" lvl="0" marL="0" rtl="0" algn="l">
              <a:lnSpc>
                <a:spcPct val="95000"/>
              </a:lnSpc>
              <a:spcBef>
                <a:spcPts val="1200"/>
              </a:spcBef>
              <a:spcAft>
                <a:spcPts val="1200"/>
              </a:spcAft>
              <a:buSzPts val="1100"/>
              <a:buNone/>
            </a:pPr>
            <a:r>
              <a:rPr lang="pt-BR" sz="1265">
                <a:solidFill>
                  <a:schemeClr val="dk1"/>
                </a:solidFill>
              </a:rPr>
              <a:t>Internação de pacientes com complicações.</a:t>
            </a:r>
            <a:endParaRPr sz="1265">
              <a:solidFill>
                <a:schemeClr val="dk1"/>
              </a:solidFill>
            </a:endParaRPr>
          </a:p>
        </p:txBody>
      </p:sp>
      <p:sp>
        <p:nvSpPr>
          <p:cNvPr id="205" name="Google Shape;205;p34"/>
          <p:cNvSpPr txBox="1"/>
          <p:nvPr>
            <p:ph idx="1" type="body"/>
          </p:nvPr>
        </p:nvSpPr>
        <p:spPr>
          <a:xfrm>
            <a:off x="6083225" y="732500"/>
            <a:ext cx="1549200" cy="333000"/>
          </a:xfrm>
          <a:prstGeom prst="rect">
            <a:avLst/>
          </a:prstGeom>
          <a:solidFill>
            <a:srgbClr val="6AA84F"/>
          </a:solidFill>
          <a:ln>
            <a:noFill/>
          </a:ln>
        </p:spPr>
        <p:txBody>
          <a:bodyPr anchorCtr="0" anchor="t" bIns="91425" lIns="91425" spcFirstLastPara="1" rIns="91425" wrap="square" tIns="91425">
            <a:normAutofit lnSpcReduction="10000"/>
          </a:bodyPr>
          <a:lstStyle/>
          <a:p>
            <a:pPr indent="0" lvl="0" marL="0" rtl="0" algn="l">
              <a:lnSpc>
                <a:spcPct val="95000"/>
              </a:lnSpc>
              <a:spcBef>
                <a:spcPts val="0"/>
              </a:spcBef>
              <a:spcAft>
                <a:spcPts val="1200"/>
              </a:spcAft>
              <a:buSzPts val="1018"/>
              <a:buNone/>
            </a:pPr>
            <a:r>
              <a:rPr b="1" lang="pt-BR" sz="1065">
                <a:solidFill>
                  <a:schemeClr val="lt1"/>
                </a:solidFill>
              </a:rPr>
              <a:t>ATENÇÃO PRIMÁRIA </a:t>
            </a:r>
            <a:endParaRPr b="1" sz="1065">
              <a:solidFill>
                <a:schemeClr val="lt1"/>
              </a:solidFill>
            </a:endParaRPr>
          </a:p>
        </p:txBody>
      </p:sp>
      <p:sp>
        <p:nvSpPr>
          <p:cNvPr id="206" name="Google Shape;206;p34"/>
          <p:cNvSpPr txBox="1"/>
          <p:nvPr>
            <p:ph idx="1" type="body"/>
          </p:nvPr>
        </p:nvSpPr>
        <p:spPr>
          <a:xfrm>
            <a:off x="6107825" y="4744075"/>
            <a:ext cx="1617900" cy="333000"/>
          </a:xfrm>
          <a:prstGeom prst="rect">
            <a:avLst/>
          </a:prstGeom>
          <a:solidFill>
            <a:srgbClr val="CC0000"/>
          </a:solidFill>
          <a:ln>
            <a:noFill/>
          </a:ln>
        </p:spPr>
        <p:txBody>
          <a:bodyPr anchorCtr="0" anchor="t" bIns="91425" lIns="91425" spcFirstLastPara="1" rIns="91425" wrap="square" tIns="91425">
            <a:normAutofit lnSpcReduction="10000"/>
          </a:bodyPr>
          <a:lstStyle/>
          <a:p>
            <a:pPr indent="0" lvl="0" marL="0" rtl="0" algn="l">
              <a:lnSpc>
                <a:spcPct val="95000"/>
              </a:lnSpc>
              <a:spcBef>
                <a:spcPts val="0"/>
              </a:spcBef>
              <a:spcAft>
                <a:spcPts val="1200"/>
              </a:spcAft>
              <a:buSzPts val="1018"/>
              <a:buNone/>
            </a:pPr>
            <a:r>
              <a:rPr b="1" lang="pt-BR" sz="1065">
                <a:solidFill>
                  <a:schemeClr val="lt2"/>
                </a:solidFill>
              </a:rPr>
              <a:t>ATENÇÃO TERCIÁRIA</a:t>
            </a:r>
            <a:endParaRPr b="1" sz="1065">
              <a:solidFill>
                <a:schemeClr val="lt2"/>
              </a:solidFill>
            </a:endParaRPr>
          </a:p>
        </p:txBody>
      </p:sp>
      <p:sp>
        <p:nvSpPr>
          <p:cNvPr id="207" name="Google Shape;207;p34"/>
          <p:cNvSpPr txBox="1"/>
          <p:nvPr>
            <p:ph idx="1" type="body"/>
          </p:nvPr>
        </p:nvSpPr>
        <p:spPr>
          <a:xfrm>
            <a:off x="5997675" y="2925100"/>
            <a:ext cx="1814100" cy="333000"/>
          </a:xfrm>
          <a:prstGeom prst="rect">
            <a:avLst/>
          </a:prstGeom>
          <a:solidFill>
            <a:srgbClr val="FF9900"/>
          </a:solidFill>
          <a:ln>
            <a:noFill/>
          </a:ln>
        </p:spPr>
        <p:txBody>
          <a:bodyPr anchorCtr="0" anchor="t" bIns="91425" lIns="91425" spcFirstLastPara="1" rIns="91425" wrap="square" tIns="91425">
            <a:noAutofit/>
          </a:bodyPr>
          <a:lstStyle/>
          <a:p>
            <a:pPr indent="0" lvl="0" marL="0" rtl="0" algn="l">
              <a:lnSpc>
                <a:spcPct val="95000"/>
              </a:lnSpc>
              <a:spcBef>
                <a:spcPts val="0"/>
              </a:spcBef>
              <a:spcAft>
                <a:spcPts val="1200"/>
              </a:spcAft>
              <a:buSzPts val="865"/>
              <a:buNone/>
            </a:pPr>
            <a:r>
              <a:rPr b="1" lang="pt-BR" sz="1050">
                <a:solidFill>
                  <a:schemeClr val="lt2"/>
                </a:solidFill>
              </a:rPr>
              <a:t>ATENÇÃO SECUNDÁRIA </a:t>
            </a:r>
            <a:endParaRPr b="1" sz="1050">
              <a:solidFill>
                <a:schemeClr val="lt2"/>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35"/>
          <p:cNvSpPr txBox="1"/>
          <p:nvPr>
            <p:ph type="title"/>
          </p:nvPr>
        </p:nvSpPr>
        <p:spPr>
          <a:xfrm>
            <a:off x="4959900" y="64025"/>
            <a:ext cx="16683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lang="pt-BR" sz="2020"/>
              <a:t>Programas</a:t>
            </a:r>
            <a:endParaRPr sz="2020"/>
          </a:p>
        </p:txBody>
      </p:sp>
      <p:sp>
        <p:nvSpPr>
          <p:cNvPr id="213" name="Google Shape;213;p35"/>
          <p:cNvSpPr txBox="1"/>
          <p:nvPr>
            <p:ph idx="1" type="body"/>
          </p:nvPr>
        </p:nvSpPr>
        <p:spPr>
          <a:xfrm>
            <a:off x="0" y="220000"/>
            <a:ext cx="2953500" cy="48351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1200"/>
              </a:spcAft>
              <a:buSzPts val="523"/>
              <a:buNone/>
            </a:pPr>
            <a:r>
              <a:rPr b="1" lang="pt-BR" sz="1400">
                <a:solidFill>
                  <a:schemeClr val="dk1"/>
                </a:solidFill>
              </a:rPr>
              <a:t>Programa Academia da Saúde: </a:t>
            </a:r>
            <a:r>
              <a:rPr lang="pt-BR" sz="1400">
                <a:solidFill>
                  <a:schemeClr val="dk1"/>
                </a:solidFill>
                <a:highlight>
                  <a:srgbClr val="FFFFFF"/>
                </a:highlight>
              </a:rPr>
              <a:t>lançado em 2011, é uma estratégia de promoção da saúde e produção do cuidado que funciona com a implantação de espaços públicos conhecidos como polos onde são ofertadas práticas de atividades físicas para a população. Esses polos fazem parte da rede de Atenção Primária à Saúde e são dotados de infraestrutura, equipamentos e profissionais qualificados. Como ponto de atenção no território, complementam o cuidado integral e fortalecem as ações de promoção da saúde em articulação com outros programas e ações de saúde como a Estratégia Saúde da Família, os Núcleos de Apoio à Saúde da Família (NASF) e a Vigilância em Saúde.</a:t>
            </a:r>
            <a:endParaRPr sz="1400">
              <a:solidFill>
                <a:schemeClr val="dk1"/>
              </a:solidFill>
            </a:endParaRPr>
          </a:p>
        </p:txBody>
      </p:sp>
      <p:pic>
        <p:nvPicPr>
          <p:cNvPr id="214" name="Google Shape;214;p35"/>
          <p:cNvPicPr preferRelativeResize="0"/>
          <p:nvPr/>
        </p:nvPicPr>
        <p:blipFill>
          <a:blip r:embed="rId3">
            <a:alphaModFix/>
          </a:blip>
          <a:stretch>
            <a:fillRect/>
          </a:stretch>
        </p:blipFill>
        <p:spPr>
          <a:xfrm>
            <a:off x="2954150" y="654450"/>
            <a:ext cx="6189851" cy="3979193"/>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36"/>
          <p:cNvSpPr txBox="1"/>
          <p:nvPr>
            <p:ph idx="1" type="body"/>
          </p:nvPr>
        </p:nvSpPr>
        <p:spPr>
          <a:xfrm>
            <a:off x="311700" y="695275"/>
            <a:ext cx="8520600" cy="42714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b="1" lang="pt-BR" sz="1400">
                <a:solidFill>
                  <a:schemeClr val="dk1"/>
                </a:solidFill>
                <a:highlight>
                  <a:srgbClr val="FFFFFF"/>
                </a:highlight>
              </a:rPr>
              <a:t>Programa Esporte e Lazer da Cidade:</a:t>
            </a:r>
            <a:r>
              <a:rPr lang="pt-BR" sz="1400">
                <a:solidFill>
                  <a:schemeClr val="dk1"/>
                </a:solidFill>
                <a:highlight>
                  <a:srgbClr val="FFFFFF"/>
                </a:highlight>
              </a:rPr>
              <a:t> criado para atender às necessidades de esporte recreativo e de lazer da população. Dessa forma, o programa visa (a partir da implantação de núcleos em praças, quadras, salões paroquiais, ginásios esportivos, campos de futebol e clubes sociais) oferecer atividades que estimulem a convivência social, a formação de gestores e lideranças comunitárias, o fomento da pesquisa e socialização do conhecimento, contribuindo, assim, para que o esporte e o lazer sejam tratados como políticas públicas e direitos de todos.</a:t>
            </a:r>
            <a:endParaRPr b="1" sz="1400">
              <a:solidFill>
                <a:schemeClr val="dk1"/>
              </a:solidFill>
            </a:endParaRPr>
          </a:p>
          <a:p>
            <a:pPr indent="0" lvl="0" marL="0" rtl="0" algn="just">
              <a:lnSpc>
                <a:spcPct val="115000"/>
              </a:lnSpc>
              <a:spcBef>
                <a:spcPts val="1500"/>
              </a:spcBef>
              <a:spcAft>
                <a:spcPts val="0"/>
              </a:spcAft>
              <a:buNone/>
            </a:pPr>
            <a:r>
              <a:rPr b="1" lang="pt-BR" sz="1400">
                <a:solidFill>
                  <a:schemeClr val="dk1"/>
                </a:solidFill>
              </a:rPr>
              <a:t>Programa Saúde na Escola:</a:t>
            </a:r>
            <a:r>
              <a:rPr lang="pt-BR" sz="1400">
                <a:solidFill>
                  <a:schemeClr val="dk1"/>
                </a:solidFill>
              </a:rPr>
              <a:t> </a:t>
            </a:r>
            <a:r>
              <a:rPr lang="pt-BR" sz="1400">
                <a:solidFill>
                  <a:schemeClr val="dk1"/>
                </a:solidFill>
                <a:highlight>
                  <a:srgbClr val="FFFFFF"/>
                </a:highlight>
              </a:rPr>
              <a:t>é uma iniciativa entre o Ministérios da Saúde e da Educação que tem a finalidade de contribuir para o pleno desenvolvimento dos estudantes da rede pública de ensino da educação básica, por meio da articulação entre os profissionais de saúde da Atenção Primária e dos profissionais da educação. Inclui</a:t>
            </a:r>
            <a:r>
              <a:rPr lang="pt-BR" sz="1400">
                <a:solidFill>
                  <a:schemeClr val="dk1"/>
                </a:solidFill>
              </a:rPr>
              <a:t> ações no âmbito da avaliação nutricional, avaliação antropométrica, detecção precoce de hipertensão arterial sistêmica, promoção de atividades físicas e corporais, promoção da alimentação saudável e de segurança alimentar no ambiente escolar.</a:t>
            </a:r>
            <a:endParaRPr sz="1400">
              <a:solidFill>
                <a:schemeClr val="dk1"/>
              </a:solidFill>
            </a:endParaRPr>
          </a:p>
          <a:p>
            <a:pPr indent="0" lvl="0" marL="0" rtl="0" algn="just">
              <a:lnSpc>
                <a:spcPct val="115000"/>
              </a:lnSpc>
              <a:spcBef>
                <a:spcPts val="1200"/>
              </a:spcBef>
              <a:spcAft>
                <a:spcPts val="1200"/>
              </a:spcAft>
              <a:buClr>
                <a:schemeClr val="dk1"/>
              </a:buClr>
              <a:buSzPts val="523"/>
              <a:buFont typeface="Arial"/>
              <a:buNone/>
            </a:pPr>
            <a:r>
              <a:rPr b="1" lang="pt-BR" sz="1400">
                <a:solidFill>
                  <a:schemeClr val="dk1"/>
                </a:solidFill>
                <a:highlight>
                  <a:srgbClr val="F3F8F1"/>
                </a:highlight>
              </a:rPr>
              <a:t>Programa Segundo Tempo:</a:t>
            </a:r>
            <a:r>
              <a:rPr lang="pt-BR" sz="1400">
                <a:solidFill>
                  <a:schemeClr val="dk1"/>
                </a:solidFill>
                <a:highlight>
                  <a:srgbClr val="F3F8F1"/>
                </a:highlight>
              </a:rPr>
              <a:t> é desenvolvido pela Secretaria Nacional de Esporte, Educação, Lazer e Inclusão Social, da Secretaria Especial do Esporte do Ministério da Cidadania, o qual visa oferecer atividades de múltiplas vivências esportivas para estudantes de diversas faixas etárias, no contraturno escolar. </a:t>
            </a:r>
            <a:endParaRPr sz="1400">
              <a:solidFill>
                <a:schemeClr val="dk1"/>
              </a:solidFill>
            </a:endParaRPr>
          </a:p>
        </p:txBody>
      </p:sp>
      <p:sp>
        <p:nvSpPr>
          <p:cNvPr id="220" name="Google Shape;220;p36"/>
          <p:cNvSpPr txBox="1"/>
          <p:nvPr>
            <p:ph type="title"/>
          </p:nvPr>
        </p:nvSpPr>
        <p:spPr>
          <a:xfrm>
            <a:off x="387900" y="140225"/>
            <a:ext cx="16683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lang="pt-BR" sz="2020"/>
              <a:t>Programas</a:t>
            </a:r>
            <a:endParaRPr sz="202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37"/>
          <p:cNvSpPr txBox="1"/>
          <p:nvPr>
            <p:ph type="title"/>
          </p:nvPr>
        </p:nvSpPr>
        <p:spPr>
          <a:xfrm>
            <a:off x="311700" y="368825"/>
            <a:ext cx="3526500" cy="6045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pt-BR"/>
              <a:t>SUS e o Diabetes</a:t>
            </a:r>
            <a:endParaRPr/>
          </a:p>
        </p:txBody>
      </p:sp>
      <p:sp>
        <p:nvSpPr>
          <p:cNvPr id="226" name="Google Shape;226;p37"/>
          <p:cNvSpPr txBox="1"/>
          <p:nvPr>
            <p:ph idx="1" type="body"/>
          </p:nvPr>
        </p:nvSpPr>
        <p:spPr>
          <a:xfrm>
            <a:off x="159300" y="1151600"/>
            <a:ext cx="8520600" cy="3849300"/>
          </a:xfrm>
          <a:prstGeom prst="rect">
            <a:avLst/>
          </a:prstGeom>
        </p:spPr>
        <p:txBody>
          <a:bodyPr anchorCtr="0" anchor="t" bIns="91425" lIns="91425" spcFirstLastPara="1" rIns="91425" wrap="square" tIns="91425">
            <a:normAutofit/>
          </a:bodyPr>
          <a:lstStyle/>
          <a:p>
            <a:pPr indent="-336550" lvl="0" marL="457200" rtl="0" algn="just">
              <a:lnSpc>
                <a:spcPct val="95000"/>
              </a:lnSpc>
              <a:spcBef>
                <a:spcPts val="0"/>
              </a:spcBef>
              <a:spcAft>
                <a:spcPts val="0"/>
              </a:spcAft>
              <a:buClr>
                <a:schemeClr val="dk1"/>
              </a:buClr>
              <a:buSzPts val="1700"/>
              <a:buChar char="-"/>
            </a:pPr>
            <a:r>
              <a:rPr lang="pt-BR" sz="1700">
                <a:solidFill>
                  <a:schemeClr val="dk1"/>
                </a:solidFill>
              </a:rPr>
              <a:t>A alta prevalência de diabetes mellitus e suas complicações apontam a necessidade de investimentos na prevenção, no controle da doença e nos cuidados longitudinais.</a:t>
            </a:r>
            <a:endParaRPr sz="1700">
              <a:solidFill>
                <a:schemeClr val="dk1"/>
              </a:solidFill>
            </a:endParaRPr>
          </a:p>
          <a:p>
            <a:pPr indent="0" lvl="0" marL="457200" rtl="0" algn="just">
              <a:lnSpc>
                <a:spcPct val="95000"/>
              </a:lnSpc>
              <a:spcBef>
                <a:spcPts val="1200"/>
              </a:spcBef>
              <a:spcAft>
                <a:spcPts val="0"/>
              </a:spcAft>
              <a:buNone/>
            </a:pPr>
            <a:r>
              <a:t/>
            </a:r>
            <a:endParaRPr sz="1700">
              <a:solidFill>
                <a:schemeClr val="dk1"/>
              </a:solidFill>
            </a:endParaRPr>
          </a:p>
          <a:p>
            <a:pPr indent="-336550" lvl="0" marL="457200" rtl="0" algn="just">
              <a:lnSpc>
                <a:spcPct val="95000"/>
              </a:lnSpc>
              <a:spcBef>
                <a:spcPts val="1200"/>
              </a:spcBef>
              <a:spcAft>
                <a:spcPts val="0"/>
              </a:spcAft>
              <a:buClr>
                <a:schemeClr val="dk1"/>
              </a:buClr>
              <a:buSzPts val="1700"/>
              <a:buChar char="-"/>
            </a:pPr>
            <a:r>
              <a:rPr lang="pt-BR" sz="1700">
                <a:solidFill>
                  <a:schemeClr val="dk1"/>
                </a:solidFill>
              </a:rPr>
              <a:t>O diabetes mellitus é uma condição sensível à atenção primária, ou seja, é uma enfermidade que poderia ser evitada e controlada a partir de um conjunto de ações oportunas e efetivas de profissionais e gestores no âmbito da atenção básica.</a:t>
            </a:r>
            <a:endParaRPr sz="1700">
              <a:solidFill>
                <a:schemeClr val="dk1"/>
              </a:solidFill>
            </a:endParaRPr>
          </a:p>
          <a:p>
            <a:pPr indent="0" lvl="0" marL="457200" rtl="0" algn="just">
              <a:lnSpc>
                <a:spcPct val="95000"/>
              </a:lnSpc>
              <a:spcBef>
                <a:spcPts val="1200"/>
              </a:spcBef>
              <a:spcAft>
                <a:spcPts val="0"/>
              </a:spcAft>
              <a:buNone/>
            </a:pPr>
            <a:r>
              <a:t/>
            </a:r>
            <a:endParaRPr sz="1700">
              <a:solidFill>
                <a:schemeClr val="dk1"/>
              </a:solidFill>
            </a:endParaRPr>
          </a:p>
          <a:p>
            <a:pPr indent="-336550" lvl="0" marL="457200" rtl="0" algn="just">
              <a:lnSpc>
                <a:spcPct val="95000"/>
              </a:lnSpc>
              <a:spcBef>
                <a:spcPts val="1200"/>
              </a:spcBef>
              <a:spcAft>
                <a:spcPts val="0"/>
              </a:spcAft>
              <a:buClr>
                <a:schemeClr val="dk1"/>
              </a:buClr>
              <a:buSzPts val="1700"/>
              <a:buChar char="-"/>
            </a:pPr>
            <a:r>
              <a:rPr lang="pt-BR" sz="1700">
                <a:solidFill>
                  <a:schemeClr val="dk1"/>
                </a:solidFill>
              </a:rPr>
              <a:t>Devem ser ofertados serviços de saúde suficientes e adequados para atender a crescente demanda, buscando evitar complicações, hospitalizações, óbitos e elevados gastos do sistema de saúde.</a:t>
            </a:r>
            <a:endParaRPr sz="1700">
              <a:solidFill>
                <a:schemeClr val="dk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38"/>
          <p:cNvSpPr txBox="1"/>
          <p:nvPr>
            <p:ph idx="1" type="body"/>
          </p:nvPr>
        </p:nvSpPr>
        <p:spPr>
          <a:xfrm>
            <a:off x="235500" y="2314275"/>
            <a:ext cx="1635000" cy="23340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1200"/>
              </a:spcAft>
              <a:buNone/>
            </a:pPr>
            <a:r>
              <a:rPr lang="pt-BR">
                <a:solidFill>
                  <a:schemeClr val="dk1"/>
                </a:solidFill>
              </a:rPr>
              <a:t>Entre os eixos de ações estratégicas para controlar e prevenir o diabetes, a AF aparece em três deles:</a:t>
            </a:r>
            <a:endParaRPr>
              <a:solidFill>
                <a:schemeClr val="dk1"/>
              </a:solidFill>
            </a:endParaRPr>
          </a:p>
        </p:txBody>
      </p:sp>
      <p:grpSp>
        <p:nvGrpSpPr>
          <p:cNvPr id="232" name="Google Shape;232;p38"/>
          <p:cNvGrpSpPr/>
          <p:nvPr/>
        </p:nvGrpSpPr>
        <p:grpSpPr>
          <a:xfrm>
            <a:off x="2016400" y="1309135"/>
            <a:ext cx="6811647" cy="3373155"/>
            <a:chOff x="2016400" y="1309135"/>
            <a:chExt cx="6811647" cy="3373155"/>
          </a:xfrm>
        </p:grpSpPr>
        <p:pic>
          <p:nvPicPr>
            <p:cNvPr id="233" name="Google Shape;233;p38"/>
            <p:cNvPicPr preferRelativeResize="0"/>
            <p:nvPr/>
          </p:nvPicPr>
          <p:blipFill>
            <a:blip r:embed="rId3">
              <a:alphaModFix/>
            </a:blip>
            <a:stretch>
              <a:fillRect/>
            </a:stretch>
          </p:blipFill>
          <p:spPr>
            <a:xfrm>
              <a:off x="2016400" y="1309135"/>
              <a:ext cx="6811647" cy="1321550"/>
            </a:xfrm>
            <a:prstGeom prst="rect">
              <a:avLst/>
            </a:prstGeom>
            <a:noFill/>
            <a:ln>
              <a:noFill/>
            </a:ln>
          </p:spPr>
        </p:pic>
        <p:pic>
          <p:nvPicPr>
            <p:cNvPr id="234" name="Google Shape;234;p38"/>
            <p:cNvPicPr preferRelativeResize="0"/>
            <p:nvPr/>
          </p:nvPicPr>
          <p:blipFill>
            <a:blip r:embed="rId4">
              <a:alphaModFix/>
            </a:blip>
            <a:stretch>
              <a:fillRect/>
            </a:stretch>
          </p:blipFill>
          <p:spPr>
            <a:xfrm>
              <a:off x="2016400" y="2630675"/>
              <a:ext cx="6780424" cy="1217767"/>
            </a:xfrm>
            <a:prstGeom prst="rect">
              <a:avLst/>
            </a:prstGeom>
            <a:noFill/>
            <a:ln>
              <a:noFill/>
            </a:ln>
          </p:spPr>
        </p:pic>
        <p:pic>
          <p:nvPicPr>
            <p:cNvPr id="235" name="Google Shape;235;p38"/>
            <p:cNvPicPr preferRelativeResize="0"/>
            <p:nvPr/>
          </p:nvPicPr>
          <p:blipFill>
            <a:blip r:embed="rId5">
              <a:alphaModFix/>
            </a:blip>
            <a:stretch>
              <a:fillRect/>
            </a:stretch>
          </p:blipFill>
          <p:spPr>
            <a:xfrm>
              <a:off x="2165675" y="2868075"/>
              <a:ext cx="990625" cy="742975"/>
            </a:xfrm>
            <a:prstGeom prst="rect">
              <a:avLst/>
            </a:prstGeom>
            <a:noFill/>
            <a:ln>
              <a:noFill/>
            </a:ln>
          </p:spPr>
        </p:pic>
        <p:pic>
          <p:nvPicPr>
            <p:cNvPr id="236" name="Google Shape;236;p38"/>
            <p:cNvPicPr preferRelativeResize="0"/>
            <p:nvPr/>
          </p:nvPicPr>
          <p:blipFill>
            <a:blip r:embed="rId6">
              <a:alphaModFix/>
            </a:blip>
            <a:stretch>
              <a:fillRect/>
            </a:stretch>
          </p:blipFill>
          <p:spPr>
            <a:xfrm>
              <a:off x="3075075" y="3848450"/>
              <a:ext cx="5721750" cy="830475"/>
            </a:xfrm>
            <a:prstGeom prst="rect">
              <a:avLst/>
            </a:prstGeom>
            <a:noFill/>
            <a:ln>
              <a:noFill/>
            </a:ln>
          </p:spPr>
        </p:pic>
        <p:pic>
          <p:nvPicPr>
            <p:cNvPr id="237" name="Google Shape;237;p38"/>
            <p:cNvPicPr preferRelativeResize="0"/>
            <p:nvPr/>
          </p:nvPicPr>
          <p:blipFill>
            <a:blip r:embed="rId7">
              <a:alphaModFix/>
            </a:blip>
            <a:stretch>
              <a:fillRect/>
            </a:stretch>
          </p:blipFill>
          <p:spPr>
            <a:xfrm>
              <a:off x="2078100" y="3848450"/>
              <a:ext cx="990625" cy="833840"/>
            </a:xfrm>
            <a:prstGeom prst="rect">
              <a:avLst/>
            </a:prstGeom>
            <a:noFill/>
            <a:ln>
              <a:noFill/>
            </a:ln>
          </p:spPr>
        </p:pic>
      </p:grpSp>
      <p:pic>
        <p:nvPicPr>
          <p:cNvPr id="238" name="Google Shape;238;p38"/>
          <p:cNvPicPr preferRelativeResize="0"/>
          <p:nvPr/>
        </p:nvPicPr>
        <p:blipFill>
          <a:blip r:embed="rId8">
            <a:alphaModFix/>
          </a:blip>
          <a:stretch>
            <a:fillRect/>
          </a:stretch>
        </p:blipFill>
        <p:spPr>
          <a:xfrm>
            <a:off x="3129125" y="304800"/>
            <a:ext cx="4398248" cy="742975"/>
          </a:xfrm>
          <a:prstGeom prst="rect">
            <a:avLst/>
          </a:prstGeom>
          <a:noFill/>
          <a:ln>
            <a:noFill/>
          </a:ln>
        </p:spPr>
      </p:pic>
      <p:pic>
        <p:nvPicPr>
          <p:cNvPr id="239" name="Google Shape;239;p38"/>
          <p:cNvPicPr preferRelativeResize="0"/>
          <p:nvPr/>
        </p:nvPicPr>
        <p:blipFill>
          <a:blip r:embed="rId9">
            <a:alphaModFix/>
          </a:blip>
          <a:stretch>
            <a:fillRect/>
          </a:stretch>
        </p:blipFill>
        <p:spPr>
          <a:xfrm>
            <a:off x="278650" y="395750"/>
            <a:ext cx="1548700" cy="16174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39"/>
          <p:cNvSpPr txBox="1"/>
          <p:nvPr>
            <p:ph idx="1" type="body"/>
          </p:nvPr>
        </p:nvSpPr>
        <p:spPr>
          <a:xfrm>
            <a:off x="311700" y="301725"/>
            <a:ext cx="8520600" cy="46119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sz="3600"/>
          </a:p>
          <a:p>
            <a:pPr indent="0" lvl="0" marL="0" rtl="0" algn="ctr">
              <a:spcBef>
                <a:spcPts val="1200"/>
              </a:spcBef>
              <a:spcAft>
                <a:spcPts val="0"/>
              </a:spcAft>
              <a:buNone/>
            </a:pPr>
            <a:r>
              <a:t/>
            </a:r>
            <a:endParaRPr sz="3600">
              <a:solidFill>
                <a:schemeClr val="dk1"/>
              </a:solidFill>
            </a:endParaRPr>
          </a:p>
          <a:p>
            <a:pPr indent="0" lvl="0" marL="0" rtl="0" algn="ctr">
              <a:spcBef>
                <a:spcPts val="1200"/>
              </a:spcBef>
              <a:spcAft>
                <a:spcPts val="1200"/>
              </a:spcAft>
              <a:buNone/>
            </a:pPr>
            <a:r>
              <a:rPr b="1" lang="pt-BR" sz="3600">
                <a:solidFill>
                  <a:schemeClr val="dk1"/>
                </a:solidFill>
              </a:rPr>
              <a:t>PREVENÇÃO E CONTROLE DA DOENÇA</a:t>
            </a:r>
            <a:endParaRPr b="1" sz="3600">
              <a:solidFill>
                <a:schemeClr val="dk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pic>
        <p:nvPicPr>
          <p:cNvPr id="249" name="Google Shape;249;p40"/>
          <p:cNvPicPr preferRelativeResize="0"/>
          <p:nvPr/>
        </p:nvPicPr>
        <p:blipFill>
          <a:blip r:embed="rId3">
            <a:alphaModFix/>
          </a:blip>
          <a:stretch>
            <a:fillRect/>
          </a:stretch>
        </p:blipFill>
        <p:spPr>
          <a:xfrm>
            <a:off x="1095375" y="252413"/>
            <a:ext cx="6953250" cy="463867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41"/>
          <p:cNvSpPr txBox="1"/>
          <p:nvPr>
            <p:ph idx="1" type="body"/>
          </p:nvPr>
        </p:nvSpPr>
        <p:spPr>
          <a:xfrm>
            <a:off x="311700" y="258600"/>
            <a:ext cx="8520600" cy="4655100"/>
          </a:xfrm>
          <a:prstGeom prst="rect">
            <a:avLst/>
          </a:prstGeom>
        </p:spPr>
        <p:txBody>
          <a:bodyPr anchorCtr="0" anchor="t" bIns="91425" lIns="91425" spcFirstLastPara="1" rIns="91425" wrap="square" tIns="91425">
            <a:normAutofit fontScale="25000" lnSpcReduction="20000"/>
          </a:bodyPr>
          <a:lstStyle/>
          <a:p>
            <a:pPr indent="0" lvl="0" marL="0" rtl="0" algn="l">
              <a:spcBef>
                <a:spcPts val="0"/>
              </a:spcBef>
              <a:spcAft>
                <a:spcPts val="0"/>
              </a:spcAft>
              <a:buClr>
                <a:schemeClr val="dk1"/>
              </a:buClr>
              <a:buSzPts val="275"/>
              <a:buFont typeface="Arial"/>
              <a:buNone/>
            </a:pPr>
            <a:r>
              <a:rPr lang="pt-BR" sz="6000">
                <a:solidFill>
                  <a:schemeClr val="dk1"/>
                </a:solidFill>
              </a:rPr>
              <a:t>A diabetes mellitus, em suas diferentes formas, apresenta tratamento voltado para o controle dos níveis de glicose no sangue e para evitar complicações. Entre as principais recomendações médicas, está uma dieta saudável e com quantidade de carboidratos reduzida. Além da dieta, é importante a realização de exercícios físicos. Alguns pacientes, além de controlar a alimentação, devem fazer uso da insulina. A frequência da aplicação do hormônio varia de pessoa para pessoa e deve ser avaliada pelo médico.</a:t>
            </a:r>
            <a:endParaRPr sz="6000">
              <a:solidFill>
                <a:schemeClr val="dk1"/>
              </a:solidFill>
            </a:endParaRPr>
          </a:p>
          <a:p>
            <a:pPr indent="0" lvl="0" marL="0" rtl="0" algn="l">
              <a:spcBef>
                <a:spcPts val="1200"/>
              </a:spcBef>
              <a:spcAft>
                <a:spcPts val="0"/>
              </a:spcAft>
              <a:buClr>
                <a:schemeClr val="dk1"/>
              </a:buClr>
              <a:buSzPts val="275"/>
              <a:buFont typeface="Arial"/>
              <a:buNone/>
            </a:pPr>
            <a:r>
              <a:t/>
            </a:r>
            <a:endParaRPr sz="6000">
              <a:solidFill>
                <a:schemeClr val="dk1"/>
              </a:solidFill>
            </a:endParaRPr>
          </a:p>
          <a:p>
            <a:pPr indent="0" lvl="0" marL="0" rtl="0" algn="l">
              <a:spcBef>
                <a:spcPts val="1200"/>
              </a:spcBef>
              <a:spcAft>
                <a:spcPts val="0"/>
              </a:spcAft>
              <a:buNone/>
            </a:pPr>
            <a:r>
              <a:rPr lang="pt-BR" sz="6000">
                <a:solidFill>
                  <a:schemeClr val="dk1"/>
                </a:solidFill>
              </a:rPr>
              <a:t>O</a:t>
            </a:r>
            <a:r>
              <a:rPr lang="pt-BR" sz="6000">
                <a:solidFill>
                  <a:schemeClr val="dk1"/>
                </a:solidFill>
              </a:rPr>
              <a:t> que se encontra sobre prevenção e controle da doença são as seguintes recomendações mais comuns:</a:t>
            </a:r>
            <a:endParaRPr sz="6000">
              <a:solidFill>
                <a:schemeClr val="dk1"/>
              </a:solidFill>
            </a:endParaRPr>
          </a:p>
          <a:p>
            <a:pPr indent="-323850" lvl="0" marL="457200" rtl="0" algn="l">
              <a:spcBef>
                <a:spcPts val="1200"/>
              </a:spcBef>
              <a:spcAft>
                <a:spcPts val="0"/>
              </a:spcAft>
              <a:buClr>
                <a:schemeClr val="dk1"/>
              </a:buClr>
              <a:buSzPct val="100000"/>
              <a:buChar char="●"/>
            </a:pPr>
            <a:r>
              <a:rPr lang="pt-BR" sz="6000">
                <a:solidFill>
                  <a:schemeClr val="dk1"/>
                </a:solidFill>
              </a:rPr>
              <a:t>Melhores hábitos alimentares;</a:t>
            </a:r>
            <a:endParaRPr sz="6000">
              <a:solidFill>
                <a:schemeClr val="dk1"/>
              </a:solidFill>
            </a:endParaRPr>
          </a:p>
          <a:p>
            <a:pPr indent="-323850" lvl="0" marL="457200" rtl="0" algn="l">
              <a:spcBef>
                <a:spcPts val="0"/>
              </a:spcBef>
              <a:spcAft>
                <a:spcPts val="0"/>
              </a:spcAft>
              <a:buClr>
                <a:schemeClr val="dk1"/>
              </a:buClr>
              <a:buSzPct val="100000"/>
              <a:buChar char="●"/>
            </a:pPr>
            <a:r>
              <a:rPr lang="pt-BR" sz="6000">
                <a:solidFill>
                  <a:schemeClr val="dk1"/>
                </a:solidFill>
              </a:rPr>
              <a:t>diminuir a ingestão de doces (informação de maneira errônea);</a:t>
            </a:r>
            <a:endParaRPr sz="6000">
              <a:solidFill>
                <a:schemeClr val="dk1"/>
              </a:solidFill>
            </a:endParaRPr>
          </a:p>
          <a:p>
            <a:pPr indent="-323850" lvl="0" marL="457200" rtl="0" algn="l">
              <a:spcBef>
                <a:spcPts val="0"/>
              </a:spcBef>
              <a:spcAft>
                <a:spcPts val="0"/>
              </a:spcAft>
              <a:buClr>
                <a:schemeClr val="dk1"/>
              </a:buClr>
              <a:buSzPct val="100000"/>
              <a:buChar char="●"/>
            </a:pPr>
            <a:r>
              <a:rPr lang="pt-BR" sz="6000">
                <a:solidFill>
                  <a:schemeClr val="dk1"/>
                </a:solidFill>
              </a:rPr>
              <a:t>aumentar a ingestão de Fibras;</a:t>
            </a:r>
            <a:endParaRPr sz="6000">
              <a:solidFill>
                <a:schemeClr val="dk1"/>
              </a:solidFill>
            </a:endParaRPr>
          </a:p>
          <a:p>
            <a:pPr indent="-323850" lvl="0" marL="457200" rtl="0" algn="l">
              <a:spcBef>
                <a:spcPts val="0"/>
              </a:spcBef>
              <a:spcAft>
                <a:spcPts val="0"/>
              </a:spcAft>
              <a:buClr>
                <a:schemeClr val="dk1"/>
              </a:buClr>
              <a:buSzPct val="100000"/>
              <a:buChar char="●"/>
            </a:pPr>
            <a:r>
              <a:rPr lang="pt-BR" sz="6000">
                <a:solidFill>
                  <a:schemeClr val="dk1"/>
                </a:solidFill>
              </a:rPr>
              <a:t>não fumar;</a:t>
            </a:r>
            <a:endParaRPr sz="6000">
              <a:solidFill>
                <a:schemeClr val="dk1"/>
              </a:solidFill>
            </a:endParaRPr>
          </a:p>
          <a:p>
            <a:pPr indent="-323850" lvl="0" marL="457200" rtl="0" algn="l">
              <a:spcBef>
                <a:spcPts val="0"/>
              </a:spcBef>
              <a:spcAft>
                <a:spcPts val="0"/>
              </a:spcAft>
              <a:buClr>
                <a:schemeClr val="dk1"/>
              </a:buClr>
              <a:buSzPct val="100000"/>
              <a:buChar char="●"/>
            </a:pPr>
            <a:r>
              <a:rPr lang="pt-BR" sz="6000">
                <a:solidFill>
                  <a:schemeClr val="dk1"/>
                </a:solidFill>
              </a:rPr>
              <a:t>não ingerir bebidas alcóolicas;</a:t>
            </a:r>
            <a:endParaRPr sz="6000">
              <a:solidFill>
                <a:schemeClr val="dk1"/>
              </a:solidFill>
            </a:endParaRPr>
          </a:p>
          <a:p>
            <a:pPr indent="-323850" lvl="0" marL="457200" rtl="0" algn="l">
              <a:spcBef>
                <a:spcPts val="0"/>
              </a:spcBef>
              <a:spcAft>
                <a:spcPts val="0"/>
              </a:spcAft>
              <a:buClr>
                <a:schemeClr val="dk1"/>
              </a:buClr>
              <a:buSzPct val="100000"/>
              <a:buChar char="●"/>
            </a:pPr>
            <a:r>
              <a:rPr lang="pt-BR" sz="6000">
                <a:solidFill>
                  <a:schemeClr val="dk1"/>
                </a:solidFill>
              </a:rPr>
              <a:t>praticar exercícios físicos;</a:t>
            </a:r>
            <a:endParaRPr sz="6000">
              <a:solidFill>
                <a:schemeClr val="dk1"/>
              </a:solidFill>
            </a:endParaRPr>
          </a:p>
          <a:p>
            <a:pPr indent="-323850" lvl="0" marL="457200" rtl="0" algn="l">
              <a:spcBef>
                <a:spcPts val="0"/>
              </a:spcBef>
              <a:spcAft>
                <a:spcPts val="0"/>
              </a:spcAft>
              <a:buClr>
                <a:schemeClr val="dk1"/>
              </a:buClr>
              <a:buSzPct val="100000"/>
              <a:buChar char="●"/>
            </a:pPr>
            <a:r>
              <a:rPr lang="pt-BR" sz="6000">
                <a:solidFill>
                  <a:schemeClr val="dk1"/>
                </a:solidFill>
              </a:rPr>
              <a:t>entre outras.</a:t>
            </a:r>
            <a:endParaRPr sz="6000">
              <a:solidFill>
                <a:schemeClr val="dk1"/>
              </a:solidFill>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pt-BR" sz="2400"/>
              <a:t>DIABETES MELLITTUS</a:t>
            </a:r>
            <a:endParaRPr sz="2400"/>
          </a:p>
        </p:txBody>
      </p:sp>
      <p:sp>
        <p:nvSpPr>
          <p:cNvPr id="67" name="Google Shape;67;p15"/>
          <p:cNvSpPr txBox="1"/>
          <p:nvPr>
            <p:ph idx="1" type="body"/>
          </p:nvPr>
        </p:nvSpPr>
        <p:spPr>
          <a:xfrm>
            <a:off x="311700" y="1152475"/>
            <a:ext cx="8520600" cy="3833100"/>
          </a:xfrm>
          <a:prstGeom prst="rect">
            <a:avLst/>
          </a:prstGeom>
        </p:spPr>
        <p:txBody>
          <a:bodyPr anchorCtr="0" anchor="t" bIns="91425" lIns="91425" spcFirstLastPara="1" rIns="91425" wrap="square" tIns="91425">
            <a:noAutofit/>
          </a:bodyPr>
          <a:lstStyle/>
          <a:p>
            <a:pPr indent="355600" lvl="0" marL="190500" marR="520700" rtl="0" algn="just">
              <a:lnSpc>
                <a:spcPct val="150000"/>
              </a:lnSpc>
              <a:spcBef>
                <a:spcPts val="700"/>
              </a:spcBef>
              <a:spcAft>
                <a:spcPts val="0"/>
              </a:spcAft>
              <a:buClr>
                <a:schemeClr val="dk1"/>
              </a:buClr>
              <a:buSzPts val="770"/>
              <a:buFont typeface="Arial"/>
              <a:buNone/>
            </a:pPr>
            <a:r>
              <a:t/>
            </a:r>
            <a:endParaRPr sz="1500">
              <a:solidFill>
                <a:schemeClr val="dk1"/>
              </a:solidFill>
            </a:endParaRPr>
          </a:p>
          <a:p>
            <a:pPr indent="355600" lvl="0" marL="190500" marR="520700" rtl="0" algn="just">
              <a:lnSpc>
                <a:spcPct val="150000"/>
              </a:lnSpc>
              <a:spcBef>
                <a:spcPts val="700"/>
              </a:spcBef>
              <a:spcAft>
                <a:spcPts val="0"/>
              </a:spcAft>
              <a:buClr>
                <a:schemeClr val="dk1"/>
              </a:buClr>
              <a:buSzPts val="770"/>
              <a:buFont typeface="Arial"/>
              <a:buNone/>
            </a:pPr>
            <a:r>
              <a:rPr lang="pt-BR" sz="1500">
                <a:solidFill>
                  <a:schemeClr val="dk1"/>
                </a:solidFill>
              </a:rPr>
              <a:t>O Diabetes </a:t>
            </a:r>
            <a:r>
              <a:rPr i="1" lang="pt-BR" sz="1500">
                <a:solidFill>
                  <a:schemeClr val="dk1"/>
                </a:solidFill>
              </a:rPr>
              <a:t>mellitus </a:t>
            </a:r>
            <a:r>
              <a:rPr lang="pt-BR" sz="1500">
                <a:solidFill>
                  <a:schemeClr val="dk1"/>
                </a:solidFill>
              </a:rPr>
              <a:t>(DM) é  uma síndrome de etiologia múltipla, decorrente ou da falta de insulina, ou da incapacidade da insulina de exercer adequadamente seus efeitos, ou das duas, o que produz profundas anormalidades no metabolismo. </a:t>
            </a:r>
            <a:endParaRPr sz="1500">
              <a:solidFill>
                <a:schemeClr val="dk1"/>
              </a:solidFill>
            </a:endParaRPr>
          </a:p>
          <a:p>
            <a:pPr indent="355600" lvl="0" marL="190500" marR="520700" rtl="0" algn="just">
              <a:lnSpc>
                <a:spcPct val="150000"/>
              </a:lnSpc>
              <a:spcBef>
                <a:spcPts val="700"/>
              </a:spcBef>
              <a:spcAft>
                <a:spcPts val="0"/>
              </a:spcAft>
              <a:buClr>
                <a:schemeClr val="dk1"/>
              </a:buClr>
              <a:buSzPts val="770"/>
              <a:buFont typeface="Arial"/>
              <a:buNone/>
            </a:pPr>
            <a:r>
              <a:t/>
            </a:r>
            <a:endParaRPr sz="1500">
              <a:solidFill>
                <a:schemeClr val="dk1"/>
              </a:solidFill>
            </a:endParaRPr>
          </a:p>
          <a:p>
            <a:pPr indent="355600" lvl="0" marL="190500" marR="520700" rtl="0" algn="just">
              <a:lnSpc>
                <a:spcPct val="150000"/>
              </a:lnSpc>
              <a:spcBef>
                <a:spcPts val="700"/>
              </a:spcBef>
              <a:spcAft>
                <a:spcPts val="0"/>
              </a:spcAft>
              <a:buClr>
                <a:schemeClr val="dk1"/>
              </a:buClr>
              <a:buSzPts val="770"/>
              <a:buFont typeface="Arial"/>
              <a:buNone/>
            </a:pPr>
            <a:r>
              <a:rPr lang="pt-BR" sz="1500">
                <a:solidFill>
                  <a:schemeClr val="dk1"/>
                </a:solidFill>
              </a:rPr>
              <a:t>As consequências do DM no longo prazo incluem danos, disfunção e falência de vários órgãos, especialmente rins, olhos, nervos, coração e vasos sanguíneos.</a:t>
            </a:r>
            <a:r>
              <a:rPr baseline="30000" lang="pt-BR" sz="1500">
                <a:solidFill>
                  <a:schemeClr val="dk1"/>
                </a:solidFill>
              </a:rPr>
              <a:t> </a:t>
            </a:r>
            <a:endParaRPr baseline="30000" sz="1500">
              <a:solidFill>
                <a:schemeClr val="dk1"/>
              </a:solidFill>
            </a:endParaRPr>
          </a:p>
          <a:p>
            <a:pPr indent="355600" lvl="0" marL="190500" marR="520700" rtl="0" algn="just">
              <a:lnSpc>
                <a:spcPct val="150000"/>
              </a:lnSpc>
              <a:spcBef>
                <a:spcPts val="700"/>
              </a:spcBef>
              <a:spcAft>
                <a:spcPts val="0"/>
              </a:spcAft>
              <a:buClr>
                <a:schemeClr val="dk1"/>
              </a:buClr>
              <a:buSzPts val="770"/>
              <a:buFont typeface="Arial"/>
              <a:buNone/>
            </a:pPr>
            <a:r>
              <a:t/>
            </a:r>
            <a:endParaRPr baseline="30000" sz="1500">
              <a:solidFill>
                <a:schemeClr val="dk1"/>
              </a:solidFill>
            </a:endParaRPr>
          </a:p>
          <a:p>
            <a:pPr indent="355600" lvl="0" marL="190500" marR="520700" rtl="0" algn="just">
              <a:lnSpc>
                <a:spcPct val="150000"/>
              </a:lnSpc>
              <a:spcBef>
                <a:spcPts val="700"/>
              </a:spcBef>
              <a:spcAft>
                <a:spcPts val="0"/>
              </a:spcAft>
              <a:buClr>
                <a:schemeClr val="dk1"/>
              </a:buClr>
              <a:buSzPts val="1100"/>
              <a:buFont typeface="Arial"/>
              <a:buNone/>
            </a:pPr>
            <a:r>
              <a:rPr lang="pt-BR" sz="1500">
                <a:solidFill>
                  <a:schemeClr val="dk1"/>
                </a:solidFill>
              </a:rPr>
              <a:t>O DM é dividido, principalmente, em dois tipos: diabetes tipo I e diabetes tipo II. </a:t>
            </a:r>
            <a:endParaRPr baseline="30000" sz="1500">
              <a:solidFill>
                <a:schemeClr val="dk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42"/>
          <p:cNvSpPr txBox="1"/>
          <p:nvPr>
            <p:ph idx="1" type="body"/>
          </p:nvPr>
        </p:nvSpPr>
        <p:spPr>
          <a:xfrm>
            <a:off x="311700" y="223100"/>
            <a:ext cx="8520600" cy="4722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pt-BR" sz="1500">
                <a:solidFill>
                  <a:schemeClr val="dk1"/>
                </a:solidFill>
              </a:rPr>
              <a:t>O uso de insulina ajuda a atingir as metas de controle glicêmico. A glicemia controlada, semelhante ao estado de normalidade, diminui complicações crônicas microvasculares e cardiovasculares (representadas por infarto agudo do miocárdio e doença coronária). </a:t>
            </a:r>
            <a:endParaRPr sz="1500">
              <a:solidFill>
                <a:schemeClr val="dk1"/>
              </a:solidFill>
            </a:endParaRPr>
          </a:p>
          <a:p>
            <a:pPr indent="0" lvl="0" marL="0" rtl="0" algn="l">
              <a:spcBef>
                <a:spcPts val="1200"/>
              </a:spcBef>
              <a:spcAft>
                <a:spcPts val="0"/>
              </a:spcAft>
              <a:buNone/>
            </a:pPr>
            <a:r>
              <a:t/>
            </a:r>
            <a:endParaRPr sz="1500"/>
          </a:p>
          <a:p>
            <a:pPr indent="0" lvl="0" marL="0" rtl="0" algn="l">
              <a:spcBef>
                <a:spcPts val="1200"/>
              </a:spcBef>
              <a:spcAft>
                <a:spcPts val="0"/>
              </a:spcAft>
              <a:buNone/>
            </a:pPr>
            <a:r>
              <a:t/>
            </a:r>
            <a:endParaRPr sz="1500"/>
          </a:p>
          <a:p>
            <a:pPr indent="0" lvl="0" marL="0" rtl="0" algn="l">
              <a:spcBef>
                <a:spcPts val="1200"/>
              </a:spcBef>
              <a:spcAft>
                <a:spcPts val="0"/>
              </a:spcAft>
              <a:buNone/>
            </a:pPr>
            <a:r>
              <a:t/>
            </a:r>
            <a:endParaRPr sz="1500"/>
          </a:p>
          <a:p>
            <a:pPr indent="0" lvl="0" marL="0" rtl="0" algn="l">
              <a:spcBef>
                <a:spcPts val="1200"/>
              </a:spcBef>
              <a:spcAft>
                <a:spcPts val="0"/>
              </a:spcAft>
              <a:buNone/>
            </a:pPr>
            <a:r>
              <a:t/>
            </a:r>
            <a:endParaRPr sz="1500">
              <a:solidFill>
                <a:schemeClr val="dk1"/>
              </a:solidFill>
            </a:endParaRPr>
          </a:p>
          <a:p>
            <a:pPr indent="0" lvl="0" marL="0" rtl="0" algn="l">
              <a:spcBef>
                <a:spcPts val="1200"/>
              </a:spcBef>
              <a:spcAft>
                <a:spcPts val="0"/>
              </a:spcAft>
              <a:buNone/>
            </a:pPr>
            <a:r>
              <a:rPr lang="pt-BR" sz="1500">
                <a:solidFill>
                  <a:schemeClr val="dk1"/>
                </a:solidFill>
              </a:rPr>
              <a:t>Exemplos de administradores de insulina</a:t>
            </a:r>
            <a:endParaRPr sz="1500">
              <a:solidFill>
                <a:schemeClr val="dk1"/>
              </a:solidFill>
            </a:endParaRPr>
          </a:p>
          <a:p>
            <a:pPr indent="0" lvl="0" marL="0" rtl="0" algn="l">
              <a:spcBef>
                <a:spcPts val="1200"/>
              </a:spcBef>
              <a:spcAft>
                <a:spcPts val="1200"/>
              </a:spcAft>
              <a:buNone/>
            </a:pPr>
            <a:r>
              <a:rPr lang="pt-BR" sz="1500">
                <a:solidFill>
                  <a:schemeClr val="dk1"/>
                </a:solidFill>
              </a:rPr>
              <a:t>e medidores de Glicose.</a:t>
            </a:r>
            <a:endParaRPr sz="1500">
              <a:solidFill>
                <a:schemeClr val="dk1"/>
              </a:solidFill>
            </a:endParaRPr>
          </a:p>
        </p:txBody>
      </p:sp>
      <p:pic>
        <p:nvPicPr>
          <p:cNvPr id="260" name="Google Shape;260;p42"/>
          <p:cNvPicPr preferRelativeResize="0"/>
          <p:nvPr/>
        </p:nvPicPr>
        <p:blipFill>
          <a:blip r:embed="rId3">
            <a:alphaModFix/>
          </a:blip>
          <a:stretch>
            <a:fillRect/>
          </a:stretch>
        </p:blipFill>
        <p:spPr>
          <a:xfrm>
            <a:off x="3897398" y="1655474"/>
            <a:ext cx="4934903" cy="3289628"/>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43"/>
          <p:cNvSpPr txBox="1"/>
          <p:nvPr>
            <p:ph idx="1" type="body"/>
          </p:nvPr>
        </p:nvSpPr>
        <p:spPr>
          <a:xfrm>
            <a:off x="311700" y="235475"/>
            <a:ext cx="8520600" cy="4697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pt-BR" sz="1500">
                <a:solidFill>
                  <a:schemeClr val="dk1"/>
                </a:solidFill>
              </a:rPr>
              <a:t>Porém, precisamos avaliar as diferentes condições específicas da população e realizar campanhas direcionadas e de alto alcance. Nisso, vemos o importante papel dos agentes de saúde e atendimento à família e algumas ações governamentais, que por vezes não são tão bem disseminadas.</a:t>
            </a:r>
            <a:endParaRPr sz="1500">
              <a:solidFill>
                <a:schemeClr val="dk1"/>
              </a:solidFill>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rPr lang="pt-BR"/>
              <a:t>Site:</a:t>
            </a:r>
            <a:r>
              <a:rPr i="1" lang="pt-BR" u="sng"/>
              <a:t> </a:t>
            </a:r>
            <a:r>
              <a:rPr lang="pt-BR" u="sng">
                <a:solidFill>
                  <a:schemeClr val="hlink"/>
                </a:solidFill>
                <a:hlinkClick r:id="rId3"/>
              </a:rPr>
              <a:t>https://adj.org.br/</a:t>
            </a:r>
            <a:endParaRPr u="sng"/>
          </a:p>
          <a:p>
            <a:pPr indent="0" lvl="0" marL="0" rtl="0" algn="l">
              <a:spcBef>
                <a:spcPts val="1200"/>
              </a:spcBef>
              <a:spcAft>
                <a:spcPts val="0"/>
              </a:spcAft>
              <a:buNone/>
            </a:pPr>
            <a:r>
              <a:t/>
            </a:r>
            <a:endParaRPr u="sng"/>
          </a:p>
          <a:p>
            <a:pPr indent="0" lvl="0" marL="0" rtl="0" algn="l">
              <a:spcBef>
                <a:spcPts val="1200"/>
              </a:spcBef>
              <a:spcAft>
                <a:spcPts val="0"/>
              </a:spcAft>
              <a:buNone/>
            </a:pPr>
            <a:r>
              <a:t/>
            </a:r>
            <a:endParaRPr u="sng"/>
          </a:p>
          <a:p>
            <a:pPr indent="0" lvl="0" marL="0" rtl="0" algn="l">
              <a:spcBef>
                <a:spcPts val="1200"/>
              </a:spcBef>
              <a:spcAft>
                <a:spcPts val="1200"/>
              </a:spcAft>
              <a:buClr>
                <a:schemeClr val="dk1"/>
              </a:buClr>
              <a:buSzPts val="1100"/>
              <a:buFont typeface="Arial"/>
              <a:buNone/>
            </a:pPr>
            <a:r>
              <a:t/>
            </a:r>
            <a:endParaRPr/>
          </a:p>
        </p:txBody>
      </p:sp>
      <p:pic>
        <p:nvPicPr>
          <p:cNvPr id="266" name="Google Shape;266;p43"/>
          <p:cNvPicPr preferRelativeResize="0"/>
          <p:nvPr/>
        </p:nvPicPr>
        <p:blipFill rotWithShape="1">
          <a:blip r:embed="rId4">
            <a:alphaModFix/>
          </a:blip>
          <a:srcRect b="5275" l="3408" r="7837" t="4553"/>
          <a:stretch/>
        </p:blipFill>
        <p:spPr>
          <a:xfrm>
            <a:off x="3255025" y="1685475"/>
            <a:ext cx="5577276" cy="3185324"/>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pic>
        <p:nvPicPr>
          <p:cNvPr id="271" name="Google Shape;271;p44"/>
          <p:cNvPicPr preferRelativeResize="0"/>
          <p:nvPr/>
        </p:nvPicPr>
        <p:blipFill>
          <a:blip r:embed="rId3">
            <a:alphaModFix/>
          </a:blip>
          <a:stretch>
            <a:fillRect/>
          </a:stretch>
        </p:blipFill>
        <p:spPr>
          <a:xfrm>
            <a:off x="972175" y="135250"/>
            <a:ext cx="7096825" cy="485475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4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a:p>
            <a:pPr indent="0" lvl="0" marL="0" rtl="0" algn="l">
              <a:spcBef>
                <a:spcPts val="1200"/>
              </a:spcBef>
              <a:spcAft>
                <a:spcPts val="0"/>
              </a:spcAft>
              <a:buNone/>
            </a:pPr>
            <a:r>
              <a:t/>
            </a:r>
            <a:endParaRPr/>
          </a:p>
          <a:p>
            <a:pPr indent="0" lvl="0" marL="0" rtl="0" algn="ctr">
              <a:spcBef>
                <a:spcPts val="1200"/>
              </a:spcBef>
              <a:spcAft>
                <a:spcPts val="1200"/>
              </a:spcAft>
              <a:buNone/>
            </a:pPr>
            <a:r>
              <a:rPr b="1" lang="pt-BR" sz="3600">
                <a:solidFill>
                  <a:schemeClr val="dk1"/>
                </a:solidFill>
              </a:rPr>
              <a:t>ATIVIDADE FÍSICA E PRÁTICAS INTEGRATIVAS</a:t>
            </a:r>
            <a:endParaRPr b="1" sz="3600">
              <a:solidFill>
                <a:schemeClr val="dk1"/>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46"/>
          <p:cNvSpPr txBox="1"/>
          <p:nvPr>
            <p:ph idx="1" type="body"/>
          </p:nvPr>
        </p:nvSpPr>
        <p:spPr>
          <a:xfrm>
            <a:off x="311700" y="210700"/>
            <a:ext cx="8520600" cy="4759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pt-BR" sz="1500">
                <a:solidFill>
                  <a:schemeClr val="dk1"/>
                </a:solidFill>
                <a:highlight>
                  <a:srgbClr val="FFFFFF"/>
                </a:highlight>
              </a:rPr>
              <a:t>O DM1 está associado a riscos de complicações micro e macrovasculares e a fatores de risco como obesidade, hipertensão, hiperglicemia, dislipidemia, resistência à insulina e sedentarismo. O exercício físico regular tem papel importante na prevenção primária e secundária da doença cardiovascular do diabetes, melhorando a saúde geral e o bem-estar.</a:t>
            </a:r>
            <a:endParaRPr sz="1500">
              <a:solidFill>
                <a:schemeClr val="dk1"/>
              </a:solidFill>
              <a:highlight>
                <a:srgbClr val="FFFFFF"/>
              </a:highlight>
            </a:endParaRPr>
          </a:p>
          <a:p>
            <a:pPr indent="0" lvl="0" marL="0" rtl="0" algn="l">
              <a:spcBef>
                <a:spcPts val="1200"/>
              </a:spcBef>
              <a:spcAft>
                <a:spcPts val="0"/>
              </a:spcAft>
              <a:buNone/>
            </a:pPr>
            <a:r>
              <a:t/>
            </a:r>
            <a:endParaRPr sz="1500">
              <a:solidFill>
                <a:schemeClr val="dk1"/>
              </a:solidFill>
              <a:highlight>
                <a:srgbClr val="FFFFFF"/>
              </a:highlight>
            </a:endParaRPr>
          </a:p>
          <a:p>
            <a:pPr indent="0" lvl="0" marL="0" rtl="0" algn="l">
              <a:spcBef>
                <a:spcPts val="1200"/>
              </a:spcBef>
              <a:spcAft>
                <a:spcPts val="1200"/>
              </a:spcAft>
              <a:buNone/>
            </a:pPr>
            <a:r>
              <a:t/>
            </a:r>
            <a:endParaRPr sz="1500">
              <a:solidFill>
                <a:schemeClr val="dk1"/>
              </a:solidFill>
              <a:highlight>
                <a:srgbClr val="FFFFFF"/>
              </a:highlight>
            </a:endParaRPr>
          </a:p>
        </p:txBody>
      </p:sp>
      <p:pic>
        <p:nvPicPr>
          <p:cNvPr id="282" name="Google Shape;282;p46"/>
          <p:cNvPicPr preferRelativeResize="0"/>
          <p:nvPr/>
        </p:nvPicPr>
        <p:blipFill>
          <a:blip r:embed="rId3">
            <a:alphaModFix/>
          </a:blip>
          <a:stretch>
            <a:fillRect/>
          </a:stretch>
        </p:blipFill>
        <p:spPr>
          <a:xfrm>
            <a:off x="402277" y="1427350"/>
            <a:ext cx="2996250" cy="3716149"/>
          </a:xfrm>
          <a:prstGeom prst="rect">
            <a:avLst/>
          </a:prstGeom>
          <a:noFill/>
          <a:ln>
            <a:noFill/>
          </a:ln>
        </p:spPr>
      </p:pic>
      <p:pic>
        <p:nvPicPr>
          <p:cNvPr id="283" name="Google Shape;283;p46"/>
          <p:cNvPicPr preferRelativeResize="0"/>
          <p:nvPr/>
        </p:nvPicPr>
        <p:blipFill>
          <a:blip r:embed="rId4">
            <a:alphaModFix/>
          </a:blip>
          <a:stretch>
            <a:fillRect/>
          </a:stretch>
        </p:blipFill>
        <p:spPr>
          <a:xfrm>
            <a:off x="3527825" y="1427358"/>
            <a:ext cx="5433775" cy="1301842"/>
          </a:xfrm>
          <a:prstGeom prst="rect">
            <a:avLst/>
          </a:prstGeom>
          <a:noFill/>
          <a:ln>
            <a:noFill/>
          </a:ln>
        </p:spPr>
      </p:pic>
      <p:pic>
        <p:nvPicPr>
          <p:cNvPr id="284" name="Google Shape;284;p46"/>
          <p:cNvPicPr preferRelativeResize="0"/>
          <p:nvPr/>
        </p:nvPicPr>
        <p:blipFill>
          <a:blip r:embed="rId5">
            <a:alphaModFix/>
          </a:blip>
          <a:stretch>
            <a:fillRect/>
          </a:stretch>
        </p:blipFill>
        <p:spPr>
          <a:xfrm>
            <a:off x="3591825" y="2729200"/>
            <a:ext cx="5369775" cy="23137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1"/>
                                        </p:tgtEl>
                                        <p:attrNameLst>
                                          <p:attrName>style.visibility</p:attrName>
                                        </p:attrNameLst>
                                      </p:cBhvr>
                                      <p:to>
                                        <p:strVal val="visible"/>
                                      </p:to>
                                    </p:set>
                                    <p:animEffect filter="fade" transition="in">
                                      <p:cBhvr>
                                        <p:cTn dur="1000"/>
                                        <p:tgtEl>
                                          <p:spTgt spid="28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2"/>
                                        </p:tgtEl>
                                        <p:attrNameLst>
                                          <p:attrName>style.visibility</p:attrName>
                                        </p:attrNameLst>
                                      </p:cBhvr>
                                      <p:to>
                                        <p:strVal val="visible"/>
                                      </p:to>
                                    </p:set>
                                    <p:animEffect filter="fade" transition="in">
                                      <p:cBhvr>
                                        <p:cTn dur="1000"/>
                                        <p:tgtEl>
                                          <p:spTgt spid="28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3"/>
                                        </p:tgtEl>
                                        <p:attrNameLst>
                                          <p:attrName>style.visibility</p:attrName>
                                        </p:attrNameLst>
                                      </p:cBhvr>
                                      <p:to>
                                        <p:strVal val="visible"/>
                                      </p:to>
                                    </p:set>
                                    <p:animEffect filter="fade" transition="in">
                                      <p:cBhvr>
                                        <p:cTn dur="1000"/>
                                        <p:tgtEl>
                                          <p:spTgt spid="28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4"/>
                                        </p:tgtEl>
                                        <p:attrNameLst>
                                          <p:attrName>style.visibility</p:attrName>
                                        </p:attrNameLst>
                                      </p:cBhvr>
                                      <p:to>
                                        <p:strVal val="visible"/>
                                      </p:to>
                                    </p:set>
                                    <p:animEffect filter="fade" transition="in">
                                      <p:cBhvr>
                                        <p:cTn dur="1000"/>
                                        <p:tgtEl>
                                          <p:spTgt spid="28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47"/>
          <p:cNvSpPr txBox="1"/>
          <p:nvPr>
            <p:ph idx="1" type="body"/>
          </p:nvPr>
        </p:nvSpPr>
        <p:spPr>
          <a:xfrm>
            <a:off x="311700" y="114950"/>
            <a:ext cx="8520600" cy="5028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pt-BR" sz="1500">
                <a:solidFill>
                  <a:schemeClr val="dk1"/>
                </a:solidFill>
                <a:highlight>
                  <a:srgbClr val="FFFFFF"/>
                </a:highlight>
              </a:rPr>
              <a:t>Para os indivíduos com diabetes </a:t>
            </a:r>
            <a:r>
              <a:rPr i="1" lang="pt-BR" sz="1500">
                <a:solidFill>
                  <a:schemeClr val="dk1"/>
                </a:solidFill>
                <a:highlight>
                  <a:srgbClr val="FFFFFF"/>
                </a:highlight>
              </a:rPr>
              <a:t>mellitus</a:t>
            </a:r>
            <a:r>
              <a:rPr lang="pt-BR" sz="1500">
                <a:solidFill>
                  <a:schemeClr val="dk1"/>
                </a:solidFill>
                <a:highlight>
                  <a:srgbClr val="FFFFFF"/>
                </a:highlight>
              </a:rPr>
              <a:t>, o exercício físico adequadamente orientado e praticado proporciona benefícios significativos, constituindo ferramenta imprescindível para o manejo metabólico. Alguns exemplos de exercícios para indivíduos com DM Tipo 2:</a:t>
            </a:r>
            <a:endParaRPr sz="1500">
              <a:solidFill>
                <a:schemeClr val="dk1"/>
              </a:solidFill>
              <a:highlight>
                <a:srgbClr val="FFFFFF"/>
              </a:highlight>
            </a:endParaRPr>
          </a:p>
          <a:p>
            <a:pPr indent="0" lvl="0" marL="0" rtl="0" algn="l">
              <a:spcBef>
                <a:spcPts val="1200"/>
              </a:spcBef>
              <a:spcAft>
                <a:spcPts val="0"/>
              </a:spcAft>
              <a:buNone/>
            </a:pPr>
            <a:r>
              <a:t/>
            </a:r>
            <a:endParaRPr sz="1500">
              <a:solidFill>
                <a:schemeClr val="dk1"/>
              </a:solidFill>
              <a:highlight>
                <a:srgbClr val="FFFFFF"/>
              </a:highlight>
            </a:endParaRPr>
          </a:p>
          <a:p>
            <a:pPr indent="0" lvl="0" marL="0" rtl="0" algn="l">
              <a:spcBef>
                <a:spcPts val="1200"/>
              </a:spcBef>
              <a:spcAft>
                <a:spcPts val="0"/>
              </a:spcAft>
              <a:buNone/>
            </a:pPr>
            <a:r>
              <a:t/>
            </a:r>
            <a:endParaRPr sz="1500">
              <a:solidFill>
                <a:schemeClr val="dk1"/>
              </a:solidFill>
              <a:highlight>
                <a:srgbClr val="FFFFFF"/>
              </a:highlight>
            </a:endParaRPr>
          </a:p>
          <a:p>
            <a:pPr indent="0" lvl="0" marL="0" rtl="0" algn="l">
              <a:spcBef>
                <a:spcPts val="1200"/>
              </a:spcBef>
              <a:spcAft>
                <a:spcPts val="1200"/>
              </a:spcAft>
              <a:buNone/>
            </a:pPr>
            <a:r>
              <a:t/>
            </a:r>
            <a:endParaRPr sz="1500">
              <a:solidFill>
                <a:schemeClr val="dk1"/>
              </a:solidFill>
              <a:highlight>
                <a:srgbClr val="FFFFFF"/>
              </a:highlight>
            </a:endParaRPr>
          </a:p>
        </p:txBody>
      </p:sp>
      <p:pic>
        <p:nvPicPr>
          <p:cNvPr id="290" name="Google Shape;290;p47"/>
          <p:cNvPicPr preferRelativeResize="0"/>
          <p:nvPr/>
        </p:nvPicPr>
        <p:blipFill>
          <a:blip r:embed="rId3">
            <a:alphaModFix/>
          </a:blip>
          <a:stretch>
            <a:fillRect/>
          </a:stretch>
        </p:blipFill>
        <p:spPr>
          <a:xfrm>
            <a:off x="311700" y="1077575"/>
            <a:ext cx="2988351" cy="1494175"/>
          </a:xfrm>
          <a:prstGeom prst="rect">
            <a:avLst/>
          </a:prstGeom>
          <a:noFill/>
          <a:ln>
            <a:noFill/>
          </a:ln>
        </p:spPr>
      </p:pic>
      <p:pic>
        <p:nvPicPr>
          <p:cNvPr id="291" name="Google Shape;291;p47"/>
          <p:cNvPicPr preferRelativeResize="0"/>
          <p:nvPr/>
        </p:nvPicPr>
        <p:blipFill>
          <a:blip r:embed="rId4">
            <a:alphaModFix/>
          </a:blip>
          <a:stretch>
            <a:fillRect/>
          </a:stretch>
        </p:blipFill>
        <p:spPr>
          <a:xfrm>
            <a:off x="311700" y="2965675"/>
            <a:ext cx="2988351" cy="1735325"/>
          </a:xfrm>
          <a:prstGeom prst="rect">
            <a:avLst/>
          </a:prstGeom>
          <a:noFill/>
          <a:ln>
            <a:noFill/>
          </a:ln>
        </p:spPr>
      </p:pic>
      <p:pic>
        <p:nvPicPr>
          <p:cNvPr id="292" name="Google Shape;292;p47"/>
          <p:cNvPicPr preferRelativeResize="0"/>
          <p:nvPr/>
        </p:nvPicPr>
        <p:blipFill>
          <a:blip r:embed="rId5">
            <a:alphaModFix/>
          </a:blip>
          <a:stretch>
            <a:fillRect/>
          </a:stretch>
        </p:blipFill>
        <p:spPr>
          <a:xfrm>
            <a:off x="3419425" y="1077575"/>
            <a:ext cx="2471200" cy="1494175"/>
          </a:xfrm>
          <a:prstGeom prst="rect">
            <a:avLst/>
          </a:prstGeom>
          <a:noFill/>
          <a:ln>
            <a:noFill/>
          </a:ln>
        </p:spPr>
      </p:pic>
      <p:pic>
        <p:nvPicPr>
          <p:cNvPr id="293" name="Google Shape;293;p47"/>
          <p:cNvPicPr preferRelativeResize="0"/>
          <p:nvPr/>
        </p:nvPicPr>
        <p:blipFill>
          <a:blip r:embed="rId6">
            <a:alphaModFix/>
          </a:blip>
          <a:stretch>
            <a:fillRect/>
          </a:stretch>
        </p:blipFill>
        <p:spPr>
          <a:xfrm>
            <a:off x="3419425" y="2965675"/>
            <a:ext cx="2471200" cy="1735325"/>
          </a:xfrm>
          <a:prstGeom prst="rect">
            <a:avLst/>
          </a:prstGeom>
          <a:noFill/>
          <a:ln>
            <a:noFill/>
          </a:ln>
        </p:spPr>
      </p:pic>
      <p:pic>
        <p:nvPicPr>
          <p:cNvPr id="294" name="Google Shape;294;p47"/>
          <p:cNvPicPr preferRelativeResize="0"/>
          <p:nvPr/>
        </p:nvPicPr>
        <p:blipFill>
          <a:blip r:embed="rId7">
            <a:alphaModFix/>
          </a:blip>
          <a:stretch>
            <a:fillRect/>
          </a:stretch>
        </p:blipFill>
        <p:spPr>
          <a:xfrm>
            <a:off x="6010000" y="1105525"/>
            <a:ext cx="2733275" cy="1438275"/>
          </a:xfrm>
          <a:prstGeom prst="rect">
            <a:avLst/>
          </a:prstGeom>
          <a:noFill/>
          <a:ln>
            <a:noFill/>
          </a:ln>
        </p:spPr>
      </p:pic>
      <p:pic>
        <p:nvPicPr>
          <p:cNvPr id="295" name="Google Shape;295;p47"/>
          <p:cNvPicPr preferRelativeResize="0"/>
          <p:nvPr/>
        </p:nvPicPr>
        <p:blipFill>
          <a:blip r:embed="rId8">
            <a:alphaModFix/>
          </a:blip>
          <a:stretch>
            <a:fillRect/>
          </a:stretch>
        </p:blipFill>
        <p:spPr>
          <a:xfrm>
            <a:off x="6009993" y="2923577"/>
            <a:ext cx="2733275" cy="1819523"/>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48"/>
          <p:cNvSpPr txBox="1"/>
          <p:nvPr>
            <p:ph idx="1" type="body"/>
          </p:nvPr>
        </p:nvSpPr>
        <p:spPr>
          <a:xfrm>
            <a:off x="311700" y="161125"/>
            <a:ext cx="8520600" cy="4846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pt-BR">
                <a:solidFill>
                  <a:schemeClr val="dk1"/>
                </a:solidFill>
              </a:rPr>
              <a:t>Dentre os protocolos de Atividade Física, destacam-se a prática de exercícios aeróbios de intensidade moderada à intensa e exercícios resistidos, podendo-se realizar a combinação das modalidades.</a:t>
            </a:r>
            <a:endParaRPr>
              <a:solidFill>
                <a:schemeClr val="dk1"/>
              </a:solidFill>
            </a:endParaRPr>
          </a:p>
          <a:p>
            <a:pPr indent="0" lvl="0" marL="0" rtl="0" algn="l">
              <a:spcBef>
                <a:spcPts val="1200"/>
              </a:spcBef>
              <a:spcAft>
                <a:spcPts val="0"/>
              </a:spcAft>
              <a:buNone/>
            </a:pPr>
            <a:r>
              <a:rPr lang="pt-BR">
                <a:solidFill>
                  <a:schemeClr val="dk1"/>
                </a:solidFill>
              </a:rPr>
              <a:t>Exercícios Aeróbios são os mais comuns na fase inicial para pessoas com diabetes já que a resposta ao controle glicêmico é significativa durante vários estudos ao longo dos anos, tendo como os principais benefícios </a:t>
            </a:r>
            <a:r>
              <a:rPr lang="pt-BR">
                <a:solidFill>
                  <a:schemeClr val="dk1"/>
                </a:solidFill>
              </a:rPr>
              <a:t>melhorar</a:t>
            </a:r>
            <a:r>
              <a:rPr lang="pt-BR">
                <a:solidFill>
                  <a:schemeClr val="dk1"/>
                </a:solidFill>
              </a:rPr>
              <a:t> a sensibilidade </a:t>
            </a:r>
            <a:r>
              <a:rPr lang="pt-BR">
                <a:solidFill>
                  <a:schemeClr val="dk1"/>
                </a:solidFill>
              </a:rPr>
              <a:t>à insulina</a:t>
            </a:r>
            <a:r>
              <a:rPr lang="pt-BR">
                <a:solidFill>
                  <a:schemeClr val="dk1"/>
                </a:solidFill>
              </a:rPr>
              <a:t> e a capacidade cardiorrespiratória.</a:t>
            </a:r>
            <a:endParaRPr>
              <a:solidFill>
                <a:schemeClr val="dk1"/>
              </a:solidFill>
            </a:endParaRPr>
          </a:p>
          <a:p>
            <a:pPr indent="0" lvl="0" marL="0" rtl="0" algn="l">
              <a:spcBef>
                <a:spcPts val="1200"/>
              </a:spcBef>
              <a:spcAft>
                <a:spcPts val="0"/>
              </a:spcAft>
              <a:buNone/>
            </a:pPr>
            <a:r>
              <a:t/>
            </a:r>
            <a:endParaRPr>
              <a:solidFill>
                <a:schemeClr val="dk1"/>
              </a:solidFill>
            </a:endParaRPr>
          </a:p>
          <a:p>
            <a:pPr indent="0" lvl="0" marL="0" rtl="0" algn="l">
              <a:spcBef>
                <a:spcPts val="1200"/>
              </a:spcBef>
              <a:spcAft>
                <a:spcPts val="0"/>
              </a:spcAft>
              <a:buNone/>
            </a:pPr>
            <a:r>
              <a:t/>
            </a:r>
            <a:endParaRPr>
              <a:solidFill>
                <a:schemeClr val="dk1"/>
              </a:solidFill>
            </a:endParaRPr>
          </a:p>
          <a:p>
            <a:pPr indent="0" lvl="0" marL="0" rtl="0" algn="l">
              <a:spcBef>
                <a:spcPts val="1200"/>
              </a:spcBef>
              <a:spcAft>
                <a:spcPts val="0"/>
              </a:spcAft>
              <a:buClr>
                <a:schemeClr val="dk1"/>
              </a:buClr>
              <a:buSzPts val="1100"/>
              <a:buFont typeface="Arial"/>
              <a:buNone/>
            </a:pPr>
            <a:r>
              <a:t/>
            </a:r>
            <a:endParaRPr>
              <a:solidFill>
                <a:schemeClr val="dk1"/>
              </a:solidFill>
            </a:endParaRPr>
          </a:p>
          <a:p>
            <a:pPr indent="0" lvl="0" marL="0" rtl="0" algn="l">
              <a:spcBef>
                <a:spcPts val="1200"/>
              </a:spcBef>
              <a:spcAft>
                <a:spcPts val="1200"/>
              </a:spcAft>
              <a:buNone/>
            </a:pPr>
            <a:r>
              <a:t/>
            </a:r>
            <a:endParaRPr>
              <a:solidFill>
                <a:schemeClr val="dk1"/>
              </a:solidFill>
            </a:endParaRPr>
          </a:p>
        </p:txBody>
      </p:sp>
      <p:sp>
        <p:nvSpPr>
          <p:cNvPr id="301" name="Google Shape;301;p48"/>
          <p:cNvSpPr/>
          <p:nvPr/>
        </p:nvSpPr>
        <p:spPr>
          <a:xfrm>
            <a:off x="311700" y="2772900"/>
            <a:ext cx="3160800" cy="19110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pt-BR" sz="1500">
                <a:solidFill>
                  <a:schemeClr val="dk1"/>
                </a:solidFill>
              </a:rPr>
              <a:t>3 A 5 X POR SEMANA</a:t>
            </a:r>
            <a:endParaRPr b="1" sz="1500">
              <a:solidFill>
                <a:schemeClr val="dk1"/>
              </a:solidFill>
            </a:endParaRPr>
          </a:p>
          <a:p>
            <a:pPr indent="0" lvl="0" marL="0" rtl="0" algn="ctr">
              <a:spcBef>
                <a:spcPts val="0"/>
              </a:spcBef>
              <a:spcAft>
                <a:spcPts val="0"/>
              </a:spcAft>
              <a:buNone/>
            </a:pPr>
            <a:r>
              <a:rPr b="1" lang="pt-BR" sz="1500">
                <a:solidFill>
                  <a:schemeClr val="dk1"/>
                </a:solidFill>
              </a:rPr>
              <a:t>INTENSIDADE MODERADA</a:t>
            </a:r>
            <a:endParaRPr b="1" sz="1500">
              <a:solidFill>
                <a:schemeClr val="dk1"/>
              </a:solidFill>
            </a:endParaRPr>
          </a:p>
          <a:p>
            <a:pPr indent="0" lvl="0" marL="0" rtl="0" algn="ctr">
              <a:spcBef>
                <a:spcPts val="0"/>
              </a:spcBef>
              <a:spcAft>
                <a:spcPts val="0"/>
              </a:spcAft>
              <a:buNone/>
            </a:pPr>
            <a:r>
              <a:rPr b="1" lang="pt-BR" sz="1500">
                <a:solidFill>
                  <a:schemeClr val="dk1"/>
                </a:solidFill>
              </a:rPr>
              <a:t>ATIVAÇÃO DE VÁRIAS CADEIAS MUSCULARES </a:t>
            </a:r>
            <a:endParaRPr b="1" sz="1500">
              <a:solidFill>
                <a:schemeClr val="dk1"/>
              </a:solidFill>
            </a:endParaRPr>
          </a:p>
          <a:p>
            <a:pPr indent="0" lvl="0" marL="0" rtl="0" algn="ctr">
              <a:spcBef>
                <a:spcPts val="0"/>
              </a:spcBef>
              <a:spcAft>
                <a:spcPts val="0"/>
              </a:spcAft>
              <a:buNone/>
            </a:pPr>
            <a:r>
              <a:rPr b="1" lang="pt-BR" sz="1500">
                <a:solidFill>
                  <a:schemeClr val="dk1"/>
                </a:solidFill>
              </a:rPr>
              <a:t>CONTROLE DO USO DE INSULINA</a:t>
            </a:r>
            <a:endParaRPr b="1" sz="1500">
              <a:solidFill>
                <a:schemeClr val="dk1"/>
              </a:solidFill>
            </a:endParaRPr>
          </a:p>
        </p:txBody>
      </p:sp>
      <p:sp>
        <p:nvSpPr>
          <p:cNvPr id="302" name="Google Shape;302;p48"/>
          <p:cNvSpPr/>
          <p:nvPr/>
        </p:nvSpPr>
        <p:spPr>
          <a:xfrm>
            <a:off x="5671500" y="2772900"/>
            <a:ext cx="3160800" cy="19110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pt-BR" sz="1500">
                <a:solidFill>
                  <a:schemeClr val="dk1"/>
                </a:solidFill>
              </a:rPr>
              <a:t>CAMINHADA</a:t>
            </a:r>
            <a:endParaRPr b="1" sz="1500">
              <a:solidFill>
                <a:schemeClr val="dk1"/>
              </a:solidFill>
            </a:endParaRPr>
          </a:p>
          <a:p>
            <a:pPr indent="0" lvl="0" marL="0" rtl="0" algn="ctr">
              <a:spcBef>
                <a:spcPts val="0"/>
              </a:spcBef>
              <a:spcAft>
                <a:spcPts val="0"/>
              </a:spcAft>
              <a:buNone/>
            </a:pPr>
            <a:r>
              <a:rPr b="1" lang="pt-BR" sz="1500">
                <a:solidFill>
                  <a:schemeClr val="dk1"/>
                </a:solidFill>
              </a:rPr>
              <a:t>CORRIDA </a:t>
            </a:r>
            <a:endParaRPr b="1" sz="1500">
              <a:solidFill>
                <a:schemeClr val="dk1"/>
              </a:solidFill>
            </a:endParaRPr>
          </a:p>
          <a:p>
            <a:pPr indent="0" lvl="0" marL="0" rtl="0" algn="ctr">
              <a:spcBef>
                <a:spcPts val="0"/>
              </a:spcBef>
              <a:spcAft>
                <a:spcPts val="0"/>
              </a:spcAft>
              <a:buNone/>
            </a:pPr>
            <a:r>
              <a:rPr b="1" lang="pt-BR" sz="1500">
                <a:solidFill>
                  <a:schemeClr val="dk1"/>
                </a:solidFill>
              </a:rPr>
              <a:t>NATAÇÃO</a:t>
            </a:r>
            <a:endParaRPr b="1" sz="1500">
              <a:solidFill>
                <a:schemeClr val="dk1"/>
              </a:solidFill>
            </a:endParaRPr>
          </a:p>
          <a:p>
            <a:pPr indent="0" lvl="0" marL="0" rtl="0" algn="ctr">
              <a:spcBef>
                <a:spcPts val="0"/>
              </a:spcBef>
              <a:spcAft>
                <a:spcPts val="0"/>
              </a:spcAft>
              <a:buNone/>
            </a:pPr>
            <a:r>
              <a:rPr b="1" lang="pt-BR" sz="1500">
                <a:solidFill>
                  <a:schemeClr val="dk1"/>
                </a:solidFill>
              </a:rPr>
              <a:t>CICLISMO</a:t>
            </a:r>
            <a:endParaRPr b="1" sz="1500">
              <a:solidFill>
                <a:schemeClr val="dk1"/>
              </a:solidFill>
            </a:endParaRPr>
          </a:p>
        </p:txBody>
      </p:sp>
      <p:sp>
        <p:nvSpPr>
          <p:cNvPr id="303" name="Google Shape;303;p48"/>
          <p:cNvSpPr/>
          <p:nvPr/>
        </p:nvSpPr>
        <p:spPr>
          <a:xfrm>
            <a:off x="3764225" y="2959675"/>
            <a:ext cx="1379400" cy="689700"/>
          </a:xfrm>
          <a:prstGeom prst="rightArrow">
            <a:avLst>
              <a:gd fmla="val 50000" name="adj1"/>
              <a:gd fmla="val 50000" name="adj2"/>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48"/>
          <p:cNvSpPr/>
          <p:nvPr/>
        </p:nvSpPr>
        <p:spPr>
          <a:xfrm>
            <a:off x="3764225" y="3649375"/>
            <a:ext cx="1379400" cy="689700"/>
          </a:xfrm>
          <a:prstGeom prst="leftArrow">
            <a:avLst>
              <a:gd fmla="val 50000" name="adj1"/>
              <a:gd fmla="val 50000" name="adj2"/>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0"/>
                                        </p:tgtEl>
                                        <p:attrNameLst>
                                          <p:attrName>style.visibility</p:attrName>
                                        </p:attrNameLst>
                                      </p:cBhvr>
                                      <p:to>
                                        <p:strVal val="visible"/>
                                      </p:to>
                                    </p:set>
                                    <p:animEffect filter="fade" transition="in">
                                      <p:cBhvr>
                                        <p:cTn dur="1000"/>
                                        <p:tgtEl>
                                          <p:spTgt spid="30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0"/>
                                        </p:tgtEl>
                                        <p:attrNameLst>
                                          <p:attrName>style.visibility</p:attrName>
                                        </p:attrNameLst>
                                      </p:cBhvr>
                                      <p:to>
                                        <p:strVal val="visible"/>
                                      </p:to>
                                    </p:set>
                                    <p:animEffect filter="fade" transition="in">
                                      <p:cBhvr>
                                        <p:cTn dur="1000"/>
                                        <p:tgtEl>
                                          <p:spTgt spid="30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1"/>
                                        </p:tgtEl>
                                        <p:attrNameLst>
                                          <p:attrName>style.visibility</p:attrName>
                                        </p:attrNameLst>
                                      </p:cBhvr>
                                      <p:to>
                                        <p:strVal val="visible"/>
                                      </p:to>
                                    </p:set>
                                    <p:animEffect filter="fade" transition="in">
                                      <p:cBhvr>
                                        <p:cTn dur="1000"/>
                                        <p:tgtEl>
                                          <p:spTgt spid="30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3"/>
                                        </p:tgtEl>
                                        <p:attrNameLst>
                                          <p:attrName>style.visibility</p:attrName>
                                        </p:attrNameLst>
                                      </p:cBhvr>
                                      <p:to>
                                        <p:strVal val="visible"/>
                                      </p:to>
                                    </p:set>
                                    <p:animEffect filter="fade" transition="in">
                                      <p:cBhvr>
                                        <p:cTn dur="1000"/>
                                        <p:tgtEl>
                                          <p:spTgt spid="30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2"/>
                                        </p:tgtEl>
                                        <p:attrNameLst>
                                          <p:attrName>style.visibility</p:attrName>
                                        </p:attrNameLst>
                                      </p:cBhvr>
                                      <p:to>
                                        <p:strVal val="visible"/>
                                      </p:to>
                                    </p:set>
                                    <p:animEffect filter="fade" transition="in">
                                      <p:cBhvr>
                                        <p:cTn dur="1000"/>
                                        <p:tgtEl>
                                          <p:spTgt spid="30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4"/>
                                        </p:tgtEl>
                                        <p:attrNameLst>
                                          <p:attrName>style.visibility</p:attrName>
                                        </p:attrNameLst>
                                      </p:cBhvr>
                                      <p:to>
                                        <p:strVal val="visible"/>
                                      </p:to>
                                    </p:set>
                                    <p:animEffect filter="fade" transition="in">
                                      <p:cBhvr>
                                        <p:cTn dur="1000"/>
                                        <p:tgtEl>
                                          <p:spTgt spid="30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p49"/>
          <p:cNvSpPr txBox="1"/>
          <p:nvPr>
            <p:ph idx="1" type="body"/>
          </p:nvPr>
        </p:nvSpPr>
        <p:spPr>
          <a:xfrm>
            <a:off x="311700" y="201150"/>
            <a:ext cx="8520600" cy="4741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pt-BR">
                <a:solidFill>
                  <a:schemeClr val="dk1"/>
                </a:solidFill>
              </a:rPr>
              <a:t>Um planejamento adequado de exercícios resistidos anaeróbios regulares, pode ter efeitos positivos no controle glicêmico de pacientes com Diabetes tipo 2, onde haverá aumento do volume de massa muscular melhorando o metabolismo energético de seus praticantes.</a:t>
            </a:r>
            <a:endParaRPr>
              <a:solidFill>
                <a:schemeClr val="dk1"/>
              </a:solidFill>
            </a:endParaRPr>
          </a:p>
          <a:p>
            <a:pPr indent="0" lvl="0" marL="0" rtl="0" algn="l">
              <a:spcBef>
                <a:spcPts val="1200"/>
              </a:spcBef>
              <a:spcAft>
                <a:spcPts val="1200"/>
              </a:spcAft>
              <a:buNone/>
            </a:pPr>
            <a:r>
              <a:t/>
            </a:r>
            <a:endParaRPr>
              <a:solidFill>
                <a:schemeClr val="dk1"/>
              </a:solidFill>
            </a:endParaRPr>
          </a:p>
        </p:txBody>
      </p:sp>
      <p:sp>
        <p:nvSpPr>
          <p:cNvPr id="310" name="Google Shape;310;p49"/>
          <p:cNvSpPr/>
          <p:nvPr/>
        </p:nvSpPr>
        <p:spPr>
          <a:xfrm>
            <a:off x="311700" y="2068900"/>
            <a:ext cx="3333300" cy="17382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500"/>
          </a:p>
          <a:p>
            <a:pPr indent="0" lvl="0" marL="0" rtl="0" algn="ctr">
              <a:spcBef>
                <a:spcPts val="0"/>
              </a:spcBef>
              <a:spcAft>
                <a:spcPts val="0"/>
              </a:spcAft>
              <a:buNone/>
            </a:pPr>
            <a:r>
              <a:rPr b="1" lang="pt-BR" sz="1500"/>
              <a:t>3 A 5X POR SEMANA</a:t>
            </a:r>
            <a:endParaRPr b="1" sz="1500"/>
          </a:p>
          <a:p>
            <a:pPr indent="0" lvl="0" marL="0" rtl="0" algn="ctr">
              <a:spcBef>
                <a:spcPts val="0"/>
              </a:spcBef>
              <a:spcAft>
                <a:spcPts val="0"/>
              </a:spcAft>
              <a:buNone/>
            </a:pPr>
            <a:r>
              <a:rPr b="1" lang="pt-BR" sz="1500"/>
              <a:t>SÉRIES DE 8 A 12 REPETIÇÕES (VARIÁVEIS)</a:t>
            </a:r>
            <a:endParaRPr b="1" sz="1500"/>
          </a:p>
          <a:p>
            <a:pPr indent="0" lvl="0" marL="0" rtl="0" algn="ctr">
              <a:spcBef>
                <a:spcPts val="0"/>
              </a:spcBef>
              <a:spcAft>
                <a:spcPts val="0"/>
              </a:spcAft>
              <a:buNone/>
            </a:pPr>
            <a:r>
              <a:t/>
            </a:r>
            <a:endParaRPr b="1" sz="1500"/>
          </a:p>
        </p:txBody>
      </p:sp>
      <p:sp>
        <p:nvSpPr>
          <p:cNvPr id="311" name="Google Shape;311;p49"/>
          <p:cNvSpPr/>
          <p:nvPr/>
        </p:nvSpPr>
        <p:spPr>
          <a:xfrm>
            <a:off x="5499000" y="2011425"/>
            <a:ext cx="3333300" cy="17382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pt-BR" sz="1500"/>
              <a:t>TREINAMENTO DE FORÇA</a:t>
            </a:r>
            <a:endParaRPr b="1" sz="1500"/>
          </a:p>
          <a:p>
            <a:pPr indent="0" lvl="0" marL="0" rtl="0" algn="ctr">
              <a:spcBef>
                <a:spcPts val="0"/>
              </a:spcBef>
              <a:spcAft>
                <a:spcPts val="0"/>
              </a:spcAft>
              <a:buNone/>
            </a:pPr>
            <a:r>
              <a:rPr b="1" lang="pt-BR" sz="1500"/>
              <a:t>EXERCÍCIOS RESISTIDOS COM O PESO CORPORAL (TRX)</a:t>
            </a:r>
            <a:endParaRPr b="1" sz="1500"/>
          </a:p>
          <a:p>
            <a:pPr indent="0" lvl="0" marL="0" rtl="0" algn="ctr">
              <a:spcBef>
                <a:spcPts val="0"/>
              </a:spcBef>
              <a:spcAft>
                <a:spcPts val="0"/>
              </a:spcAft>
              <a:buNone/>
            </a:pPr>
            <a:r>
              <a:rPr b="1" lang="pt-BR" sz="1500"/>
              <a:t>CALISTENIA</a:t>
            </a:r>
            <a:endParaRPr b="1" sz="1500"/>
          </a:p>
        </p:txBody>
      </p:sp>
      <p:sp>
        <p:nvSpPr>
          <p:cNvPr id="312" name="Google Shape;312;p49"/>
          <p:cNvSpPr/>
          <p:nvPr/>
        </p:nvSpPr>
        <p:spPr>
          <a:xfrm>
            <a:off x="3882300" y="2284425"/>
            <a:ext cx="1379400" cy="689700"/>
          </a:xfrm>
          <a:prstGeom prst="rightArrow">
            <a:avLst>
              <a:gd fmla="val 50000" name="adj1"/>
              <a:gd fmla="val 50000" name="adj2"/>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49"/>
          <p:cNvSpPr/>
          <p:nvPr/>
        </p:nvSpPr>
        <p:spPr>
          <a:xfrm>
            <a:off x="3882300" y="2974125"/>
            <a:ext cx="1379400" cy="689700"/>
          </a:xfrm>
          <a:prstGeom prst="leftArrow">
            <a:avLst>
              <a:gd fmla="val 50000" name="adj1"/>
              <a:gd fmla="val 50000" name="adj2"/>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9"/>
                                        </p:tgtEl>
                                        <p:attrNameLst>
                                          <p:attrName>style.visibility</p:attrName>
                                        </p:attrNameLst>
                                      </p:cBhvr>
                                      <p:to>
                                        <p:strVal val="visible"/>
                                      </p:to>
                                    </p:set>
                                    <p:animEffect filter="fade" transition="in">
                                      <p:cBhvr>
                                        <p:cTn dur="1000"/>
                                        <p:tgtEl>
                                          <p:spTgt spid="30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9"/>
                                        </p:tgtEl>
                                        <p:attrNameLst>
                                          <p:attrName>style.visibility</p:attrName>
                                        </p:attrNameLst>
                                      </p:cBhvr>
                                      <p:to>
                                        <p:strVal val="visible"/>
                                      </p:to>
                                    </p:set>
                                    <p:animEffect filter="fade" transition="in">
                                      <p:cBhvr>
                                        <p:cTn dur="1000"/>
                                        <p:tgtEl>
                                          <p:spTgt spid="30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0"/>
                                        </p:tgtEl>
                                        <p:attrNameLst>
                                          <p:attrName>style.visibility</p:attrName>
                                        </p:attrNameLst>
                                      </p:cBhvr>
                                      <p:to>
                                        <p:strVal val="visible"/>
                                      </p:to>
                                    </p:set>
                                    <p:animEffect filter="fade" transition="in">
                                      <p:cBhvr>
                                        <p:cTn dur="1000"/>
                                        <p:tgtEl>
                                          <p:spTgt spid="31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2"/>
                                        </p:tgtEl>
                                        <p:attrNameLst>
                                          <p:attrName>style.visibility</p:attrName>
                                        </p:attrNameLst>
                                      </p:cBhvr>
                                      <p:to>
                                        <p:strVal val="visible"/>
                                      </p:to>
                                    </p:set>
                                    <p:animEffect filter="fade" transition="in">
                                      <p:cBhvr>
                                        <p:cTn dur="1000"/>
                                        <p:tgtEl>
                                          <p:spTgt spid="31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1"/>
                                        </p:tgtEl>
                                        <p:attrNameLst>
                                          <p:attrName>style.visibility</p:attrName>
                                        </p:attrNameLst>
                                      </p:cBhvr>
                                      <p:to>
                                        <p:strVal val="visible"/>
                                      </p:to>
                                    </p:set>
                                    <p:animEffect filter="fade" transition="in">
                                      <p:cBhvr>
                                        <p:cTn dur="1000"/>
                                        <p:tgtEl>
                                          <p:spTgt spid="31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3"/>
                                        </p:tgtEl>
                                        <p:attrNameLst>
                                          <p:attrName>style.visibility</p:attrName>
                                        </p:attrNameLst>
                                      </p:cBhvr>
                                      <p:to>
                                        <p:strVal val="visible"/>
                                      </p:to>
                                    </p:set>
                                    <p:animEffect filter="fade" transition="in">
                                      <p:cBhvr>
                                        <p:cTn dur="1000"/>
                                        <p:tgtEl>
                                          <p:spTgt spid="31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50"/>
          <p:cNvSpPr txBox="1"/>
          <p:nvPr>
            <p:ph type="title"/>
          </p:nvPr>
        </p:nvSpPr>
        <p:spPr>
          <a:xfrm>
            <a:off x="311700" y="216425"/>
            <a:ext cx="8520600" cy="5727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SzPts val="990"/>
              <a:buNone/>
            </a:pPr>
            <a:r>
              <a:rPr lang="pt-BR" sz="2420"/>
              <a:t>REFERÊNCIAS</a:t>
            </a:r>
            <a:endParaRPr sz="2420"/>
          </a:p>
        </p:txBody>
      </p:sp>
      <p:sp>
        <p:nvSpPr>
          <p:cNvPr id="319" name="Google Shape;319;p50"/>
          <p:cNvSpPr txBox="1"/>
          <p:nvPr>
            <p:ph idx="1" type="body"/>
          </p:nvPr>
        </p:nvSpPr>
        <p:spPr>
          <a:xfrm>
            <a:off x="143800" y="840650"/>
            <a:ext cx="8849100" cy="4214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pt-BR" sz="900"/>
              <a:t>- </a:t>
            </a:r>
            <a:r>
              <a:rPr lang="pt-BR" sz="900" u="sng">
                <a:solidFill>
                  <a:schemeClr val="hlink"/>
                </a:solidFill>
                <a:hlinkClick r:id="rId3"/>
              </a:rPr>
              <a:t>https://diabetes.org.br</a:t>
            </a:r>
            <a:endParaRPr sz="900"/>
          </a:p>
          <a:p>
            <a:pPr indent="0" lvl="0" marL="0" rtl="0" algn="l">
              <a:lnSpc>
                <a:spcPct val="100000"/>
              </a:lnSpc>
              <a:spcBef>
                <a:spcPts val="1200"/>
              </a:spcBef>
              <a:spcAft>
                <a:spcPts val="0"/>
              </a:spcAft>
              <a:buNone/>
            </a:pPr>
            <a:r>
              <a:rPr lang="pt-BR" sz="900"/>
              <a:t>- </a:t>
            </a:r>
            <a:r>
              <a:rPr lang="pt-BR" sz="900" u="sng">
                <a:solidFill>
                  <a:schemeClr val="hlink"/>
                </a:solidFill>
                <a:hlinkClick r:id="rId4"/>
              </a:rPr>
              <a:t>https://diabetesatlas.org/data/en/country/27/br.html</a:t>
            </a:r>
            <a:endParaRPr sz="900"/>
          </a:p>
          <a:p>
            <a:pPr indent="0" lvl="0" marL="0" rtl="0" algn="l">
              <a:lnSpc>
                <a:spcPct val="100000"/>
              </a:lnSpc>
              <a:spcBef>
                <a:spcPts val="1200"/>
              </a:spcBef>
              <a:spcAft>
                <a:spcPts val="0"/>
              </a:spcAft>
              <a:buNone/>
            </a:pPr>
            <a:r>
              <a:rPr lang="pt-BR" sz="900"/>
              <a:t>- </a:t>
            </a:r>
            <a:r>
              <a:rPr lang="pt-BR" sz="900" u="sng">
                <a:solidFill>
                  <a:schemeClr val="hlink"/>
                </a:solidFill>
                <a:hlinkClick r:id="rId5"/>
              </a:rPr>
              <a:t>https://diabetesatlas.org/</a:t>
            </a:r>
            <a:endParaRPr sz="900"/>
          </a:p>
          <a:p>
            <a:pPr indent="0" lvl="0" marL="0" rtl="0" algn="l">
              <a:lnSpc>
                <a:spcPct val="100000"/>
              </a:lnSpc>
              <a:spcBef>
                <a:spcPts val="1200"/>
              </a:spcBef>
              <a:spcAft>
                <a:spcPts val="0"/>
              </a:spcAft>
              <a:buNone/>
            </a:pPr>
            <a:r>
              <a:rPr lang="pt-BR" sz="900">
                <a:solidFill>
                  <a:schemeClr val="dk1"/>
                </a:solidFill>
              </a:rPr>
              <a:t>- BRASIL. MINISTÉRIO DA SAÚDE. Vigitel Brasil 2020: vigilância de fatores de risco e proteção para doenças crônicas por inquérito telefônico - versão preliminar. 1. ed. Brasília: Ministério da Saúde, 2021b. </a:t>
            </a:r>
            <a:endParaRPr sz="900">
              <a:solidFill>
                <a:schemeClr val="dk1"/>
              </a:solidFill>
            </a:endParaRPr>
          </a:p>
          <a:p>
            <a:pPr indent="0" lvl="0" marL="0" rtl="0" algn="l">
              <a:lnSpc>
                <a:spcPct val="100000"/>
              </a:lnSpc>
              <a:spcBef>
                <a:spcPts val="1200"/>
              </a:spcBef>
              <a:spcAft>
                <a:spcPts val="0"/>
              </a:spcAft>
              <a:buClr>
                <a:schemeClr val="dk1"/>
              </a:buClr>
              <a:buSzPts val="1100"/>
              <a:buFont typeface="Arial"/>
              <a:buNone/>
            </a:pPr>
            <a:r>
              <a:t/>
            </a:r>
            <a:endParaRPr sz="900">
              <a:solidFill>
                <a:schemeClr val="dk1"/>
              </a:solidFill>
            </a:endParaRPr>
          </a:p>
          <a:p>
            <a:pPr indent="0" lvl="0" marL="0" rtl="0" algn="l">
              <a:lnSpc>
                <a:spcPct val="100000"/>
              </a:lnSpc>
              <a:spcBef>
                <a:spcPts val="0"/>
              </a:spcBef>
              <a:spcAft>
                <a:spcPts val="0"/>
              </a:spcAft>
              <a:buNone/>
            </a:pPr>
            <a:r>
              <a:rPr lang="pt-BR" sz="900"/>
              <a:t>- </a:t>
            </a:r>
            <a:r>
              <a:rPr lang="pt-BR" sz="900">
                <a:solidFill>
                  <a:schemeClr val="dk1"/>
                </a:solidFill>
              </a:rPr>
              <a:t>MUZY, J. et al. Prevalence of diabetes mellitus and its complications and characterization of healthcare gaps based on triangulation of studies. Cadernos de Saúde Pública, v. 37, n. 5, 2021.</a:t>
            </a:r>
            <a:endParaRPr sz="900">
              <a:solidFill>
                <a:schemeClr val="dk1"/>
              </a:solidFill>
            </a:endParaRPr>
          </a:p>
          <a:p>
            <a:pPr indent="0" lvl="0" marL="0" rtl="0" algn="l">
              <a:lnSpc>
                <a:spcPct val="100000"/>
              </a:lnSpc>
              <a:spcBef>
                <a:spcPts val="1200"/>
              </a:spcBef>
              <a:spcAft>
                <a:spcPts val="0"/>
              </a:spcAft>
              <a:buNone/>
            </a:pPr>
            <a:r>
              <a:rPr lang="pt-BR" sz="900">
                <a:solidFill>
                  <a:schemeClr val="dk1"/>
                </a:solidFill>
              </a:rPr>
              <a:t>- OLIVEIRA, N. de. Estudo da UFRJ indica que uso de esteroides altera nível de hormônio da tireoide | Agência Brasil. Disponível em: &lt;https://agenciabrasil.ebc.com.br/pesquisa-e-inovacao/noticia/2017-01/estudo-da-ufrj-indica-que-uso-de-esteroides-altera-nivel-de&gt;. Acesso em: 30 maio 2022.</a:t>
            </a:r>
            <a:endParaRPr sz="900"/>
          </a:p>
          <a:p>
            <a:pPr indent="0" lvl="0" marL="0" rtl="0" algn="l">
              <a:lnSpc>
                <a:spcPct val="100000"/>
              </a:lnSpc>
              <a:spcBef>
                <a:spcPts val="1200"/>
              </a:spcBef>
              <a:spcAft>
                <a:spcPts val="0"/>
              </a:spcAft>
              <a:buNone/>
            </a:pPr>
            <a:r>
              <a:rPr lang="pt-BR" sz="900"/>
              <a:t>- </a:t>
            </a:r>
            <a:r>
              <a:rPr lang="pt-BR" sz="900">
                <a:solidFill>
                  <a:schemeClr val="dk1"/>
                </a:solidFill>
              </a:rPr>
              <a:t>PESQUISA NACIONAL DE SAÚDE. Pesquisa Nacional de Saúde: Percepção do estado de saúde, estilos de vida, doenças crônicas e saúde bucal. [S.l: s.n.], 2019. </a:t>
            </a:r>
            <a:endParaRPr sz="900">
              <a:solidFill>
                <a:schemeClr val="dk1"/>
              </a:solidFill>
            </a:endParaRPr>
          </a:p>
          <a:p>
            <a:pPr indent="0" lvl="0" marL="0" rtl="0" algn="l">
              <a:lnSpc>
                <a:spcPct val="100000"/>
              </a:lnSpc>
              <a:spcBef>
                <a:spcPts val="1200"/>
              </a:spcBef>
              <a:spcAft>
                <a:spcPts val="0"/>
              </a:spcAft>
              <a:buNone/>
            </a:pPr>
            <a:r>
              <a:rPr lang="pt-BR" sz="900">
                <a:solidFill>
                  <a:schemeClr val="dk1"/>
                </a:solidFill>
              </a:rPr>
              <a:t>- Almeida-Pititto B, Ferreira SRG. Diabetes and covid-19: more than the sum of two morbidities. Rev Saude Publica. 2020; 54:xx. 10.11606/s1518-8787.2020054002577 </a:t>
            </a:r>
            <a:endParaRPr sz="900">
              <a:solidFill>
                <a:schemeClr val="dk1"/>
              </a:solidFill>
            </a:endParaRPr>
          </a:p>
          <a:p>
            <a:pPr indent="0" lvl="0" marL="0" rtl="0" algn="l">
              <a:lnSpc>
                <a:spcPct val="100000"/>
              </a:lnSpc>
              <a:spcBef>
                <a:spcPts val="1200"/>
              </a:spcBef>
              <a:spcAft>
                <a:spcPts val="0"/>
              </a:spcAft>
              <a:buNone/>
            </a:pPr>
            <a:r>
              <a:rPr lang="pt-BR" sz="900">
                <a:solidFill>
                  <a:schemeClr val="dk1"/>
                </a:solidFill>
              </a:rPr>
              <a:t>- </a:t>
            </a:r>
            <a:r>
              <a:rPr lang="pt-BR" sz="900" u="sng">
                <a:solidFill>
                  <a:schemeClr val="hlink"/>
                </a:solidFill>
                <a:hlinkClick r:id="rId6"/>
              </a:rPr>
              <a:t>https://sa.sol-m.com/noticias/fique-atento-aos-5-principais-sintomas-da-diabetes/</a:t>
            </a:r>
            <a:endParaRPr sz="900"/>
          </a:p>
          <a:p>
            <a:pPr indent="0" lvl="0" marL="0" rtl="0" algn="l">
              <a:spcBef>
                <a:spcPts val="1200"/>
              </a:spcBef>
              <a:spcAft>
                <a:spcPts val="0"/>
              </a:spcAft>
              <a:buClr>
                <a:schemeClr val="dk1"/>
              </a:buClr>
              <a:buSzPts val="1100"/>
              <a:buFont typeface="Arial"/>
              <a:buNone/>
            </a:pPr>
            <a:r>
              <a:rPr lang="pt-BR" sz="900"/>
              <a:t>- </a:t>
            </a:r>
            <a:r>
              <a:rPr lang="pt-BR" sz="900" u="sng">
                <a:solidFill>
                  <a:schemeClr val="hlink"/>
                </a:solidFill>
                <a:hlinkClick r:id="rId7"/>
              </a:rPr>
              <a:t>https://aps.saude.gov.br/ape/academia</a:t>
            </a:r>
            <a:endParaRPr sz="900"/>
          </a:p>
          <a:p>
            <a:pPr indent="0" lvl="0" marL="0" rtl="0" algn="l">
              <a:spcBef>
                <a:spcPts val="1200"/>
              </a:spcBef>
              <a:spcAft>
                <a:spcPts val="0"/>
              </a:spcAft>
              <a:buClr>
                <a:schemeClr val="dk1"/>
              </a:buClr>
              <a:buSzPts val="1100"/>
              <a:buFont typeface="Arial"/>
              <a:buNone/>
            </a:pPr>
            <a:r>
              <a:rPr lang="pt-BR" sz="900"/>
              <a:t>- </a:t>
            </a:r>
            <a:r>
              <a:rPr lang="pt-BR" sz="900" u="sng">
                <a:solidFill>
                  <a:schemeClr val="hlink"/>
                </a:solidFill>
                <a:hlinkClick r:id="rId8"/>
              </a:rPr>
              <a:t>http://portal.mec.gov.br/programa-saude-da-escola/195-secretarias-112877938/seb-educacao-basica-2007048997/16795-programa-saude-na-escola-saiba-mais</a:t>
            </a:r>
            <a:endParaRPr sz="900"/>
          </a:p>
          <a:p>
            <a:pPr indent="0" lvl="0" marL="0" rtl="0" algn="l">
              <a:lnSpc>
                <a:spcPct val="100000"/>
              </a:lnSpc>
              <a:spcBef>
                <a:spcPts val="1200"/>
              </a:spcBef>
              <a:spcAft>
                <a:spcPts val="1200"/>
              </a:spcAft>
              <a:buClr>
                <a:schemeClr val="dk1"/>
              </a:buClr>
              <a:buSzPts val="1100"/>
              <a:buFont typeface="Arial"/>
              <a:buNone/>
            </a:pPr>
            <a:r>
              <a:rPr lang="pt-BR" sz="900">
                <a:solidFill>
                  <a:schemeClr val="dk1"/>
                </a:solidFill>
                <a:highlight>
                  <a:schemeClr val="lt1"/>
                </a:highlight>
              </a:rPr>
              <a:t>- </a:t>
            </a:r>
            <a:r>
              <a:rPr lang="pt-BR" sz="900" u="sng">
                <a:solidFill>
                  <a:schemeClr val="accent5"/>
                </a:solidFill>
                <a:highlight>
                  <a:schemeClr val="lt1"/>
                </a:highlight>
                <a:hlinkClick r:id="rId9">
                  <a:extLst>
                    <a:ext uri="{A12FA001-AC4F-418D-AE19-62706E023703}">
                      <ahyp:hlinkClr val="tx"/>
                    </a:ext>
                  </a:extLst>
                </a:hlinkClick>
              </a:rPr>
              <a:t>http://arquivo.esporte.gov.br/index.php/institucional/esporte-educacao-lazer-e-inclusao-social/segundo-tempo</a:t>
            </a:r>
            <a:endParaRPr sz="900"/>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51"/>
          <p:cNvSpPr txBox="1"/>
          <p:nvPr>
            <p:ph idx="1" type="body"/>
          </p:nvPr>
        </p:nvSpPr>
        <p:spPr>
          <a:xfrm>
            <a:off x="143800" y="789125"/>
            <a:ext cx="8871300" cy="42657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pt-BR" sz="900">
                <a:solidFill>
                  <a:schemeClr val="dk1"/>
                </a:solidFill>
              </a:rPr>
              <a:t>- Duncan BB, Schmidt MI, Cousin E, et al. The burden of diabetes and hyperglycemia in Brasil – past and present: findings from the Global Burden of Disease Study 2015. Diabetol Metab Syndr 2017;9:18.</a:t>
            </a:r>
            <a:endParaRPr sz="900">
              <a:solidFill>
                <a:schemeClr val="dk1"/>
              </a:solidFill>
            </a:endParaRPr>
          </a:p>
          <a:p>
            <a:pPr indent="0" lvl="0" marL="0" rtl="0" algn="l">
              <a:lnSpc>
                <a:spcPct val="100000"/>
              </a:lnSpc>
              <a:spcBef>
                <a:spcPts val="1200"/>
              </a:spcBef>
              <a:spcAft>
                <a:spcPts val="0"/>
              </a:spcAft>
              <a:buNone/>
            </a:pPr>
            <a:r>
              <a:rPr lang="pt-BR" sz="900">
                <a:solidFill>
                  <a:schemeClr val="dk1"/>
                </a:solidFill>
              </a:rPr>
              <a:t>- BRASIL. MINISTÉRIO DA SAÚDE. Plano de ações estratégicas para o enfrentamento das doenças crônicas e agravos não transmissíveis no brasil 2021-2030. [S.l: s.n.], 2021. v. 1. </a:t>
            </a:r>
            <a:endParaRPr sz="900">
              <a:solidFill>
                <a:schemeClr val="dk1"/>
              </a:solidFill>
            </a:endParaRPr>
          </a:p>
          <a:p>
            <a:pPr indent="0" lvl="0" marL="0" rtl="0" algn="l">
              <a:lnSpc>
                <a:spcPct val="100000"/>
              </a:lnSpc>
              <a:spcBef>
                <a:spcPts val="1200"/>
              </a:spcBef>
              <a:spcAft>
                <a:spcPts val="0"/>
              </a:spcAft>
              <a:buNone/>
            </a:pPr>
            <a:r>
              <a:rPr lang="pt-BR" sz="900">
                <a:solidFill>
                  <a:schemeClr val="dk1"/>
                </a:solidFill>
              </a:rPr>
              <a:t>- Prefeitura Municipal de Ribeirão Preto. Secretaria da Saúde. Protocolo e Diretrizes de Atendimento da Rede Municipal de Saúde Linha de cuidado: Hipertensão e Diabetes, 2021.</a:t>
            </a:r>
            <a:endParaRPr sz="900">
              <a:solidFill>
                <a:schemeClr val="dk1"/>
              </a:solidFill>
            </a:endParaRPr>
          </a:p>
          <a:p>
            <a:pPr indent="0" lvl="0" marL="0" rtl="0" algn="l">
              <a:lnSpc>
                <a:spcPct val="100000"/>
              </a:lnSpc>
              <a:spcBef>
                <a:spcPts val="1200"/>
              </a:spcBef>
              <a:spcAft>
                <a:spcPts val="0"/>
              </a:spcAft>
              <a:buNone/>
            </a:pPr>
            <a:r>
              <a:rPr lang="pt-BR" sz="900">
                <a:solidFill>
                  <a:schemeClr val="dk1"/>
                </a:solidFill>
              </a:rPr>
              <a:t>-</a:t>
            </a:r>
            <a:r>
              <a:rPr lang="pt-BR" sz="900">
                <a:solidFill>
                  <a:schemeClr val="accent1"/>
                </a:solidFill>
              </a:rPr>
              <a:t> </a:t>
            </a:r>
            <a:r>
              <a:rPr lang="pt-BR" sz="900" u="sng">
                <a:solidFill>
                  <a:schemeClr val="accent1"/>
                </a:solidFill>
                <a:hlinkClick r:id="rId3">
                  <a:extLst>
                    <a:ext uri="{A12FA001-AC4F-418D-AE19-62706E023703}">
                      <ahyp:hlinkClr val="tx"/>
                    </a:ext>
                  </a:extLst>
                </a:hlinkClick>
              </a:rPr>
              <a:t>https://vizhub.healthdata.org/gbd-compare/</a:t>
            </a:r>
            <a:endParaRPr sz="900">
              <a:solidFill>
                <a:schemeClr val="accent1"/>
              </a:solidFill>
            </a:endParaRPr>
          </a:p>
          <a:p>
            <a:pPr indent="0" lvl="0" marL="0" rtl="0" algn="l">
              <a:lnSpc>
                <a:spcPct val="100000"/>
              </a:lnSpc>
              <a:spcBef>
                <a:spcPts val="1200"/>
              </a:spcBef>
              <a:spcAft>
                <a:spcPts val="0"/>
              </a:spcAft>
              <a:buNone/>
            </a:pPr>
            <a:r>
              <a:rPr lang="pt-BR" sz="900">
                <a:solidFill>
                  <a:schemeClr val="dk1"/>
                </a:solidFill>
              </a:rPr>
              <a:t>- PINHEIRO, P. Diabetes tipo 2: causas e fatores de risco | MD.Saúde. Disponível em: &lt;https://www.mdsaude.com/endocrinologia/diabetes-tipo-2-causas/#comments&gt;. Acesso em: 30 maio 2022. </a:t>
            </a:r>
            <a:endParaRPr sz="900">
              <a:solidFill>
                <a:schemeClr val="dk1"/>
              </a:solidFill>
            </a:endParaRPr>
          </a:p>
          <a:p>
            <a:pPr indent="0" lvl="0" marL="0" rtl="0" algn="l">
              <a:lnSpc>
                <a:spcPct val="100000"/>
              </a:lnSpc>
              <a:spcBef>
                <a:spcPts val="1200"/>
              </a:spcBef>
              <a:spcAft>
                <a:spcPts val="0"/>
              </a:spcAft>
              <a:buNone/>
            </a:pPr>
            <a:r>
              <a:rPr lang="pt-BR" sz="900">
                <a:solidFill>
                  <a:schemeClr val="dk1"/>
                </a:solidFill>
              </a:rPr>
              <a:t>- Wild S, Roglic G, Green A. Global prevalence of diabetes. Diabetes Care 2004; 27:1047-53.</a:t>
            </a:r>
            <a:endParaRPr sz="900">
              <a:solidFill>
                <a:schemeClr val="dk1"/>
              </a:solidFill>
            </a:endParaRPr>
          </a:p>
          <a:p>
            <a:pPr indent="0" lvl="0" marL="0" rtl="0" algn="l">
              <a:lnSpc>
                <a:spcPct val="100000"/>
              </a:lnSpc>
              <a:spcBef>
                <a:spcPts val="1200"/>
              </a:spcBef>
              <a:spcAft>
                <a:spcPts val="0"/>
              </a:spcAft>
              <a:buNone/>
            </a:pPr>
            <a:r>
              <a:rPr lang="pt-BR" sz="900">
                <a:solidFill>
                  <a:srgbClr val="403D39"/>
                </a:solidFill>
                <a:highlight>
                  <a:srgbClr val="FFFFFF"/>
                </a:highlight>
              </a:rPr>
              <a:t>- Davies MJ, Tringham JR, Troughton J, Khunti KK. Prevention of type 2 diabetes mellitus: a review of the evidence and its application in a UK setting. Diabet Med 2004; 21:403-14.</a:t>
            </a:r>
            <a:endParaRPr sz="900">
              <a:solidFill>
                <a:srgbClr val="403D39"/>
              </a:solidFill>
              <a:highlight>
                <a:srgbClr val="FFFFFF"/>
              </a:highlight>
            </a:endParaRPr>
          </a:p>
          <a:p>
            <a:pPr indent="0" lvl="0" marL="0" rtl="0" algn="l">
              <a:lnSpc>
                <a:spcPct val="100000"/>
              </a:lnSpc>
              <a:spcBef>
                <a:spcPts val="1200"/>
              </a:spcBef>
              <a:spcAft>
                <a:spcPts val="0"/>
              </a:spcAft>
              <a:buNone/>
            </a:pPr>
            <a:r>
              <a:rPr lang="pt-BR" sz="900">
                <a:solidFill>
                  <a:srgbClr val="403D39"/>
                </a:solidFill>
                <a:highlight>
                  <a:srgbClr val="FFFFFF"/>
                </a:highlight>
              </a:rPr>
              <a:t>- </a:t>
            </a:r>
            <a:r>
              <a:rPr lang="pt-BR" sz="900" u="sng">
                <a:solidFill>
                  <a:schemeClr val="hlink"/>
                </a:solidFill>
                <a:highlight>
                  <a:srgbClr val="FFFFFF"/>
                </a:highlight>
                <a:hlinkClick r:id="rId4"/>
              </a:rPr>
              <a:t>https://amb.org.br/files/_BibliotecaAntiga/diabetes_mellitus_tipo_2_insulinizacao.pdf</a:t>
            </a:r>
            <a:endParaRPr sz="900">
              <a:solidFill>
                <a:srgbClr val="403D39"/>
              </a:solidFill>
              <a:highlight>
                <a:srgbClr val="FFFFFF"/>
              </a:highlight>
            </a:endParaRPr>
          </a:p>
          <a:p>
            <a:pPr indent="0" lvl="0" marL="0" rtl="0" algn="l">
              <a:lnSpc>
                <a:spcPct val="100000"/>
              </a:lnSpc>
              <a:spcBef>
                <a:spcPts val="2200"/>
              </a:spcBef>
              <a:spcAft>
                <a:spcPts val="0"/>
              </a:spcAft>
              <a:buNone/>
            </a:pPr>
            <a:r>
              <a:rPr lang="pt-BR" sz="900">
                <a:solidFill>
                  <a:schemeClr val="dk1"/>
                </a:solidFill>
                <a:highlight>
                  <a:srgbClr val="FFFFFF"/>
                </a:highlight>
              </a:rPr>
              <a:t>- SKRIVARHAUG T, BANGSTAD LC, STENE L, SANDVIK K F, HANSSEN GJ. Long-term mortality in a nationwide cohort of childhood-onset type 1 diabetic patients in Norway. Diabetologia. 2006; 49:298–305. doi: 10.1007/s00125-005-0082-6.</a:t>
            </a:r>
            <a:endParaRPr sz="900">
              <a:solidFill>
                <a:schemeClr val="dk1"/>
              </a:solidFill>
              <a:highlight>
                <a:srgbClr val="FFFFFF"/>
              </a:highlight>
            </a:endParaRPr>
          </a:p>
          <a:p>
            <a:pPr indent="0" lvl="0" marL="0" rtl="0" algn="l">
              <a:lnSpc>
                <a:spcPct val="100000"/>
              </a:lnSpc>
              <a:spcBef>
                <a:spcPts val="2200"/>
              </a:spcBef>
              <a:spcAft>
                <a:spcPts val="0"/>
              </a:spcAft>
              <a:buNone/>
            </a:pPr>
            <a:r>
              <a:rPr lang="pt-BR" sz="900">
                <a:solidFill>
                  <a:schemeClr val="dk1"/>
                </a:solidFill>
                <a:highlight>
                  <a:srgbClr val="FFFFFF"/>
                </a:highlight>
              </a:rPr>
              <a:t>- WU N, SSD BREDIN, KJ JAMNIK VKJ, KOEHLE MS, GUAN Y, SHELLINGTON EM, LI Y, LI J, WARBURTON DER. Association between physical activity level and cardiovascular risk factors in adolescents living with type 1 diabetes mellitus: a cross-sectional study. Cardiovasc Diabetol. 2021;12, n. 20(1):62. doi: 10.1186/s12933-021-01255-0..</a:t>
            </a:r>
            <a:endParaRPr sz="900">
              <a:solidFill>
                <a:schemeClr val="dk1"/>
              </a:solidFill>
              <a:highlight>
                <a:srgbClr val="FFFFFF"/>
              </a:highlight>
            </a:endParaRPr>
          </a:p>
          <a:p>
            <a:pPr indent="0" lvl="0" marL="0" rtl="0" algn="l">
              <a:lnSpc>
                <a:spcPct val="100000"/>
              </a:lnSpc>
              <a:spcBef>
                <a:spcPts val="2200"/>
              </a:spcBef>
              <a:spcAft>
                <a:spcPts val="0"/>
              </a:spcAft>
              <a:buNone/>
            </a:pPr>
            <a:r>
              <a:t/>
            </a:r>
            <a:endParaRPr sz="900">
              <a:solidFill>
                <a:schemeClr val="dk1"/>
              </a:solidFill>
              <a:highlight>
                <a:srgbClr val="FFFFFF"/>
              </a:highlight>
            </a:endParaRPr>
          </a:p>
          <a:p>
            <a:pPr indent="0" lvl="0" marL="0" rtl="0" algn="l">
              <a:lnSpc>
                <a:spcPct val="100000"/>
              </a:lnSpc>
              <a:spcBef>
                <a:spcPts val="2200"/>
              </a:spcBef>
              <a:spcAft>
                <a:spcPts val="1200"/>
              </a:spcAft>
              <a:buNone/>
            </a:pPr>
            <a:r>
              <a:t/>
            </a:r>
            <a:endParaRPr sz="900">
              <a:solidFill>
                <a:srgbClr val="403D39"/>
              </a:solidFill>
              <a:highlight>
                <a:srgbClr val="FFFFFF"/>
              </a:highlight>
            </a:endParaRPr>
          </a:p>
        </p:txBody>
      </p:sp>
      <p:sp>
        <p:nvSpPr>
          <p:cNvPr id="325" name="Google Shape;325;p51"/>
          <p:cNvSpPr txBox="1"/>
          <p:nvPr>
            <p:ph type="title"/>
          </p:nvPr>
        </p:nvSpPr>
        <p:spPr>
          <a:xfrm>
            <a:off x="311700" y="216425"/>
            <a:ext cx="8520600" cy="5727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SzPts val="990"/>
              <a:buNone/>
            </a:pPr>
            <a:r>
              <a:rPr lang="pt-BR" sz="2420"/>
              <a:t>REFERÊNCIAS</a:t>
            </a:r>
            <a:endParaRPr sz="242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6"/>
          <p:cNvSpPr txBox="1"/>
          <p:nvPr>
            <p:ph idx="1" type="body"/>
          </p:nvPr>
        </p:nvSpPr>
        <p:spPr>
          <a:xfrm>
            <a:off x="311700" y="100575"/>
            <a:ext cx="8520600" cy="49137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73" name="Google Shape;73;p16"/>
          <p:cNvPicPr preferRelativeResize="0"/>
          <p:nvPr/>
        </p:nvPicPr>
        <p:blipFill>
          <a:blip r:embed="rId3">
            <a:alphaModFix/>
          </a:blip>
          <a:stretch>
            <a:fillRect/>
          </a:stretch>
        </p:blipFill>
        <p:spPr>
          <a:xfrm>
            <a:off x="2032600" y="161125"/>
            <a:ext cx="5118726" cy="780825"/>
          </a:xfrm>
          <a:prstGeom prst="rect">
            <a:avLst/>
          </a:prstGeom>
          <a:noFill/>
          <a:ln>
            <a:noFill/>
          </a:ln>
        </p:spPr>
      </p:pic>
      <p:pic>
        <p:nvPicPr>
          <p:cNvPr id="74" name="Google Shape;74;p16"/>
          <p:cNvPicPr preferRelativeResize="0"/>
          <p:nvPr/>
        </p:nvPicPr>
        <p:blipFill>
          <a:blip r:embed="rId4">
            <a:alphaModFix/>
          </a:blip>
          <a:stretch>
            <a:fillRect/>
          </a:stretch>
        </p:blipFill>
        <p:spPr>
          <a:xfrm>
            <a:off x="770275" y="1041100"/>
            <a:ext cx="3443675" cy="1177425"/>
          </a:xfrm>
          <a:prstGeom prst="rect">
            <a:avLst/>
          </a:prstGeom>
          <a:noFill/>
          <a:ln>
            <a:noFill/>
          </a:ln>
        </p:spPr>
      </p:pic>
      <p:pic>
        <p:nvPicPr>
          <p:cNvPr id="75" name="Google Shape;75;p16"/>
          <p:cNvPicPr preferRelativeResize="0"/>
          <p:nvPr/>
        </p:nvPicPr>
        <p:blipFill>
          <a:blip r:embed="rId5">
            <a:alphaModFix/>
          </a:blip>
          <a:stretch>
            <a:fillRect/>
          </a:stretch>
        </p:blipFill>
        <p:spPr>
          <a:xfrm>
            <a:off x="4880500" y="1041100"/>
            <a:ext cx="3443675" cy="1177425"/>
          </a:xfrm>
          <a:prstGeom prst="rect">
            <a:avLst/>
          </a:prstGeom>
          <a:noFill/>
          <a:ln>
            <a:noFill/>
          </a:ln>
        </p:spPr>
      </p:pic>
      <p:pic>
        <p:nvPicPr>
          <p:cNvPr id="76" name="Google Shape;76;p16"/>
          <p:cNvPicPr preferRelativeResize="0"/>
          <p:nvPr/>
        </p:nvPicPr>
        <p:blipFill rotWithShape="1">
          <a:blip r:embed="rId6">
            <a:alphaModFix/>
          </a:blip>
          <a:srcRect b="17300" l="0" r="0" t="0"/>
          <a:stretch/>
        </p:blipFill>
        <p:spPr>
          <a:xfrm>
            <a:off x="770275" y="2317675"/>
            <a:ext cx="3443675" cy="705025"/>
          </a:xfrm>
          <a:prstGeom prst="rect">
            <a:avLst/>
          </a:prstGeom>
          <a:noFill/>
          <a:ln>
            <a:noFill/>
          </a:ln>
        </p:spPr>
      </p:pic>
      <p:pic>
        <p:nvPicPr>
          <p:cNvPr id="77" name="Google Shape;77;p16"/>
          <p:cNvPicPr preferRelativeResize="0"/>
          <p:nvPr/>
        </p:nvPicPr>
        <p:blipFill rotWithShape="1">
          <a:blip r:embed="rId7">
            <a:alphaModFix/>
          </a:blip>
          <a:srcRect b="16673" l="0" r="0" t="0"/>
          <a:stretch/>
        </p:blipFill>
        <p:spPr>
          <a:xfrm>
            <a:off x="4880500" y="2317675"/>
            <a:ext cx="3443676" cy="705025"/>
          </a:xfrm>
          <a:prstGeom prst="rect">
            <a:avLst/>
          </a:prstGeom>
          <a:noFill/>
          <a:ln>
            <a:noFill/>
          </a:ln>
        </p:spPr>
      </p:pic>
      <p:pic>
        <p:nvPicPr>
          <p:cNvPr id="78" name="Google Shape;78;p16"/>
          <p:cNvPicPr preferRelativeResize="0"/>
          <p:nvPr/>
        </p:nvPicPr>
        <p:blipFill>
          <a:blip r:embed="rId8">
            <a:alphaModFix/>
          </a:blip>
          <a:stretch>
            <a:fillRect/>
          </a:stretch>
        </p:blipFill>
        <p:spPr>
          <a:xfrm>
            <a:off x="770275" y="3121850"/>
            <a:ext cx="3443675" cy="705025"/>
          </a:xfrm>
          <a:prstGeom prst="rect">
            <a:avLst/>
          </a:prstGeom>
          <a:noFill/>
          <a:ln>
            <a:noFill/>
          </a:ln>
        </p:spPr>
      </p:pic>
      <p:pic>
        <p:nvPicPr>
          <p:cNvPr id="79" name="Google Shape;79;p16"/>
          <p:cNvPicPr preferRelativeResize="0"/>
          <p:nvPr/>
        </p:nvPicPr>
        <p:blipFill>
          <a:blip r:embed="rId9">
            <a:alphaModFix/>
          </a:blip>
          <a:stretch>
            <a:fillRect/>
          </a:stretch>
        </p:blipFill>
        <p:spPr>
          <a:xfrm>
            <a:off x="4880500" y="3121850"/>
            <a:ext cx="3443675" cy="711462"/>
          </a:xfrm>
          <a:prstGeom prst="rect">
            <a:avLst/>
          </a:prstGeom>
          <a:noFill/>
          <a:ln>
            <a:noFill/>
          </a:ln>
        </p:spPr>
      </p:pic>
      <p:pic>
        <p:nvPicPr>
          <p:cNvPr id="80" name="Google Shape;80;p16"/>
          <p:cNvPicPr preferRelativeResize="0"/>
          <p:nvPr/>
        </p:nvPicPr>
        <p:blipFill rotWithShape="1">
          <a:blip r:embed="rId10">
            <a:alphaModFix/>
          </a:blip>
          <a:srcRect b="18546" l="0" r="0" t="0"/>
          <a:stretch/>
        </p:blipFill>
        <p:spPr>
          <a:xfrm>
            <a:off x="770275" y="3926024"/>
            <a:ext cx="3443675" cy="995625"/>
          </a:xfrm>
          <a:prstGeom prst="rect">
            <a:avLst/>
          </a:prstGeom>
          <a:noFill/>
          <a:ln>
            <a:noFill/>
          </a:ln>
        </p:spPr>
      </p:pic>
      <p:pic>
        <p:nvPicPr>
          <p:cNvPr id="81" name="Google Shape;81;p16"/>
          <p:cNvPicPr preferRelativeResize="0"/>
          <p:nvPr/>
        </p:nvPicPr>
        <p:blipFill rotWithShape="1">
          <a:blip r:embed="rId11">
            <a:alphaModFix/>
          </a:blip>
          <a:srcRect b="8070" l="0" r="0" t="11550"/>
          <a:stretch/>
        </p:blipFill>
        <p:spPr>
          <a:xfrm>
            <a:off x="4880500" y="3932450"/>
            <a:ext cx="3443674" cy="1070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73"/>
                                        </p:tgtEl>
                                        <p:attrNameLst>
                                          <p:attrName>style.visibility</p:attrName>
                                        </p:attrNameLst>
                                      </p:cBhvr>
                                      <p:to>
                                        <p:strVal val="visible"/>
                                      </p:to>
                                    </p:set>
                                    <p:animEffect filter="fade" transition="in">
                                      <p:cBhvr>
                                        <p:cTn dur="1000"/>
                                        <p:tgtEl>
                                          <p:spTgt spid="7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3"/>
                                        </p:tgtEl>
                                        <p:attrNameLst>
                                          <p:attrName>style.visibility</p:attrName>
                                        </p:attrNameLst>
                                      </p:cBhvr>
                                      <p:to>
                                        <p:strVal val="visible"/>
                                      </p:to>
                                    </p:set>
                                    <p:animEffect filter="fade" transition="in">
                                      <p:cBhvr>
                                        <p:cTn dur="1000"/>
                                        <p:tgtEl>
                                          <p:spTgt spid="7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
                                        </p:tgtEl>
                                        <p:attrNameLst>
                                          <p:attrName>style.visibility</p:attrName>
                                        </p:attrNameLst>
                                      </p:cBhvr>
                                      <p:to>
                                        <p:strVal val="visible"/>
                                      </p:to>
                                    </p:set>
                                    <p:animEffect filter="fade" transition="in">
                                      <p:cBhvr>
                                        <p:cTn dur="1000"/>
                                        <p:tgtEl>
                                          <p:spTgt spid="7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
                                        </p:tgtEl>
                                        <p:attrNameLst>
                                          <p:attrName>style.visibility</p:attrName>
                                        </p:attrNameLst>
                                      </p:cBhvr>
                                      <p:to>
                                        <p:strVal val="visible"/>
                                      </p:to>
                                    </p:set>
                                    <p:animEffect filter="fade" transition="in">
                                      <p:cBhvr>
                                        <p:cTn dur="1000"/>
                                        <p:tgtEl>
                                          <p:spTgt spid="7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8"/>
                                        </p:tgtEl>
                                        <p:attrNameLst>
                                          <p:attrName>style.visibility</p:attrName>
                                        </p:attrNameLst>
                                      </p:cBhvr>
                                      <p:to>
                                        <p:strVal val="visible"/>
                                      </p:to>
                                    </p:set>
                                    <p:animEffect filter="fade" transition="in">
                                      <p:cBhvr>
                                        <p:cTn dur="1000"/>
                                        <p:tgtEl>
                                          <p:spTgt spid="7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0"/>
                                        </p:tgtEl>
                                        <p:attrNameLst>
                                          <p:attrName>style.visibility</p:attrName>
                                        </p:attrNameLst>
                                      </p:cBhvr>
                                      <p:to>
                                        <p:strVal val="visible"/>
                                      </p:to>
                                    </p:set>
                                    <p:animEffect filter="fade" transition="in">
                                      <p:cBhvr>
                                        <p:cTn dur="1000"/>
                                        <p:tgtEl>
                                          <p:spTgt spid="8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5"/>
                                        </p:tgtEl>
                                        <p:attrNameLst>
                                          <p:attrName>style.visibility</p:attrName>
                                        </p:attrNameLst>
                                      </p:cBhvr>
                                      <p:to>
                                        <p:strVal val="visible"/>
                                      </p:to>
                                    </p:set>
                                    <p:animEffect filter="fade" transition="in">
                                      <p:cBhvr>
                                        <p:cTn dur="1000"/>
                                        <p:tgtEl>
                                          <p:spTgt spid="7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7"/>
                                        </p:tgtEl>
                                        <p:attrNameLst>
                                          <p:attrName>style.visibility</p:attrName>
                                        </p:attrNameLst>
                                      </p:cBhvr>
                                      <p:to>
                                        <p:strVal val="visible"/>
                                      </p:to>
                                    </p:set>
                                    <p:animEffect filter="fade" transition="in">
                                      <p:cBhvr>
                                        <p:cTn dur="1000"/>
                                        <p:tgtEl>
                                          <p:spTgt spid="7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
                                        </p:tgtEl>
                                        <p:attrNameLst>
                                          <p:attrName>style.visibility</p:attrName>
                                        </p:attrNameLst>
                                      </p:cBhvr>
                                      <p:to>
                                        <p:strVal val="visible"/>
                                      </p:to>
                                    </p:set>
                                    <p:animEffect filter="fade" transition="in">
                                      <p:cBhvr>
                                        <p:cTn dur="1000"/>
                                        <p:tgtEl>
                                          <p:spTgt spid="7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1"/>
                                        </p:tgtEl>
                                        <p:attrNameLst>
                                          <p:attrName>style.visibility</p:attrName>
                                        </p:attrNameLst>
                                      </p:cBhvr>
                                      <p:to>
                                        <p:strVal val="visible"/>
                                      </p:to>
                                    </p:set>
                                    <p:animEffect filter="fade" transition="in">
                                      <p:cBhvr>
                                        <p:cTn dur="1000"/>
                                        <p:tgtEl>
                                          <p:spTgt spid="8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p52"/>
          <p:cNvSpPr txBox="1"/>
          <p:nvPr>
            <p:ph idx="1" type="body"/>
          </p:nvPr>
        </p:nvSpPr>
        <p:spPr>
          <a:xfrm>
            <a:off x="143800" y="789125"/>
            <a:ext cx="8871300" cy="4265700"/>
          </a:xfrm>
          <a:prstGeom prst="rect">
            <a:avLst/>
          </a:prstGeom>
        </p:spPr>
        <p:txBody>
          <a:bodyPr anchorCtr="0" anchor="t" bIns="91425" lIns="91425" spcFirstLastPara="1" rIns="91425" wrap="square" tIns="91425">
            <a:normAutofit lnSpcReduction="20000"/>
          </a:bodyPr>
          <a:lstStyle/>
          <a:p>
            <a:pPr indent="0" lvl="0" marL="0" rtl="0" algn="l">
              <a:lnSpc>
                <a:spcPct val="100000"/>
              </a:lnSpc>
              <a:spcBef>
                <a:spcPts val="0"/>
              </a:spcBef>
              <a:spcAft>
                <a:spcPts val="0"/>
              </a:spcAft>
              <a:buNone/>
            </a:pPr>
            <a:r>
              <a:rPr lang="pt-BR" sz="900">
                <a:solidFill>
                  <a:schemeClr val="dk1"/>
                </a:solidFill>
                <a:highlight>
                  <a:srgbClr val="FFFFFF"/>
                </a:highlight>
              </a:rPr>
              <a:t>- </a:t>
            </a:r>
            <a:r>
              <a:rPr lang="pt-BR" sz="900" u="sng">
                <a:solidFill>
                  <a:schemeClr val="accent5"/>
                </a:solidFill>
                <a:hlinkClick r:id="rId3">
                  <a:extLst>
                    <a:ext uri="{A12FA001-AC4F-418D-AE19-62706E023703}">
                      <ahyp:hlinkClr val="tx"/>
                    </a:ext>
                  </a:extLst>
                </a:hlinkClick>
              </a:rPr>
              <a:t>https://brasilescola.uol.com.br/doencas/diabetes-mellitus.htm</a:t>
            </a:r>
            <a:endParaRPr sz="900"/>
          </a:p>
          <a:p>
            <a:pPr indent="0" lvl="0" marL="0" rtl="0" algn="l">
              <a:lnSpc>
                <a:spcPct val="100000"/>
              </a:lnSpc>
              <a:spcBef>
                <a:spcPts val="1200"/>
              </a:spcBef>
              <a:spcAft>
                <a:spcPts val="0"/>
              </a:spcAft>
              <a:buClr>
                <a:schemeClr val="dk1"/>
              </a:buClr>
              <a:buSzPts val="1100"/>
              <a:buFont typeface="Arial"/>
              <a:buNone/>
            </a:pPr>
            <a:r>
              <a:rPr lang="pt-BR" sz="900"/>
              <a:t>- </a:t>
            </a:r>
            <a:r>
              <a:rPr lang="pt-BR" sz="900" u="sng">
                <a:solidFill>
                  <a:schemeClr val="accent5"/>
                </a:solidFill>
                <a:hlinkClick r:id="rId4">
                  <a:extLst>
                    <a:ext uri="{A12FA001-AC4F-418D-AE19-62706E023703}">
                      <ahyp:hlinkClr val="tx"/>
                    </a:ext>
                  </a:extLst>
                </a:hlinkClick>
              </a:rPr>
              <a:t>https://nbhabrazil.com.br/distrito/sao-paulo/geral/os-beneficios-do-treinamento-de-forca-em-idosos-com-sarcopenia/</a:t>
            </a:r>
            <a:endParaRPr sz="900"/>
          </a:p>
          <a:p>
            <a:pPr indent="0" lvl="0" marL="0" rtl="0" algn="l">
              <a:lnSpc>
                <a:spcPct val="100000"/>
              </a:lnSpc>
              <a:spcBef>
                <a:spcPts val="1200"/>
              </a:spcBef>
              <a:spcAft>
                <a:spcPts val="0"/>
              </a:spcAft>
              <a:buNone/>
            </a:pPr>
            <a:r>
              <a:rPr lang="pt-BR" sz="900"/>
              <a:t>- </a:t>
            </a:r>
            <a:r>
              <a:rPr lang="pt-BR" sz="900" u="sng">
                <a:solidFill>
                  <a:schemeClr val="accent5"/>
                </a:solidFill>
                <a:hlinkClick r:id="rId5">
                  <a:extLst>
                    <a:ext uri="{A12FA001-AC4F-418D-AE19-62706E023703}">
                      <ahyp:hlinkClr val="tx"/>
                    </a:ext>
                  </a:extLst>
                </a:hlinkClick>
              </a:rPr>
              <a:t>https://doutorcerebro.com.br/tai-chi-chuan-e-parkinson-ao-encontro-do-equilibrio/</a:t>
            </a:r>
            <a:endParaRPr sz="900">
              <a:solidFill>
                <a:srgbClr val="403D39"/>
              </a:solidFill>
              <a:highlight>
                <a:srgbClr val="FFFFFF"/>
              </a:highlight>
            </a:endParaRPr>
          </a:p>
          <a:p>
            <a:pPr indent="0" lvl="0" marL="0" rtl="0" algn="l">
              <a:lnSpc>
                <a:spcPct val="100000"/>
              </a:lnSpc>
              <a:spcBef>
                <a:spcPts val="1200"/>
              </a:spcBef>
              <a:spcAft>
                <a:spcPts val="0"/>
              </a:spcAft>
              <a:buNone/>
            </a:pPr>
            <a:r>
              <a:rPr lang="pt-BR" sz="900">
                <a:solidFill>
                  <a:srgbClr val="403D39"/>
                </a:solidFill>
                <a:highlight>
                  <a:srgbClr val="FFFFFF"/>
                </a:highlight>
              </a:rPr>
              <a:t>- </a:t>
            </a:r>
            <a:r>
              <a:rPr lang="pt-BR" sz="900">
                <a:solidFill>
                  <a:schemeClr val="dk1"/>
                </a:solidFill>
                <a:highlight>
                  <a:schemeClr val="lt1"/>
                </a:highlight>
              </a:rPr>
              <a:t>Pereira W, Vancea D, Oliveira R, Freitas Y, Nunes R, Bertoluci M. Atividade física e exercício no DM1. Diretriz Oficial da Sociedade Brasileira de Diabetes (2022). DOI: 10.29327/557753.2022-6, ISBN: 978-65-5941-622-6.</a:t>
            </a:r>
            <a:endParaRPr sz="900">
              <a:solidFill>
                <a:schemeClr val="dk1"/>
              </a:solidFill>
              <a:highlight>
                <a:schemeClr val="lt1"/>
              </a:highlight>
            </a:endParaRPr>
          </a:p>
          <a:p>
            <a:pPr indent="0" lvl="0" marL="0" rtl="0" algn="l">
              <a:lnSpc>
                <a:spcPct val="100000"/>
              </a:lnSpc>
              <a:spcBef>
                <a:spcPts val="2200"/>
              </a:spcBef>
              <a:spcAft>
                <a:spcPts val="0"/>
              </a:spcAft>
              <a:buNone/>
            </a:pPr>
            <a:r>
              <a:rPr lang="pt-BR" sz="900">
                <a:solidFill>
                  <a:schemeClr val="dk1"/>
                </a:solidFill>
                <a:highlight>
                  <a:schemeClr val="lt1"/>
                </a:highlight>
              </a:rPr>
              <a:t>- </a:t>
            </a:r>
            <a:r>
              <a:rPr lang="pt-BR" sz="900" u="sng">
                <a:solidFill>
                  <a:schemeClr val="accent5"/>
                </a:solidFill>
                <a:highlight>
                  <a:schemeClr val="lt1"/>
                </a:highlight>
                <a:hlinkClick r:id="rId6">
                  <a:extLst>
                    <a:ext uri="{A12FA001-AC4F-418D-AE19-62706E023703}">
                      <ahyp:hlinkClr val="tx"/>
                    </a:ext>
                  </a:extLst>
                </a:hlinkClick>
              </a:rPr>
              <a:t>https://andrebona.com.br/yoga-o-que-e-para-que-serve-e-como-praticar/</a:t>
            </a:r>
            <a:endParaRPr sz="900">
              <a:solidFill>
                <a:schemeClr val="dk1"/>
              </a:solidFill>
              <a:highlight>
                <a:schemeClr val="lt1"/>
              </a:highlight>
            </a:endParaRPr>
          </a:p>
          <a:p>
            <a:pPr indent="0" lvl="0" marL="0" rtl="0" algn="l">
              <a:lnSpc>
                <a:spcPct val="100000"/>
              </a:lnSpc>
              <a:spcBef>
                <a:spcPts val="2200"/>
              </a:spcBef>
              <a:spcAft>
                <a:spcPts val="0"/>
              </a:spcAft>
              <a:buNone/>
            </a:pPr>
            <a:r>
              <a:rPr lang="pt-BR" sz="900">
                <a:solidFill>
                  <a:schemeClr val="dk1"/>
                </a:solidFill>
                <a:highlight>
                  <a:schemeClr val="lt1"/>
                </a:highlight>
              </a:rPr>
              <a:t>- </a:t>
            </a:r>
            <a:r>
              <a:rPr lang="pt-BR" sz="900" u="sng">
                <a:solidFill>
                  <a:schemeClr val="hlink"/>
                </a:solidFill>
                <a:highlight>
                  <a:schemeClr val="lt1"/>
                </a:highlight>
                <a:hlinkClick r:id="rId7"/>
              </a:rPr>
              <a:t>https://www.todamateria.com.br/danca-circular/</a:t>
            </a:r>
            <a:endParaRPr sz="900">
              <a:solidFill>
                <a:schemeClr val="dk1"/>
              </a:solidFill>
              <a:highlight>
                <a:schemeClr val="lt1"/>
              </a:highlight>
            </a:endParaRPr>
          </a:p>
          <a:p>
            <a:pPr indent="0" lvl="0" marL="0" rtl="0" algn="l">
              <a:lnSpc>
                <a:spcPct val="100000"/>
              </a:lnSpc>
              <a:spcBef>
                <a:spcPts val="2200"/>
              </a:spcBef>
              <a:spcAft>
                <a:spcPts val="0"/>
              </a:spcAft>
              <a:buNone/>
            </a:pPr>
            <a:r>
              <a:rPr lang="pt-BR" sz="900">
                <a:solidFill>
                  <a:schemeClr val="dk1"/>
                </a:solidFill>
                <a:highlight>
                  <a:schemeClr val="lt1"/>
                </a:highlight>
              </a:rPr>
              <a:t>- </a:t>
            </a:r>
            <a:r>
              <a:rPr lang="pt-BR" sz="900" u="sng">
                <a:solidFill>
                  <a:schemeClr val="hlink"/>
                </a:solidFill>
                <a:highlight>
                  <a:schemeClr val="lt1"/>
                </a:highlight>
                <a:hlinkClick r:id="rId8"/>
              </a:rPr>
              <a:t>https://cpnacademia.com.br/mazzei/natacao-infantil</a:t>
            </a:r>
            <a:endParaRPr sz="900">
              <a:solidFill>
                <a:srgbClr val="403D39"/>
              </a:solidFill>
              <a:highlight>
                <a:srgbClr val="FFFFFF"/>
              </a:highlight>
            </a:endParaRPr>
          </a:p>
          <a:p>
            <a:pPr indent="0" lvl="0" marL="0" rtl="0" algn="l">
              <a:lnSpc>
                <a:spcPct val="100000"/>
              </a:lnSpc>
              <a:spcBef>
                <a:spcPts val="2200"/>
              </a:spcBef>
              <a:spcAft>
                <a:spcPts val="0"/>
              </a:spcAft>
              <a:buNone/>
            </a:pPr>
            <a:r>
              <a:rPr lang="pt-BR" sz="900">
                <a:solidFill>
                  <a:srgbClr val="403D39"/>
                </a:solidFill>
                <a:highlight>
                  <a:srgbClr val="FFFFFF"/>
                </a:highlight>
              </a:rPr>
              <a:t>- MORO, Antônio Renato Pereira et al. Efeito do treinamento combinado e aeróbio no controle glicêmico no diabetes tipo 2. Fisioterapia em Movimento, v. 25, n. 2, p. 399-409, 2012. </a:t>
            </a:r>
            <a:endParaRPr sz="900">
              <a:solidFill>
                <a:srgbClr val="403D39"/>
              </a:solidFill>
              <a:highlight>
                <a:srgbClr val="FFFFFF"/>
              </a:highlight>
            </a:endParaRPr>
          </a:p>
          <a:p>
            <a:pPr indent="0" lvl="0" marL="0" rtl="0" algn="l">
              <a:lnSpc>
                <a:spcPct val="100000"/>
              </a:lnSpc>
              <a:spcBef>
                <a:spcPts val="2200"/>
              </a:spcBef>
              <a:spcAft>
                <a:spcPts val="0"/>
              </a:spcAft>
              <a:buNone/>
            </a:pPr>
            <a:r>
              <a:rPr lang="pt-BR" sz="900">
                <a:solidFill>
                  <a:srgbClr val="403D39"/>
                </a:solidFill>
                <a:highlight>
                  <a:srgbClr val="FFFFFF"/>
                </a:highlight>
              </a:rPr>
              <a:t>- </a:t>
            </a:r>
            <a:r>
              <a:rPr lang="pt-BR" sz="900" u="sng">
                <a:solidFill>
                  <a:schemeClr val="hlink"/>
                </a:solidFill>
                <a:highlight>
                  <a:srgbClr val="FFFFFF"/>
                </a:highlight>
                <a:hlinkClick r:id="rId9"/>
              </a:rPr>
              <a:t>https://spasorocaba.com.br/educacao-fisica/beneficios-da-caminhada</a:t>
            </a:r>
            <a:endParaRPr sz="900">
              <a:solidFill>
                <a:srgbClr val="403D39"/>
              </a:solidFill>
              <a:highlight>
                <a:srgbClr val="FFFFFF"/>
              </a:highlight>
            </a:endParaRPr>
          </a:p>
          <a:p>
            <a:pPr indent="0" lvl="0" marL="0" rtl="0" algn="l">
              <a:lnSpc>
                <a:spcPct val="100000"/>
              </a:lnSpc>
              <a:spcBef>
                <a:spcPts val="2200"/>
              </a:spcBef>
              <a:spcAft>
                <a:spcPts val="0"/>
              </a:spcAft>
              <a:buNone/>
            </a:pPr>
            <a:r>
              <a:rPr lang="pt-BR" sz="900">
                <a:solidFill>
                  <a:srgbClr val="403D39"/>
                </a:solidFill>
                <a:highlight>
                  <a:srgbClr val="FFFFFF"/>
                </a:highlight>
              </a:rPr>
              <a:t>- NOGUEIRA, Angelucia Chagas. O exercício resistido com peso promove uma maior eficiência na queda da glicemia em pacientes com diabetes quando comparado com exercício aeróbico. Revista Brasileira de Prescrição e Fisiologia do Exercício (RBPFEX), v. 4, n. 22, p. 3, 2010. </a:t>
            </a:r>
            <a:endParaRPr sz="900">
              <a:solidFill>
                <a:srgbClr val="403D39"/>
              </a:solidFill>
              <a:highlight>
                <a:srgbClr val="FFFFFF"/>
              </a:highlight>
            </a:endParaRPr>
          </a:p>
          <a:p>
            <a:pPr indent="0" lvl="0" marL="0" rtl="0" algn="l">
              <a:lnSpc>
                <a:spcPct val="100000"/>
              </a:lnSpc>
              <a:spcBef>
                <a:spcPts val="2200"/>
              </a:spcBef>
              <a:spcAft>
                <a:spcPts val="2200"/>
              </a:spcAft>
              <a:buNone/>
            </a:pPr>
            <a:r>
              <a:rPr lang="pt-BR" sz="900">
                <a:solidFill>
                  <a:srgbClr val="403D39"/>
                </a:solidFill>
                <a:highlight>
                  <a:srgbClr val="FFFFFF"/>
                </a:highlight>
              </a:rPr>
              <a:t>- </a:t>
            </a:r>
            <a:r>
              <a:rPr lang="pt-BR" sz="900" u="sng">
                <a:solidFill>
                  <a:schemeClr val="hlink"/>
                </a:solidFill>
                <a:highlight>
                  <a:srgbClr val="FFFFFF"/>
                </a:highlight>
                <a:hlinkClick r:id="rId10"/>
              </a:rPr>
              <a:t>https://www.gov.br/cidadania/pt-br/acesso-a-informacao/carta-de-servicos/esporte/esporte-educacao-lazer-e-inclusao-social/esporte-e-lazer-da-cidade-pelc-1</a:t>
            </a:r>
            <a:endParaRPr sz="900">
              <a:solidFill>
                <a:srgbClr val="403D39"/>
              </a:solidFill>
              <a:highlight>
                <a:srgbClr val="FFFFFF"/>
              </a:highlight>
            </a:endParaRPr>
          </a:p>
        </p:txBody>
      </p:sp>
      <p:sp>
        <p:nvSpPr>
          <p:cNvPr id="331" name="Google Shape;331;p52"/>
          <p:cNvSpPr txBox="1"/>
          <p:nvPr>
            <p:ph type="title"/>
          </p:nvPr>
        </p:nvSpPr>
        <p:spPr>
          <a:xfrm>
            <a:off x="311700" y="216425"/>
            <a:ext cx="8520600" cy="5727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SzPts val="990"/>
              <a:buNone/>
            </a:pPr>
            <a:r>
              <a:rPr lang="pt-BR" sz="2420"/>
              <a:t>REFERÊNCIAS</a:t>
            </a:r>
            <a:endParaRPr sz="242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7"/>
          <p:cNvSpPr txBox="1"/>
          <p:nvPr>
            <p:ph idx="1" type="body"/>
          </p:nvPr>
        </p:nvSpPr>
        <p:spPr>
          <a:xfrm>
            <a:off x="311700" y="223100"/>
            <a:ext cx="8454300" cy="3873300"/>
          </a:xfrm>
          <a:prstGeom prst="rect">
            <a:avLst/>
          </a:prstGeom>
        </p:spPr>
        <p:txBody>
          <a:bodyPr anchorCtr="0" anchor="t" bIns="91425" lIns="91425" spcFirstLastPara="1" rIns="91425" wrap="square" tIns="91425">
            <a:normAutofit/>
          </a:bodyPr>
          <a:lstStyle/>
          <a:p>
            <a:pPr indent="0" lvl="0" marL="0" rtl="0" algn="ctr">
              <a:lnSpc>
                <a:spcPct val="100000"/>
              </a:lnSpc>
              <a:spcBef>
                <a:spcPts val="0"/>
              </a:spcBef>
              <a:spcAft>
                <a:spcPts val="0"/>
              </a:spcAft>
              <a:buNone/>
            </a:pPr>
            <a:r>
              <a:rPr b="1" lang="pt-BR" sz="1400">
                <a:solidFill>
                  <a:schemeClr val="lt1"/>
                </a:solidFill>
              </a:rPr>
              <a:t>Quais os principais fatores de risco </a:t>
            </a:r>
            <a:endParaRPr b="1" sz="1400">
              <a:solidFill>
                <a:schemeClr val="lt1"/>
              </a:solidFill>
            </a:endParaRPr>
          </a:p>
          <a:p>
            <a:pPr indent="0" lvl="0" marL="0" rtl="0" algn="ctr">
              <a:lnSpc>
                <a:spcPct val="100000"/>
              </a:lnSpc>
              <a:spcBef>
                <a:spcPts val="0"/>
              </a:spcBef>
              <a:spcAft>
                <a:spcPts val="0"/>
              </a:spcAft>
              <a:buNone/>
            </a:pPr>
            <a:r>
              <a:rPr b="1" lang="pt-BR" sz="1400">
                <a:solidFill>
                  <a:schemeClr val="lt1"/>
                </a:solidFill>
              </a:rPr>
              <a:t>para o desenvolvimento </a:t>
            </a:r>
            <a:endParaRPr b="1" sz="1400">
              <a:solidFill>
                <a:schemeClr val="lt1"/>
              </a:solidFill>
            </a:endParaRPr>
          </a:p>
          <a:p>
            <a:pPr indent="0" lvl="0" marL="0" rtl="0" algn="ctr">
              <a:lnSpc>
                <a:spcPct val="100000"/>
              </a:lnSpc>
              <a:spcBef>
                <a:spcPts val="0"/>
              </a:spcBef>
              <a:spcAft>
                <a:spcPts val="0"/>
              </a:spcAft>
              <a:buNone/>
            </a:pPr>
            <a:r>
              <a:rPr b="1" lang="pt-BR" sz="1400">
                <a:solidFill>
                  <a:schemeClr val="lt1"/>
                </a:solidFill>
              </a:rPr>
              <a:t>do diabetes tipo 2?</a:t>
            </a:r>
            <a:endParaRPr b="1" sz="1400">
              <a:solidFill>
                <a:schemeClr val="lt1"/>
              </a:solidFill>
            </a:endParaRPr>
          </a:p>
          <a:p>
            <a:pPr indent="0" lvl="0" marL="0" rtl="0" algn="l">
              <a:spcBef>
                <a:spcPts val="0"/>
              </a:spcBef>
              <a:spcAft>
                <a:spcPts val="0"/>
              </a:spcAft>
              <a:buNone/>
            </a:pPr>
            <a:r>
              <a:t/>
            </a:r>
            <a:endParaRPr sz="1500">
              <a:solidFill>
                <a:srgbClr val="403D39"/>
              </a:solidFill>
              <a:highlight>
                <a:srgbClr val="FFFFFF"/>
              </a:highlight>
            </a:endParaRPr>
          </a:p>
          <a:p>
            <a:pPr indent="0" lvl="0" marL="0" rtl="0" algn="l">
              <a:spcBef>
                <a:spcPts val="1200"/>
              </a:spcBef>
              <a:spcAft>
                <a:spcPts val="1200"/>
              </a:spcAft>
              <a:buNone/>
            </a:pPr>
            <a:r>
              <a:t/>
            </a:r>
            <a:endParaRPr sz="1050">
              <a:solidFill>
                <a:srgbClr val="403D39"/>
              </a:solidFill>
              <a:highlight>
                <a:srgbClr val="FFFFFF"/>
              </a:highlight>
            </a:endParaRPr>
          </a:p>
        </p:txBody>
      </p:sp>
      <p:sp>
        <p:nvSpPr>
          <p:cNvPr id="87" name="Google Shape;87;p17"/>
          <p:cNvSpPr txBox="1"/>
          <p:nvPr>
            <p:ph type="title"/>
          </p:nvPr>
        </p:nvSpPr>
        <p:spPr>
          <a:xfrm>
            <a:off x="1151600" y="1601525"/>
            <a:ext cx="6899400" cy="1506600"/>
          </a:xfrm>
          <a:prstGeom prst="rect">
            <a:avLst/>
          </a:prstGeom>
          <a:solidFill>
            <a:srgbClr val="666666"/>
          </a:solidFill>
          <a:ln cap="flat" cmpd="sng" w="38100">
            <a:solidFill>
              <a:srgbClr val="666666"/>
            </a:solidFill>
            <a:prstDash val="solid"/>
            <a:round/>
            <a:headEnd len="sm" w="sm" type="none"/>
            <a:tailEnd len="sm" w="sm" type="none"/>
          </a:ln>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pt-BR">
                <a:solidFill>
                  <a:schemeClr val="lt1"/>
                </a:solidFill>
              </a:rPr>
              <a:t>QUAIS SÃO AS PRINCIPAIS COMPLICAÇÕES CAUSADAS A LONGO PRAZO PELO DIABETES TIPO 2?</a:t>
            </a:r>
            <a:endParaRPr b="1">
              <a:solidFill>
                <a:schemeClr val="lt1"/>
              </a:solidFill>
            </a:endParaRPr>
          </a:p>
        </p:txBody>
      </p:sp>
      <p:sp>
        <p:nvSpPr>
          <p:cNvPr id="88" name="Google Shape;88;p17"/>
          <p:cNvSpPr txBox="1"/>
          <p:nvPr>
            <p:ph idx="1" type="body"/>
          </p:nvPr>
        </p:nvSpPr>
        <p:spPr>
          <a:xfrm>
            <a:off x="311700" y="4445400"/>
            <a:ext cx="6513000" cy="698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pt-BR" sz="900"/>
              <a:t>Votação: </a:t>
            </a:r>
            <a:r>
              <a:rPr lang="pt-BR" sz="900" u="sng">
                <a:solidFill>
                  <a:schemeClr val="hlink"/>
                </a:solidFill>
                <a:hlinkClick r:id="rId3"/>
              </a:rPr>
              <a:t>https://www.menti.com/v7gtbvb6ab</a:t>
            </a:r>
            <a:endParaRPr sz="900"/>
          </a:p>
          <a:p>
            <a:pPr indent="0" lvl="0" marL="0" rtl="0" algn="l">
              <a:spcBef>
                <a:spcPts val="1200"/>
              </a:spcBef>
              <a:spcAft>
                <a:spcPts val="1200"/>
              </a:spcAft>
              <a:buNone/>
            </a:pPr>
            <a:r>
              <a:rPr lang="pt-BR" sz="900"/>
              <a:t>Resultado: </a:t>
            </a:r>
            <a:r>
              <a:rPr lang="pt-BR" sz="900" u="sng">
                <a:solidFill>
                  <a:schemeClr val="hlink"/>
                </a:solidFill>
                <a:hlinkClick r:id="rId4"/>
              </a:rPr>
              <a:t>https://www.mentimeter.com/app/presentation/1e5797bb6773cf0ad217abf1e4d479b9/190441ab5876</a:t>
            </a:r>
            <a:r>
              <a:rPr lang="pt-BR" sz="900"/>
              <a:t> </a:t>
            </a:r>
            <a:endParaRPr sz="9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8"/>
          <p:cNvSpPr txBox="1"/>
          <p:nvPr>
            <p:ph idx="1" type="body"/>
          </p:nvPr>
        </p:nvSpPr>
        <p:spPr>
          <a:xfrm>
            <a:off x="311700" y="186775"/>
            <a:ext cx="8520600" cy="48849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0"/>
              </a:spcAft>
              <a:buNone/>
            </a:pPr>
            <a:r>
              <a:t/>
            </a:r>
            <a:endParaRPr b="1"/>
          </a:p>
          <a:p>
            <a:pPr indent="0" lvl="0" marL="0" rtl="0" algn="l">
              <a:spcBef>
                <a:spcPts val="1200"/>
              </a:spcBef>
              <a:spcAft>
                <a:spcPts val="0"/>
              </a:spcAft>
              <a:buNone/>
            </a:pPr>
            <a:r>
              <a:rPr b="1" lang="pt-BR"/>
              <a:t>PRÉ ESTÁGIO (TIPO 1)									ESTÁGIO III</a:t>
            </a:r>
            <a:endParaRPr b="1"/>
          </a:p>
          <a:p>
            <a:pPr indent="0" lvl="0" marL="0" rtl="0" algn="l">
              <a:spcBef>
                <a:spcPts val="1200"/>
              </a:spcBef>
              <a:spcAft>
                <a:spcPts val="0"/>
              </a:spcAft>
              <a:buNone/>
            </a:pPr>
            <a:r>
              <a:t/>
            </a:r>
            <a:endParaRPr b="1"/>
          </a:p>
          <a:p>
            <a:pPr indent="0" lvl="0" marL="0" rtl="0" algn="l">
              <a:spcBef>
                <a:spcPts val="1200"/>
              </a:spcBef>
              <a:spcAft>
                <a:spcPts val="0"/>
              </a:spcAft>
              <a:buNone/>
            </a:pPr>
            <a:r>
              <a:t/>
            </a:r>
            <a:endParaRPr b="1"/>
          </a:p>
          <a:p>
            <a:pPr indent="0" lvl="0" marL="0" rtl="0" algn="l">
              <a:spcBef>
                <a:spcPts val="1200"/>
              </a:spcBef>
              <a:spcAft>
                <a:spcPts val="0"/>
              </a:spcAft>
              <a:buNone/>
            </a:pPr>
            <a:r>
              <a:t/>
            </a:r>
            <a:endParaRPr b="1"/>
          </a:p>
          <a:p>
            <a:pPr indent="0" lvl="0" marL="0" rtl="0" algn="l">
              <a:spcBef>
                <a:spcPts val="1200"/>
              </a:spcBef>
              <a:spcAft>
                <a:spcPts val="0"/>
              </a:spcAft>
              <a:buNone/>
            </a:pPr>
            <a:r>
              <a:rPr b="1" lang="pt-BR"/>
              <a:t>ESTÁGIO I						</a:t>
            </a:r>
            <a:endParaRPr b="1"/>
          </a:p>
          <a:p>
            <a:pPr indent="0" lvl="0" marL="0" rtl="0" algn="l">
              <a:spcBef>
                <a:spcPts val="1200"/>
              </a:spcBef>
              <a:spcAft>
                <a:spcPts val="0"/>
              </a:spcAft>
              <a:buNone/>
            </a:pPr>
            <a:r>
              <a:t/>
            </a:r>
            <a:endParaRPr b="1"/>
          </a:p>
          <a:p>
            <a:pPr indent="0" lvl="0" marL="0" rtl="0" algn="l">
              <a:spcBef>
                <a:spcPts val="1200"/>
              </a:spcBef>
              <a:spcAft>
                <a:spcPts val="0"/>
              </a:spcAft>
              <a:buNone/>
            </a:pPr>
            <a:r>
              <a:t/>
            </a:r>
            <a:endParaRPr b="1"/>
          </a:p>
          <a:p>
            <a:pPr indent="0" lvl="0" marL="0" rtl="0" algn="l">
              <a:spcBef>
                <a:spcPts val="1200"/>
              </a:spcBef>
              <a:spcAft>
                <a:spcPts val="0"/>
              </a:spcAft>
              <a:buNone/>
            </a:pPr>
            <a:r>
              <a:t/>
            </a:r>
            <a:endParaRPr b="1"/>
          </a:p>
          <a:p>
            <a:pPr indent="0" lvl="0" marL="0" rtl="0" algn="l">
              <a:spcBef>
                <a:spcPts val="1200"/>
              </a:spcBef>
              <a:spcAft>
                <a:spcPts val="0"/>
              </a:spcAft>
              <a:buNone/>
            </a:pPr>
            <a:r>
              <a:rPr b="1" lang="pt-BR"/>
              <a:t>ESTÁGIO II	</a:t>
            </a:r>
            <a:endParaRPr b="1"/>
          </a:p>
          <a:p>
            <a:pPr indent="0" lvl="0" marL="0" rtl="0" algn="l">
              <a:spcBef>
                <a:spcPts val="1200"/>
              </a:spcBef>
              <a:spcAft>
                <a:spcPts val="0"/>
              </a:spcAft>
              <a:buNone/>
            </a:pPr>
            <a:r>
              <a:rPr b="1" lang="pt-BR"/>
              <a:t>					</a:t>
            </a:r>
            <a:endParaRPr b="1"/>
          </a:p>
          <a:p>
            <a:pPr indent="0" lvl="0" marL="0" rtl="0" algn="l">
              <a:spcBef>
                <a:spcPts val="1200"/>
              </a:spcBef>
              <a:spcAft>
                <a:spcPts val="1200"/>
              </a:spcAft>
              <a:buNone/>
            </a:pPr>
            <a:r>
              <a:t/>
            </a:r>
            <a:endParaRPr b="1"/>
          </a:p>
        </p:txBody>
      </p:sp>
      <p:sp>
        <p:nvSpPr>
          <p:cNvPr id="94" name="Google Shape;94;p18"/>
          <p:cNvSpPr/>
          <p:nvPr/>
        </p:nvSpPr>
        <p:spPr>
          <a:xfrm>
            <a:off x="3192750" y="359175"/>
            <a:ext cx="2499900" cy="10059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pt-BR" sz="1500"/>
              <a:t>ANÁLISE GENÉTICA </a:t>
            </a:r>
            <a:endParaRPr sz="1500"/>
          </a:p>
          <a:p>
            <a:pPr indent="0" lvl="0" marL="0" rtl="0" algn="ctr">
              <a:spcBef>
                <a:spcPts val="0"/>
              </a:spcBef>
              <a:spcAft>
                <a:spcPts val="0"/>
              </a:spcAft>
              <a:buNone/>
            </a:pPr>
            <a:r>
              <a:rPr lang="pt-BR" sz="1500"/>
              <a:t>IDENTIFICAÇÃO DE GENÓTIPOS ASSOCIADOS</a:t>
            </a:r>
            <a:endParaRPr sz="1500"/>
          </a:p>
        </p:txBody>
      </p:sp>
      <p:sp>
        <p:nvSpPr>
          <p:cNvPr id="95" name="Google Shape;95;p18"/>
          <p:cNvSpPr/>
          <p:nvPr/>
        </p:nvSpPr>
        <p:spPr>
          <a:xfrm>
            <a:off x="3192750" y="1709700"/>
            <a:ext cx="2499900" cy="12786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pt-BR"/>
              <a:t>AUTOANTICORPO ATACA CÉLULAS BETA NO PÂNCREAS</a:t>
            </a:r>
            <a:endParaRPr/>
          </a:p>
          <a:p>
            <a:pPr indent="0" lvl="0" marL="0" rtl="0" algn="ctr">
              <a:spcBef>
                <a:spcPts val="0"/>
              </a:spcBef>
              <a:spcAft>
                <a:spcPts val="0"/>
              </a:spcAft>
              <a:buNone/>
            </a:pPr>
            <a:r>
              <a:rPr lang="pt-BR"/>
              <a:t>NÍVEL DE AÇÚCAR NORMAL</a:t>
            </a:r>
            <a:endParaRPr/>
          </a:p>
        </p:txBody>
      </p:sp>
      <p:sp>
        <p:nvSpPr>
          <p:cNvPr id="96" name="Google Shape;96;p18"/>
          <p:cNvSpPr/>
          <p:nvPr/>
        </p:nvSpPr>
        <p:spPr>
          <a:xfrm>
            <a:off x="3192750" y="3332925"/>
            <a:ext cx="2499900" cy="15087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pt-BR"/>
              <a:t>2 OU MAIS AUTOANTICORPOS PRESENTES</a:t>
            </a:r>
            <a:endParaRPr/>
          </a:p>
          <a:p>
            <a:pPr indent="0" lvl="0" marL="0" rtl="0" algn="ctr">
              <a:spcBef>
                <a:spcPts val="0"/>
              </a:spcBef>
              <a:spcAft>
                <a:spcPts val="0"/>
              </a:spcAft>
              <a:buNone/>
            </a:pPr>
            <a:r>
              <a:rPr lang="pt-BR"/>
              <a:t>CÉLULAS BETA DESTRUÍDAS</a:t>
            </a:r>
            <a:endParaRPr/>
          </a:p>
          <a:p>
            <a:pPr indent="0" lvl="0" marL="0" rtl="0" algn="ctr">
              <a:spcBef>
                <a:spcPts val="0"/>
              </a:spcBef>
              <a:spcAft>
                <a:spcPts val="0"/>
              </a:spcAft>
              <a:buNone/>
            </a:pPr>
            <a:r>
              <a:rPr lang="pt-BR"/>
              <a:t>QUEDA DA INSULINA</a:t>
            </a:r>
            <a:endParaRPr/>
          </a:p>
        </p:txBody>
      </p:sp>
      <p:sp>
        <p:nvSpPr>
          <p:cNvPr id="97" name="Google Shape;97;p18"/>
          <p:cNvSpPr/>
          <p:nvPr/>
        </p:nvSpPr>
        <p:spPr>
          <a:xfrm>
            <a:off x="6034275" y="1365075"/>
            <a:ext cx="2902200" cy="25572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pt-BR" sz="1500">
                <a:solidFill>
                  <a:schemeClr val="dk1"/>
                </a:solidFill>
                <a:highlight>
                  <a:srgbClr val="FFFFFF"/>
                </a:highlight>
              </a:rPr>
              <a:t>APARECIMENTO DOS SINTOMAS</a:t>
            </a:r>
            <a:endParaRPr sz="1500">
              <a:solidFill>
                <a:schemeClr val="dk1"/>
              </a:solidFill>
              <a:highlight>
                <a:srgbClr val="FFFFFF"/>
              </a:highlight>
            </a:endParaRPr>
          </a:p>
          <a:p>
            <a:pPr indent="-317500" lvl="0" marL="457200" rtl="0" algn="l">
              <a:spcBef>
                <a:spcPts val="0"/>
              </a:spcBef>
              <a:spcAft>
                <a:spcPts val="0"/>
              </a:spcAft>
              <a:buClr>
                <a:schemeClr val="dk1"/>
              </a:buClr>
              <a:buSzPts val="1400"/>
              <a:buChar char="●"/>
            </a:pPr>
            <a:r>
              <a:rPr lang="pt-BR">
                <a:solidFill>
                  <a:schemeClr val="dk1"/>
                </a:solidFill>
                <a:highlight>
                  <a:srgbClr val="FFFFFF"/>
                </a:highlight>
              </a:rPr>
              <a:t>FOME OU SEDE EXCESSIVA</a:t>
            </a:r>
            <a:endParaRPr>
              <a:solidFill>
                <a:schemeClr val="dk1"/>
              </a:solidFill>
              <a:highlight>
                <a:srgbClr val="FFFFFF"/>
              </a:highlight>
            </a:endParaRPr>
          </a:p>
          <a:p>
            <a:pPr indent="-317500" lvl="0" marL="457200" rtl="0" algn="l">
              <a:spcBef>
                <a:spcPts val="0"/>
              </a:spcBef>
              <a:spcAft>
                <a:spcPts val="0"/>
              </a:spcAft>
              <a:buClr>
                <a:schemeClr val="dk1"/>
              </a:buClr>
              <a:buSzPts val="1400"/>
              <a:buChar char="●"/>
            </a:pPr>
            <a:r>
              <a:rPr lang="pt-BR">
                <a:solidFill>
                  <a:schemeClr val="dk1"/>
                </a:solidFill>
                <a:highlight>
                  <a:srgbClr val="FFFFFF"/>
                </a:highlight>
              </a:rPr>
              <a:t>VISÃO EMBAÇADA</a:t>
            </a:r>
            <a:endParaRPr>
              <a:solidFill>
                <a:schemeClr val="dk1"/>
              </a:solidFill>
              <a:highlight>
                <a:srgbClr val="FFFFFF"/>
              </a:highlight>
            </a:endParaRPr>
          </a:p>
          <a:p>
            <a:pPr indent="-317500" lvl="0" marL="457200" rtl="0" algn="l">
              <a:spcBef>
                <a:spcPts val="0"/>
              </a:spcBef>
              <a:spcAft>
                <a:spcPts val="0"/>
              </a:spcAft>
              <a:buClr>
                <a:schemeClr val="dk1"/>
              </a:buClr>
              <a:buSzPts val="1400"/>
              <a:buChar char="●"/>
            </a:pPr>
            <a:r>
              <a:rPr lang="pt-BR">
                <a:solidFill>
                  <a:schemeClr val="dk1"/>
                </a:solidFill>
                <a:highlight>
                  <a:srgbClr val="FFFFFF"/>
                </a:highlight>
              </a:rPr>
              <a:t>FADIGA SEVERA</a:t>
            </a:r>
            <a:endParaRPr>
              <a:solidFill>
                <a:schemeClr val="dk1"/>
              </a:solidFill>
              <a:highlight>
                <a:srgbClr val="FFFFFF"/>
              </a:highlight>
            </a:endParaRPr>
          </a:p>
          <a:p>
            <a:pPr indent="-317500" lvl="0" marL="457200" rtl="0" algn="l">
              <a:spcBef>
                <a:spcPts val="0"/>
              </a:spcBef>
              <a:spcAft>
                <a:spcPts val="0"/>
              </a:spcAft>
              <a:buClr>
                <a:schemeClr val="dk1"/>
              </a:buClr>
              <a:buSzPts val="1400"/>
              <a:buChar char="●"/>
            </a:pPr>
            <a:r>
              <a:rPr lang="pt-BR">
                <a:solidFill>
                  <a:schemeClr val="dk1"/>
                </a:solidFill>
                <a:highlight>
                  <a:srgbClr val="FFFFFF"/>
                </a:highlight>
              </a:rPr>
              <a:t>MICÇÃO FREQUENTE</a:t>
            </a:r>
            <a:endParaRPr>
              <a:solidFill>
                <a:schemeClr val="dk1"/>
              </a:solidFill>
              <a:highlight>
                <a:srgbClr val="FFFFFF"/>
              </a:highlight>
            </a:endParaRPr>
          </a:p>
          <a:p>
            <a:pPr indent="-317500" lvl="0" marL="457200" rtl="0" algn="l">
              <a:spcBef>
                <a:spcPts val="0"/>
              </a:spcBef>
              <a:spcAft>
                <a:spcPts val="0"/>
              </a:spcAft>
              <a:buClr>
                <a:schemeClr val="dk1"/>
              </a:buClr>
              <a:buSzPts val="1400"/>
              <a:buChar char="●"/>
            </a:pPr>
            <a:r>
              <a:rPr lang="pt-BR">
                <a:solidFill>
                  <a:schemeClr val="dk1"/>
                </a:solidFill>
                <a:highlight>
                  <a:srgbClr val="FFFFFF"/>
                </a:highlight>
              </a:rPr>
              <a:t>PERDA DE PESO INEXPLICÁVEL</a:t>
            </a:r>
            <a:endParaRPr>
              <a:solidFill>
                <a:schemeClr val="dk1"/>
              </a:solidFill>
            </a:endParaRPr>
          </a:p>
          <a:p>
            <a:pPr indent="0" lvl="0" marL="0" rtl="0" algn="ctr">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3"/>
                                        </p:tgtEl>
                                        <p:attrNameLst>
                                          <p:attrName>style.visibility</p:attrName>
                                        </p:attrNameLst>
                                      </p:cBhvr>
                                      <p:to>
                                        <p:strVal val="visible"/>
                                      </p:to>
                                    </p:set>
                                    <p:animEffect filter="fade" transition="in">
                                      <p:cBhvr>
                                        <p:cTn dur="1000"/>
                                        <p:tgtEl>
                                          <p:spTgt spid="9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
                                        </p:tgtEl>
                                        <p:attrNameLst>
                                          <p:attrName>style.visibility</p:attrName>
                                        </p:attrNameLst>
                                      </p:cBhvr>
                                      <p:to>
                                        <p:strVal val="visible"/>
                                      </p:to>
                                    </p:set>
                                    <p:animEffect filter="fade" transition="in">
                                      <p:cBhvr>
                                        <p:cTn dur="1000"/>
                                        <p:tgtEl>
                                          <p:spTgt spid="9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
                                        </p:tgtEl>
                                        <p:attrNameLst>
                                          <p:attrName>style.visibility</p:attrName>
                                        </p:attrNameLst>
                                      </p:cBhvr>
                                      <p:to>
                                        <p:strVal val="visible"/>
                                      </p:to>
                                    </p:set>
                                    <p:animEffect filter="fade" transition="in">
                                      <p:cBhvr>
                                        <p:cTn dur="1000"/>
                                        <p:tgtEl>
                                          <p:spTgt spid="9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6"/>
                                        </p:tgtEl>
                                        <p:attrNameLst>
                                          <p:attrName>style.visibility</p:attrName>
                                        </p:attrNameLst>
                                      </p:cBhvr>
                                      <p:to>
                                        <p:strVal val="visible"/>
                                      </p:to>
                                    </p:set>
                                    <p:animEffect filter="fade" transition="in">
                                      <p:cBhvr>
                                        <p:cTn dur="1000"/>
                                        <p:tgtEl>
                                          <p:spTgt spid="9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7"/>
                                        </p:tgtEl>
                                        <p:attrNameLst>
                                          <p:attrName>style.visibility</p:attrName>
                                        </p:attrNameLst>
                                      </p:cBhvr>
                                      <p:to>
                                        <p:strVal val="visible"/>
                                      </p:to>
                                    </p:set>
                                    <p:animEffect filter="fade" transition="in">
                                      <p:cBhvr>
                                        <p:cTn dur="1000"/>
                                        <p:tgtEl>
                                          <p:spTgt spid="9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9"/>
          <p:cNvSpPr txBox="1"/>
          <p:nvPr>
            <p:ph idx="1" type="body"/>
          </p:nvPr>
        </p:nvSpPr>
        <p:spPr>
          <a:xfrm>
            <a:off x="311700" y="244200"/>
            <a:ext cx="8520600" cy="48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b="1"/>
          </a:p>
          <a:p>
            <a:pPr indent="0" lvl="0" marL="0" rtl="0" algn="l">
              <a:spcBef>
                <a:spcPts val="1200"/>
              </a:spcBef>
              <a:spcAft>
                <a:spcPts val="0"/>
              </a:spcAft>
              <a:buNone/>
            </a:pPr>
            <a:r>
              <a:rPr b="1" lang="pt-BR"/>
              <a:t>ESTÁGIO I (TIPO 2)										ESTÁGIO IV</a:t>
            </a:r>
            <a:endParaRPr b="1"/>
          </a:p>
          <a:p>
            <a:pPr indent="0" lvl="0" marL="0" rtl="0" algn="l">
              <a:spcBef>
                <a:spcPts val="1200"/>
              </a:spcBef>
              <a:spcAft>
                <a:spcPts val="0"/>
              </a:spcAft>
              <a:buNone/>
            </a:pPr>
            <a:r>
              <a:t/>
            </a:r>
            <a:endParaRPr b="1"/>
          </a:p>
          <a:p>
            <a:pPr indent="0" lvl="0" marL="0" rtl="0" algn="l">
              <a:spcBef>
                <a:spcPts val="1200"/>
              </a:spcBef>
              <a:spcAft>
                <a:spcPts val="0"/>
              </a:spcAft>
              <a:buNone/>
            </a:pPr>
            <a:r>
              <a:t/>
            </a:r>
            <a:endParaRPr b="1"/>
          </a:p>
          <a:p>
            <a:pPr indent="0" lvl="0" marL="0" rtl="0" algn="l">
              <a:spcBef>
                <a:spcPts val="1200"/>
              </a:spcBef>
              <a:spcAft>
                <a:spcPts val="0"/>
              </a:spcAft>
              <a:buNone/>
            </a:pPr>
            <a:r>
              <a:t/>
            </a:r>
            <a:endParaRPr b="1"/>
          </a:p>
          <a:p>
            <a:pPr indent="0" lvl="0" marL="0" rtl="0" algn="l">
              <a:spcBef>
                <a:spcPts val="1200"/>
              </a:spcBef>
              <a:spcAft>
                <a:spcPts val="0"/>
              </a:spcAft>
              <a:buNone/>
            </a:pPr>
            <a:r>
              <a:rPr b="1" lang="pt-BR"/>
              <a:t>ESTÁGIO II</a:t>
            </a:r>
            <a:endParaRPr b="1"/>
          </a:p>
          <a:p>
            <a:pPr indent="0" lvl="0" marL="0" rtl="0" algn="l">
              <a:spcBef>
                <a:spcPts val="1200"/>
              </a:spcBef>
              <a:spcAft>
                <a:spcPts val="0"/>
              </a:spcAft>
              <a:buNone/>
            </a:pPr>
            <a:r>
              <a:t/>
            </a:r>
            <a:endParaRPr b="1"/>
          </a:p>
          <a:p>
            <a:pPr indent="0" lvl="0" marL="0" rtl="0" algn="l">
              <a:spcBef>
                <a:spcPts val="1200"/>
              </a:spcBef>
              <a:spcAft>
                <a:spcPts val="0"/>
              </a:spcAft>
              <a:buNone/>
            </a:pPr>
            <a:r>
              <a:t/>
            </a:r>
            <a:endParaRPr b="1"/>
          </a:p>
          <a:p>
            <a:pPr indent="0" lvl="0" marL="0" rtl="0" algn="l">
              <a:spcBef>
                <a:spcPts val="1200"/>
              </a:spcBef>
              <a:spcAft>
                <a:spcPts val="0"/>
              </a:spcAft>
              <a:buNone/>
            </a:pPr>
            <a:r>
              <a:t/>
            </a:r>
            <a:endParaRPr b="1"/>
          </a:p>
          <a:p>
            <a:pPr indent="0" lvl="0" marL="0" rtl="0" algn="l">
              <a:spcBef>
                <a:spcPts val="1200"/>
              </a:spcBef>
              <a:spcAft>
                <a:spcPts val="1200"/>
              </a:spcAft>
              <a:buNone/>
            </a:pPr>
            <a:r>
              <a:rPr b="1" lang="pt-BR"/>
              <a:t>ESTÁGIO III</a:t>
            </a:r>
            <a:endParaRPr b="1"/>
          </a:p>
        </p:txBody>
      </p:sp>
      <p:sp>
        <p:nvSpPr>
          <p:cNvPr id="103" name="Google Shape;103;p19"/>
          <p:cNvSpPr/>
          <p:nvPr/>
        </p:nvSpPr>
        <p:spPr>
          <a:xfrm>
            <a:off x="2701050" y="344800"/>
            <a:ext cx="2931000" cy="13794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pt-BR"/>
              <a:t>RESISTÊNCIA A INSULINA</a:t>
            </a:r>
            <a:endParaRPr/>
          </a:p>
        </p:txBody>
      </p:sp>
      <p:sp>
        <p:nvSpPr>
          <p:cNvPr id="104" name="Google Shape;104;p19"/>
          <p:cNvSpPr/>
          <p:nvPr/>
        </p:nvSpPr>
        <p:spPr>
          <a:xfrm>
            <a:off x="2701050" y="2054461"/>
            <a:ext cx="2931000" cy="13794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pt-BR"/>
              <a:t>PRÉ DIABETES </a:t>
            </a:r>
            <a:endParaRPr/>
          </a:p>
          <a:p>
            <a:pPr indent="0" lvl="0" marL="0" rtl="0" algn="ctr">
              <a:spcBef>
                <a:spcPts val="0"/>
              </a:spcBef>
              <a:spcAft>
                <a:spcPts val="0"/>
              </a:spcAft>
              <a:buNone/>
            </a:pPr>
            <a:r>
              <a:rPr lang="pt-BR"/>
              <a:t>CÉLULAS RESISTENTES A INSULINA</a:t>
            </a:r>
            <a:endParaRPr/>
          </a:p>
          <a:p>
            <a:pPr indent="0" lvl="0" marL="0" rtl="0" algn="ctr">
              <a:spcBef>
                <a:spcPts val="0"/>
              </a:spcBef>
              <a:spcAft>
                <a:spcPts val="0"/>
              </a:spcAft>
              <a:buNone/>
            </a:pPr>
            <a:r>
              <a:rPr lang="pt-BR"/>
              <a:t>GLICOSE NO SANGUE EM NÍVEIS ALTOS</a:t>
            </a:r>
            <a:endParaRPr/>
          </a:p>
        </p:txBody>
      </p:sp>
      <p:sp>
        <p:nvSpPr>
          <p:cNvPr id="105" name="Google Shape;105;p19"/>
          <p:cNvSpPr/>
          <p:nvPr/>
        </p:nvSpPr>
        <p:spPr>
          <a:xfrm>
            <a:off x="2701050" y="3764100"/>
            <a:ext cx="2931000" cy="13794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pt-BR"/>
              <a:t>DIAGNÓSTICO DM TIPO 2</a:t>
            </a:r>
            <a:endParaRPr/>
          </a:p>
          <a:p>
            <a:pPr indent="0" lvl="0" marL="0" rtl="0" algn="ctr">
              <a:spcBef>
                <a:spcPts val="0"/>
              </a:spcBef>
              <a:spcAft>
                <a:spcPts val="0"/>
              </a:spcAft>
              <a:buNone/>
            </a:pPr>
            <a:r>
              <a:rPr lang="pt-BR"/>
              <a:t>GLICOSE EM NÍVEIS ELEVADOS ANORMAIS</a:t>
            </a:r>
            <a:endParaRPr/>
          </a:p>
        </p:txBody>
      </p:sp>
      <p:sp>
        <p:nvSpPr>
          <p:cNvPr id="106" name="Google Shape;106;p19"/>
          <p:cNvSpPr/>
          <p:nvPr/>
        </p:nvSpPr>
        <p:spPr>
          <a:xfrm>
            <a:off x="6120475" y="1307425"/>
            <a:ext cx="2711700" cy="31464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pt-BR"/>
              <a:t>DANOS DENTRO DO SISTEMA VASCULAR:</a:t>
            </a:r>
            <a:endParaRPr/>
          </a:p>
          <a:p>
            <a:pPr indent="-317500" lvl="0" marL="457200" rtl="0" algn="l">
              <a:spcBef>
                <a:spcPts val="0"/>
              </a:spcBef>
              <a:spcAft>
                <a:spcPts val="0"/>
              </a:spcAft>
              <a:buSzPts val="1400"/>
              <a:buChar char="●"/>
            </a:pPr>
            <a:r>
              <a:rPr lang="pt-BR"/>
              <a:t>ALBUMINÚRIA</a:t>
            </a:r>
            <a:endParaRPr/>
          </a:p>
          <a:p>
            <a:pPr indent="-317500" lvl="0" marL="457200" rtl="0" algn="l">
              <a:spcBef>
                <a:spcPts val="0"/>
              </a:spcBef>
              <a:spcAft>
                <a:spcPts val="0"/>
              </a:spcAft>
              <a:buSzPts val="1400"/>
              <a:buChar char="●"/>
            </a:pPr>
            <a:r>
              <a:rPr lang="pt-BR"/>
              <a:t>DOENÇA RENAL CRÔNICA</a:t>
            </a:r>
            <a:endParaRPr/>
          </a:p>
          <a:p>
            <a:pPr indent="-317500" lvl="0" marL="457200" rtl="0" algn="l">
              <a:spcBef>
                <a:spcPts val="0"/>
              </a:spcBef>
              <a:spcAft>
                <a:spcPts val="0"/>
              </a:spcAft>
              <a:buSzPts val="1400"/>
              <a:buChar char="●"/>
            </a:pPr>
            <a:r>
              <a:rPr lang="pt-BR"/>
              <a:t>DOENÇA ARTERIAL CORONÁRIA</a:t>
            </a:r>
            <a:endParaRPr/>
          </a:p>
          <a:p>
            <a:pPr indent="-317500" lvl="0" marL="457200" rtl="0" algn="l">
              <a:spcBef>
                <a:spcPts val="0"/>
              </a:spcBef>
              <a:spcAft>
                <a:spcPts val="0"/>
              </a:spcAft>
              <a:buSzPts val="1400"/>
              <a:buChar char="●"/>
            </a:pPr>
            <a:r>
              <a:rPr lang="pt-BR"/>
              <a:t>INSUFICIÊNCIA CARDÍACA</a:t>
            </a:r>
            <a:endParaRPr/>
          </a:p>
          <a:p>
            <a:pPr indent="-317500" lvl="0" marL="457200" rtl="0" algn="l">
              <a:spcBef>
                <a:spcPts val="0"/>
              </a:spcBef>
              <a:spcAft>
                <a:spcPts val="0"/>
              </a:spcAft>
              <a:buSzPts val="1400"/>
              <a:buChar char="●"/>
            </a:pPr>
            <a:r>
              <a:rPr lang="pt-BR"/>
              <a:t>NEUROPATIA PERIFÉRICA</a:t>
            </a:r>
            <a:endParaRPr/>
          </a:p>
          <a:p>
            <a:pPr indent="-317500" lvl="0" marL="457200" rtl="0" algn="l">
              <a:spcBef>
                <a:spcPts val="0"/>
              </a:spcBef>
              <a:spcAft>
                <a:spcPts val="0"/>
              </a:spcAft>
              <a:buSzPts val="1400"/>
              <a:buChar char="●"/>
            </a:pPr>
            <a:r>
              <a:rPr lang="pt-BR"/>
              <a:t>DERRAME</a:t>
            </a:r>
            <a:endParaRPr/>
          </a:p>
          <a:p>
            <a:pPr indent="0" lvl="0" marL="0" rtl="0" algn="ctr">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2"/>
                                        </p:tgtEl>
                                        <p:attrNameLst>
                                          <p:attrName>style.visibility</p:attrName>
                                        </p:attrNameLst>
                                      </p:cBhvr>
                                      <p:to>
                                        <p:strVal val="visible"/>
                                      </p:to>
                                    </p:set>
                                    <p:animEffect filter="fade" transition="in">
                                      <p:cBhvr>
                                        <p:cTn dur="1000"/>
                                        <p:tgtEl>
                                          <p:spTgt spid="10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3"/>
                                        </p:tgtEl>
                                        <p:attrNameLst>
                                          <p:attrName>style.visibility</p:attrName>
                                        </p:attrNameLst>
                                      </p:cBhvr>
                                      <p:to>
                                        <p:strVal val="visible"/>
                                      </p:to>
                                    </p:set>
                                    <p:animEffect filter="fade" transition="in">
                                      <p:cBhvr>
                                        <p:cTn dur="1000"/>
                                        <p:tgtEl>
                                          <p:spTgt spid="10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4"/>
                                        </p:tgtEl>
                                        <p:attrNameLst>
                                          <p:attrName>style.visibility</p:attrName>
                                        </p:attrNameLst>
                                      </p:cBhvr>
                                      <p:to>
                                        <p:strVal val="visible"/>
                                      </p:to>
                                    </p:set>
                                    <p:animEffect filter="fade" transition="in">
                                      <p:cBhvr>
                                        <p:cTn dur="1000"/>
                                        <p:tgtEl>
                                          <p:spTgt spid="10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
                                        </p:tgtEl>
                                        <p:attrNameLst>
                                          <p:attrName>style.visibility</p:attrName>
                                        </p:attrNameLst>
                                      </p:cBhvr>
                                      <p:to>
                                        <p:strVal val="visible"/>
                                      </p:to>
                                    </p:set>
                                    <p:animEffect filter="fade" transition="in">
                                      <p:cBhvr>
                                        <p:cTn dur="1000"/>
                                        <p:tgtEl>
                                          <p:spTgt spid="10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6"/>
                                        </p:tgtEl>
                                        <p:attrNameLst>
                                          <p:attrName>style.visibility</p:attrName>
                                        </p:attrNameLst>
                                      </p:cBhvr>
                                      <p:to>
                                        <p:strVal val="visible"/>
                                      </p:to>
                                    </p:set>
                                    <p:animEffect filter="fade" transition="in">
                                      <p:cBhvr>
                                        <p:cTn dur="1000"/>
                                        <p:tgtEl>
                                          <p:spTgt spid="10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pic>
        <p:nvPicPr>
          <p:cNvPr id="111" name="Google Shape;111;p20"/>
          <p:cNvPicPr preferRelativeResize="0"/>
          <p:nvPr/>
        </p:nvPicPr>
        <p:blipFill>
          <a:blip r:embed="rId3">
            <a:alphaModFix/>
          </a:blip>
          <a:stretch>
            <a:fillRect/>
          </a:stretch>
        </p:blipFill>
        <p:spPr>
          <a:xfrm>
            <a:off x="576263" y="428625"/>
            <a:ext cx="7991475" cy="42862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21"/>
          <p:cNvSpPr txBox="1"/>
          <p:nvPr>
            <p:ph type="title"/>
          </p:nvPr>
        </p:nvSpPr>
        <p:spPr>
          <a:xfrm>
            <a:off x="311700" y="1796250"/>
            <a:ext cx="8520600" cy="1331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990"/>
              <a:buFont typeface="Arial"/>
              <a:buNone/>
            </a:pPr>
            <a:r>
              <a:rPr b="1" lang="pt-BR" sz="3620"/>
              <a:t>FATORES DE RISCO</a:t>
            </a:r>
            <a:endParaRPr b="1" sz="3620"/>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