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65" r:id="rId19"/>
    <p:sldId id="266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b acb" initials="aa" lastIdx="0" clrIdx="0">
    <p:extLst>
      <p:ext uri="{19B8F6BF-5375-455C-9EA6-DF929625EA0E}">
        <p15:presenceInfo xmlns:p15="http://schemas.microsoft.com/office/powerpoint/2012/main" userId="eb7f490c4aae1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E81F-F50D-49C2-9753-123ADE6FFC27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74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C26971-7AE0-415C-A7A5-1CFCFDFB0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008" y="379505"/>
            <a:ext cx="1546775" cy="877795"/>
          </a:xfrm>
          <a:prstGeom prst="rect">
            <a:avLst/>
          </a:prstGeom>
          <a:effectLst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392" y="3730101"/>
            <a:ext cx="3528568" cy="134178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0547" y="2438400"/>
            <a:ext cx="675918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endParaRPr lang="pt-BR" sz="1900" b="1" dirty="0"/>
          </a:p>
          <a:p>
            <a:pPr marL="0" indent="0" algn="ctr">
              <a:buNone/>
            </a:pPr>
            <a:r>
              <a:rPr lang="pt-BR" sz="2000" b="1" dirty="0"/>
              <a:t>ACH 35354 – DIREITO CONSTITUCIONAL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 algn="ctr">
              <a:buNone/>
            </a:pPr>
            <a:r>
              <a:rPr lang="pt-BR" sz="2000" b="1" dirty="0"/>
              <a:t>Aula 8- 	DEFESA DO ESTADO 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/>
              <a:t>		               Profa. Dra. Ana Carla </a:t>
            </a:r>
            <a:r>
              <a:rPr lang="pt-BR" sz="2000" b="1" dirty="0" err="1"/>
              <a:t>Bliacheriene</a:t>
            </a:r>
            <a:endParaRPr lang="pt-BR" sz="2000" b="1" dirty="0"/>
          </a:p>
        </p:txBody>
      </p:sp>
      <p:pic>
        <p:nvPicPr>
          <p:cNvPr id="2050" name="Picture 2" descr="Resultado de imagem para logo usp">
            <a:extLst>
              <a:ext uri="{FF2B5EF4-FFF2-40B4-BE49-F238E27FC236}">
                <a16:creationId xmlns:a16="http://schemas.microsoft.com/office/drawing/2014/main" id="{F5E7E214-7530-4A41-B2E7-B4D44CB1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04" y="931511"/>
            <a:ext cx="1939863" cy="145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726" y="209007"/>
            <a:ext cx="9956074" cy="6531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Estado de Defesa</a:t>
            </a:r>
          </a:p>
          <a:p>
            <a:r>
              <a:rPr lang="pt-BR" sz="2000" b="1" dirty="0"/>
              <a:t>Controle sobre a decretação do Estado de Defesa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313509" y="901338"/>
            <a:ext cx="7654834" cy="5721532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Procedi</a:t>
            </a:r>
            <a:r>
              <a:rPr lang="pt-BR" sz="2400" b="1" dirty="0"/>
              <a:t>mento- Deverá haver prévia solicitação pelo Presidente da República de autorização do Congresso Nacional- que se manifestará pela maioria absoluta- Duração poderá ser superior a 30 dias- podendo ser prorrogada</a:t>
            </a:r>
            <a:endParaRPr lang="pt-BR" sz="2600" dirty="0"/>
          </a:p>
          <a:p>
            <a:r>
              <a:rPr lang="pt-BR" sz="2400" b="1" dirty="0">
                <a:solidFill>
                  <a:schemeClr val="bg1"/>
                </a:solidFill>
              </a:rPr>
              <a:t>Estado de Sítio</a:t>
            </a:r>
          </a:p>
          <a:p>
            <a:pPr algn="just"/>
            <a:endParaRPr lang="pt-BR" sz="2600" dirty="0"/>
          </a:p>
          <a:p>
            <a:pPr algn="just">
              <a:buNone/>
            </a:pPr>
            <a:endParaRPr lang="pt-BR" sz="2600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Estado de Defesa</a:t>
            </a:r>
          </a:p>
          <a:p>
            <a:r>
              <a:rPr lang="pt-BR" sz="2000" b="1" dirty="0"/>
              <a:t>Controle sobre a decretação do Estado de Defesa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pPr>
              <a:buNone/>
            </a:pP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235131" y="1541417"/>
            <a:ext cx="7968343" cy="50945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Controles</a:t>
            </a:r>
          </a:p>
          <a:p>
            <a:r>
              <a:rPr lang="pt-BR" dirty="0"/>
              <a:t>Controle político prévio- Caso o Congresso rejeite o pedido, o Estado de Sítio poderá ser decretado</a:t>
            </a:r>
          </a:p>
          <a:p>
            <a:r>
              <a:rPr lang="pt-BR" dirty="0"/>
              <a:t>Controle político conco</a:t>
            </a:r>
            <a:r>
              <a:rPr lang="pt-BR" b="1" dirty="0"/>
              <a:t>mitante- Acompanhar e fiscalizar a execução das medidas referentes ao estado de sítio</a:t>
            </a:r>
          </a:p>
          <a:p>
            <a:r>
              <a:rPr lang="pt-BR" b="1" dirty="0"/>
              <a:t>Controle político sucessivo- logo que cesse o estado de sítio as medidas serão relatadas pelo Presidente da República</a:t>
            </a:r>
          </a:p>
          <a:p>
            <a:r>
              <a:rPr lang="pt-BR" b="1" dirty="0"/>
              <a:t>Controle jurisdicional concomitante- qualquer ameaça ao direito será apreciada pelo Poder Judiciário</a:t>
            </a:r>
          </a:p>
          <a:p>
            <a:r>
              <a:rPr lang="pt-BR" b="1" dirty="0"/>
              <a:t>Controle jurisdicional sucessivo- cessado o Estado de Sítio será cessado também os seu efeitos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Estado de Defesa</a:t>
            </a:r>
          </a:p>
          <a:p>
            <a:r>
              <a:rPr lang="pt-BR" sz="2000" b="1" dirty="0"/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Forças Armadas</a:t>
            </a:r>
          </a:p>
          <a:p>
            <a:r>
              <a:rPr lang="pt-BR" sz="2000" b="1" dirty="0"/>
              <a:t>Segurança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23406" y="1867988"/>
            <a:ext cx="6126480" cy="423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696802" y="879293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Estado de Defesa</a:t>
            </a:r>
          </a:p>
          <a:p>
            <a:r>
              <a:rPr lang="pt-BR" sz="2000" b="1" dirty="0"/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Forças Armadas</a:t>
            </a:r>
          </a:p>
          <a:p>
            <a:r>
              <a:rPr lang="pt-BR" sz="2000" b="1" dirty="0"/>
              <a:t>Segurança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433252" y="1332412"/>
            <a:ext cx="7822474" cy="5290458"/>
          </a:xfrm>
        </p:spPr>
        <p:txBody>
          <a:bodyPr/>
          <a:lstStyle/>
          <a:p>
            <a:r>
              <a:rPr lang="pt-BR" b="1" dirty="0"/>
              <a:t>Forças Armadas</a:t>
            </a:r>
            <a:r>
              <a:rPr lang="pt-BR" dirty="0"/>
              <a:t>, na figura do Exército, Marinha e Aeronáutica- Destinadas à defesa da Pátria</a:t>
            </a:r>
          </a:p>
          <a:p>
            <a:r>
              <a:rPr lang="pt-BR" dirty="0"/>
              <a:t>A prestação do serviço </a:t>
            </a:r>
            <a:r>
              <a:rPr lang="pt-BR" b="1" dirty="0"/>
              <a:t>militar é obrigatória- mulheres e os eclesiásticos são isentos de tal responsabilidade </a:t>
            </a: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6548" y="365125"/>
            <a:ext cx="9577251" cy="849721"/>
          </a:xfrm>
        </p:spPr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Segurança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3704" y="1436914"/>
            <a:ext cx="7210425" cy="47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Segurança Pública</a:t>
            </a:r>
          </a:p>
          <a:p>
            <a:pPr>
              <a:buNone/>
            </a:pPr>
            <a:endParaRPr lang="pt-BR" sz="2000" b="1" dirty="0"/>
          </a:p>
          <a:p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365761" y="1423851"/>
            <a:ext cx="7811588" cy="5120640"/>
          </a:xfrm>
        </p:spPr>
        <p:txBody>
          <a:bodyPr>
            <a:normAutofit/>
          </a:bodyPr>
          <a:lstStyle/>
          <a:p>
            <a:r>
              <a:rPr lang="pt-BR" dirty="0"/>
              <a:t>Aspectos gerais- poder de polícia é a atividade do Estado consistente e</a:t>
            </a:r>
            <a:r>
              <a:rPr lang="pt-BR" b="1" dirty="0"/>
              <a:t>m limitar o exercício dos direitos individuais em benefício do interesse público</a:t>
            </a:r>
          </a:p>
          <a:p>
            <a:r>
              <a:rPr lang="pt-BR" b="1" dirty="0"/>
              <a:t>A atividade policial é dividida em</a:t>
            </a:r>
            <a:r>
              <a:rPr lang="pt-BR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pt-BR" b="1" dirty="0"/>
              <a:t>Administrativa- atua preventivamente- evitando que o crime ocorra</a:t>
            </a:r>
          </a:p>
          <a:p>
            <a:pPr>
              <a:buFont typeface="Wingdings" pitchFamily="2" charset="2"/>
              <a:buChar char="§"/>
            </a:pPr>
            <a:r>
              <a:rPr lang="pt-BR" b="1" dirty="0"/>
              <a:t> Judiciária- atua repressivamente- depois de ocorrido o fato ilícito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Segurança Pública</a:t>
            </a:r>
          </a:p>
          <a:p>
            <a:pPr>
              <a:buNone/>
            </a:pP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222068" y="1410790"/>
            <a:ext cx="7772399" cy="5238204"/>
          </a:xfrm>
        </p:spPr>
        <p:txBody>
          <a:bodyPr>
            <a:normAutofit/>
          </a:bodyPr>
          <a:lstStyle/>
          <a:p>
            <a:r>
              <a:rPr lang="pt-BR" dirty="0"/>
              <a:t>Polícias da União: </a:t>
            </a:r>
          </a:p>
          <a:p>
            <a:pPr>
              <a:buFontTx/>
              <a:buChar char="-"/>
            </a:pPr>
            <a:r>
              <a:rPr lang="pt-BR" dirty="0"/>
              <a:t>Polícia Federal- apurar infrações penais contra a ordem política e social</a:t>
            </a:r>
          </a:p>
          <a:p>
            <a:pPr>
              <a:buFontTx/>
              <a:buChar char="-"/>
            </a:pPr>
            <a:r>
              <a:rPr lang="pt-BR" dirty="0"/>
              <a:t>Polícia Rodoviária Federal- órgão permanente e mantido pela União- Patrulha Rodovias federais</a:t>
            </a:r>
          </a:p>
          <a:p>
            <a:pPr>
              <a:buFontTx/>
              <a:buChar char="-"/>
            </a:pPr>
            <a:r>
              <a:rPr lang="pt-BR" dirty="0"/>
              <a:t>Polícia Ferroviária Federal- órgão permanente e mantido pela União- Patrulha Ferrovias Federais</a:t>
            </a:r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Segurança Pública</a:t>
            </a:r>
          </a:p>
          <a:p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418011" y="1658983"/>
            <a:ext cx="7602583" cy="4794068"/>
          </a:xfrm>
        </p:spPr>
        <p:txBody>
          <a:bodyPr/>
          <a:lstStyle/>
          <a:p>
            <a:r>
              <a:rPr lang="pt-BR" dirty="0"/>
              <a:t>Polícias dos Estados:</a:t>
            </a:r>
          </a:p>
          <a:p>
            <a:pPr>
              <a:buFontTx/>
              <a:buChar char="-"/>
            </a:pPr>
            <a:r>
              <a:rPr lang="pt-BR" dirty="0"/>
              <a:t>Polícias civis- Dirigidas por delegados de polícia de carreira</a:t>
            </a:r>
          </a:p>
          <a:p>
            <a:pPr>
              <a:buFontTx/>
              <a:buChar char="-"/>
            </a:pPr>
            <a:r>
              <a:rPr lang="pt-BR" dirty="0"/>
              <a:t>Polícias militares- forças auxiliares e reserva do Exército </a:t>
            </a:r>
          </a:p>
          <a:p>
            <a:pPr>
              <a:buFontTx/>
              <a:buChar char="-"/>
            </a:pPr>
            <a:r>
              <a:rPr lang="pt-BR" dirty="0"/>
              <a:t>Corpo de bombeiros- também considerados forças auxiliares e reserva do </a:t>
            </a:r>
            <a:r>
              <a:rPr lang="pt-BR" dirty="0" err="1"/>
              <a:t>Exxercíto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10">
            <a:extLst>
              <a:ext uri="{FF2B5EF4-FFF2-40B4-BE49-F238E27FC236}">
                <a16:creationId xmlns:a16="http://schemas.microsoft.com/office/drawing/2014/main" id="{2C6A2225-94AF-4BC4-98F4-77746E7B10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2">
            <a:extLst>
              <a:ext uri="{FF2B5EF4-FFF2-40B4-BE49-F238E27FC236}">
                <a16:creationId xmlns:a16="http://schemas.microsoft.com/office/drawing/2014/main" id="{648F5915-2CE1-4F74-88C5-D4366893D2D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EA0402-5843-4D53-BF9C-BE72058120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B43EC4-7D6F-44CA-82DD-103883D236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Resultado de imagem para direito constitucional esquematizado imagem">
            <a:extLst>
              <a:ext uri="{FF2B5EF4-FFF2-40B4-BE49-F238E27FC236}">
                <a16:creationId xmlns:a16="http://schemas.microsoft.com/office/drawing/2014/main" id="{4405EE32-2985-42AF-96D7-32BD1912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205" y="197802"/>
            <a:ext cx="1891982" cy="267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36232" y="5321389"/>
            <a:ext cx="2394408" cy="8200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438DD5-257A-4A2C-9267-8DF280F62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pt-BR" b="1"/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r>
              <a:rPr lang="pt-BR" sz="1800"/>
              <a:t>LENZA, Pedro. Direito Constitucional Esquematizado. São Paulo: Saraiva Jur, 2017.</a:t>
            </a:r>
          </a:p>
        </p:txBody>
      </p:sp>
    </p:spTree>
    <p:extLst>
      <p:ext uri="{BB962C8B-B14F-4D97-AF65-F5344CB8AC3E}">
        <p14:creationId xmlns:p14="http://schemas.microsoft.com/office/powerpoint/2010/main" val="339672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817429" y="916032"/>
            <a:ext cx="3122022" cy="561539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404949" y="1423851"/>
            <a:ext cx="8125097" cy="5107578"/>
          </a:xfrm>
        </p:spPr>
        <p:txBody>
          <a:bodyPr/>
          <a:lstStyle/>
          <a:p>
            <a:pPr algn="just"/>
            <a:r>
              <a:rPr lang="pt-BR" dirty="0"/>
              <a:t>A defesa do Estado pode ser entendida como: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Defesa do território nacional contra eventuais invasões estratégias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Defesa da soberania nacional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Defesa da Pátria </a:t>
            </a:r>
          </a:p>
          <a:p>
            <a:pPr marL="514350" indent="-514350" algn="just">
              <a:buNone/>
            </a:pPr>
            <a:endParaRPr lang="pt-BR" dirty="0"/>
          </a:p>
          <a:p>
            <a:pPr marL="514350" indent="-514350" algn="just"/>
            <a:r>
              <a:rPr lang="pt-BR" dirty="0"/>
              <a:t>Defesa das Instituições democráticas- caracteriza-se como o equilíbrio da ordem constitucional- equilíbrio entre grupos de poder</a:t>
            </a:r>
          </a:p>
          <a:p>
            <a:pPr marL="514350" indent="-51435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925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647611" y="992777"/>
            <a:ext cx="3174275" cy="568071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418011" y="1502229"/>
            <a:ext cx="7576457" cy="2286000"/>
          </a:xfrm>
        </p:spPr>
        <p:txBody>
          <a:bodyPr/>
          <a:lstStyle/>
          <a:p>
            <a:r>
              <a:rPr lang="pt-BR" dirty="0"/>
              <a:t>Sistema constitucional das crises- conjunto ordenado de normas constitucionais que têm por objeto as situações de crises e por finalidade a mantença ou o restabelecimento da normalidade  constitucional</a:t>
            </a:r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2093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647612" y="1217294"/>
            <a:ext cx="3122022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75212" y="1894115"/>
            <a:ext cx="6139542" cy="412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594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bg1"/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8C0E58-9134-4903-AB08-022C63673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838199" y="1502229"/>
            <a:ext cx="7104017" cy="4674734"/>
          </a:xfrm>
        </p:spPr>
        <p:txBody>
          <a:bodyPr/>
          <a:lstStyle/>
          <a:p>
            <a:pPr>
              <a:buNone/>
            </a:pPr>
            <a:r>
              <a:rPr lang="pt-BR" dirty="0"/>
              <a:t>Estado de Defesa</a:t>
            </a:r>
          </a:p>
          <a:p>
            <a:r>
              <a:rPr lang="pt-BR" dirty="0"/>
              <a:t>Hipóteses de decretação do estado de defesa: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pt-BR" dirty="0"/>
              <a:t>Preservar ou restabelecer a ordem pública ou a paz social ameaçadas por grave e iminente instabilidade institucional ou atingidas por calamidades de grandes proporções na natureza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17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9348" y="222070"/>
            <a:ext cx="10034451" cy="1136468"/>
          </a:xfrm>
        </p:spPr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4320" y="1162594"/>
            <a:ext cx="8148162" cy="5602537"/>
          </a:xfrm>
        </p:spPr>
        <p:txBody>
          <a:bodyPr>
            <a:normAutofit lnSpcReduction="10000"/>
          </a:bodyPr>
          <a:lstStyle/>
          <a:p>
            <a:pPr marL="571500" indent="-571500">
              <a:buNone/>
            </a:pPr>
            <a:endParaRPr lang="pt-BR" dirty="0"/>
          </a:p>
          <a:p>
            <a:pPr marL="571500" indent="-571500"/>
            <a:r>
              <a:rPr lang="pt-BR" dirty="0"/>
              <a:t>Procedimento do Estado de Defesa</a:t>
            </a:r>
          </a:p>
          <a:p>
            <a:pPr marL="571500" indent="-571500">
              <a:buFont typeface="+mj-lt"/>
              <a:buAutoNum type="romanUcPeriod"/>
            </a:pPr>
            <a:r>
              <a:rPr lang="pt-BR" dirty="0"/>
              <a:t>Titularidade- Presidente da República- através de decreto e ao ouvir o Conselho da República e o Conselho Nacional pode decretar estado de defesa</a:t>
            </a:r>
          </a:p>
          <a:p>
            <a:pPr marL="571500" indent="-571500">
              <a:buFont typeface="+mj-lt"/>
              <a:buAutoNum type="romanUcPeriod"/>
            </a:pPr>
            <a:r>
              <a:rPr lang="pt-BR" dirty="0"/>
              <a:t>Conselho da República e Defesa Nacional-órgãos de consulta são ouvidos, porém cabe ao Presidente acatar ou não a sugestão do conselho</a:t>
            </a:r>
          </a:p>
          <a:p>
            <a:pPr marL="571500" indent="-571500">
              <a:buFont typeface="+mj-lt"/>
              <a:buAutoNum type="romanUcPeriod"/>
            </a:pPr>
            <a:r>
              <a:rPr lang="pt-BR" dirty="0"/>
              <a:t>O decreto precisa determinar o tempo de duração, área a ser abrangida e as medidas coercitivas a vigorar durante a sua vigência</a:t>
            </a:r>
          </a:p>
          <a:p>
            <a:pPr marL="571500" indent="-571500">
              <a:buFont typeface="+mj-lt"/>
              <a:buAutoNum type="romanUcPeriod"/>
            </a:pPr>
            <a:r>
              <a:rPr lang="pt-BR" dirty="0"/>
              <a:t>Tempo de duração deve ter no máximo 30 dias e ser prorrogado por outros 30</a:t>
            </a:r>
          </a:p>
          <a:p>
            <a:pPr marL="571500" indent="-571500">
              <a:buNone/>
            </a:pP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811987" y="1274626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bg1"/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7CA3A88-D8C2-47E4-844B-975383F23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188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320" y="299810"/>
            <a:ext cx="10515600" cy="1325563"/>
          </a:xfrm>
        </p:spPr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</a:t>
            </a:r>
            <a:r>
              <a:rPr lang="pt-BR" sz="2000" b="1" dirty="0">
                <a:solidFill>
                  <a:schemeClr val="bg1"/>
                </a:solidFill>
              </a:rPr>
              <a:t>Estado de Defesa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61D1220-1A3A-4F26-8E34-0DAF3358F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352697" y="1397726"/>
            <a:ext cx="7759337" cy="5172891"/>
          </a:xfrm>
        </p:spPr>
        <p:txBody>
          <a:bodyPr/>
          <a:lstStyle/>
          <a:p>
            <a:pPr>
              <a:buNone/>
            </a:pPr>
            <a:r>
              <a:rPr lang="pt-BR" dirty="0"/>
              <a:t>V. Medidas coercitivas- restrições aos direitos de reunião- ocupação e uso temporário de bens e serviços públicos</a:t>
            </a:r>
          </a:p>
          <a:p>
            <a:pPr>
              <a:buNone/>
            </a:pPr>
            <a:r>
              <a:rPr lang="pt-BR" dirty="0"/>
              <a:t>VI. Prisão por crime contra o Estado- pode ser determinado pelo executor da medida</a:t>
            </a:r>
          </a:p>
          <a:p>
            <a:pPr>
              <a:buNone/>
            </a:pPr>
            <a:r>
              <a:rPr lang="pt-BR" dirty="0"/>
              <a:t>VII. Incomunicabilidade do preso- é vedada</a:t>
            </a:r>
          </a:p>
        </p:txBody>
      </p:sp>
    </p:spTree>
    <p:extLst>
      <p:ext uri="{BB962C8B-B14F-4D97-AF65-F5344CB8AC3E}">
        <p14:creationId xmlns:p14="http://schemas.microsoft.com/office/powerpoint/2010/main" val="150324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Estado de Defesa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Controle sobre a decretação do Estado de Defesa</a:t>
            </a:r>
          </a:p>
          <a:p>
            <a:r>
              <a:rPr lang="pt-BR" sz="2000" b="1" dirty="0"/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261257" y="1423850"/>
            <a:ext cx="7850777" cy="513370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Controle político imediato- realizado pelo Congresso- será decidido pela maioria absoluta dos seus membros- Se o Congresso rejeitar o decreto, o Estado de Defesa cessará imediatamente</a:t>
            </a:r>
          </a:p>
          <a:p>
            <a:r>
              <a:rPr lang="pt-BR" dirty="0"/>
              <a:t>Controle político concomitante- O Congresso Nacional designará 5 membros para acompanhar e fiscalizar s execução da Defesa</a:t>
            </a:r>
          </a:p>
          <a:p>
            <a:r>
              <a:rPr lang="pt-BR" dirty="0"/>
              <a:t>Controle político sucessivo- Logo que cesse o Estado de Defesa- as medidas aplicadas serão relatadas pelo Presidente da República</a:t>
            </a:r>
          </a:p>
          <a:p>
            <a:r>
              <a:rPr lang="pt-BR" dirty="0"/>
              <a:t>Controle jurisdicional concomitante- durante a decretação do estado de defesa haverá controle pelo Judiciário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Defesa do Estado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Defesa do Estado e Defesa das instituições democráticas</a:t>
            </a:r>
          </a:p>
          <a:p>
            <a:r>
              <a:rPr lang="pt-BR" sz="2000" b="1" dirty="0"/>
              <a:t>Sistema constitucional das crises</a:t>
            </a:r>
          </a:p>
          <a:p>
            <a:r>
              <a:rPr lang="pt-BR" sz="2000" b="1" dirty="0"/>
              <a:t> Estado de Defesa</a:t>
            </a:r>
          </a:p>
          <a:p>
            <a:r>
              <a:rPr lang="pt-BR" sz="2000" b="1" dirty="0"/>
              <a:t>Controle sobre a decretação do Estado de Defesa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Estado de Sítio</a:t>
            </a:r>
          </a:p>
          <a:p>
            <a:r>
              <a:rPr lang="pt-BR" sz="2000" b="1" dirty="0"/>
              <a:t>Forças Armadas</a:t>
            </a:r>
          </a:p>
          <a:p>
            <a:r>
              <a:rPr lang="pt-BR" sz="2000" b="1" dirty="0"/>
              <a:t>Segurança Pública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613954" y="1384662"/>
            <a:ext cx="7367452" cy="504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Estado de Sítio</a:t>
            </a:r>
          </a:p>
          <a:p>
            <a:r>
              <a:rPr lang="pt-BR" dirty="0"/>
              <a:t>Hipóteses: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Comoção grave de repercussão nacional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Ocorrência de fatos que comprovem a ineficácia de medida tomada durante o Estado de Defesa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Declaração de estado de guerra ou resposta a agressão armada estrangeira</a:t>
            </a:r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1182</Words>
  <Application>Microsoft Office PowerPoint</Application>
  <PresentationFormat>Widescreen</PresentationFormat>
  <Paragraphs>202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Apresentação do PowerPoint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Defesa do Estado</vt:lpstr>
      <vt:lpstr>Referência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244</cp:revision>
  <dcterms:created xsi:type="dcterms:W3CDTF">2015-07-26T14:49:36Z</dcterms:created>
  <dcterms:modified xsi:type="dcterms:W3CDTF">2018-04-17T12:21:17Z</dcterms:modified>
</cp:coreProperties>
</file>