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0" r:id="rId4"/>
    <p:sldId id="261" r:id="rId5"/>
    <p:sldId id="262" r:id="rId6"/>
    <p:sldId id="257" r:id="rId7"/>
    <p:sldId id="276" r:id="rId8"/>
    <p:sldId id="263" r:id="rId9"/>
    <p:sldId id="265" r:id="rId10"/>
    <p:sldId id="264" r:id="rId11"/>
    <p:sldId id="266" r:id="rId12"/>
    <p:sldId id="258" r:id="rId13"/>
    <p:sldId id="277" r:id="rId14"/>
    <p:sldId id="268" r:id="rId15"/>
    <p:sldId id="267" r:id="rId16"/>
    <p:sldId id="270" r:id="rId17"/>
    <p:sldId id="269" r:id="rId18"/>
    <p:sldId id="259" r:id="rId19"/>
    <p:sldId id="278" r:id="rId20"/>
    <p:sldId id="272" r:id="rId21"/>
    <p:sldId id="271" r:id="rId22"/>
    <p:sldId id="274" r:id="rId23"/>
    <p:sldId id="273" r:id="rId24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90" y="4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B3DC-0D50-4A4C-8F9E-B84155485F6D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15AB-7382-493B-AA93-A635CD5A2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B3DC-0D50-4A4C-8F9E-B84155485F6D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15AB-7382-493B-AA93-A635CD5A2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B3DC-0D50-4A4C-8F9E-B84155485F6D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15AB-7382-493B-AA93-A635CD5A2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B3DC-0D50-4A4C-8F9E-B84155485F6D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15AB-7382-493B-AA93-A635CD5A2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B3DC-0D50-4A4C-8F9E-B84155485F6D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15AB-7382-493B-AA93-A635CD5A2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B3DC-0D50-4A4C-8F9E-B84155485F6D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15AB-7382-493B-AA93-A635CD5A2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B3DC-0D50-4A4C-8F9E-B84155485F6D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15AB-7382-493B-AA93-A635CD5A2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B3DC-0D50-4A4C-8F9E-B84155485F6D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15AB-7382-493B-AA93-A635CD5A2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B3DC-0D50-4A4C-8F9E-B84155485F6D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15AB-7382-493B-AA93-A635CD5A2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B3DC-0D50-4A4C-8F9E-B84155485F6D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15AB-7382-493B-AA93-A635CD5A2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B3DC-0D50-4A4C-8F9E-B84155485F6D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E15AB-7382-493B-AA93-A635CD5A20C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EB3DC-0D50-4A4C-8F9E-B84155485F6D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E15AB-7382-493B-AA93-A635CD5A20C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11560" y="627534"/>
            <a:ext cx="3240360" cy="65091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11560" y="55552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1. Grupo de defesa do automobilismo e da manutenção do autódromo (item1) / Empreendedores imobiliários (item3)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11560" y="1482576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11560" y="141962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Secretarias de Urbanismo e Licenciamento e Secretaria da Habitação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11560" y="2147895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11560" y="206769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Entidades ambientalistas em defesa da segurança hídrica, dos agricultores e de parques e áreas verdes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11560" y="301099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11560" y="293179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Representantes do movimentos de moradia e das favelas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11560" y="367631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11560" y="372387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Associações de moradores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11560" y="4324391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11560" y="428077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851920" y="0"/>
            <a:ext cx="5396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Capela do Socorro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0359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Futuro da área do Autódromo de Interlagos - ZOE com PIU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373046"/>
            <a:ext cx="3240360" cy="9187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148064" y="2355726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Compatibilização de ocupação urbana em Área de Proteção dos Mananciais: </a:t>
            </a:r>
          </a:p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ZEIS 4, EETU e consolidação dos assentamentos precários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4536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93990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5">
                    <a:lumMod val="50000"/>
                  </a:schemeClr>
                </a:solidFill>
              </a:rPr>
              <a:t>3. Recriação da Zona Rural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176730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12347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762496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69954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 de moradia e de moradores dos cortiços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355807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27560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Associações de moradores de bairros de classe média e dos comerciantes estabelecidos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146903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06769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Coletivos em defesa do patrimônio urbano e industrial da Mooca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275937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83568" y="271576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Representante das indústrias instaladas na Mooca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407451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36383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Associação dos ambulantes da região do Pari e Brás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613808" y="0"/>
            <a:ext cx="2126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Mooca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112834"/>
            <a:ext cx="3240360" cy="6668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05958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Ocupação do espaço público por ambulantes e conflitos com comerciantes estabelecidos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4536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191965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ZEIS em áreas de interesse imobiliário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2966458"/>
            <a:ext cx="3240360" cy="6668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291320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Adensamento em EETU (Gabaritos do Eixo Platina e outros no entorno de estações de Metrô)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8300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93990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Perspectivas e conflitos no uso do solo das grandes glebas e antigas indústrias na região da várzeas e orla ferroviária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398351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683568" y="4612423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611560" y="456881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8. Secr. de Urbanismo e Licenciamento representada pela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SP-Urbanismo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0" name="Conector de seta reta 49"/>
          <p:cNvCxnSpPr>
            <a:stCxn id="12" idx="3"/>
            <a:endCxn id="27" idx="1"/>
          </p:cNvCxnSpPr>
          <p:nvPr/>
        </p:nvCxnSpPr>
        <p:spPr>
          <a:xfrm>
            <a:off x="3923928" y="2986204"/>
            <a:ext cx="1224136" cy="132303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>
            <a:endCxn id="27" idx="1"/>
          </p:cNvCxnSpPr>
          <p:nvPr/>
        </p:nvCxnSpPr>
        <p:spPr>
          <a:xfrm>
            <a:off x="3923928" y="2355726"/>
            <a:ext cx="1224136" cy="195350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>
            <a:endCxn id="27" idx="1"/>
          </p:cNvCxnSpPr>
          <p:nvPr/>
        </p:nvCxnSpPr>
        <p:spPr>
          <a:xfrm>
            <a:off x="3923928" y="4227934"/>
            <a:ext cx="1224136" cy="813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>
            <a:endCxn id="27" idx="1"/>
          </p:cNvCxnSpPr>
          <p:nvPr/>
        </p:nvCxnSpPr>
        <p:spPr>
          <a:xfrm flipV="1">
            <a:off x="3923928" y="4309234"/>
            <a:ext cx="1224136" cy="49476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645163" y="3930377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7. Subprefeitura da Mooca (item1) / Setor imobiliário (item4)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176730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12347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762496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69954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 de moradia e de moradores dos cortiços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355807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27560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Associações de moradores de bairros de classe média e dos comerciantes estabelecidos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146903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06769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Coletivos em defesa do patrimônio urbano e industrial da Mooca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275937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83568" y="271576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Representante das indústrias instaladas na Mooca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407451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36383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Associação dos ambulantes da região do Pari e Brás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613808" y="0"/>
            <a:ext cx="2126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Mooca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112834"/>
            <a:ext cx="3240360" cy="6668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05958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Ocupação do espaço público por ambulantes e conflitos com comerciantes estabelecidos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4536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191965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ZEIS em áreas de interesse imobiliário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2966458"/>
            <a:ext cx="3240360" cy="6668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291320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Adensamento em EETU (Gabaritos do Eixo Platina e outros no entorno de estações de Metrô)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8300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93990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Perspectivas e conflitos no uso do solo das grandes glebas e antigas indústrias na região da várzeas e orla ferroviária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398351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683568" y="4612423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611560" y="456881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8. Secr. de Urbanismo e Licenciamento representada pela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SP-Urbanismo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3" name="Conector de seta reta 32"/>
          <p:cNvCxnSpPr>
            <a:endCxn id="23" idx="1"/>
          </p:cNvCxnSpPr>
          <p:nvPr/>
        </p:nvCxnSpPr>
        <p:spPr>
          <a:xfrm>
            <a:off x="3923928" y="411510"/>
            <a:ext cx="1152128" cy="193434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endCxn id="25" idx="1"/>
          </p:cNvCxnSpPr>
          <p:nvPr/>
        </p:nvCxnSpPr>
        <p:spPr>
          <a:xfrm>
            <a:off x="3923928" y="411510"/>
            <a:ext cx="1215752" cy="287102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>
            <a:stCxn id="6" idx="3"/>
            <a:endCxn id="23" idx="1"/>
          </p:cNvCxnSpPr>
          <p:nvPr/>
        </p:nvCxnSpPr>
        <p:spPr>
          <a:xfrm>
            <a:off x="3923928" y="989321"/>
            <a:ext cx="1152128" cy="1356533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6" idx="3"/>
            <a:endCxn id="25" idx="1"/>
          </p:cNvCxnSpPr>
          <p:nvPr/>
        </p:nvCxnSpPr>
        <p:spPr>
          <a:xfrm>
            <a:off x="3923928" y="989321"/>
            <a:ext cx="1215752" cy="2293217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>
            <a:stCxn id="8" idx="3"/>
            <a:endCxn id="21" idx="1"/>
          </p:cNvCxnSpPr>
          <p:nvPr/>
        </p:nvCxnSpPr>
        <p:spPr>
          <a:xfrm flipV="1">
            <a:off x="3923928" y="1428914"/>
            <a:ext cx="1224136" cy="26123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>
            <a:stCxn id="14" idx="3"/>
            <a:endCxn id="21" idx="1"/>
          </p:cNvCxnSpPr>
          <p:nvPr/>
        </p:nvCxnSpPr>
        <p:spPr>
          <a:xfrm flipV="1">
            <a:off x="3923928" y="1428914"/>
            <a:ext cx="1224136" cy="2205362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stCxn id="12" idx="3"/>
            <a:endCxn id="27" idx="1"/>
          </p:cNvCxnSpPr>
          <p:nvPr/>
        </p:nvCxnSpPr>
        <p:spPr>
          <a:xfrm>
            <a:off x="3923928" y="2986204"/>
            <a:ext cx="1224136" cy="132303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>
            <a:endCxn id="27" idx="1"/>
          </p:cNvCxnSpPr>
          <p:nvPr/>
        </p:nvCxnSpPr>
        <p:spPr>
          <a:xfrm>
            <a:off x="3923928" y="2355726"/>
            <a:ext cx="1224136" cy="195350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>
            <a:stCxn id="28" idx="3"/>
            <a:endCxn id="21" idx="1"/>
          </p:cNvCxnSpPr>
          <p:nvPr/>
        </p:nvCxnSpPr>
        <p:spPr>
          <a:xfrm flipV="1">
            <a:off x="3923928" y="1428914"/>
            <a:ext cx="1224136" cy="278142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>
            <a:endCxn id="25" idx="1"/>
          </p:cNvCxnSpPr>
          <p:nvPr/>
        </p:nvCxnSpPr>
        <p:spPr>
          <a:xfrm flipV="1">
            <a:off x="3923928" y="3282538"/>
            <a:ext cx="1215752" cy="152146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>
            <a:stCxn id="8" idx="3"/>
            <a:endCxn id="23" idx="1"/>
          </p:cNvCxnSpPr>
          <p:nvPr/>
        </p:nvCxnSpPr>
        <p:spPr>
          <a:xfrm>
            <a:off x="3923928" y="1690148"/>
            <a:ext cx="1152128" cy="65570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10" idx="3"/>
            <a:endCxn id="25" idx="1"/>
          </p:cNvCxnSpPr>
          <p:nvPr/>
        </p:nvCxnSpPr>
        <p:spPr>
          <a:xfrm>
            <a:off x="3923928" y="2373728"/>
            <a:ext cx="1215752" cy="90881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>
            <a:stCxn id="12" idx="3"/>
            <a:endCxn id="21" idx="1"/>
          </p:cNvCxnSpPr>
          <p:nvPr/>
        </p:nvCxnSpPr>
        <p:spPr>
          <a:xfrm flipV="1">
            <a:off x="3923928" y="1428914"/>
            <a:ext cx="1224136" cy="155729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>
            <a:endCxn id="23" idx="1"/>
          </p:cNvCxnSpPr>
          <p:nvPr/>
        </p:nvCxnSpPr>
        <p:spPr>
          <a:xfrm flipV="1">
            <a:off x="3923928" y="2345854"/>
            <a:ext cx="1152128" cy="130601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>
            <a:endCxn id="27" idx="1"/>
          </p:cNvCxnSpPr>
          <p:nvPr/>
        </p:nvCxnSpPr>
        <p:spPr>
          <a:xfrm>
            <a:off x="3923928" y="4227934"/>
            <a:ext cx="1224136" cy="813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>
            <a:endCxn id="27" idx="1"/>
          </p:cNvCxnSpPr>
          <p:nvPr/>
        </p:nvCxnSpPr>
        <p:spPr>
          <a:xfrm flipV="1">
            <a:off x="3923928" y="4309234"/>
            <a:ext cx="1224136" cy="49476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645163" y="3930377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7. Subprefeitura da Mooca (item1) / Setor imobiliário (item4)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104722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5147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Associações de moradores dos bairros jardins (ZER)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690488"/>
            <a:ext cx="3240360" cy="65712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62753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Movimentos de moradia, representantes das favelas e associações de moradores de bairros de baixa renda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499823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47304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3. Permissionários e concessionários do CEAGESP (item1)/ Grandes empresas do setor imobiliário (item3)</a:t>
            </a:r>
            <a:endParaRPr lang="pt-BR" sz="1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290918"/>
            <a:ext cx="3240360" cy="64087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211710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Entidades empresariais representativas do setor imobiliário e do setor de logística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3075806"/>
            <a:ext cx="3240360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83568" y="305664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Secr. de Urbanismo e Licenciamento representada pela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SP-Urbanismo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723878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77143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Subprefeitura da Lapa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012160" y="0"/>
            <a:ext cx="1503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Lapa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75606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O futuro do CEAGESP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4536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211710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ZER: permanência ou mudança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3057050"/>
            <a:ext cx="3240360" cy="7388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3003798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Perspectivas e conflitos no uso do solo das grandes glebas e antigas indústrias na região da várzeas e orla ferroviária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4155926"/>
            <a:ext cx="3240360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4343554"/>
            <a:ext cx="3240360" cy="67509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683568" y="429994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7. Coletivos contra a verticalização em defesa da qualidade dos bairros (praças, parques,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cicloativismo</a:t>
            </a:r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, patrimônio)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148064" y="415592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Verticalização de bairros consolidados (Vila </a:t>
            </a:r>
            <a:r>
              <a:rPr lang="pt-BR" sz="1400" dirty="0" err="1" smtClean="0">
                <a:solidFill>
                  <a:schemeClr val="accent2">
                    <a:lumMod val="50000"/>
                  </a:schemeClr>
                </a:solidFill>
              </a:rPr>
              <a:t>Ipojuca</a:t>
            </a:r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, Pompéia, Vila Romana etc.)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104722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5147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Associações de moradores dos bairros jardins (ZER)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690488"/>
            <a:ext cx="3240360" cy="65712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62753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Movimentos de moradia, representantes das favelas e associações de moradores de bairros de baixa renda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499823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47304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3. Permissionários e concessionários do CEAGESP (item1)/ Grandes empresas do setor imobiliário (item3)</a:t>
            </a:r>
            <a:endParaRPr lang="pt-BR" sz="1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290918"/>
            <a:ext cx="3240360" cy="64087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211710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Entidades empresariais representativas do setor imobiliário e do setor de logística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3075806"/>
            <a:ext cx="3240360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83568" y="305664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Secr. de Urbanismo e Licenciamento representada pela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SP-Urbanismo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723878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77143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Subprefeitura da Lapa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012160" y="0"/>
            <a:ext cx="1503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Lapa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75606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O futuro do CEAGESP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4536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211710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ZER: permanência ou mudança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3057050"/>
            <a:ext cx="3240360" cy="7388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3003798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Perspectivas e conflitos no uso do solo das grandes glebas e antigas indústrias na região da várzeas e orla ferroviária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4155926"/>
            <a:ext cx="3240360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4343554"/>
            <a:ext cx="3240360" cy="67509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683568" y="429994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7. Coletivos contra a verticalização em defesa da qualidade dos bairros (praças, parques,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cicloativismo</a:t>
            </a:r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, patrimônio)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148064" y="415592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Verticalização de bairros consolidados (Vila </a:t>
            </a:r>
            <a:r>
              <a:rPr lang="pt-BR" sz="1400" dirty="0" err="1" smtClean="0">
                <a:solidFill>
                  <a:schemeClr val="accent2">
                    <a:lumMod val="50000"/>
                  </a:schemeClr>
                </a:solidFill>
              </a:rPr>
              <a:t>Ipojuca</a:t>
            </a:r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, Pompéia, Vila Romana etc.)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8" name="Conector de seta reta 37"/>
          <p:cNvCxnSpPr>
            <a:stCxn id="6" idx="3"/>
            <a:endCxn id="21" idx="1"/>
          </p:cNvCxnSpPr>
          <p:nvPr/>
        </p:nvCxnSpPr>
        <p:spPr>
          <a:xfrm>
            <a:off x="3923928" y="1019051"/>
            <a:ext cx="1224136" cy="41044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stCxn id="8" idx="3"/>
            <a:endCxn id="21" idx="1"/>
          </p:cNvCxnSpPr>
          <p:nvPr/>
        </p:nvCxnSpPr>
        <p:spPr>
          <a:xfrm flipV="1">
            <a:off x="3923928" y="1429495"/>
            <a:ext cx="1224136" cy="404669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>
            <a:stCxn id="10" idx="3"/>
            <a:endCxn id="21" idx="1"/>
          </p:cNvCxnSpPr>
          <p:nvPr/>
        </p:nvCxnSpPr>
        <p:spPr>
          <a:xfrm flipV="1">
            <a:off x="3923928" y="1429495"/>
            <a:ext cx="1224136" cy="1181859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>
            <a:stCxn id="12" idx="3"/>
            <a:endCxn id="21" idx="1"/>
          </p:cNvCxnSpPr>
          <p:nvPr/>
        </p:nvCxnSpPr>
        <p:spPr>
          <a:xfrm flipV="1">
            <a:off x="3923928" y="1429495"/>
            <a:ext cx="1224136" cy="1898339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104722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5147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Associações de moradores dos bairros jardins (ZER)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690488"/>
            <a:ext cx="3240360" cy="65712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62753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Movimentos de moradia, representantes das favelas e associações de moradores de bairros de baixa renda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499823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47304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3. Permissionários e concessionários do CEAGESP (item1)/ Grandes empresas do setor imobiliário (item3)</a:t>
            </a:r>
            <a:endParaRPr lang="pt-BR" sz="1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290918"/>
            <a:ext cx="3240360" cy="64087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211710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Entidades empresariais representativas do setor imobiliário e do setor de logística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3075806"/>
            <a:ext cx="3240360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83568" y="305664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Secr. de Urbanismo e Licenciamento representada pela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SP-Urbanismo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723878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77143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Subprefeitura da Lapa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012160" y="0"/>
            <a:ext cx="1503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Lapa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75606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O futuro do CEAGESP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4536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211710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ZER: permanência ou mudança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3057050"/>
            <a:ext cx="3240360" cy="7388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3003798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Perspectivas e conflitos no uso do solo das grandes glebas e antigas indústrias na região da várzeas e orla ferroviária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4155926"/>
            <a:ext cx="3240360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4343554"/>
            <a:ext cx="3240360" cy="67509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683568" y="429994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7. Coletivos contra a verticalização em defesa da qualidade dos bairros (praças, parques,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cicloativismo</a:t>
            </a:r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, patrimônio)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148064" y="415592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Verticalização de bairros consolidados (Vila </a:t>
            </a:r>
            <a:r>
              <a:rPr lang="pt-BR" sz="1400" dirty="0" err="1" smtClean="0">
                <a:solidFill>
                  <a:schemeClr val="accent2">
                    <a:lumMod val="50000"/>
                  </a:schemeClr>
                </a:solidFill>
              </a:rPr>
              <a:t>Ipojuca</a:t>
            </a:r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, Pompéia, Vila Romana etc.)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2" name="Conector de seta reta 31"/>
          <p:cNvCxnSpPr>
            <a:endCxn id="23" idx="1"/>
          </p:cNvCxnSpPr>
          <p:nvPr/>
        </p:nvCxnSpPr>
        <p:spPr>
          <a:xfrm>
            <a:off x="3923928" y="339502"/>
            <a:ext cx="1152128" cy="202609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>
            <a:stCxn id="10" idx="3"/>
            <a:endCxn id="23" idx="1"/>
          </p:cNvCxnSpPr>
          <p:nvPr/>
        </p:nvCxnSpPr>
        <p:spPr>
          <a:xfrm flipV="1">
            <a:off x="3923928" y="2365599"/>
            <a:ext cx="1152128" cy="24575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>
            <a:stCxn id="14" idx="3"/>
            <a:endCxn id="23" idx="1"/>
          </p:cNvCxnSpPr>
          <p:nvPr/>
        </p:nvCxnSpPr>
        <p:spPr>
          <a:xfrm flipV="1">
            <a:off x="3923928" y="2365599"/>
            <a:ext cx="1152128" cy="158510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>
            <a:stCxn id="28" idx="3"/>
            <a:endCxn id="23" idx="1"/>
          </p:cNvCxnSpPr>
          <p:nvPr/>
        </p:nvCxnSpPr>
        <p:spPr>
          <a:xfrm flipV="1">
            <a:off x="3923928" y="2365599"/>
            <a:ext cx="1152128" cy="231550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104722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5147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Associações de moradores dos bairros jardins (ZER)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690488"/>
            <a:ext cx="3240360" cy="65712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62753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Movimentos de moradia, representantes das favelas e associações de moradores de bairros de baixa renda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499823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47304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3. Permissionários e concessionários do CEAGESP (item1)/ Grandes empresas do setor imobiliário (item3)</a:t>
            </a:r>
            <a:endParaRPr lang="pt-BR" sz="1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290918"/>
            <a:ext cx="3240360" cy="64087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211710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Entidades empresariais representativas do setor imobiliário e do setor de logística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3075806"/>
            <a:ext cx="3240360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83568" y="305664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Secr. de Urbanismo e Licenciamento representada pela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SP-Urbanismo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723878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77143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Subprefeitura da Lapa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012160" y="0"/>
            <a:ext cx="1503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Lapa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75606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O futuro do CEAGESP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4536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211710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ZER: permanência ou mudança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3057050"/>
            <a:ext cx="3240360" cy="7388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3003798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Perspectivas e conflitos no uso do solo das grandes glebas e antigas indústrias na região da várzeas e orla ferroviária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4155926"/>
            <a:ext cx="3240360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4343554"/>
            <a:ext cx="3240360" cy="67509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683568" y="429994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7. Coletivos contra a verticalização em defesa da qualidade dos bairros (praças, parques,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cicloativismo</a:t>
            </a:r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, patrimônio)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148064" y="415592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Verticalização de bairros consolidados (Vila </a:t>
            </a:r>
            <a:r>
              <a:rPr lang="pt-BR" sz="1400" dirty="0" err="1" smtClean="0">
                <a:solidFill>
                  <a:schemeClr val="accent2">
                    <a:lumMod val="50000"/>
                  </a:schemeClr>
                </a:solidFill>
              </a:rPr>
              <a:t>Ipojuca</a:t>
            </a:r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, Pompéia, Vila Romana etc.)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0" name="Conector de seta reta 39"/>
          <p:cNvCxnSpPr>
            <a:stCxn id="6" idx="3"/>
            <a:endCxn id="25" idx="1"/>
          </p:cNvCxnSpPr>
          <p:nvPr/>
        </p:nvCxnSpPr>
        <p:spPr>
          <a:xfrm>
            <a:off x="3923928" y="1019051"/>
            <a:ext cx="1215752" cy="2354079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>
            <a:stCxn id="12" idx="3"/>
            <a:endCxn id="25" idx="1"/>
          </p:cNvCxnSpPr>
          <p:nvPr/>
        </p:nvCxnSpPr>
        <p:spPr>
          <a:xfrm>
            <a:off x="3923928" y="3327834"/>
            <a:ext cx="1215752" cy="45296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>
            <a:stCxn id="8" idx="3"/>
            <a:endCxn id="25" idx="1"/>
          </p:cNvCxnSpPr>
          <p:nvPr/>
        </p:nvCxnSpPr>
        <p:spPr>
          <a:xfrm>
            <a:off x="3923928" y="1834164"/>
            <a:ext cx="1215752" cy="1538966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104722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5147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Associações de moradores dos bairros jardins (ZER)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690488"/>
            <a:ext cx="3240360" cy="65712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62753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Movimentos de moradia, representantes das favelas e associações de moradores de bairros de baixa renda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499823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47304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3. Permissionários e concessionários do CEAGESP (item1)/ Grandes empresas do setor imobiliário (item3)</a:t>
            </a:r>
            <a:endParaRPr lang="pt-BR" sz="1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290918"/>
            <a:ext cx="3240360" cy="64087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211710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Entidades empresariais representativas do setor imobiliário e do setor de logística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3075806"/>
            <a:ext cx="3240360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83568" y="305664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Secr. de Urbanismo e Licenciamento representada pela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SP-Urbanismo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723878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77143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Subprefeitura da Lapa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012160" y="0"/>
            <a:ext cx="1503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Lapa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75606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O futuro do CEAGESP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4536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211710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ZER: permanência ou mudança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3057050"/>
            <a:ext cx="3240360" cy="7388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3003798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Perspectivas e conflitos no uso do solo das grandes glebas e antigas indústrias na região da várzeas e orla ferroviária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4155926"/>
            <a:ext cx="3240360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4343554"/>
            <a:ext cx="3240360" cy="67509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683568" y="429994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7. Coletivos contra a verticalização em defesa da qualidade dos bairros (praças, parques,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cicloativismo</a:t>
            </a:r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, patrimônio)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148064" y="415592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Verticalização de bairros consolidados (Vila </a:t>
            </a:r>
            <a:r>
              <a:rPr lang="pt-BR" sz="1400" dirty="0" err="1" smtClean="0">
                <a:solidFill>
                  <a:schemeClr val="accent2">
                    <a:lumMod val="50000"/>
                  </a:schemeClr>
                </a:solidFill>
              </a:rPr>
              <a:t>Ipojuca</a:t>
            </a:r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, Pompéia, Vila Romana etc.)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4" name="Conector de seta reta 33"/>
          <p:cNvCxnSpPr>
            <a:stCxn id="4" idx="3"/>
            <a:endCxn id="30" idx="1"/>
          </p:cNvCxnSpPr>
          <p:nvPr/>
        </p:nvCxnSpPr>
        <p:spPr>
          <a:xfrm>
            <a:off x="3923928" y="331547"/>
            <a:ext cx="1224136" cy="408598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>
            <a:stCxn id="10" idx="3"/>
            <a:endCxn id="30" idx="1"/>
          </p:cNvCxnSpPr>
          <p:nvPr/>
        </p:nvCxnSpPr>
        <p:spPr>
          <a:xfrm>
            <a:off x="3923928" y="2611354"/>
            <a:ext cx="1224136" cy="1806182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>
            <a:stCxn id="14" idx="3"/>
            <a:endCxn id="30" idx="1"/>
          </p:cNvCxnSpPr>
          <p:nvPr/>
        </p:nvCxnSpPr>
        <p:spPr>
          <a:xfrm>
            <a:off x="3923928" y="3950703"/>
            <a:ext cx="1224136" cy="46683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28" idx="3"/>
            <a:endCxn id="30" idx="1"/>
          </p:cNvCxnSpPr>
          <p:nvPr/>
        </p:nvCxnSpPr>
        <p:spPr>
          <a:xfrm flipV="1">
            <a:off x="3923928" y="4417536"/>
            <a:ext cx="1224136" cy="26356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104722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5147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Associações de moradores dos bairros jardins (ZER)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690488"/>
            <a:ext cx="3240360" cy="65712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62753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Movimentos de moradia, representantes das favelas e associações de moradores de bairros de baixa renda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499823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47304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3. Permissionários e concessionários do CEAGESP (item1)/ Grandes empresas do setor imobiliário (item3)</a:t>
            </a:r>
            <a:endParaRPr lang="pt-BR" sz="1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290918"/>
            <a:ext cx="3240360" cy="640871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211710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Entidades empresariais representativas do setor imobiliário e do setor de logística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3075806"/>
            <a:ext cx="3240360" cy="50405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83568" y="305664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Secr. de Urbanismo e Licenciamento representada pela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SP-Urbanismo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723878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77143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Subprefeitura da Lapa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6012160" y="0"/>
            <a:ext cx="1503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Lapa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75606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O futuro do CEAGESP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4536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211710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ZER: permanência ou mudança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3057050"/>
            <a:ext cx="3240360" cy="7388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3003798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Perspectivas e conflitos no uso do solo das grandes glebas e antigas indústrias na região da várzeas e orla ferroviária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4155926"/>
            <a:ext cx="3240360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4343554"/>
            <a:ext cx="3240360" cy="675093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683568" y="429994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7. Coletivos contra a verticalização em defesa da qualidade dos bairros (praças, parques,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cicloativismo</a:t>
            </a:r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, patrimônio)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148064" y="415592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Verticalização de bairros consolidados (Vila </a:t>
            </a:r>
            <a:r>
              <a:rPr lang="pt-BR" sz="1400" dirty="0" err="1" smtClean="0">
                <a:solidFill>
                  <a:schemeClr val="accent2">
                    <a:lumMod val="50000"/>
                  </a:schemeClr>
                </a:solidFill>
              </a:rPr>
              <a:t>Ipojuca</a:t>
            </a:r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, Pompéia, Vila Romana etc.)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2" name="Conector de seta reta 31"/>
          <p:cNvCxnSpPr>
            <a:endCxn id="23" idx="1"/>
          </p:cNvCxnSpPr>
          <p:nvPr/>
        </p:nvCxnSpPr>
        <p:spPr>
          <a:xfrm>
            <a:off x="3923928" y="339502"/>
            <a:ext cx="1152128" cy="202609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4" idx="3"/>
            <a:endCxn id="30" idx="1"/>
          </p:cNvCxnSpPr>
          <p:nvPr/>
        </p:nvCxnSpPr>
        <p:spPr>
          <a:xfrm>
            <a:off x="3923928" y="331547"/>
            <a:ext cx="1224136" cy="408598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>
            <a:stCxn id="6" idx="3"/>
            <a:endCxn id="21" idx="1"/>
          </p:cNvCxnSpPr>
          <p:nvPr/>
        </p:nvCxnSpPr>
        <p:spPr>
          <a:xfrm>
            <a:off x="3923928" y="1019051"/>
            <a:ext cx="1224136" cy="41044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>
            <a:stCxn id="6" idx="3"/>
            <a:endCxn id="25" idx="1"/>
          </p:cNvCxnSpPr>
          <p:nvPr/>
        </p:nvCxnSpPr>
        <p:spPr>
          <a:xfrm>
            <a:off x="3923928" y="1019051"/>
            <a:ext cx="1215752" cy="2354079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stCxn id="8" idx="3"/>
            <a:endCxn id="21" idx="1"/>
          </p:cNvCxnSpPr>
          <p:nvPr/>
        </p:nvCxnSpPr>
        <p:spPr>
          <a:xfrm flipV="1">
            <a:off x="3923928" y="1429495"/>
            <a:ext cx="1224136" cy="404669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>
            <a:stCxn id="10" idx="3"/>
            <a:endCxn id="21" idx="1"/>
          </p:cNvCxnSpPr>
          <p:nvPr/>
        </p:nvCxnSpPr>
        <p:spPr>
          <a:xfrm flipV="1">
            <a:off x="3923928" y="1429495"/>
            <a:ext cx="1224136" cy="1181859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>
            <a:stCxn id="10" idx="3"/>
            <a:endCxn id="30" idx="1"/>
          </p:cNvCxnSpPr>
          <p:nvPr/>
        </p:nvCxnSpPr>
        <p:spPr>
          <a:xfrm>
            <a:off x="3923928" y="2611354"/>
            <a:ext cx="1224136" cy="1806182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de seta reta 50"/>
          <p:cNvCxnSpPr>
            <a:stCxn id="10" idx="3"/>
            <a:endCxn id="23" idx="1"/>
          </p:cNvCxnSpPr>
          <p:nvPr/>
        </p:nvCxnSpPr>
        <p:spPr>
          <a:xfrm flipV="1">
            <a:off x="3923928" y="2365599"/>
            <a:ext cx="1152128" cy="24575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>
            <a:stCxn id="12" idx="3"/>
            <a:endCxn id="21" idx="1"/>
          </p:cNvCxnSpPr>
          <p:nvPr/>
        </p:nvCxnSpPr>
        <p:spPr>
          <a:xfrm flipV="1">
            <a:off x="3923928" y="1429495"/>
            <a:ext cx="1224136" cy="1898339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de seta reta 54"/>
          <p:cNvCxnSpPr>
            <a:stCxn id="12" idx="3"/>
            <a:endCxn id="25" idx="1"/>
          </p:cNvCxnSpPr>
          <p:nvPr/>
        </p:nvCxnSpPr>
        <p:spPr>
          <a:xfrm>
            <a:off x="3923928" y="3327834"/>
            <a:ext cx="1215752" cy="45296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/>
          <p:cNvCxnSpPr>
            <a:stCxn id="14" idx="3"/>
            <a:endCxn id="23" idx="1"/>
          </p:cNvCxnSpPr>
          <p:nvPr/>
        </p:nvCxnSpPr>
        <p:spPr>
          <a:xfrm flipV="1">
            <a:off x="3923928" y="2365599"/>
            <a:ext cx="1152128" cy="158510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>
            <a:stCxn id="14" idx="3"/>
            <a:endCxn id="30" idx="1"/>
          </p:cNvCxnSpPr>
          <p:nvPr/>
        </p:nvCxnSpPr>
        <p:spPr>
          <a:xfrm>
            <a:off x="3923928" y="3950703"/>
            <a:ext cx="1224136" cy="46683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28" idx="3"/>
            <a:endCxn id="30" idx="1"/>
          </p:cNvCxnSpPr>
          <p:nvPr/>
        </p:nvCxnSpPr>
        <p:spPr>
          <a:xfrm flipV="1">
            <a:off x="3923928" y="4417536"/>
            <a:ext cx="1224136" cy="263565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>
            <a:stCxn id="8" idx="3"/>
            <a:endCxn id="25" idx="1"/>
          </p:cNvCxnSpPr>
          <p:nvPr/>
        </p:nvCxnSpPr>
        <p:spPr>
          <a:xfrm>
            <a:off x="3923928" y="1834164"/>
            <a:ext cx="1215752" cy="1538966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>
            <a:stCxn id="28" idx="3"/>
            <a:endCxn id="23" idx="1"/>
          </p:cNvCxnSpPr>
          <p:nvPr/>
        </p:nvCxnSpPr>
        <p:spPr>
          <a:xfrm flipV="1">
            <a:off x="3923928" y="2365599"/>
            <a:ext cx="1152128" cy="231550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248738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31975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Indústrias e shoppings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906512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84355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 de moradia e Associações de moradores em geral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571831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491630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Secretaria de Urbanismo e Licenciamento e Secretaria de Desenvolvimento Econômico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43493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40857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310025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748327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795886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Subprefeitura de Itaquera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508104" y="0"/>
            <a:ext cx="2547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Itaquera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0359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Desenvolvimento econômico na região da </a:t>
            </a:r>
            <a:r>
              <a:rPr lang="pt-BR" sz="1400" dirty="0" err="1" smtClean="0">
                <a:solidFill>
                  <a:schemeClr val="accent4">
                    <a:lumMod val="50000"/>
                  </a:schemeClr>
                </a:solidFill>
              </a:rPr>
              <a:t>Jacú-Pêssego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7027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121118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Alteração da ZPI no sul da subprefeitura, com sua eventual transformação em Zona Rural, em </a:t>
            </a:r>
            <a:r>
              <a:rPr lang="pt-BR" sz="1400" dirty="0" err="1" smtClean="0">
                <a:solidFill>
                  <a:schemeClr val="accent6">
                    <a:lumMod val="50000"/>
                  </a:schemeClr>
                </a:solidFill>
              </a:rPr>
              <a:t>Zeis</a:t>
            </a:r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 ou outra zona. 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3181902"/>
            <a:ext cx="3240360" cy="4536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312865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Centro de Itaquera (conflitos entre comerciantes- tradicionais e shopping)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75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86789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Conjuntos habitacionais e loteamentos populares: perspectivas de transformação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439639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683568" y="444395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7. Comerciantes do Centro de Itaquera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4" name="Retângulo 263"/>
          <p:cNvSpPr/>
          <p:nvPr/>
        </p:nvSpPr>
        <p:spPr>
          <a:xfrm>
            <a:off x="683568" y="305664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5. </a:t>
            </a:r>
            <a:r>
              <a:rPr lang="pt-BR" sz="1400" dirty="0"/>
              <a:t>Movimentos </a:t>
            </a:r>
            <a:r>
              <a:rPr lang="pt-BR" sz="1400" dirty="0" smtClean="0"/>
              <a:t>ambientalistas e a</a:t>
            </a:r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gricultores </a:t>
            </a:r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de Itaquera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248738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31975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Indústrias e shoppings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906512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84355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 de moradia e Associações de moradores em geral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571831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491630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Secretaria de Urbanismo e Licenciamento e Secretaria de Desenvolvimento Econômico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43493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40857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310025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748327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795886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Subprefeitura de Itaquera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508104" y="0"/>
            <a:ext cx="2547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Itaquera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0359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Desenvolvimento econômico na região da </a:t>
            </a:r>
            <a:r>
              <a:rPr lang="pt-BR" sz="1400" dirty="0" err="1" smtClean="0">
                <a:solidFill>
                  <a:schemeClr val="accent4">
                    <a:lumMod val="50000"/>
                  </a:schemeClr>
                </a:solidFill>
              </a:rPr>
              <a:t>Jacú-Pêssego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7027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121118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Alteração da ZPI no sul da subprefeitura, com sua eventual transformação em Zona Rural, em </a:t>
            </a:r>
            <a:r>
              <a:rPr lang="pt-BR" sz="1400" dirty="0" err="1" smtClean="0">
                <a:solidFill>
                  <a:schemeClr val="accent6">
                    <a:lumMod val="50000"/>
                  </a:schemeClr>
                </a:solidFill>
              </a:rPr>
              <a:t>Zeis</a:t>
            </a:r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 ou outra zona. 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3181902"/>
            <a:ext cx="3240360" cy="4536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312865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Centro de Itaquera (conflitos entre comerciantes- tradicionais e shopping)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75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86789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Conjuntos habitacionais e loteamentos populares: perspectivas de transformação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439639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683568" y="444395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7. Comerciantes do Centro de Itaquera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6" name="Conector de seta reta 35"/>
          <p:cNvCxnSpPr>
            <a:stCxn id="28" idx="3"/>
            <a:endCxn id="21" idx="1"/>
          </p:cNvCxnSpPr>
          <p:nvPr/>
        </p:nvCxnSpPr>
        <p:spPr>
          <a:xfrm flipV="1">
            <a:off x="3923928" y="1465208"/>
            <a:ext cx="1224136" cy="315801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>
            <a:stCxn id="8" idx="3"/>
            <a:endCxn id="21" idx="1"/>
          </p:cNvCxnSpPr>
          <p:nvPr/>
        </p:nvCxnSpPr>
        <p:spPr>
          <a:xfrm flipV="1">
            <a:off x="3923928" y="1465208"/>
            <a:ext cx="1224136" cy="44096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>
            <a:stCxn id="10" idx="3"/>
            <a:endCxn id="21" idx="1"/>
          </p:cNvCxnSpPr>
          <p:nvPr/>
        </p:nvCxnSpPr>
        <p:spPr>
          <a:xfrm flipV="1">
            <a:off x="3923928" y="1465208"/>
            <a:ext cx="1224136" cy="1196552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Retângulo 263"/>
          <p:cNvSpPr/>
          <p:nvPr/>
        </p:nvSpPr>
        <p:spPr>
          <a:xfrm>
            <a:off x="683568" y="305664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5. </a:t>
            </a:r>
            <a:r>
              <a:rPr lang="pt-BR" sz="1400" dirty="0"/>
              <a:t>Movimentos </a:t>
            </a:r>
            <a:r>
              <a:rPr lang="pt-BR" sz="1400" dirty="0" smtClean="0"/>
              <a:t>ambientalistas e a</a:t>
            </a:r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gricultores </a:t>
            </a:r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de Itaquera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11560" y="627534"/>
            <a:ext cx="3240360" cy="65091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11560" y="55552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1. Grupo de defesa do automobilismo e da manutenção do autódromo (item1) / Empreendedores imobiliários (item3)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11560" y="1482576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11560" y="141962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Secretarias de Urbanismo e Licenciamento e Secretaria da Habitação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11560" y="2147895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11560" y="206769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Entidades ambientalistas em defesa da segurança hídrica, dos agricultores e de parques e áreas verdes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11560" y="301099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11560" y="293179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Representantes do movimentos de moradia e das favelas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11560" y="367631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11560" y="372387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Associações de moradores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11560" y="4324391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11560" y="428077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851920" y="0"/>
            <a:ext cx="5396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Capela do Socorro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0359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Futuro da área do Autódromo de Interlagos - ZOE com PIU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373046"/>
            <a:ext cx="3240360" cy="9187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148064" y="2355726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Compatibilização de ocupação urbana em Área de Proteção dos Mananciais: </a:t>
            </a:r>
          </a:p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ZEIS 4, EETU e consolidação dos assentamentos precários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4536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93990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5">
                    <a:lumMod val="50000"/>
                  </a:schemeClr>
                </a:solidFill>
              </a:rPr>
              <a:t>3. Recriação da Zona Rural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1" name="Conector de seta reta 30"/>
          <p:cNvCxnSpPr>
            <a:stCxn id="4" idx="3"/>
            <a:endCxn id="21" idx="1"/>
          </p:cNvCxnSpPr>
          <p:nvPr/>
        </p:nvCxnSpPr>
        <p:spPr>
          <a:xfrm>
            <a:off x="3851920" y="952993"/>
            <a:ext cx="1296144" cy="512215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>
            <a:stCxn id="6" idx="3"/>
            <a:endCxn id="21" idx="1"/>
          </p:cNvCxnSpPr>
          <p:nvPr/>
        </p:nvCxnSpPr>
        <p:spPr>
          <a:xfrm flipV="1">
            <a:off x="3851920" y="1465208"/>
            <a:ext cx="1296144" cy="244193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>
            <a:stCxn id="12" idx="3"/>
            <a:endCxn id="21" idx="1"/>
          </p:cNvCxnSpPr>
          <p:nvPr/>
        </p:nvCxnSpPr>
        <p:spPr>
          <a:xfrm flipV="1">
            <a:off x="3851920" y="1465208"/>
            <a:ext cx="1296144" cy="243793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/>
          <p:cNvCxnSpPr>
            <a:stCxn id="14" idx="3"/>
            <a:endCxn id="21" idx="1"/>
          </p:cNvCxnSpPr>
          <p:nvPr/>
        </p:nvCxnSpPr>
        <p:spPr>
          <a:xfrm flipV="1">
            <a:off x="3851920" y="1465208"/>
            <a:ext cx="1296144" cy="308600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248738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31975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Indústrias e shoppings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906512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84355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 de moradia e Associações de moradores em geral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571831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491630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Secretaria de Urbanismo e Licenciamento e Secretaria de Desenvolvimento Econômico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43493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40857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310025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748327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795886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Subprefeitura de Itaquera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508104" y="0"/>
            <a:ext cx="2547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Itaquera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0359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Desenvolvimento econômico na região da </a:t>
            </a:r>
            <a:r>
              <a:rPr lang="pt-BR" sz="1400" dirty="0" err="1" smtClean="0">
                <a:solidFill>
                  <a:schemeClr val="accent4">
                    <a:lumMod val="50000"/>
                  </a:schemeClr>
                </a:solidFill>
              </a:rPr>
              <a:t>Jacú-Pêssego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7027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121118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Alteração da ZPI no sul da subprefeitura, com sua eventual transformação em Zona Rural, em </a:t>
            </a:r>
            <a:r>
              <a:rPr lang="pt-BR" sz="1400" dirty="0" err="1" smtClean="0">
                <a:solidFill>
                  <a:schemeClr val="accent6">
                    <a:lumMod val="50000"/>
                  </a:schemeClr>
                </a:solidFill>
              </a:rPr>
              <a:t>Zeis</a:t>
            </a:r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 ou outra zona. 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3181902"/>
            <a:ext cx="3240360" cy="4536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312865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Centro de Itaquera (conflitos entre comerciantes- tradicionais e shopping)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75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86789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Conjuntos habitacionais e loteamentos populares: perspectivas de transformação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439639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683568" y="444395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7. Comerciantes do Centro de Itaquera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2" name="Conector de seta reta 31"/>
          <p:cNvCxnSpPr>
            <a:stCxn id="6" idx="3"/>
            <a:endCxn id="23" idx="1"/>
          </p:cNvCxnSpPr>
          <p:nvPr/>
        </p:nvCxnSpPr>
        <p:spPr>
          <a:xfrm>
            <a:off x="3923928" y="1133337"/>
            <a:ext cx="1152128" cy="1357113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>
            <a:stCxn id="4" idx="3"/>
            <a:endCxn id="23" idx="1"/>
          </p:cNvCxnSpPr>
          <p:nvPr/>
        </p:nvCxnSpPr>
        <p:spPr>
          <a:xfrm>
            <a:off x="3923928" y="475563"/>
            <a:ext cx="1152128" cy="201488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12" idx="3"/>
            <a:endCxn id="23" idx="1"/>
          </p:cNvCxnSpPr>
          <p:nvPr/>
        </p:nvCxnSpPr>
        <p:spPr>
          <a:xfrm flipV="1">
            <a:off x="3923928" y="2490450"/>
            <a:ext cx="1152128" cy="83663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Retângulo 263"/>
          <p:cNvSpPr/>
          <p:nvPr/>
        </p:nvSpPr>
        <p:spPr>
          <a:xfrm>
            <a:off x="683568" y="305664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5. </a:t>
            </a:r>
            <a:r>
              <a:rPr lang="pt-BR" sz="1400" dirty="0"/>
              <a:t>Movimentos </a:t>
            </a:r>
            <a:r>
              <a:rPr lang="pt-BR" sz="1400" dirty="0" smtClean="0"/>
              <a:t>ambientalistas e a</a:t>
            </a:r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gricultores </a:t>
            </a:r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de Itaquera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248738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31975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Indústrias e shoppings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906512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84355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 de moradia e Associações de moradores em geral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571831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491630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Secretaria de Urbanismo e Licenciamento e Secretaria de Desenvolvimento Econômico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43493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40857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310025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748327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795886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Subprefeitura de Itaquera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508104" y="0"/>
            <a:ext cx="2547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Itaquera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0359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Desenvolvimento econômico na região da </a:t>
            </a:r>
            <a:r>
              <a:rPr lang="pt-BR" sz="1400" dirty="0" err="1" smtClean="0">
                <a:solidFill>
                  <a:schemeClr val="accent4">
                    <a:lumMod val="50000"/>
                  </a:schemeClr>
                </a:solidFill>
              </a:rPr>
              <a:t>Jacú-Pêssego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7027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121118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Alteração da ZPI no sul da subprefeitura, com sua eventual transformação em Zona Rural, em </a:t>
            </a:r>
            <a:r>
              <a:rPr lang="pt-BR" sz="1400" dirty="0" err="1" smtClean="0">
                <a:solidFill>
                  <a:schemeClr val="accent6">
                    <a:lumMod val="50000"/>
                  </a:schemeClr>
                </a:solidFill>
              </a:rPr>
              <a:t>Zeis</a:t>
            </a:r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 ou outra zona. 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3181902"/>
            <a:ext cx="3240360" cy="4536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312865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Centro de Itaquera (conflitos entre comerciantes- tradicionais e shopping)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75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86789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Conjuntos habitacionais e loteamentos populares: perspectivas de transformação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439639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683568" y="444395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7. Comerciantes do Centro de Itaquera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5" name="Conector de seta reta 34"/>
          <p:cNvCxnSpPr>
            <a:stCxn id="4" idx="3"/>
            <a:endCxn id="25" idx="1"/>
          </p:cNvCxnSpPr>
          <p:nvPr/>
        </p:nvCxnSpPr>
        <p:spPr>
          <a:xfrm>
            <a:off x="3923928" y="475563"/>
            <a:ext cx="1215752" cy="2914697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>
            <a:stCxn id="28" idx="3"/>
            <a:endCxn id="25" idx="1"/>
          </p:cNvCxnSpPr>
          <p:nvPr/>
        </p:nvCxnSpPr>
        <p:spPr>
          <a:xfrm flipV="1">
            <a:off x="3923928" y="3390260"/>
            <a:ext cx="1215752" cy="1232964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>
            <a:stCxn id="8" idx="3"/>
            <a:endCxn id="25" idx="1"/>
          </p:cNvCxnSpPr>
          <p:nvPr/>
        </p:nvCxnSpPr>
        <p:spPr>
          <a:xfrm>
            <a:off x="3923928" y="1906172"/>
            <a:ext cx="1215752" cy="148408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>
            <a:stCxn id="14" idx="3"/>
            <a:endCxn id="25" idx="1"/>
          </p:cNvCxnSpPr>
          <p:nvPr/>
        </p:nvCxnSpPr>
        <p:spPr>
          <a:xfrm flipV="1">
            <a:off x="3923928" y="3390260"/>
            <a:ext cx="1215752" cy="584892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Retângulo 263"/>
          <p:cNvSpPr/>
          <p:nvPr/>
        </p:nvSpPr>
        <p:spPr>
          <a:xfrm>
            <a:off x="683568" y="305664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5. </a:t>
            </a:r>
            <a:r>
              <a:rPr lang="pt-BR" sz="1400" dirty="0"/>
              <a:t>Movimentos </a:t>
            </a:r>
            <a:r>
              <a:rPr lang="pt-BR" sz="1400" dirty="0" smtClean="0"/>
              <a:t>ambientalistas e a</a:t>
            </a:r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gricultores </a:t>
            </a:r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de Itaquera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248738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31975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Indústrias e shoppings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906512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84355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 de moradia e Associações de moradores em geral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571831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491630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Secretaria de Urbanismo e Licenciamento e Secretaria de Desenvolvimento Econômico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43493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40857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310025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748327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795886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Subprefeitura de Itaquera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508104" y="0"/>
            <a:ext cx="2547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Itaquera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0359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Desenvolvimento econômico na região da </a:t>
            </a:r>
            <a:r>
              <a:rPr lang="pt-BR" sz="1400" dirty="0" err="1" smtClean="0">
                <a:solidFill>
                  <a:schemeClr val="accent4">
                    <a:lumMod val="50000"/>
                  </a:schemeClr>
                </a:solidFill>
              </a:rPr>
              <a:t>Jacú-Pêssego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7027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121118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Alteração da ZPI no sul da subprefeitura, com sua eventual transformação em Zona Rural, em </a:t>
            </a:r>
            <a:r>
              <a:rPr lang="pt-BR" sz="1400" dirty="0" err="1" smtClean="0">
                <a:solidFill>
                  <a:schemeClr val="accent6">
                    <a:lumMod val="50000"/>
                  </a:schemeClr>
                </a:solidFill>
              </a:rPr>
              <a:t>Zeis</a:t>
            </a:r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 ou outra zona. 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3181902"/>
            <a:ext cx="3240360" cy="4536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312865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Centro de Itaquera (conflitos entre comerciantes- tradicionais e shopping)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75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86789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Conjuntos habitacionais e loteamentos populares: perspectivas de transformação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439639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683568" y="444395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7. Comerciantes do Centro de Itaquera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4" name="Conector de seta reta 33"/>
          <p:cNvCxnSpPr>
            <a:stCxn id="14" idx="3"/>
            <a:endCxn id="27" idx="1"/>
          </p:cNvCxnSpPr>
          <p:nvPr/>
        </p:nvCxnSpPr>
        <p:spPr>
          <a:xfrm>
            <a:off x="3923928" y="3975152"/>
            <a:ext cx="1224136" cy="26207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>
            <a:stCxn id="6" idx="3"/>
            <a:endCxn id="27" idx="1"/>
          </p:cNvCxnSpPr>
          <p:nvPr/>
        </p:nvCxnSpPr>
        <p:spPr>
          <a:xfrm>
            <a:off x="3923928" y="1133337"/>
            <a:ext cx="1224136" cy="310388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stCxn id="12" idx="3"/>
            <a:endCxn id="27" idx="1"/>
          </p:cNvCxnSpPr>
          <p:nvPr/>
        </p:nvCxnSpPr>
        <p:spPr>
          <a:xfrm>
            <a:off x="3923928" y="3327080"/>
            <a:ext cx="1224136" cy="91014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>
            <a:stCxn id="10" idx="3"/>
            <a:endCxn id="27" idx="1"/>
          </p:cNvCxnSpPr>
          <p:nvPr/>
        </p:nvCxnSpPr>
        <p:spPr>
          <a:xfrm>
            <a:off x="3923928" y="2661760"/>
            <a:ext cx="1224136" cy="157546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Retângulo 263"/>
          <p:cNvSpPr/>
          <p:nvPr/>
        </p:nvSpPr>
        <p:spPr>
          <a:xfrm>
            <a:off x="683568" y="305664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5. </a:t>
            </a:r>
            <a:r>
              <a:rPr lang="pt-BR" sz="1400" dirty="0"/>
              <a:t>Movimentos </a:t>
            </a:r>
            <a:r>
              <a:rPr lang="pt-BR" sz="1400" dirty="0" smtClean="0"/>
              <a:t>ambientalistas e a</a:t>
            </a:r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gricultores </a:t>
            </a:r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de Itaquera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248738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31975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Indústrias e shoppings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906512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84355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 de moradia e Associações de moradores em geral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571831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491630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Secretaria de Urbanismo e Licenciamento e Secretaria de Desenvolvimento Econômico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43493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40857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310025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748327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795886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Subprefeitura de Itaquera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508104" y="0"/>
            <a:ext cx="2547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Itaquera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0359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Desenvolvimento econômico na região da </a:t>
            </a:r>
            <a:r>
              <a:rPr lang="pt-BR" sz="1400" dirty="0" err="1" smtClean="0">
                <a:solidFill>
                  <a:schemeClr val="accent4">
                    <a:lumMod val="50000"/>
                  </a:schemeClr>
                </a:solidFill>
              </a:rPr>
              <a:t>Jacú-Pêssego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7027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121118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Alteração da ZPI no sul da subprefeitura, com sua eventual transformação em Zona Rural, em </a:t>
            </a:r>
            <a:r>
              <a:rPr lang="pt-BR" sz="1400" dirty="0" err="1" smtClean="0">
                <a:solidFill>
                  <a:schemeClr val="accent6">
                    <a:lumMod val="50000"/>
                  </a:schemeClr>
                </a:solidFill>
              </a:rPr>
              <a:t>Zeis</a:t>
            </a:r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 ou outra zona. 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3181902"/>
            <a:ext cx="3240360" cy="4536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312865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Centro de Itaquera (conflitos entre comerciantes- tradicionais e shopping)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75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86789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Conjuntos habitacionais e loteamentos populares: perspectivas de transformação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439639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683568" y="444395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7. Comerciantes do Centro de Itaquera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2" name="Conector de seta reta 31"/>
          <p:cNvCxnSpPr>
            <a:stCxn id="6" idx="3"/>
            <a:endCxn id="23" idx="1"/>
          </p:cNvCxnSpPr>
          <p:nvPr/>
        </p:nvCxnSpPr>
        <p:spPr>
          <a:xfrm>
            <a:off x="3923928" y="1133337"/>
            <a:ext cx="1152128" cy="1357113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14" idx="3"/>
            <a:endCxn id="27" idx="1"/>
          </p:cNvCxnSpPr>
          <p:nvPr/>
        </p:nvCxnSpPr>
        <p:spPr>
          <a:xfrm>
            <a:off x="3923928" y="3975152"/>
            <a:ext cx="1224136" cy="26207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>
            <a:stCxn id="4" idx="3"/>
            <a:endCxn id="25" idx="1"/>
          </p:cNvCxnSpPr>
          <p:nvPr/>
        </p:nvCxnSpPr>
        <p:spPr>
          <a:xfrm>
            <a:off x="3923928" y="475563"/>
            <a:ext cx="1215752" cy="2914697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stCxn id="28" idx="3"/>
            <a:endCxn id="21" idx="1"/>
          </p:cNvCxnSpPr>
          <p:nvPr/>
        </p:nvCxnSpPr>
        <p:spPr>
          <a:xfrm flipV="1">
            <a:off x="3923928" y="1465208"/>
            <a:ext cx="1224136" cy="315801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>
            <a:stCxn id="8" idx="3"/>
            <a:endCxn id="21" idx="1"/>
          </p:cNvCxnSpPr>
          <p:nvPr/>
        </p:nvCxnSpPr>
        <p:spPr>
          <a:xfrm flipV="1">
            <a:off x="3923928" y="1465208"/>
            <a:ext cx="1224136" cy="44096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>
            <a:stCxn id="6" idx="3"/>
            <a:endCxn id="27" idx="1"/>
          </p:cNvCxnSpPr>
          <p:nvPr/>
        </p:nvCxnSpPr>
        <p:spPr>
          <a:xfrm>
            <a:off x="3923928" y="1133337"/>
            <a:ext cx="1224136" cy="310388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>
            <a:stCxn id="4" idx="3"/>
            <a:endCxn id="23" idx="1"/>
          </p:cNvCxnSpPr>
          <p:nvPr/>
        </p:nvCxnSpPr>
        <p:spPr>
          <a:xfrm>
            <a:off x="3923928" y="475563"/>
            <a:ext cx="1152128" cy="201488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>
            <a:stCxn id="10" idx="3"/>
            <a:endCxn id="21" idx="1"/>
          </p:cNvCxnSpPr>
          <p:nvPr/>
        </p:nvCxnSpPr>
        <p:spPr>
          <a:xfrm flipV="1">
            <a:off x="3923928" y="1465208"/>
            <a:ext cx="1224136" cy="1196552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>
            <a:stCxn id="28" idx="3"/>
            <a:endCxn id="25" idx="1"/>
          </p:cNvCxnSpPr>
          <p:nvPr/>
        </p:nvCxnSpPr>
        <p:spPr>
          <a:xfrm flipV="1">
            <a:off x="3923928" y="3390260"/>
            <a:ext cx="1215752" cy="1232964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12" idx="3"/>
            <a:endCxn id="23" idx="1"/>
          </p:cNvCxnSpPr>
          <p:nvPr/>
        </p:nvCxnSpPr>
        <p:spPr>
          <a:xfrm flipV="1">
            <a:off x="3923928" y="2490450"/>
            <a:ext cx="1152128" cy="83663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stCxn id="12" idx="3"/>
            <a:endCxn id="27" idx="1"/>
          </p:cNvCxnSpPr>
          <p:nvPr/>
        </p:nvCxnSpPr>
        <p:spPr>
          <a:xfrm>
            <a:off x="3923928" y="3327080"/>
            <a:ext cx="1224136" cy="91014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>
            <a:stCxn id="10" idx="3"/>
            <a:endCxn id="27" idx="1"/>
          </p:cNvCxnSpPr>
          <p:nvPr/>
        </p:nvCxnSpPr>
        <p:spPr>
          <a:xfrm>
            <a:off x="3923928" y="2661760"/>
            <a:ext cx="1224136" cy="157546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>
            <a:stCxn id="8" idx="3"/>
            <a:endCxn id="25" idx="1"/>
          </p:cNvCxnSpPr>
          <p:nvPr/>
        </p:nvCxnSpPr>
        <p:spPr>
          <a:xfrm>
            <a:off x="3923928" y="1906172"/>
            <a:ext cx="1215752" cy="148408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>
            <a:stCxn id="14" idx="3"/>
            <a:endCxn id="25" idx="1"/>
          </p:cNvCxnSpPr>
          <p:nvPr/>
        </p:nvCxnSpPr>
        <p:spPr>
          <a:xfrm flipV="1">
            <a:off x="3923928" y="3390260"/>
            <a:ext cx="1215752" cy="584892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Retângulo 263"/>
          <p:cNvSpPr/>
          <p:nvPr/>
        </p:nvSpPr>
        <p:spPr>
          <a:xfrm>
            <a:off x="683568" y="305664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5. </a:t>
            </a:r>
            <a:r>
              <a:rPr lang="pt-BR" sz="1400" dirty="0"/>
              <a:t>Movimentos </a:t>
            </a:r>
            <a:r>
              <a:rPr lang="pt-BR" sz="1400" dirty="0" smtClean="0"/>
              <a:t>ambientalistas e a</a:t>
            </a:r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gricultores </a:t>
            </a:r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de Itaquera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11560" y="627534"/>
            <a:ext cx="3240360" cy="65091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11560" y="55552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1. Grupo de defesa do automobilismo e da manutenção do autódromo (item1) / Empreendedores imobiliários (item3)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11560" y="1482576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11560" y="141962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Secretarias de Urbanismo e Licenciamento e Secretaria da Habitação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11560" y="2147895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11560" y="206769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Entidades ambientalistas em defesa da segurança hídrica, dos agricultores e de parques e áreas verdes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11560" y="301099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11560" y="293179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Representantes do movimentos de moradia e das favelas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11560" y="367631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11560" y="372387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Associações de moradores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11560" y="4324391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11560" y="428077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851920" y="0"/>
            <a:ext cx="5396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Capela do Socorro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0359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Futuro da área do Autódromo de Interlagos - ZOE com PIU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373046"/>
            <a:ext cx="3240360" cy="9187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148064" y="2355726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Compatibilização de ocupação urbana em Área de Proteção dos Mananciais: </a:t>
            </a:r>
          </a:p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ZEIS 4, EETU e consolidação dos assentamentos precários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4536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93990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5">
                    <a:lumMod val="50000"/>
                  </a:schemeClr>
                </a:solidFill>
              </a:rPr>
              <a:t>3. Recriação da Zona Rural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5" name="Conector de seta reta 34"/>
          <p:cNvCxnSpPr>
            <a:stCxn id="8" idx="3"/>
            <a:endCxn id="23" idx="1"/>
          </p:cNvCxnSpPr>
          <p:nvPr/>
        </p:nvCxnSpPr>
        <p:spPr>
          <a:xfrm>
            <a:off x="3851920" y="2482236"/>
            <a:ext cx="1296144" cy="35054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>
            <a:stCxn id="10" idx="3"/>
            <a:endCxn id="23" idx="1"/>
          </p:cNvCxnSpPr>
          <p:nvPr/>
        </p:nvCxnSpPr>
        <p:spPr>
          <a:xfrm flipV="1">
            <a:off x="3851920" y="2832780"/>
            <a:ext cx="1296144" cy="40504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>
            <a:stCxn id="6" idx="3"/>
            <a:endCxn id="23" idx="1"/>
          </p:cNvCxnSpPr>
          <p:nvPr/>
        </p:nvCxnSpPr>
        <p:spPr>
          <a:xfrm>
            <a:off x="3851920" y="1709401"/>
            <a:ext cx="1296144" cy="1123379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de seta reta 85"/>
          <p:cNvCxnSpPr>
            <a:stCxn id="14" idx="3"/>
            <a:endCxn id="23" idx="1"/>
          </p:cNvCxnSpPr>
          <p:nvPr/>
        </p:nvCxnSpPr>
        <p:spPr>
          <a:xfrm flipV="1">
            <a:off x="3851920" y="2832780"/>
            <a:ext cx="1296144" cy="171843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11560" y="627534"/>
            <a:ext cx="3240360" cy="65091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11560" y="55552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1. Grupo de defesa do automobilismo e da manutenção do autódromo (item1) / Empreendedores imobiliários (item3)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11560" y="1482576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11560" y="141962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Secretarias de Urbanismo e Licenciamento e Secretaria da Habitação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11560" y="2147895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11560" y="206769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Entidades ambientalistas em defesa da segurança hídrica, dos agricultores e de parques e áreas verdes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11560" y="301099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11560" y="293179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Representantes do movimentos de moradia e das favelas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11560" y="367631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11560" y="372387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Associações de moradores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11560" y="4324391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11560" y="428077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851920" y="0"/>
            <a:ext cx="5396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Capela do Socorro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0359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Futuro da área do Autódromo de Interlagos - ZOE com PIU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373046"/>
            <a:ext cx="3240360" cy="9187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148064" y="2355726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Compatibilização de ocupação urbana em Área de Proteção dos Mananciais: </a:t>
            </a:r>
          </a:p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ZEIS 4, EETU e consolidação dos assentamentos precários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4536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93990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5">
                    <a:lumMod val="50000"/>
                  </a:schemeClr>
                </a:solidFill>
              </a:rPr>
              <a:t>3. Recriação da Zona Rural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7" name="Conector de seta reta 36"/>
          <p:cNvCxnSpPr>
            <a:endCxn id="27" idx="1"/>
          </p:cNvCxnSpPr>
          <p:nvPr/>
        </p:nvCxnSpPr>
        <p:spPr>
          <a:xfrm>
            <a:off x="3851920" y="2499742"/>
            <a:ext cx="1296144" cy="1594049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12" idx="3"/>
            <a:endCxn id="27" idx="1"/>
          </p:cNvCxnSpPr>
          <p:nvPr/>
        </p:nvCxnSpPr>
        <p:spPr>
          <a:xfrm>
            <a:off x="3851920" y="3903144"/>
            <a:ext cx="1296144" cy="190647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>
            <a:stCxn id="10" idx="3"/>
            <a:endCxn id="27" idx="1"/>
          </p:cNvCxnSpPr>
          <p:nvPr/>
        </p:nvCxnSpPr>
        <p:spPr>
          <a:xfrm>
            <a:off x="3851920" y="3237824"/>
            <a:ext cx="1296144" cy="855967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>
            <a:stCxn id="4" idx="3"/>
            <a:endCxn id="27" idx="1"/>
          </p:cNvCxnSpPr>
          <p:nvPr/>
        </p:nvCxnSpPr>
        <p:spPr>
          <a:xfrm>
            <a:off x="3851920" y="952993"/>
            <a:ext cx="1296144" cy="314079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11560" y="627534"/>
            <a:ext cx="3240360" cy="65091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11560" y="55552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1. Grupo de defesa do automobilismo e da manutenção do autódromo (item1) / Empreendedores imobiliários (item3)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11560" y="1482576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11560" y="141962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Secretarias de Urbanismo e Licenciamento e Secretaria da Habitação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11560" y="2147895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11560" y="2067694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Entidades ambientalistas em defesa da segurança hídrica, dos agricultores e de parques e áreas verdes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11560" y="301099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11560" y="293179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Representantes do movimentos de moradia e das favelas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11560" y="367631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11560" y="372387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Associações de moradores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11560" y="4324391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11560" y="428077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851920" y="0"/>
            <a:ext cx="5396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Capela do Socorro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256850"/>
            <a:ext cx="3240360" cy="4536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20359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Futuro da área do Autódromo de Interlagos - ZOE com PIU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373046"/>
            <a:ext cx="3240360" cy="9187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148064" y="2355726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Compatibilização de ocupação urbana em Área de Proteção dos Mananciais: </a:t>
            </a:r>
          </a:p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ZEIS 4, EETU e consolidação dos assentamentos precários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4536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939902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5">
                    <a:lumMod val="50000"/>
                  </a:schemeClr>
                </a:solidFill>
              </a:rPr>
              <a:t>3. Recriação da Zona Rural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1" name="Conector de seta reta 30"/>
          <p:cNvCxnSpPr>
            <a:stCxn id="4" idx="3"/>
            <a:endCxn id="21" idx="1"/>
          </p:cNvCxnSpPr>
          <p:nvPr/>
        </p:nvCxnSpPr>
        <p:spPr>
          <a:xfrm>
            <a:off x="3851920" y="952993"/>
            <a:ext cx="1296144" cy="512215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>
            <a:stCxn id="6" idx="3"/>
            <a:endCxn id="21" idx="1"/>
          </p:cNvCxnSpPr>
          <p:nvPr/>
        </p:nvCxnSpPr>
        <p:spPr>
          <a:xfrm flipV="1">
            <a:off x="3851920" y="1465208"/>
            <a:ext cx="1296144" cy="244193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>
            <a:stCxn id="8" idx="3"/>
            <a:endCxn id="23" idx="1"/>
          </p:cNvCxnSpPr>
          <p:nvPr/>
        </p:nvCxnSpPr>
        <p:spPr>
          <a:xfrm>
            <a:off x="3851920" y="2482236"/>
            <a:ext cx="1296144" cy="35054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>
            <a:endCxn id="27" idx="1"/>
          </p:cNvCxnSpPr>
          <p:nvPr/>
        </p:nvCxnSpPr>
        <p:spPr>
          <a:xfrm>
            <a:off x="3851920" y="2499742"/>
            <a:ext cx="1296144" cy="1594049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>
            <a:stCxn id="10" idx="3"/>
            <a:endCxn id="23" idx="1"/>
          </p:cNvCxnSpPr>
          <p:nvPr/>
        </p:nvCxnSpPr>
        <p:spPr>
          <a:xfrm flipV="1">
            <a:off x="3851920" y="2832780"/>
            <a:ext cx="1296144" cy="40504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>
            <a:stCxn id="12" idx="3"/>
            <a:endCxn id="21" idx="1"/>
          </p:cNvCxnSpPr>
          <p:nvPr/>
        </p:nvCxnSpPr>
        <p:spPr>
          <a:xfrm flipV="1">
            <a:off x="3851920" y="1465208"/>
            <a:ext cx="1296144" cy="243793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12" idx="3"/>
            <a:endCxn id="27" idx="1"/>
          </p:cNvCxnSpPr>
          <p:nvPr/>
        </p:nvCxnSpPr>
        <p:spPr>
          <a:xfrm>
            <a:off x="3851920" y="3903144"/>
            <a:ext cx="1296144" cy="190647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>
            <a:stCxn id="10" idx="3"/>
            <a:endCxn id="27" idx="1"/>
          </p:cNvCxnSpPr>
          <p:nvPr/>
        </p:nvCxnSpPr>
        <p:spPr>
          <a:xfrm>
            <a:off x="3851920" y="3237824"/>
            <a:ext cx="1296144" cy="855967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>
            <a:stCxn id="4" idx="3"/>
            <a:endCxn id="27" idx="1"/>
          </p:cNvCxnSpPr>
          <p:nvPr/>
        </p:nvCxnSpPr>
        <p:spPr>
          <a:xfrm>
            <a:off x="3851920" y="952993"/>
            <a:ext cx="1296144" cy="314079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/>
          <p:cNvCxnSpPr>
            <a:stCxn id="14" idx="3"/>
            <a:endCxn id="21" idx="1"/>
          </p:cNvCxnSpPr>
          <p:nvPr/>
        </p:nvCxnSpPr>
        <p:spPr>
          <a:xfrm flipV="1">
            <a:off x="3851920" y="1465208"/>
            <a:ext cx="1296144" cy="308600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>
            <a:stCxn id="6" idx="3"/>
            <a:endCxn id="23" idx="1"/>
          </p:cNvCxnSpPr>
          <p:nvPr/>
        </p:nvCxnSpPr>
        <p:spPr>
          <a:xfrm>
            <a:off x="3851920" y="1709401"/>
            <a:ext cx="1296144" cy="1123379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de seta reta 85"/>
          <p:cNvCxnSpPr>
            <a:stCxn id="14" idx="3"/>
            <a:endCxn id="23" idx="1"/>
          </p:cNvCxnSpPr>
          <p:nvPr/>
        </p:nvCxnSpPr>
        <p:spPr>
          <a:xfrm flipV="1">
            <a:off x="3851920" y="2832780"/>
            <a:ext cx="1296144" cy="171843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176730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12347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762496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69954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 de moradia e de moradores dos cortiços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355807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27560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Associações de moradores de bairros de classe média e dos comerciantes estabelecidos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146903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06769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Coletivos em defesa do patrimônio urbano e industrial da Mooca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275937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83568" y="271576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Representante das indústrias instaladas na Mooca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407451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36383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Associação dos ambulantes da região do Pari e Brás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613808" y="0"/>
            <a:ext cx="2126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Mooca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112834"/>
            <a:ext cx="3240360" cy="6668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05958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Ocupação do espaço público por ambulantes e conflitos com comerciantes estabelecidos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4536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191965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ZEIS em áreas de interesse imobiliário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2966458"/>
            <a:ext cx="3240360" cy="6668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291320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Adensamento em EETU (Gabaritos do Eixo Platina e outros no entorno de estações de Metrô)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8300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93990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Perspectivas e conflitos no uso do solo das grandes glebas e antigas indústrias na região da várzeas e orla ferroviária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398351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645163" y="3930377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7. Subprefeitura da Mooca (item1) / Setor imobiliário (item4)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683568" y="4612423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611560" y="456881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8. Secr. de Urbanismo e Licenciamento representada pela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SP-Urbanismo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176730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12347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762496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69954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 de moradia e de moradores dos cortiços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355807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27560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Associações de moradores de bairros de classe média e dos comerciantes estabelecidos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146903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06769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Coletivos em defesa do patrimônio urbano e industrial da Mooca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275937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83568" y="271576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Representante das indústrias instaladas na Mooca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407451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36383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Associação dos ambulantes da região do Pari e Brás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613808" y="0"/>
            <a:ext cx="2126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Mooca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112834"/>
            <a:ext cx="3240360" cy="6668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05958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Ocupação do espaço público por ambulantes e conflitos com comerciantes estabelecidos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4536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191965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ZEIS em áreas de interesse imobiliário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2966458"/>
            <a:ext cx="3240360" cy="6668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291320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Adensamento em EETU (Gabaritos do Eixo Platina e outros no entorno de estações de Metrô)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8300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93990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Perspectivas e conflitos no uso do solo das grandes glebas e antigas indústrias na região da várzeas e orla ferroviária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398351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683568" y="4612423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611560" y="456881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8. Secr. de Urbanismo e Licenciamento representada pela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SP-Urbanismo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4" name="Conector de seta reta 43"/>
          <p:cNvCxnSpPr>
            <a:stCxn id="8" idx="3"/>
            <a:endCxn id="21" idx="1"/>
          </p:cNvCxnSpPr>
          <p:nvPr/>
        </p:nvCxnSpPr>
        <p:spPr>
          <a:xfrm flipV="1">
            <a:off x="3923928" y="1428914"/>
            <a:ext cx="1224136" cy="26123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>
            <a:stCxn id="14" idx="3"/>
            <a:endCxn id="21" idx="1"/>
          </p:cNvCxnSpPr>
          <p:nvPr/>
        </p:nvCxnSpPr>
        <p:spPr>
          <a:xfrm flipV="1">
            <a:off x="3923928" y="1428914"/>
            <a:ext cx="1224136" cy="2205362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>
            <a:stCxn id="28" idx="3"/>
            <a:endCxn id="21" idx="1"/>
          </p:cNvCxnSpPr>
          <p:nvPr/>
        </p:nvCxnSpPr>
        <p:spPr>
          <a:xfrm flipV="1">
            <a:off x="3923928" y="1428914"/>
            <a:ext cx="1224136" cy="278142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>
            <a:stCxn id="12" idx="3"/>
            <a:endCxn id="21" idx="1"/>
          </p:cNvCxnSpPr>
          <p:nvPr/>
        </p:nvCxnSpPr>
        <p:spPr>
          <a:xfrm flipV="1">
            <a:off x="3923928" y="1428914"/>
            <a:ext cx="1224136" cy="155729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645163" y="3930377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7. Subprefeitura da Mooca (item1) / Setor imobiliário (item4)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176730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12347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762496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69954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 de moradia e de moradores dos cortiços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355807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27560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Associações de moradores de bairros de classe média e dos comerciantes estabelecidos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146903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06769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Coletivos em defesa do patrimônio urbano e industrial da Mooca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275937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83568" y="271576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Representante das indústrias instaladas na Mooca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407451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36383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Associação dos ambulantes da região do Pari e Brás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613808" y="0"/>
            <a:ext cx="2126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Mooca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112834"/>
            <a:ext cx="3240360" cy="6668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05958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Ocupação do espaço público por ambulantes e conflitos com comerciantes estabelecidos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4536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191965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ZEIS em áreas de interesse imobiliário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2966458"/>
            <a:ext cx="3240360" cy="6668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291320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Adensamento em EETU (Gabaritos do Eixo Platina e outros no entorno de estações de Metrô)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8300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93990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Perspectivas e conflitos no uso do solo das grandes glebas e antigas indústrias na região da várzeas e orla ferroviária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398351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683568" y="4612423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611560" y="456881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8. Secr. de Urbanismo e Licenciamento representada pela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SP-Urbanismo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3" name="Conector de seta reta 32"/>
          <p:cNvCxnSpPr>
            <a:endCxn id="23" idx="1"/>
          </p:cNvCxnSpPr>
          <p:nvPr/>
        </p:nvCxnSpPr>
        <p:spPr>
          <a:xfrm>
            <a:off x="3923928" y="411510"/>
            <a:ext cx="1152128" cy="193434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>
            <a:stCxn id="6" idx="3"/>
            <a:endCxn id="23" idx="1"/>
          </p:cNvCxnSpPr>
          <p:nvPr/>
        </p:nvCxnSpPr>
        <p:spPr>
          <a:xfrm>
            <a:off x="3923928" y="989321"/>
            <a:ext cx="1152128" cy="1356533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>
            <a:stCxn id="8" idx="3"/>
            <a:endCxn id="23" idx="1"/>
          </p:cNvCxnSpPr>
          <p:nvPr/>
        </p:nvCxnSpPr>
        <p:spPr>
          <a:xfrm>
            <a:off x="3923928" y="1690148"/>
            <a:ext cx="1152128" cy="65570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66"/>
          <p:cNvCxnSpPr>
            <a:endCxn id="23" idx="1"/>
          </p:cNvCxnSpPr>
          <p:nvPr/>
        </p:nvCxnSpPr>
        <p:spPr>
          <a:xfrm flipV="1">
            <a:off x="3923928" y="2345854"/>
            <a:ext cx="1152128" cy="130601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645163" y="3930377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7. Subprefeitura da Mooca (item1) / Setor imobiliário (item4)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683568" y="176730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83568" y="12347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1. Entidades empresariais representativas do setor imobiliário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83568" y="762496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83568" y="69954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2. Movimento de moradia e de moradores dos cortiços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3568" y="1355807"/>
            <a:ext cx="3240360" cy="66868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83568" y="127560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3. Associações de moradores de bairros de classe média e dos comerciantes estabelecidos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83568" y="2146903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83568" y="206769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4. Coletivos em defesa do patrimônio urbano e industrial da Mooca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83568" y="2759379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83568" y="271576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5. Representante das indústrias instaladas na Mooca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83568" y="3407451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83568" y="336383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6. Associação dos ambulantes da região do Pari e Brás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613808" y="0"/>
            <a:ext cx="2126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Mooca</a:t>
            </a:r>
            <a:endParaRPr lang="pt-BR" sz="54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148064" y="1112834"/>
            <a:ext cx="3240360" cy="6668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105958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4">
                    <a:lumMod val="50000"/>
                  </a:schemeClr>
                </a:solidFill>
              </a:rPr>
              <a:t>1. Ocupação do espaço público por ambulantes e conflitos com comerciantes estabelecidos</a:t>
            </a:r>
            <a:endParaRPr lang="pt-BR" sz="1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148064" y="2157022"/>
            <a:ext cx="3240360" cy="4536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5076056" y="2191965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</a:rPr>
              <a:t>2. ZEIS em áreas de interesse imobiliário</a:t>
            </a:r>
            <a:endParaRPr lang="pt-BR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5139680" y="2966458"/>
            <a:ext cx="3240360" cy="6668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139680" y="291320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5">
                    <a:lumMod val="50000"/>
                  </a:schemeClr>
                </a:solidFill>
              </a:rPr>
              <a:t>3. Adensamento em EETU (Gabaritos do Eixo Platina e outros no entorno de estações de Metrô)</a:t>
            </a:r>
            <a:endParaRPr lang="pt-B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5148064" y="3901982"/>
            <a:ext cx="3240360" cy="8300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148064" y="3939902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accent2">
                    <a:lumMod val="50000"/>
                  </a:schemeClr>
                </a:solidFill>
              </a:rPr>
              <a:t>4. Perspectivas e conflitos no uso do solo das grandes glebas e antigas indústrias na região da várzeas e orla ferroviária</a:t>
            </a:r>
            <a:endParaRPr lang="pt-BR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683568" y="3983515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683568" y="4612423"/>
            <a:ext cx="3240360" cy="45365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611560" y="456881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tx2">
                    <a:lumMod val="50000"/>
                  </a:schemeClr>
                </a:solidFill>
              </a:rPr>
              <a:t>8. Secr. de Urbanismo e Licenciamento representada pela </a:t>
            </a:r>
            <a:r>
              <a:rPr lang="pt-BR" sz="1400" dirty="0" err="1" smtClean="0">
                <a:solidFill>
                  <a:schemeClr val="tx2">
                    <a:lumMod val="50000"/>
                  </a:schemeClr>
                </a:solidFill>
              </a:rPr>
              <a:t>SP-Urbanismo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36" name="Conector de seta reta 35"/>
          <p:cNvCxnSpPr>
            <a:endCxn id="25" idx="1"/>
          </p:cNvCxnSpPr>
          <p:nvPr/>
        </p:nvCxnSpPr>
        <p:spPr>
          <a:xfrm>
            <a:off x="3923928" y="411510"/>
            <a:ext cx="1215752" cy="287102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6" idx="3"/>
            <a:endCxn id="25" idx="1"/>
          </p:cNvCxnSpPr>
          <p:nvPr/>
        </p:nvCxnSpPr>
        <p:spPr>
          <a:xfrm>
            <a:off x="3923928" y="989321"/>
            <a:ext cx="1215752" cy="2293217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>
            <a:endCxn id="25" idx="1"/>
          </p:cNvCxnSpPr>
          <p:nvPr/>
        </p:nvCxnSpPr>
        <p:spPr>
          <a:xfrm flipV="1">
            <a:off x="3923928" y="3282538"/>
            <a:ext cx="1215752" cy="152146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10" idx="3"/>
            <a:endCxn id="25" idx="1"/>
          </p:cNvCxnSpPr>
          <p:nvPr/>
        </p:nvCxnSpPr>
        <p:spPr>
          <a:xfrm>
            <a:off x="3923928" y="2373728"/>
            <a:ext cx="1215752" cy="90881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645163" y="3930377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tx2">
                    <a:lumMod val="50000"/>
                  </a:schemeClr>
                </a:solidFill>
              </a:rPr>
              <a:t>7. Subprefeitura da Mooca (item1) / Setor imobiliário (item4)</a:t>
            </a:r>
            <a:endParaRPr lang="pt-BR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3063</Words>
  <Application>Microsoft Office PowerPoint</Application>
  <PresentationFormat>Apresentação na tela (16:9)</PresentationFormat>
  <Paragraphs>277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6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Isadora de Andrade Guerreiro</dc:creator>
  <cp:lastModifiedBy>Windows</cp:lastModifiedBy>
  <cp:revision>14</cp:revision>
  <dcterms:created xsi:type="dcterms:W3CDTF">2021-06-23T22:27:46Z</dcterms:created>
  <dcterms:modified xsi:type="dcterms:W3CDTF">2021-06-24T18:21:47Z</dcterms:modified>
</cp:coreProperties>
</file>