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88" r:id="rId4"/>
    <p:sldId id="290" r:id="rId5"/>
    <p:sldId id="291" r:id="rId6"/>
    <p:sldId id="293" r:id="rId7"/>
    <p:sldId id="292" r:id="rId8"/>
    <p:sldId id="294" r:id="rId9"/>
    <p:sldId id="295" r:id="rId10"/>
    <p:sldId id="296" r:id="rId11"/>
    <p:sldId id="297" r:id="rId12"/>
    <p:sldId id="298" r:id="rId13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6" autoAdjust="0"/>
    <p:restoredTop sz="95374" autoAdjust="0"/>
  </p:normalViewPr>
  <p:slideViewPr>
    <p:cSldViewPr snapToGrid="0" showGuides="1">
      <p:cViewPr varScale="1">
        <p:scale>
          <a:sx n="70" d="100"/>
          <a:sy n="70" d="100"/>
        </p:scale>
        <p:origin x="-1380" y="-102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19" cy="481728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>
              <a:defRPr sz="14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19" cy="481728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>
              <a:defRPr sz="1400"/>
            </a:lvl1pPr>
          </a:lstStyle>
          <a:p>
            <a:fld id="{6086F090-B111-42A0-B5B8-A8C8328737EA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498600" y="1200150"/>
            <a:ext cx="43180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7" rIns="96655" bIns="4832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5" tIns="48327" rIns="96655" bIns="48327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1726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>
              <a:defRPr sz="14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19" cy="481726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>
              <a:defRPr sz="1400"/>
            </a:lvl1pPr>
          </a:lstStyle>
          <a:p>
            <a:fld id="{E9B55AF0-B312-4CC0-B6CA-E93A10D81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12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804C-E632-4884-B134-31AF66A8868E}" type="datetime1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86600" y="6578221"/>
            <a:ext cx="2057400" cy="279779"/>
          </a:xfrm>
        </p:spPr>
        <p:txBody>
          <a:bodyPr/>
          <a:lstStyle>
            <a:lvl1pPr>
              <a:defRPr sz="1200"/>
            </a:lvl1pPr>
          </a:lstStyle>
          <a:p>
            <a:fld id="{42B90D6D-1EBF-4D84-9765-C3D0E7747D5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88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855B-9477-4390-ACF0-B905FA6D6717}" type="datetime1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31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516F-9E31-4486-B2B2-EBD07F40CE30}" type="datetime1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93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5C69-B543-4806-A59E-2EF6A952942C}" type="datetime1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27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58A0-0B5B-4F53-9CD5-777339658F46}" type="datetime1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15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ECB0-CF68-4E4F-B90B-2E01EF25B6FD}" type="datetime1">
              <a:rPr lang="pt-BR" smtClean="0"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22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D2E8-C719-41AF-88DC-C418442A03C5}" type="datetime1">
              <a:rPr lang="pt-BR" smtClean="0"/>
              <a:t>05/04/2017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4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19E7-7634-4056-8C6B-3171BB89E487}" type="datetime1">
              <a:rPr lang="pt-BR" smtClean="0"/>
              <a:t>05/04/2017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05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8D07-D461-40D0-9007-D6266E4091A2}" type="datetime1">
              <a:rPr lang="pt-BR" smtClean="0"/>
              <a:t>05/04/2017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2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CD46-AB88-49EB-AECA-8E746D677A6B}" type="datetime1">
              <a:rPr lang="pt-BR" smtClean="0"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06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7FEA-858A-4601-B001-CAC7F3C1764E}" type="datetime1">
              <a:rPr lang="pt-BR" smtClean="0"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22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8CEFE-2C89-4A1C-BBFB-A2714A645BDA}" type="datetime1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90D6D-1EBF-4D84-9765-C3D0E7747D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95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o4j.com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o4j.com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o4j.com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/>
          <a:srcRect l="29024" b="27128"/>
          <a:stretch/>
        </p:blipFill>
        <p:spPr>
          <a:xfrm>
            <a:off x="30873" y="688599"/>
            <a:ext cx="5872237" cy="6145338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-17253" y="34504"/>
            <a:ext cx="9161253" cy="586599"/>
            <a:chOff x="0" y="-2"/>
            <a:chExt cx="9161253" cy="58659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/>
            <a:srcRect r="5637" b="2811"/>
            <a:stretch/>
          </p:blipFill>
          <p:spPr>
            <a:xfrm>
              <a:off x="0" y="1"/>
              <a:ext cx="2674189" cy="586596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2603740" y="-1"/>
              <a:ext cx="4109769" cy="586598"/>
              <a:chOff x="2603740" y="-1"/>
              <a:chExt cx="4109769" cy="586598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upo 6"/>
              <p:cNvGrpSpPr/>
              <p:nvPr/>
            </p:nvGrpSpPr>
            <p:grpSpPr>
              <a:xfrm>
                <a:off x="4648201" y="-1"/>
                <a:ext cx="2065308" cy="586597"/>
                <a:chOff x="2603740" y="0"/>
                <a:chExt cx="2065308" cy="586597"/>
              </a:xfrm>
            </p:grpSpPr>
            <p:pic>
              <p:nvPicPr>
                <p:cNvPr id="8" name="Imagem 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9" name="Imagem 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o 10"/>
            <p:cNvGrpSpPr/>
            <p:nvPr/>
          </p:nvGrpSpPr>
          <p:grpSpPr>
            <a:xfrm>
              <a:off x="5034231" y="-2"/>
              <a:ext cx="4127022" cy="586598"/>
              <a:chOff x="2603740" y="-1"/>
              <a:chExt cx="4127022" cy="586598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16" name="Imagem 1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7" name="Imagem 1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upo 12"/>
              <p:cNvGrpSpPr/>
              <p:nvPr/>
            </p:nvGrpSpPr>
            <p:grpSpPr>
              <a:xfrm>
                <a:off x="4648201" y="-1"/>
                <a:ext cx="2082561" cy="586597"/>
                <a:chOff x="2603740" y="0"/>
                <a:chExt cx="2082561" cy="586597"/>
              </a:xfrm>
            </p:grpSpPr>
            <p:pic>
              <p:nvPicPr>
                <p:cNvPr id="14" name="Imagem 1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6719" r="5637" b="2811"/>
                <a:stretch/>
              </p:blipFill>
              <p:spPr>
                <a:xfrm>
                  <a:off x="3619500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5" name="Imagem 1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CaixaDeTexto 3"/>
          <p:cNvSpPr txBox="1"/>
          <p:nvPr/>
        </p:nvSpPr>
        <p:spPr>
          <a:xfrm>
            <a:off x="3424100" y="928089"/>
            <a:ext cx="57198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/>
              <a:t>Redes Econômicas </a:t>
            </a:r>
          </a:p>
          <a:p>
            <a:pPr algn="r"/>
            <a:r>
              <a:rPr lang="pt-BR" sz="4800" b="1" dirty="0" smtClean="0"/>
              <a:t>e Sociais</a:t>
            </a:r>
            <a:r>
              <a:rPr lang="pt-BR" sz="4800" b="1" dirty="0"/>
              <a:t>: </a:t>
            </a:r>
          </a:p>
          <a:p>
            <a:pPr algn="r"/>
            <a:endParaRPr lang="pt-BR" sz="2000" b="1" dirty="0"/>
          </a:p>
          <a:p>
            <a:pPr algn="r"/>
            <a:r>
              <a:rPr lang="pt-BR" sz="4800" b="1" dirty="0"/>
              <a:t>T</a:t>
            </a:r>
            <a:r>
              <a:rPr lang="pt-BR" sz="4800" b="1" dirty="0" smtClean="0"/>
              <a:t>eoria </a:t>
            </a:r>
            <a:r>
              <a:rPr lang="pt-BR" sz="4800" b="1" dirty="0"/>
              <a:t>e </a:t>
            </a:r>
            <a:endParaRPr lang="pt-BR" sz="4800" b="1" dirty="0" smtClean="0"/>
          </a:p>
          <a:p>
            <a:pPr algn="r"/>
            <a:r>
              <a:rPr lang="pt-BR" sz="4800" b="1" dirty="0" smtClean="0"/>
              <a:t>Aplicações</a:t>
            </a:r>
          </a:p>
          <a:p>
            <a:pPr algn="r"/>
            <a:endParaRPr lang="pt-BR" sz="4400" b="1" dirty="0" smtClean="0"/>
          </a:p>
          <a:p>
            <a:pPr algn="r"/>
            <a:endParaRPr lang="pt-BR" sz="3000" b="1" dirty="0" smtClean="0"/>
          </a:p>
          <a:p>
            <a:pPr algn="r"/>
            <a:endParaRPr lang="pt-BR" sz="800" b="1" dirty="0" smtClean="0"/>
          </a:p>
          <a:p>
            <a:pPr algn="r"/>
            <a:r>
              <a:rPr lang="pt-BR" sz="3000" b="1" dirty="0" smtClean="0"/>
              <a:t>Prof. Evandro </a:t>
            </a:r>
            <a:r>
              <a:rPr lang="pt-BR" sz="3000" b="1" dirty="0" err="1" smtClean="0"/>
              <a:t>Saidel</a:t>
            </a:r>
            <a:endParaRPr lang="pt-BR" sz="3000" b="1" dirty="0"/>
          </a:p>
          <a:p>
            <a:pPr algn="r"/>
            <a:r>
              <a:rPr lang="pt-BR" sz="2400" dirty="0" smtClean="0"/>
              <a:t>RAD5056 – PPGAO</a:t>
            </a:r>
          </a:p>
          <a:p>
            <a:pPr algn="r"/>
            <a:endParaRPr lang="pt-BR" sz="2400" dirty="0" smtClean="0"/>
          </a:p>
        </p:txBody>
      </p:sp>
      <p:sp>
        <p:nvSpPr>
          <p:cNvPr id="19" name="Retângulo 18"/>
          <p:cNvSpPr/>
          <p:nvPr/>
        </p:nvSpPr>
        <p:spPr>
          <a:xfrm>
            <a:off x="1427747" y="-7129"/>
            <a:ext cx="77162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Programa de Pós-Graduação em Administração de Organizações</a:t>
            </a:r>
            <a:endParaRPr lang="pt-BR" sz="2200" b="1" dirty="0"/>
          </a:p>
        </p:txBody>
      </p:sp>
      <p:sp>
        <p:nvSpPr>
          <p:cNvPr id="21" name="Retângulo 20"/>
          <p:cNvSpPr/>
          <p:nvPr/>
        </p:nvSpPr>
        <p:spPr>
          <a:xfrm>
            <a:off x="4876801" y="386049"/>
            <a:ext cx="4199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/>
              <a:t>PPGAO – FEARP – USP </a:t>
            </a:r>
            <a:endParaRPr lang="pt-BR" sz="1200" b="1" dirty="0"/>
          </a:p>
        </p:txBody>
      </p:sp>
      <p:sp>
        <p:nvSpPr>
          <p:cNvPr id="20" name="Retângulo 19"/>
          <p:cNvSpPr/>
          <p:nvPr/>
        </p:nvSpPr>
        <p:spPr>
          <a:xfrm>
            <a:off x="30873" y="6095273"/>
            <a:ext cx="3696205" cy="738664"/>
          </a:xfrm>
          <a:prstGeom prst="rect">
            <a:avLst/>
          </a:prstGeom>
          <a:solidFill>
            <a:schemeClr val="bg1">
              <a:alpha val="45098"/>
            </a:schemeClr>
          </a:solidFill>
        </p:spPr>
        <p:txBody>
          <a:bodyPr wrap="none">
            <a:spAutoFit/>
          </a:bodyPr>
          <a:lstStyle/>
          <a:p>
            <a:r>
              <a:rPr lang="pt-BR" sz="1400" dirty="0" smtClean="0"/>
              <a:t>Interligação Administrativa em </a:t>
            </a:r>
          </a:p>
          <a:p>
            <a:r>
              <a:rPr lang="pt-BR" sz="1400" dirty="0" smtClean="0"/>
              <a:t>Empresas listadas na BM&amp;F BOVESPA.</a:t>
            </a:r>
          </a:p>
          <a:p>
            <a:r>
              <a:rPr lang="pt-BR" sz="1400" dirty="0" smtClean="0"/>
              <a:t>Livre-Docência – Evandro M </a:t>
            </a:r>
            <a:r>
              <a:rPr lang="pt-BR" sz="1400" dirty="0" err="1" smtClean="0"/>
              <a:t>Saidel</a:t>
            </a:r>
            <a:r>
              <a:rPr lang="pt-BR" sz="1400" dirty="0" smtClean="0"/>
              <a:t> Ribeiro, 2015</a:t>
            </a:r>
            <a:endParaRPr lang="pt-BR" sz="1400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-17253" y="34504"/>
            <a:ext cx="9161253" cy="586599"/>
            <a:chOff x="0" y="-2"/>
            <a:chExt cx="9161253" cy="58659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r="5637" b="2811"/>
            <a:stretch/>
          </p:blipFill>
          <p:spPr>
            <a:xfrm>
              <a:off x="0" y="1"/>
              <a:ext cx="2674189" cy="586596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2603740" y="-1"/>
              <a:ext cx="4109769" cy="586598"/>
              <a:chOff x="2603740" y="-1"/>
              <a:chExt cx="4109769" cy="586598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upo 6"/>
              <p:cNvGrpSpPr/>
              <p:nvPr/>
            </p:nvGrpSpPr>
            <p:grpSpPr>
              <a:xfrm>
                <a:off x="4648201" y="-1"/>
                <a:ext cx="2065308" cy="586597"/>
                <a:chOff x="2603740" y="0"/>
                <a:chExt cx="2065308" cy="586597"/>
              </a:xfrm>
            </p:grpSpPr>
            <p:pic>
              <p:nvPicPr>
                <p:cNvPr id="8" name="Imagem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9" name="Imagem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o 10"/>
            <p:cNvGrpSpPr/>
            <p:nvPr/>
          </p:nvGrpSpPr>
          <p:grpSpPr>
            <a:xfrm>
              <a:off x="5034231" y="-2"/>
              <a:ext cx="4127022" cy="586598"/>
              <a:chOff x="2603740" y="-1"/>
              <a:chExt cx="4127022" cy="586598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16" name="Imagem 1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7" name="Imagem 1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upo 12"/>
              <p:cNvGrpSpPr/>
              <p:nvPr/>
            </p:nvGrpSpPr>
            <p:grpSpPr>
              <a:xfrm>
                <a:off x="4648201" y="-1"/>
                <a:ext cx="2082561" cy="586597"/>
                <a:chOff x="2603740" y="0"/>
                <a:chExt cx="2082561" cy="586597"/>
              </a:xfrm>
            </p:grpSpPr>
            <p:pic>
              <p:nvPicPr>
                <p:cNvPr id="14" name="Imagem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19500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5" name="Imagem 1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CaixaDeTexto 3"/>
          <p:cNvSpPr txBox="1"/>
          <p:nvPr/>
        </p:nvSpPr>
        <p:spPr>
          <a:xfrm>
            <a:off x="29499" y="540894"/>
            <a:ext cx="9047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6</a:t>
            </a:r>
            <a:r>
              <a:rPr lang="pt-BR" sz="3000" b="1" dirty="0" smtClean="0"/>
              <a:t>. </a:t>
            </a:r>
            <a:r>
              <a:rPr lang="pt-BR" sz="3000" b="1" dirty="0" err="1" smtClean="0"/>
              <a:t>Graph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Database</a:t>
            </a:r>
            <a:r>
              <a:rPr lang="pt-BR" sz="3000" b="1" dirty="0"/>
              <a:t> </a:t>
            </a:r>
            <a:r>
              <a:rPr lang="pt-BR" sz="3000" b="1" dirty="0" smtClean="0"/>
              <a:t>ou </a:t>
            </a:r>
            <a:r>
              <a:rPr lang="pt-BR" sz="3000" b="1" dirty="0" err="1" smtClean="0"/>
              <a:t>Graph</a:t>
            </a:r>
            <a:r>
              <a:rPr lang="pt-BR" sz="3000" b="1" dirty="0" smtClean="0"/>
              <a:t> DB.</a:t>
            </a:r>
          </a:p>
          <a:p>
            <a:r>
              <a:rPr lang="pt-BR" sz="3000" b="1" dirty="0" smtClean="0"/>
              <a:t>6.3 neo4j manual</a:t>
            </a:r>
            <a:endParaRPr lang="pt-BR" sz="3000" dirty="0" smtClean="0"/>
          </a:p>
        </p:txBody>
      </p:sp>
      <p:sp>
        <p:nvSpPr>
          <p:cNvPr id="19" name="Retângulo 18"/>
          <p:cNvSpPr/>
          <p:nvPr/>
        </p:nvSpPr>
        <p:spPr>
          <a:xfrm>
            <a:off x="1639019" y="-11011"/>
            <a:ext cx="750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mtClean="0"/>
              <a:t>RAD5056: Redes econômicas e sociais: teoria e aplicações</a:t>
            </a:r>
            <a:endParaRPr lang="pt-BR" sz="2400" b="1" dirty="0"/>
          </a:p>
        </p:txBody>
      </p:sp>
      <p:sp>
        <p:nvSpPr>
          <p:cNvPr id="20" name="Retângulo 19"/>
          <p:cNvSpPr/>
          <p:nvPr/>
        </p:nvSpPr>
        <p:spPr>
          <a:xfrm>
            <a:off x="4876801" y="386049"/>
            <a:ext cx="4199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/>
              <a:t>Prof. Evandro Marcos </a:t>
            </a:r>
            <a:r>
              <a:rPr lang="pt-BR" sz="1200" b="1" dirty="0" err="1" smtClean="0"/>
              <a:t>Saidel</a:t>
            </a:r>
            <a:r>
              <a:rPr lang="pt-BR" sz="1200" b="1" dirty="0" smtClean="0"/>
              <a:t> Ribeiro – PPGAO – FEARP </a:t>
            </a:r>
            <a:endParaRPr lang="pt-BR" sz="1200" b="1" dirty="0"/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10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92" y="1519795"/>
            <a:ext cx="8614982" cy="516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o Explicativo 2 25"/>
          <p:cNvSpPr/>
          <p:nvPr/>
        </p:nvSpPr>
        <p:spPr>
          <a:xfrm>
            <a:off x="3653288" y="3013367"/>
            <a:ext cx="4852424" cy="401782"/>
          </a:xfrm>
          <a:prstGeom prst="borderCallout2">
            <a:avLst>
              <a:gd name="adj1" fmla="val 42888"/>
              <a:gd name="adj2" fmla="val -3479"/>
              <a:gd name="adj3" fmla="val -39871"/>
              <a:gd name="adj4" fmla="val -17809"/>
              <a:gd name="adj5" fmla="val -246120"/>
              <a:gd name="adj6" fmla="val -2424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http://neo4j.com/docs/developer-manual/3.1/</a:t>
            </a:r>
          </a:p>
        </p:txBody>
      </p:sp>
    </p:spTree>
    <p:extLst>
      <p:ext uri="{BB962C8B-B14F-4D97-AF65-F5344CB8AC3E}">
        <p14:creationId xmlns:p14="http://schemas.microsoft.com/office/powerpoint/2010/main" val="41885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-17253" y="34504"/>
            <a:ext cx="9161253" cy="586599"/>
            <a:chOff x="0" y="-2"/>
            <a:chExt cx="9161253" cy="58659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r="5637" b="2811"/>
            <a:stretch/>
          </p:blipFill>
          <p:spPr>
            <a:xfrm>
              <a:off x="0" y="1"/>
              <a:ext cx="2674189" cy="586596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2603740" y="-1"/>
              <a:ext cx="4109769" cy="586598"/>
              <a:chOff x="2603740" y="-1"/>
              <a:chExt cx="4109769" cy="586598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upo 6"/>
              <p:cNvGrpSpPr/>
              <p:nvPr/>
            </p:nvGrpSpPr>
            <p:grpSpPr>
              <a:xfrm>
                <a:off x="4648201" y="-1"/>
                <a:ext cx="2065308" cy="586597"/>
                <a:chOff x="2603740" y="0"/>
                <a:chExt cx="2065308" cy="586597"/>
              </a:xfrm>
            </p:grpSpPr>
            <p:pic>
              <p:nvPicPr>
                <p:cNvPr id="8" name="Imagem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9" name="Imagem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o 10"/>
            <p:cNvGrpSpPr/>
            <p:nvPr/>
          </p:nvGrpSpPr>
          <p:grpSpPr>
            <a:xfrm>
              <a:off x="5034231" y="-2"/>
              <a:ext cx="4127022" cy="586598"/>
              <a:chOff x="2603740" y="-1"/>
              <a:chExt cx="4127022" cy="586598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16" name="Imagem 1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7" name="Imagem 1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upo 12"/>
              <p:cNvGrpSpPr/>
              <p:nvPr/>
            </p:nvGrpSpPr>
            <p:grpSpPr>
              <a:xfrm>
                <a:off x="4648201" y="-1"/>
                <a:ext cx="2082561" cy="586597"/>
                <a:chOff x="2603740" y="0"/>
                <a:chExt cx="2082561" cy="586597"/>
              </a:xfrm>
            </p:grpSpPr>
            <p:pic>
              <p:nvPicPr>
                <p:cNvPr id="14" name="Imagem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19500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5" name="Imagem 1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CaixaDeTexto 3"/>
          <p:cNvSpPr txBox="1"/>
          <p:nvPr/>
        </p:nvSpPr>
        <p:spPr>
          <a:xfrm>
            <a:off x="29499" y="540894"/>
            <a:ext cx="9047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6</a:t>
            </a:r>
            <a:r>
              <a:rPr lang="pt-BR" sz="3000" b="1" dirty="0" smtClean="0"/>
              <a:t>. </a:t>
            </a:r>
            <a:r>
              <a:rPr lang="pt-BR" sz="3000" b="1" dirty="0" err="1" smtClean="0"/>
              <a:t>Graph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Database</a:t>
            </a:r>
            <a:r>
              <a:rPr lang="pt-BR" sz="3000" b="1" dirty="0"/>
              <a:t> </a:t>
            </a:r>
            <a:r>
              <a:rPr lang="pt-BR" sz="3000" b="1" dirty="0" smtClean="0"/>
              <a:t>ou </a:t>
            </a:r>
            <a:r>
              <a:rPr lang="pt-BR" sz="3000" b="1" dirty="0" err="1" smtClean="0"/>
              <a:t>Graph</a:t>
            </a:r>
            <a:r>
              <a:rPr lang="pt-BR" sz="3000" b="1" dirty="0" smtClean="0"/>
              <a:t> DB.</a:t>
            </a:r>
          </a:p>
          <a:p>
            <a:r>
              <a:rPr lang="pt-BR" sz="3000" b="1" dirty="0" smtClean="0"/>
              <a:t>6.4 </a:t>
            </a:r>
            <a:r>
              <a:rPr lang="pt-BR" sz="3000" b="1" dirty="0" err="1" smtClean="0"/>
              <a:t>Cypher</a:t>
            </a:r>
            <a:r>
              <a:rPr lang="pt-BR" sz="3000" dirty="0" smtClean="0"/>
              <a:t> – a </a:t>
            </a:r>
            <a:r>
              <a:rPr lang="pt-BR" sz="3000" dirty="0" err="1"/>
              <a:t>g</a:t>
            </a:r>
            <a:r>
              <a:rPr lang="pt-BR" sz="3000" dirty="0" err="1" smtClean="0"/>
              <a:t>raph</a:t>
            </a:r>
            <a:r>
              <a:rPr lang="pt-BR" sz="3000" dirty="0" smtClean="0"/>
              <a:t> query </a:t>
            </a:r>
            <a:r>
              <a:rPr lang="pt-BR" sz="3000" dirty="0" err="1" smtClean="0"/>
              <a:t>language</a:t>
            </a:r>
            <a:endParaRPr lang="pt-BR" sz="3000" dirty="0" smtClean="0"/>
          </a:p>
        </p:txBody>
      </p:sp>
      <p:sp>
        <p:nvSpPr>
          <p:cNvPr id="19" name="Retângulo 18"/>
          <p:cNvSpPr/>
          <p:nvPr/>
        </p:nvSpPr>
        <p:spPr>
          <a:xfrm>
            <a:off x="1639019" y="-11011"/>
            <a:ext cx="750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mtClean="0"/>
              <a:t>RAD5056: Redes econômicas e sociais: teoria e aplicações</a:t>
            </a:r>
            <a:endParaRPr lang="pt-BR" sz="2400" b="1" dirty="0"/>
          </a:p>
        </p:txBody>
      </p:sp>
      <p:sp>
        <p:nvSpPr>
          <p:cNvPr id="20" name="Retângulo 19"/>
          <p:cNvSpPr/>
          <p:nvPr/>
        </p:nvSpPr>
        <p:spPr>
          <a:xfrm>
            <a:off x="4876801" y="386049"/>
            <a:ext cx="4199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/>
              <a:t>Prof. Evandro Marcos </a:t>
            </a:r>
            <a:r>
              <a:rPr lang="pt-BR" sz="1200" b="1" dirty="0" err="1" smtClean="0"/>
              <a:t>Saidel</a:t>
            </a:r>
            <a:r>
              <a:rPr lang="pt-BR" sz="1200" b="1" dirty="0" smtClean="0"/>
              <a:t> Ribeiro – PPGAO – FEARP </a:t>
            </a:r>
            <a:endParaRPr lang="pt-BR" sz="1200" b="1" dirty="0"/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11</a:t>
            </a:fld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7253" y="1724982"/>
            <a:ext cx="916125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 smtClean="0">
                <a:solidFill>
                  <a:prstClr val="black"/>
                </a:solidFill>
              </a:rPr>
              <a:t>Criando um banco de dados</a:t>
            </a:r>
          </a:p>
          <a:p>
            <a:pPr lvl="0"/>
            <a:r>
              <a:rPr lang="pt-BR" sz="3000" dirty="0" smtClean="0">
                <a:solidFill>
                  <a:prstClr val="black"/>
                </a:solidFill>
              </a:rPr>
              <a:t>Nós com propriedades:</a:t>
            </a:r>
          </a:p>
          <a:p>
            <a:pPr lvl="0"/>
            <a:r>
              <a:rPr lang="pt-BR" sz="22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CREATE </a:t>
            </a:r>
            <a:r>
              <a:rPr lang="pt-BR" sz="22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(</a:t>
            </a:r>
            <a:r>
              <a:rPr lang="pt-BR" sz="2200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n:Funcionarios</a:t>
            </a:r>
            <a:r>
              <a:rPr lang="pt-BR" sz="22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{</a:t>
            </a:r>
            <a:r>
              <a:rPr lang="pt-BR" sz="2200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nome</a:t>
            </a:r>
            <a:r>
              <a:rPr lang="pt-BR" sz="2200" dirty="0" err="1">
                <a:solidFill>
                  <a:srgbClr val="7030A0"/>
                </a:solidFill>
                <a:latin typeface="Consolas" panose="020B0609020204030204" pitchFamily="49" charset="0"/>
              </a:rPr>
              <a:t>:</a:t>
            </a:r>
            <a:r>
              <a:rPr lang="pt-BR" sz="2200" dirty="0" err="1">
                <a:solidFill>
                  <a:srgbClr val="C00000"/>
                </a:solidFill>
                <a:latin typeface="Consolas" panose="020B0609020204030204" pitchFamily="49" charset="0"/>
              </a:rPr>
              <a:t>'Felipe</a:t>
            </a:r>
            <a:r>
              <a:rPr lang="pt-BR" sz="2200" dirty="0">
                <a:solidFill>
                  <a:srgbClr val="C00000"/>
                </a:solidFill>
                <a:latin typeface="Consolas" panose="020B0609020204030204" pitchFamily="49" charset="0"/>
              </a:rPr>
              <a:t> B', </a:t>
            </a:r>
            <a:r>
              <a:rPr lang="pt-BR" sz="2200" dirty="0" err="1">
                <a:solidFill>
                  <a:srgbClr val="7030A0"/>
                </a:solidFill>
                <a:latin typeface="Consolas" panose="020B0609020204030204" pitchFamily="49" charset="0"/>
              </a:rPr>
              <a:t>cargo:</a:t>
            </a:r>
            <a:r>
              <a:rPr lang="pt-BR" sz="2200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'Vendedor</a:t>
            </a:r>
            <a:r>
              <a:rPr lang="pt-BR" sz="22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'})</a:t>
            </a:r>
            <a:endParaRPr lang="pt-BR" sz="2200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lvl="0"/>
            <a:r>
              <a:rPr lang="pt-BR" sz="22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RETURN </a:t>
            </a:r>
            <a:r>
              <a:rPr lang="pt-BR" sz="22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</a:p>
          <a:p>
            <a:pPr lvl="0"/>
            <a:r>
              <a:rPr lang="pt-BR" sz="3000" dirty="0" smtClean="0">
                <a:solidFill>
                  <a:prstClr val="black"/>
                </a:solidFill>
              </a:rPr>
              <a:t>Todos no mesmo grafo:</a:t>
            </a:r>
          </a:p>
          <a:p>
            <a:pPr lvl="0"/>
            <a:r>
              <a:rPr lang="pt-BR" sz="22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MATCH </a:t>
            </a:r>
            <a:r>
              <a:rPr lang="pt-BR" sz="22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(</a:t>
            </a:r>
            <a:r>
              <a:rPr lang="pt-BR" sz="2200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n:Funcionarios</a:t>
            </a:r>
            <a:r>
              <a:rPr lang="pt-BR" sz="2200">
                <a:solidFill>
                  <a:srgbClr val="C00000"/>
                </a:solidFill>
                <a:latin typeface="Consolas" panose="020B0609020204030204" pitchFamily="49" charset="0"/>
              </a:rPr>
              <a:t>)</a:t>
            </a:r>
            <a:r>
              <a:rPr lang="pt-BR" sz="22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pt-BR" sz="2200" smtClean="0">
                <a:solidFill>
                  <a:srgbClr val="0070C0"/>
                </a:solidFill>
                <a:latin typeface="Consolas" panose="020B0609020204030204" pitchFamily="49" charset="0"/>
              </a:rPr>
              <a:t>RETURN </a:t>
            </a:r>
            <a:r>
              <a:rPr lang="pt-BR" sz="22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n</a:t>
            </a:r>
            <a:endParaRPr lang="pt-BR" sz="22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lvl="0"/>
            <a:r>
              <a:rPr lang="pt-BR" sz="3000" dirty="0">
                <a:solidFill>
                  <a:prstClr val="black"/>
                </a:solidFill>
              </a:rPr>
              <a:t>Ligações entre </a:t>
            </a:r>
            <a:r>
              <a:rPr lang="pt-BR" sz="3000" dirty="0" smtClean="0">
                <a:solidFill>
                  <a:prstClr val="black"/>
                </a:solidFill>
              </a:rPr>
              <a:t>nós com propriedades:</a:t>
            </a:r>
            <a:endParaRPr lang="pt-BR" sz="2200" dirty="0" smtClean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lvl="0"/>
            <a:r>
              <a:rPr lang="pt-BR" sz="22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MATCH </a:t>
            </a:r>
            <a:r>
              <a:rPr lang="pt-BR" sz="22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(</a:t>
            </a:r>
            <a:r>
              <a:rPr lang="pt-BR" sz="2200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a:Funcionarios</a:t>
            </a:r>
            <a:r>
              <a:rPr lang="pt-BR" sz="22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), (</a:t>
            </a:r>
            <a:r>
              <a:rPr lang="pt-BR" sz="2200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b:Departamento</a:t>
            </a:r>
            <a:r>
              <a:rPr lang="pt-BR" sz="22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)</a:t>
            </a:r>
          </a:p>
          <a:p>
            <a:pPr lvl="0"/>
            <a:r>
              <a:rPr lang="pt-BR" sz="22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WHERE </a:t>
            </a:r>
            <a:r>
              <a:rPr lang="pt-BR" sz="2200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a.cargo</a:t>
            </a:r>
            <a:r>
              <a:rPr lang="pt-BR" sz="22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= </a:t>
            </a:r>
            <a:r>
              <a:rPr lang="pt-BR" sz="22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'CEO' </a:t>
            </a:r>
            <a:r>
              <a:rPr lang="pt-BR" sz="2200" dirty="0" smtClean="0">
                <a:latin typeface="Consolas" panose="020B0609020204030204" pitchFamily="49" charset="0"/>
              </a:rPr>
              <a:t>AND </a:t>
            </a:r>
            <a:r>
              <a:rPr lang="pt-BR" sz="2200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b.nome</a:t>
            </a:r>
            <a:r>
              <a:rPr lang="pt-BR" sz="22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pt-BR" sz="2200" dirty="0">
                <a:solidFill>
                  <a:srgbClr val="00B050"/>
                </a:solidFill>
                <a:latin typeface="Consolas" panose="020B0609020204030204" pitchFamily="49" charset="0"/>
              </a:rPr>
              <a:t>= </a:t>
            </a:r>
            <a:r>
              <a:rPr lang="pt-BR" sz="22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'Diretoria' </a:t>
            </a:r>
          </a:p>
          <a:p>
            <a:r>
              <a:rPr lang="pt-BR" sz="22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CREATE </a:t>
            </a:r>
            <a:r>
              <a:rPr lang="pt-BR" sz="22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(</a:t>
            </a:r>
            <a:r>
              <a:rPr lang="pt-BR" sz="22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a</a:t>
            </a:r>
            <a:r>
              <a:rPr lang="pt-BR" sz="22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)-[</a:t>
            </a:r>
            <a:r>
              <a:rPr lang="pt-BR" sz="2200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r:Vinculado</a:t>
            </a:r>
            <a:r>
              <a:rPr lang="pt-BR" sz="22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{data:</a:t>
            </a:r>
            <a:r>
              <a:rPr lang="pt-BR" sz="22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'10Jan2001'</a:t>
            </a:r>
            <a:r>
              <a:rPr lang="pt-BR" sz="22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}]-&gt;(</a:t>
            </a:r>
            <a:r>
              <a:rPr lang="pt-BR" sz="22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b</a:t>
            </a:r>
            <a:r>
              <a:rPr lang="pt-BR" sz="22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</a:p>
          <a:p>
            <a:pPr lvl="0"/>
            <a:r>
              <a:rPr lang="pt-BR" sz="22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RETURN </a:t>
            </a:r>
            <a:r>
              <a:rPr lang="pt-BR" sz="22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r</a:t>
            </a:r>
            <a:endParaRPr lang="pt-BR" sz="22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-17253" y="34504"/>
            <a:ext cx="9161253" cy="586599"/>
            <a:chOff x="0" y="-2"/>
            <a:chExt cx="9161253" cy="58659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r="5637" b="2811"/>
            <a:stretch/>
          </p:blipFill>
          <p:spPr>
            <a:xfrm>
              <a:off x="0" y="1"/>
              <a:ext cx="2674189" cy="586596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2603740" y="-1"/>
              <a:ext cx="4109769" cy="586598"/>
              <a:chOff x="2603740" y="-1"/>
              <a:chExt cx="4109769" cy="586598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upo 6"/>
              <p:cNvGrpSpPr/>
              <p:nvPr/>
            </p:nvGrpSpPr>
            <p:grpSpPr>
              <a:xfrm>
                <a:off x="4648201" y="-1"/>
                <a:ext cx="2065308" cy="586597"/>
                <a:chOff x="2603740" y="0"/>
                <a:chExt cx="2065308" cy="586597"/>
              </a:xfrm>
            </p:grpSpPr>
            <p:pic>
              <p:nvPicPr>
                <p:cNvPr id="8" name="Imagem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9" name="Imagem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o 10"/>
            <p:cNvGrpSpPr/>
            <p:nvPr/>
          </p:nvGrpSpPr>
          <p:grpSpPr>
            <a:xfrm>
              <a:off x="5034231" y="-2"/>
              <a:ext cx="4127022" cy="586598"/>
              <a:chOff x="2603740" y="-1"/>
              <a:chExt cx="4127022" cy="586598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16" name="Imagem 1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7" name="Imagem 1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upo 12"/>
              <p:cNvGrpSpPr/>
              <p:nvPr/>
            </p:nvGrpSpPr>
            <p:grpSpPr>
              <a:xfrm>
                <a:off x="4648201" y="-1"/>
                <a:ext cx="2082561" cy="586597"/>
                <a:chOff x="2603740" y="0"/>
                <a:chExt cx="2082561" cy="586597"/>
              </a:xfrm>
            </p:grpSpPr>
            <p:pic>
              <p:nvPicPr>
                <p:cNvPr id="14" name="Imagem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19500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5" name="Imagem 1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CaixaDeTexto 3"/>
          <p:cNvSpPr txBox="1"/>
          <p:nvPr/>
        </p:nvSpPr>
        <p:spPr>
          <a:xfrm>
            <a:off x="29499" y="540894"/>
            <a:ext cx="9047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6</a:t>
            </a:r>
            <a:r>
              <a:rPr lang="pt-BR" sz="3000" b="1" dirty="0" smtClean="0"/>
              <a:t>. </a:t>
            </a:r>
            <a:r>
              <a:rPr lang="pt-BR" sz="3000" b="1" dirty="0" err="1" smtClean="0"/>
              <a:t>Graph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Database</a:t>
            </a:r>
            <a:r>
              <a:rPr lang="pt-BR" sz="3000" b="1" dirty="0"/>
              <a:t> </a:t>
            </a:r>
            <a:r>
              <a:rPr lang="pt-BR" sz="3000" b="1" dirty="0" smtClean="0"/>
              <a:t>ou </a:t>
            </a:r>
            <a:r>
              <a:rPr lang="pt-BR" sz="3000" b="1" dirty="0" err="1" smtClean="0"/>
              <a:t>Graph</a:t>
            </a:r>
            <a:r>
              <a:rPr lang="pt-BR" sz="3000" b="1" dirty="0" smtClean="0"/>
              <a:t> DB.</a:t>
            </a:r>
          </a:p>
          <a:p>
            <a:r>
              <a:rPr lang="pt-BR" sz="3000" b="1" dirty="0" smtClean="0"/>
              <a:t>6.4 </a:t>
            </a:r>
            <a:r>
              <a:rPr lang="pt-BR" sz="3000" b="1" dirty="0" err="1" smtClean="0"/>
              <a:t>Cypher</a:t>
            </a:r>
            <a:r>
              <a:rPr lang="pt-BR" sz="3000" dirty="0" smtClean="0"/>
              <a:t> – a </a:t>
            </a:r>
            <a:r>
              <a:rPr lang="pt-BR" sz="3000" dirty="0" err="1"/>
              <a:t>g</a:t>
            </a:r>
            <a:r>
              <a:rPr lang="pt-BR" sz="3000" dirty="0" err="1" smtClean="0"/>
              <a:t>raph</a:t>
            </a:r>
            <a:r>
              <a:rPr lang="pt-BR" sz="3000" dirty="0" smtClean="0"/>
              <a:t> query </a:t>
            </a:r>
            <a:r>
              <a:rPr lang="pt-BR" sz="3000" dirty="0" err="1" smtClean="0"/>
              <a:t>language</a:t>
            </a:r>
            <a:r>
              <a:rPr lang="pt-BR" sz="3000" dirty="0" smtClean="0"/>
              <a:t> (exemplo)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639019" y="-11011"/>
            <a:ext cx="750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mtClean="0"/>
              <a:t>RAD5056: Redes econômicas e sociais: teoria e aplicações</a:t>
            </a:r>
            <a:endParaRPr lang="pt-BR" sz="2400" b="1" dirty="0"/>
          </a:p>
        </p:txBody>
      </p:sp>
      <p:sp>
        <p:nvSpPr>
          <p:cNvPr id="20" name="Retângulo 19"/>
          <p:cNvSpPr/>
          <p:nvPr/>
        </p:nvSpPr>
        <p:spPr>
          <a:xfrm>
            <a:off x="4876801" y="386049"/>
            <a:ext cx="4199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/>
              <a:t>Prof. Evandro Marcos </a:t>
            </a:r>
            <a:r>
              <a:rPr lang="pt-BR" sz="1200" b="1" dirty="0" err="1" smtClean="0"/>
              <a:t>Saidel</a:t>
            </a:r>
            <a:r>
              <a:rPr lang="pt-BR" sz="1200" b="1" dirty="0" smtClean="0"/>
              <a:t> Ribeiro – PPGAO – FEARP </a:t>
            </a:r>
            <a:endParaRPr lang="pt-BR" sz="1200" b="1" dirty="0"/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12</a:t>
            </a:fld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" y="1599573"/>
            <a:ext cx="9094036" cy="497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2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-17253" y="34504"/>
            <a:ext cx="9161253" cy="586599"/>
            <a:chOff x="0" y="-2"/>
            <a:chExt cx="9161253" cy="58659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r="5637" b="2811"/>
            <a:stretch/>
          </p:blipFill>
          <p:spPr>
            <a:xfrm>
              <a:off x="0" y="1"/>
              <a:ext cx="2674189" cy="586596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2603740" y="-1"/>
              <a:ext cx="4109769" cy="586598"/>
              <a:chOff x="2603740" y="-1"/>
              <a:chExt cx="4109769" cy="586598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upo 6"/>
              <p:cNvGrpSpPr/>
              <p:nvPr/>
            </p:nvGrpSpPr>
            <p:grpSpPr>
              <a:xfrm>
                <a:off x="4648201" y="-1"/>
                <a:ext cx="2065308" cy="586597"/>
                <a:chOff x="2603740" y="0"/>
                <a:chExt cx="2065308" cy="586597"/>
              </a:xfrm>
            </p:grpSpPr>
            <p:pic>
              <p:nvPicPr>
                <p:cNvPr id="8" name="Imagem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9" name="Imagem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o 10"/>
            <p:cNvGrpSpPr/>
            <p:nvPr/>
          </p:nvGrpSpPr>
          <p:grpSpPr>
            <a:xfrm>
              <a:off x="5034231" y="-2"/>
              <a:ext cx="4127022" cy="586598"/>
              <a:chOff x="2603740" y="-1"/>
              <a:chExt cx="4127022" cy="586598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16" name="Imagem 1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7" name="Imagem 1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upo 12"/>
              <p:cNvGrpSpPr/>
              <p:nvPr/>
            </p:nvGrpSpPr>
            <p:grpSpPr>
              <a:xfrm>
                <a:off x="4648201" y="-1"/>
                <a:ext cx="2082561" cy="586597"/>
                <a:chOff x="2603740" y="0"/>
                <a:chExt cx="2082561" cy="586597"/>
              </a:xfrm>
            </p:grpSpPr>
            <p:pic>
              <p:nvPicPr>
                <p:cNvPr id="14" name="Imagem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19500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5" name="Imagem 1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CaixaDeTexto 3"/>
          <p:cNvSpPr txBox="1"/>
          <p:nvPr/>
        </p:nvSpPr>
        <p:spPr>
          <a:xfrm>
            <a:off x="29499" y="540894"/>
            <a:ext cx="90472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6</a:t>
            </a:r>
            <a:r>
              <a:rPr lang="pt-BR" sz="3000" b="1" dirty="0" smtClean="0"/>
              <a:t>. </a:t>
            </a:r>
            <a:r>
              <a:rPr lang="pt-BR" sz="3000" b="1" dirty="0" err="1" smtClean="0"/>
              <a:t>Graph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Database</a:t>
            </a:r>
            <a:r>
              <a:rPr lang="pt-BR" sz="3000" b="1" dirty="0" smtClean="0"/>
              <a:t>.</a:t>
            </a:r>
          </a:p>
          <a:p>
            <a:r>
              <a:rPr lang="pt-BR" sz="3000" b="1" dirty="0"/>
              <a:t>6</a:t>
            </a:r>
            <a:r>
              <a:rPr lang="pt-BR" sz="3000" b="1" dirty="0" smtClean="0"/>
              <a:t>.1 Instalação do neo4j</a:t>
            </a:r>
            <a:r>
              <a:rPr lang="pt-BR" sz="3000" b="1" dirty="0"/>
              <a:t>	</a:t>
            </a:r>
            <a:r>
              <a:rPr lang="pt-BR" sz="3000" b="1" dirty="0" smtClean="0"/>
              <a:t>	</a:t>
            </a:r>
            <a:r>
              <a:rPr lang="pt-BR" sz="3000" b="1" dirty="0" smtClean="0">
                <a:hlinkClick r:id="rId3"/>
              </a:rPr>
              <a:t>https</a:t>
            </a:r>
            <a:r>
              <a:rPr lang="pt-BR" sz="3000" b="1" dirty="0">
                <a:hlinkClick r:id="rId3"/>
              </a:rPr>
              <a:t>://neo4j.com</a:t>
            </a:r>
            <a:r>
              <a:rPr lang="pt-BR" sz="3000" b="1" dirty="0" smtClean="0">
                <a:hlinkClick r:id="rId3"/>
              </a:rPr>
              <a:t>/</a:t>
            </a:r>
            <a:endParaRPr lang="pt-BR" sz="3000" b="1" dirty="0" smtClean="0"/>
          </a:p>
          <a:p>
            <a:endParaRPr lang="pt-BR" sz="1200" b="1" dirty="0"/>
          </a:p>
          <a:p>
            <a:r>
              <a:rPr lang="pt-BR" sz="3000" dirty="0" smtClean="0"/>
              <a:t>Download:</a:t>
            </a:r>
          </a:p>
          <a:p>
            <a:endParaRPr lang="pt-BR" sz="3000" b="1" dirty="0"/>
          </a:p>
        </p:txBody>
      </p:sp>
      <p:sp>
        <p:nvSpPr>
          <p:cNvPr id="19" name="Retângulo 18"/>
          <p:cNvSpPr/>
          <p:nvPr/>
        </p:nvSpPr>
        <p:spPr>
          <a:xfrm>
            <a:off x="1639019" y="-11011"/>
            <a:ext cx="750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mtClean="0"/>
              <a:t>RAD5056: Redes econômicas e sociais: teoria e aplicações</a:t>
            </a:r>
            <a:endParaRPr lang="pt-BR" sz="2400" b="1" dirty="0"/>
          </a:p>
        </p:txBody>
      </p:sp>
      <p:sp>
        <p:nvSpPr>
          <p:cNvPr id="20" name="Retângulo 19"/>
          <p:cNvSpPr/>
          <p:nvPr/>
        </p:nvSpPr>
        <p:spPr>
          <a:xfrm>
            <a:off x="4876801" y="386049"/>
            <a:ext cx="4199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/>
              <a:t>Prof. Evandro Marcos </a:t>
            </a:r>
            <a:r>
              <a:rPr lang="pt-BR" sz="1200" b="1" dirty="0" err="1" smtClean="0"/>
              <a:t>Saidel</a:t>
            </a:r>
            <a:r>
              <a:rPr lang="pt-BR" sz="1200" b="1" dirty="0" smtClean="0"/>
              <a:t> Ribeiro – PPGAO – FEARP </a:t>
            </a:r>
            <a:endParaRPr lang="pt-BR" sz="1200" b="1" dirty="0"/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2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6160" r="10758" b="28409"/>
          <a:stretch/>
        </p:blipFill>
        <p:spPr bwMode="auto">
          <a:xfrm>
            <a:off x="134916" y="2142212"/>
            <a:ext cx="8870540" cy="4069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Seta para a direita 24"/>
          <p:cNvSpPr/>
          <p:nvPr/>
        </p:nvSpPr>
        <p:spPr>
          <a:xfrm rot="17851292">
            <a:off x="371590" y="5934363"/>
            <a:ext cx="655543" cy="443345"/>
          </a:xfrm>
          <a:prstGeom prst="right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a direita 25"/>
          <p:cNvSpPr/>
          <p:nvPr/>
        </p:nvSpPr>
        <p:spPr>
          <a:xfrm rot="2578089">
            <a:off x="7657999" y="2057267"/>
            <a:ext cx="655543" cy="443345"/>
          </a:xfrm>
          <a:prstGeom prst="right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5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-17253" y="34504"/>
            <a:ext cx="9161253" cy="586599"/>
            <a:chOff x="0" y="-2"/>
            <a:chExt cx="9161253" cy="58659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r="5637" b="2811"/>
            <a:stretch/>
          </p:blipFill>
          <p:spPr>
            <a:xfrm>
              <a:off x="0" y="1"/>
              <a:ext cx="2674189" cy="586596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2603740" y="-1"/>
              <a:ext cx="4109769" cy="586598"/>
              <a:chOff x="2603740" y="-1"/>
              <a:chExt cx="4109769" cy="586598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upo 6"/>
              <p:cNvGrpSpPr/>
              <p:nvPr/>
            </p:nvGrpSpPr>
            <p:grpSpPr>
              <a:xfrm>
                <a:off x="4648201" y="-1"/>
                <a:ext cx="2065308" cy="586597"/>
                <a:chOff x="2603740" y="0"/>
                <a:chExt cx="2065308" cy="586597"/>
              </a:xfrm>
            </p:grpSpPr>
            <p:pic>
              <p:nvPicPr>
                <p:cNvPr id="8" name="Imagem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9" name="Imagem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o 10"/>
            <p:cNvGrpSpPr/>
            <p:nvPr/>
          </p:nvGrpSpPr>
          <p:grpSpPr>
            <a:xfrm>
              <a:off x="5034231" y="-2"/>
              <a:ext cx="4127022" cy="586598"/>
              <a:chOff x="2603740" y="-1"/>
              <a:chExt cx="4127022" cy="586598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16" name="Imagem 1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7" name="Imagem 1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upo 12"/>
              <p:cNvGrpSpPr/>
              <p:nvPr/>
            </p:nvGrpSpPr>
            <p:grpSpPr>
              <a:xfrm>
                <a:off x="4648201" y="-1"/>
                <a:ext cx="2082561" cy="586597"/>
                <a:chOff x="2603740" y="0"/>
                <a:chExt cx="2082561" cy="586597"/>
              </a:xfrm>
            </p:grpSpPr>
            <p:pic>
              <p:nvPicPr>
                <p:cNvPr id="14" name="Imagem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19500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5" name="Imagem 1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CaixaDeTexto 3"/>
          <p:cNvSpPr txBox="1"/>
          <p:nvPr/>
        </p:nvSpPr>
        <p:spPr>
          <a:xfrm>
            <a:off x="29499" y="540894"/>
            <a:ext cx="90472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6</a:t>
            </a:r>
            <a:r>
              <a:rPr lang="pt-BR" sz="3000" b="1" dirty="0" smtClean="0"/>
              <a:t>. </a:t>
            </a:r>
            <a:r>
              <a:rPr lang="pt-BR" sz="3000" b="1" dirty="0" err="1" smtClean="0"/>
              <a:t>Graph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Database</a:t>
            </a:r>
            <a:r>
              <a:rPr lang="pt-BR" sz="3000" b="1" dirty="0" smtClean="0"/>
              <a:t>.</a:t>
            </a:r>
          </a:p>
          <a:p>
            <a:r>
              <a:rPr lang="pt-BR" sz="3000" b="1" dirty="0"/>
              <a:t>6</a:t>
            </a:r>
            <a:r>
              <a:rPr lang="pt-BR" sz="3000" b="1" dirty="0" smtClean="0"/>
              <a:t>.1 </a:t>
            </a:r>
            <a:r>
              <a:rPr lang="pt-BR" sz="3000" b="1" dirty="0"/>
              <a:t>Instalação </a:t>
            </a:r>
            <a:r>
              <a:rPr lang="pt-BR" sz="3000" b="1" dirty="0" smtClean="0"/>
              <a:t>do neo4j	</a:t>
            </a:r>
            <a:r>
              <a:rPr lang="pt-BR" sz="3000" b="1" dirty="0"/>
              <a:t>	</a:t>
            </a:r>
            <a:r>
              <a:rPr lang="pt-BR" sz="3000" b="1" dirty="0" smtClean="0">
                <a:hlinkClick r:id="rId3"/>
              </a:rPr>
              <a:t>https</a:t>
            </a:r>
            <a:r>
              <a:rPr lang="pt-BR" sz="3000" b="1" dirty="0">
                <a:hlinkClick r:id="rId3"/>
              </a:rPr>
              <a:t>://neo4j.com</a:t>
            </a:r>
            <a:r>
              <a:rPr lang="pt-BR" sz="3000" b="1" dirty="0" smtClean="0">
                <a:hlinkClick r:id="rId3"/>
              </a:rPr>
              <a:t>/</a:t>
            </a:r>
            <a:endParaRPr lang="pt-BR" sz="3000" b="1" dirty="0" smtClean="0"/>
          </a:p>
          <a:p>
            <a:endParaRPr lang="pt-BR" sz="1200" b="1" dirty="0"/>
          </a:p>
          <a:p>
            <a:r>
              <a:rPr lang="pt-BR" sz="3000" dirty="0" smtClean="0"/>
              <a:t>Download:</a:t>
            </a:r>
          </a:p>
          <a:p>
            <a:endParaRPr lang="pt-BR" sz="3000" b="1" dirty="0"/>
          </a:p>
        </p:txBody>
      </p:sp>
      <p:sp>
        <p:nvSpPr>
          <p:cNvPr id="19" name="Retângulo 18"/>
          <p:cNvSpPr/>
          <p:nvPr/>
        </p:nvSpPr>
        <p:spPr>
          <a:xfrm>
            <a:off x="1639019" y="-11011"/>
            <a:ext cx="750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mtClean="0"/>
              <a:t>RAD5056: Redes econômicas e sociais: teoria e aplicações</a:t>
            </a:r>
            <a:endParaRPr lang="pt-BR" sz="2400" b="1" dirty="0"/>
          </a:p>
        </p:txBody>
      </p:sp>
      <p:sp>
        <p:nvSpPr>
          <p:cNvPr id="20" name="Retângulo 19"/>
          <p:cNvSpPr/>
          <p:nvPr/>
        </p:nvSpPr>
        <p:spPr>
          <a:xfrm>
            <a:off x="4876801" y="386049"/>
            <a:ext cx="4199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/>
              <a:t>Prof. Evandro Marcos </a:t>
            </a:r>
            <a:r>
              <a:rPr lang="pt-BR" sz="1200" b="1" dirty="0" err="1" smtClean="0"/>
              <a:t>Saidel</a:t>
            </a:r>
            <a:r>
              <a:rPr lang="pt-BR" sz="1200" b="1" dirty="0" smtClean="0"/>
              <a:t> Ribeiro – PPGAO – FEARP </a:t>
            </a:r>
            <a:endParaRPr lang="pt-BR" sz="1200" b="1" dirty="0"/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3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t="27159" r="14826" b="8864"/>
          <a:stretch/>
        </p:blipFill>
        <p:spPr bwMode="auto">
          <a:xfrm>
            <a:off x="309763" y="2140477"/>
            <a:ext cx="8505889" cy="4412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Seta para a direita 24"/>
          <p:cNvSpPr/>
          <p:nvPr/>
        </p:nvSpPr>
        <p:spPr>
          <a:xfrm rot="17851292">
            <a:off x="5773357" y="6243218"/>
            <a:ext cx="655543" cy="443345"/>
          </a:xfrm>
          <a:prstGeom prst="right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5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-17253" y="34504"/>
            <a:ext cx="9161253" cy="586599"/>
            <a:chOff x="0" y="-2"/>
            <a:chExt cx="9161253" cy="58659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r="5637" b="2811"/>
            <a:stretch/>
          </p:blipFill>
          <p:spPr>
            <a:xfrm>
              <a:off x="0" y="1"/>
              <a:ext cx="2674189" cy="586596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2603740" y="-1"/>
              <a:ext cx="4109769" cy="586598"/>
              <a:chOff x="2603740" y="-1"/>
              <a:chExt cx="4109769" cy="586598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upo 6"/>
              <p:cNvGrpSpPr/>
              <p:nvPr/>
            </p:nvGrpSpPr>
            <p:grpSpPr>
              <a:xfrm>
                <a:off x="4648201" y="-1"/>
                <a:ext cx="2065308" cy="586597"/>
                <a:chOff x="2603740" y="0"/>
                <a:chExt cx="2065308" cy="586597"/>
              </a:xfrm>
            </p:grpSpPr>
            <p:pic>
              <p:nvPicPr>
                <p:cNvPr id="8" name="Imagem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9" name="Imagem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o 10"/>
            <p:cNvGrpSpPr/>
            <p:nvPr/>
          </p:nvGrpSpPr>
          <p:grpSpPr>
            <a:xfrm>
              <a:off x="5034231" y="-2"/>
              <a:ext cx="4127022" cy="586598"/>
              <a:chOff x="2603740" y="-1"/>
              <a:chExt cx="4127022" cy="586598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16" name="Imagem 1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7" name="Imagem 1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upo 12"/>
              <p:cNvGrpSpPr/>
              <p:nvPr/>
            </p:nvGrpSpPr>
            <p:grpSpPr>
              <a:xfrm>
                <a:off x="4648201" y="-1"/>
                <a:ext cx="2082561" cy="586597"/>
                <a:chOff x="2603740" y="0"/>
                <a:chExt cx="2082561" cy="586597"/>
              </a:xfrm>
            </p:grpSpPr>
            <p:pic>
              <p:nvPicPr>
                <p:cNvPr id="14" name="Imagem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19500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5" name="Imagem 1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CaixaDeTexto 3"/>
          <p:cNvSpPr txBox="1"/>
          <p:nvPr/>
        </p:nvSpPr>
        <p:spPr>
          <a:xfrm>
            <a:off x="29499" y="540894"/>
            <a:ext cx="90472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6</a:t>
            </a:r>
            <a:r>
              <a:rPr lang="pt-BR" sz="3000" b="1" dirty="0" smtClean="0"/>
              <a:t>. </a:t>
            </a:r>
            <a:r>
              <a:rPr lang="pt-BR" sz="3000" b="1" dirty="0" err="1" smtClean="0"/>
              <a:t>Graph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Database</a:t>
            </a:r>
            <a:r>
              <a:rPr lang="pt-BR" sz="3000" b="1" dirty="0" smtClean="0"/>
              <a:t>.</a:t>
            </a:r>
          </a:p>
          <a:p>
            <a:r>
              <a:rPr lang="pt-BR" sz="3000" b="1" dirty="0"/>
              <a:t>6</a:t>
            </a:r>
            <a:r>
              <a:rPr lang="pt-BR" sz="3000" b="1" dirty="0" smtClean="0"/>
              <a:t>.1 </a:t>
            </a:r>
            <a:r>
              <a:rPr lang="pt-BR" sz="3000" b="1" dirty="0"/>
              <a:t>Instalação </a:t>
            </a:r>
            <a:r>
              <a:rPr lang="pt-BR" sz="3000" b="1" dirty="0" smtClean="0"/>
              <a:t>do neo4j	</a:t>
            </a:r>
            <a:r>
              <a:rPr lang="pt-BR" sz="3000" b="1" dirty="0"/>
              <a:t>	</a:t>
            </a:r>
            <a:r>
              <a:rPr lang="pt-BR" sz="3000" b="1" dirty="0" smtClean="0">
                <a:hlinkClick r:id="rId3"/>
              </a:rPr>
              <a:t>https</a:t>
            </a:r>
            <a:r>
              <a:rPr lang="pt-BR" sz="3000" b="1" dirty="0">
                <a:hlinkClick r:id="rId3"/>
              </a:rPr>
              <a:t>://neo4j.com</a:t>
            </a:r>
            <a:r>
              <a:rPr lang="pt-BR" sz="3000" b="1" dirty="0" smtClean="0">
                <a:hlinkClick r:id="rId3"/>
              </a:rPr>
              <a:t>/</a:t>
            </a:r>
            <a:endParaRPr lang="pt-BR" sz="3000" b="1" dirty="0" smtClean="0"/>
          </a:p>
          <a:p>
            <a:endParaRPr lang="pt-BR" sz="1200" b="1" dirty="0"/>
          </a:p>
          <a:p>
            <a:r>
              <a:rPr lang="pt-BR" sz="3000" dirty="0" smtClean="0"/>
              <a:t>Download:</a:t>
            </a:r>
          </a:p>
          <a:p>
            <a:endParaRPr lang="pt-BR" sz="3000" b="1" dirty="0"/>
          </a:p>
        </p:txBody>
      </p:sp>
      <p:sp>
        <p:nvSpPr>
          <p:cNvPr id="19" name="Retângulo 18"/>
          <p:cNvSpPr/>
          <p:nvPr/>
        </p:nvSpPr>
        <p:spPr>
          <a:xfrm>
            <a:off x="1639019" y="-11011"/>
            <a:ext cx="750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mtClean="0"/>
              <a:t>RAD5056: Redes econômicas e sociais: teoria e aplicações</a:t>
            </a:r>
            <a:endParaRPr lang="pt-BR" sz="2400" b="1" dirty="0"/>
          </a:p>
        </p:txBody>
      </p:sp>
      <p:sp>
        <p:nvSpPr>
          <p:cNvPr id="20" name="Retângulo 19"/>
          <p:cNvSpPr/>
          <p:nvPr/>
        </p:nvSpPr>
        <p:spPr>
          <a:xfrm>
            <a:off x="4876801" y="386049"/>
            <a:ext cx="4199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/>
              <a:t>Prof. Evandro Marcos </a:t>
            </a:r>
            <a:r>
              <a:rPr lang="pt-BR" sz="1200" b="1" dirty="0" err="1" smtClean="0"/>
              <a:t>Saidel</a:t>
            </a:r>
            <a:r>
              <a:rPr lang="pt-BR" sz="1200" b="1" dirty="0" smtClean="0"/>
              <a:t> Ribeiro – PPGAO – FEARP </a:t>
            </a:r>
            <a:endParaRPr lang="pt-BR" sz="1200" b="1" dirty="0"/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4</a:t>
            </a:fld>
            <a:endParaRPr lang="pt-BR"/>
          </a:p>
        </p:txBody>
      </p:sp>
      <p:grpSp>
        <p:nvGrpSpPr>
          <p:cNvPr id="22" name="Grupo 21"/>
          <p:cNvGrpSpPr/>
          <p:nvPr/>
        </p:nvGrpSpPr>
        <p:grpSpPr>
          <a:xfrm>
            <a:off x="316962" y="2153054"/>
            <a:ext cx="8505889" cy="4412516"/>
            <a:chOff x="300195" y="2126829"/>
            <a:chExt cx="8505889" cy="441251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8" t="26959" r="14837" b="8967"/>
            <a:stretch/>
          </p:blipFill>
          <p:spPr bwMode="auto">
            <a:xfrm>
              <a:off x="300195" y="2126829"/>
              <a:ext cx="8505889" cy="44125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6" name="Seta para a direita 25"/>
            <p:cNvSpPr/>
            <p:nvPr/>
          </p:nvSpPr>
          <p:spPr>
            <a:xfrm rot="13202655">
              <a:off x="5280295" y="5495979"/>
              <a:ext cx="655543" cy="443345"/>
            </a:xfrm>
            <a:prstGeom prst="rightArrow">
              <a:avLst/>
            </a:prstGeom>
            <a:solidFill>
              <a:srgbClr val="C0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2" t="25741" r="29642" b="49471"/>
          <a:stretch/>
        </p:blipFill>
        <p:spPr bwMode="auto">
          <a:xfrm>
            <a:off x="4187669" y="1602722"/>
            <a:ext cx="4190169" cy="1847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-17253" y="34504"/>
            <a:ext cx="9161253" cy="586599"/>
            <a:chOff x="0" y="-2"/>
            <a:chExt cx="9161253" cy="58659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r="5637" b="2811"/>
            <a:stretch/>
          </p:blipFill>
          <p:spPr>
            <a:xfrm>
              <a:off x="0" y="1"/>
              <a:ext cx="2674189" cy="586596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2603740" y="-1"/>
              <a:ext cx="4109769" cy="586598"/>
              <a:chOff x="2603740" y="-1"/>
              <a:chExt cx="4109769" cy="586598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upo 6"/>
              <p:cNvGrpSpPr/>
              <p:nvPr/>
            </p:nvGrpSpPr>
            <p:grpSpPr>
              <a:xfrm>
                <a:off x="4648201" y="-1"/>
                <a:ext cx="2065308" cy="586597"/>
                <a:chOff x="2603740" y="0"/>
                <a:chExt cx="2065308" cy="586597"/>
              </a:xfrm>
            </p:grpSpPr>
            <p:pic>
              <p:nvPicPr>
                <p:cNvPr id="8" name="Imagem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9" name="Imagem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o 10"/>
            <p:cNvGrpSpPr/>
            <p:nvPr/>
          </p:nvGrpSpPr>
          <p:grpSpPr>
            <a:xfrm>
              <a:off x="5034231" y="-2"/>
              <a:ext cx="4127022" cy="586598"/>
              <a:chOff x="2603740" y="-1"/>
              <a:chExt cx="4127022" cy="586598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16" name="Imagem 1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7" name="Imagem 1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upo 12"/>
              <p:cNvGrpSpPr/>
              <p:nvPr/>
            </p:nvGrpSpPr>
            <p:grpSpPr>
              <a:xfrm>
                <a:off x="4648201" y="-1"/>
                <a:ext cx="2082561" cy="586597"/>
                <a:chOff x="2603740" y="0"/>
                <a:chExt cx="2082561" cy="586597"/>
              </a:xfrm>
            </p:grpSpPr>
            <p:pic>
              <p:nvPicPr>
                <p:cNvPr id="14" name="Imagem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19500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5" name="Imagem 1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CaixaDeTexto 3"/>
          <p:cNvSpPr txBox="1"/>
          <p:nvPr/>
        </p:nvSpPr>
        <p:spPr>
          <a:xfrm>
            <a:off x="29499" y="540894"/>
            <a:ext cx="90472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6</a:t>
            </a:r>
            <a:r>
              <a:rPr lang="pt-BR" sz="3000" b="1" dirty="0" smtClean="0"/>
              <a:t>. </a:t>
            </a:r>
            <a:r>
              <a:rPr lang="pt-BR" sz="3000" b="1" dirty="0" err="1" smtClean="0"/>
              <a:t>Graph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Database</a:t>
            </a:r>
            <a:r>
              <a:rPr lang="pt-BR" sz="3000" b="1" dirty="0" smtClean="0"/>
              <a:t>.</a:t>
            </a:r>
          </a:p>
          <a:p>
            <a:r>
              <a:rPr lang="pt-BR" sz="3000" b="1" dirty="0"/>
              <a:t>6</a:t>
            </a:r>
            <a:r>
              <a:rPr lang="pt-BR" sz="3000" b="1" dirty="0" smtClean="0"/>
              <a:t>.1 </a:t>
            </a:r>
            <a:r>
              <a:rPr lang="pt-BR" sz="3000" b="1" dirty="0"/>
              <a:t>Instalação </a:t>
            </a:r>
            <a:r>
              <a:rPr lang="pt-BR" sz="3000" b="1" dirty="0" smtClean="0"/>
              <a:t>do neo4j</a:t>
            </a:r>
            <a:r>
              <a:rPr lang="pt-BR" sz="3000" b="1" dirty="0"/>
              <a:t>	</a:t>
            </a:r>
            <a:endParaRPr lang="pt-BR" sz="3000" b="1" dirty="0" smtClean="0"/>
          </a:p>
          <a:p>
            <a:endParaRPr lang="pt-BR" sz="1200" b="1" dirty="0"/>
          </a:p>
          <a:p>
            <a:endParaRPr lang="pt-BR" sz="3000" b="1" dirty="0"/>
          </a:p>
        </p:txBody>
      </p:sp>
      <p:sp>
        <p:nvSpPr>
          <p:cNvPr id="19" name="Retângulo 18"/>
          <p:cNvSpPr/>
          <p:nvPr/>
        </p:nvSpPr>
        <p:spPr>
          <a:xfrm>
            <a:off x="1639019" y="-11011"/>
            <a:ext cx="750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mtClean="0"/>
              <a:t>RAD5056: Redes econômicas e sociais: teoria e aplicações</a:t>
            </a:r>
            <a:endParaRPr lang="pt-BR" sz="2400" b="1" dirty="0"/>
          </a:p>
        </p:txBody>
      </p:sp>
      <p:sp>
        <p:nvSpPr>
          <p:cNvPr id="20" name="Retângulo 19"/>
          <p:cNvSpPr/>
          <p:nvPr/>
        </p:nvSpPr>
        <p:spPr>
          <a:xfrm>
            <a:off x="4876801" y="386049"/>
            <a:ext cx="4199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/>
              <a:t>Prof. Evandro Marcos </a:t>
            </a:r>
            <a:r>
              <a:rPr lang="pt-BR" sz="1200" b="1" dirty="0" err="1" smtClean="0"/>
              <a:t>Saidel</a:t>
            </a:r>
            <a:r>
              <a:rPr lang="pt-BR" sz="1200" b="1" dirty="0" smtClean="0"/>
              <a:t> Ribeiro – PPGAO – FEARP </a:t>
            </a:r>
            <a:endParaRPr lang="pt-BR" sz="1200" b="1" dirty="0"/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5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" y="1488498"/>
            <a:ext cx="3352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9" y="1744807"/>
            <a:ext cx="47815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00" y="2035752"/>
            <a:ext cx="47815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41" y="2434503"/>
            <a:ext cx="47815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19" y="1488498"/>
            <a:ext cx="6309863" cy="530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-17253" y="34504"/>
            <a:ext cx="9161253" cy="586599"/>
            <a:chOff x="0" y="-2"/>
            <a:chExt cx="9161253" cy="58659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r="5637" b="2811"/>
            <a:stretch/>
          </p:blipFill>
          <p:spPr>
            <a:xfrm>
              <a:off x="0" y="1"/>
              <a:ext cx="2674189" cy="586596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2603740" y="-1"/>
              <a:ext cx="4109769" cy="586598"/>
              <a:chOff x="2603740" y="-1"/>
              <a:chExt cx="4109769" cy="586598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upo 6"/>
              <p:cNvGrpSpPr/>
              <p:nvPr/>
            </p:nvGrpSpPr>
            <p:grpSpPr>
              <a:xfrm>
                <a:off x="4648201" y="-1"/>
                <a:ext cx="2065308" cy="586597"/>
                <a:chOff x="2603740" y="0"/>
                <a:chExt cx="2065308" cy="586597"/>
              </a:xfrm>
            </p:grpSpPr>
            <p:pic>
              <p:nvPicPr>
                <p:cNvPr id="8" name="Imagem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9" name="Imagem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o 10"/>
            <p:cNvGrpSpPr/>
            <p:nvPr/>
          </p:nvGrpSpPr>
          <p:grpSpPr>
            <a:xfrm>
              <a:off x="5034231" y="-2"/>
              <a:ext cx="4127022" cy="586598"/>
              <a:chOff x="2603740" y="-1"/>
              <a:chExt cx="4127022" cy="586598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16" name="Imagem 1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7" name="Imagem 1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upo 12"/>
              <p:cNvGrpSpPr/>
              <p:nvPr/>
            </p:nvGrpSpPr>
            <p:grpSpPr>
              <a:xfrm>
                <a:off x="4648201" y="-1"/>
                <a:ext cx="2082561" cy="586597"/>
                <a:chOff x="2603740" y="0"/>
                <a:chExt cx="2082561" cy="586597"/>
              </a:xfrm>
            </p:grpSpPr>
            <p:pic>
              <p:nvPicPr>
                <p:cNvPr id="14" name="Imagem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19500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5" name="Imagem 1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CaixaDeTexto 3"/>
          <p:cNvSpPr txBox="1"/>
          <p:nvPr/>
        </p:nvSpPr>
        <p:spPr>
          <a:xfrm>
            <a:off x="29499" y="540894"/>
            <a:ext cx="90472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6</a:t>
            </a:r>
            <a:r>
              <a:rPr lang="pt-BR" sz="3000" b="1" dirty="0" smtClean="0"/>
              <a:t>. </a:t>
            </a:r>
            <a:r>
              <a:rPr lang="pt-BR" sz="3000" b="1" dirty="0" err="1" smtClean="0"/>
              <a:t>Graph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Database</a:t>
            </a:r>
            <a:r>
              <a:rPr lang="pt-BR" sz="3000" b="1" dirty="0" smtClean="0"/>
              <a:t>.</a:t>
            </a:r>
          </a:p>
          <a:p>
            <a:r>
              <a:rPr lang="pt-BR" sz="3000" b="1" dirty="0"/>
              <a:t>6</a:t>
            </a:r>
            <a:r>
              <a:rPr lang="pt-BR" sz="3000" b="1" dirty="0" smtClean="0"/>
              <a:t>.1 </a:t>
            </a:r>
            <a:r>
              <a:rPr lang="pt-BR" sz="3000" b="1" dirty="0"/>
              <a:t>Instalação </a:t>
            </a:r>
            <a:r>
              <a:rPr lang="pt-BR" sz="3000" b="1" dirty="0" smtClean="0"/>
              <a:t>do neo4j</a:t>
            </a:r>
            <a:r>
              <a:rPr lang="pt-BR" sz="3000" b="1" dirty="0"/>
              <a:t>	</a:t>
            </a:r>
            <a:endParaRPr lang="pt-BR" sz="3000" b="1" dirty="0" smtClean="0"/>
          </a:p>
          <a:p>
            <a:endParaRPr lang="pt-BR" sz="1200" b="1" dirty="0"/>
          </a:p>
          <a:p>
            <a:r>
              <a:rPr lang="pt-BR" sz="3000" dirty="0" smtClean="0"/>
              <a:t>Execução </a:t>
            </a:r>
            <a:endParaRPr lang="pt-BR" sz="3000" dirty="0"/>
          </a:p>
        </p:txBody>
      </p:sp>
      <p:sp>
        <p:nvSpPr>
          <p:cNvPr id="19" name="Retângulo 18"/>
          <p:cNvSpPr/>
          <p:nvPr/>
        </p:nvSpPr>
        <p:spPr>
          <a:xfrm>
            <a:off x="1639019" y="-11011"/>
            <a:ext cx="750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mtClean="0"/>
              <a:t>RAD5056: Redes econômicas e sociais: teoria e aplicações</a:t>
            </a:r>
            <a:endParaRPr lang="pt-BR" sz="2400" b="1" dirty="0"/>
          </a:p>
        </p:txBody>
      </p:sp>
      <p:sp>
        <p:nvSpPr>
          <p:cNvPr id="20" name="Retângulo 19"/>
          <p:cNvSpPr/>
          <p:nvPr/>
        </p:nvSpPr>
        <p:spPr>
          <a:xfrm>
            <a:off x="4876801" y="386049"/>
            <a:ext cx="4199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/>
              <a:t>Prof. Evandro Marcos </a:t>
            </a:r>
            <a:r>
              <a:rPr lang="pt-BR" sz="1200" b="1" dirty="0" err="1" smtClean="0"/>
              <a:t>Saidel</a:t>
            </a:r>
            <a:r>
              <a:rPr lang="pt-BR" sz="1200" b="1" dirty="0" smtClean="0"/>
              <a:t> Ribeiro – PPGAO – FEARP </a:t>
            </a:r>
            <a:endParaRPr lang="pt-BR" sz="1200" b="1" dirty="0"/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6</a:t>
            </a:fld>
            <a:endParaRPr lang="pt-BR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4" y="2202887"/>
            <a:ext cx="3781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84" y="2202887"/>
            <a:ext cx="3781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21" y="3275754"/>
            <a:ext cx="4286475" cy="28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3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-17253" y="34504"/>
            <a:ext cx="9161253" cy="586599"/>
            <a:chOff x="0" y="-2"/>
            <a:chExt cx="9161253" cy="58659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r="5637" b="2811"/>
            <a:stretch/>
          </p:blipFill>
          <p:spPr>
            <a:xfrm>
              <a:off x="0" y="1"/>
              <a:ext cx="2674189" cy="586596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2603740" y="-1"/>
              <a:ext cx="4109769" cy="586598"/>
              <a:chOff x="2603740" y="-1"/>
              <a:chExt cx="4109769" cy="586598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upo 6"/>
              <p:cNvGrpSpPr/>
              <p:nvPr/>
            </p:nvGrpSpPr>
            <p:grpSpPr>
              <a:xfrm>
                <a:off x="4648201" y="-1"/>
                <a:ext cx="2065308" cy="586597"/>
                <a:chOff x="2603740" y="0"/>
                <a:chExt cx="2065308" cy="586597"/>
              </a:xfrm>
            </p:grpSpPr>
            <p:pic>
              <p:nvPicPr>
                <p:cNvPr id="8" name="Imagem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9" name="Imagem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o 10"/>
            <p:cNvGrpSpPr/>
            <p:nvPr/>
          </p:nvGrpSpPr>
          <p:grpSpPr>
            <a:xfrm>
              <a:off x="5034231" y="-2"/>
              <a:ext cx="4127022" cy="586598"/>
              <a:chOff x="2603740" y="-1"/>
              <a:chExt cx="4127022" cy="586598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16" name="Imagem 1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7" name="Imagem 1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upo 12"/>
              <p:cNvGrpSpPr/>
              <p:nvPr/>
            </p:nvGrpSpPr>
            <p:grpSpPr>
              <a:xfrm>
                <a:off x="4648201" y="-1"/>
                <a:ext cx="2082561" cy="586597"/>
                <a:chOff x="2603740" y="0"/>
                <a:chExt cx="2082561" cy="586597"/>
              </a:xfrm>
            </p:grpSpPr>
            <p:pic>
              <p:nvPicPr>
                <p:cNvPr id="14" name="Imagem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19500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5" name="Imagem 1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CaixaDeTexto 3"/>
          <p:cNvSpPr txBox="1"/>
          <p:nvPr/>
        </p:nvSpPr>
        <p:spPr>
          <a:xfrm>
            <a:off x="29499" y="540894"/>
            <a:ext cx="9047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6</a:t>
            </a:r>
            <a:r>
              <a:rPr lang="pt-BR" sz="3000" b="1" dirty="0" smtClean="0"/>
              <a:t>. </a:t>
            </a:r>
            <a:r>
              <a:rPr lang="pt-BR" sz="3000" b="1" dirty="0" err="1" smtClean="0"/>
              <a:t>Graph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Database</a:t>
            </a:r>
            <a:r>
              <a:rPr lang="pt-BR" sz="3000" b="1" dirty="0" smtClean="0"/>
              <a:t>.</a:t>
            </a:r>
          </a:p>
          <a:p>
            <a:r>
              <a:rPr lang="pt-BR" sz="3000" b="1" dirty="0" smtClean="0"/>
              <a:t>6.2 </a:t>
            </a:r>
            <a:r>
              <a:rPr lang="pt-BR" sz="3000" b="1" dirty="0" err="1" smtClean="0"/>
              <a:t>Login</a:t>
            </a:r>
            <a:r>
              <a:rPr lang="pt-BR" sz="3000" b="1" dirty="0" smtClean="0"/>
              <a:t> no neo4j</a:t>
            </a:r>
            <a:r>
              <a:rPr lang="pt-BR" sz="3000" b="1" dirty="0"/>
              <a:t>	</a:t>
            </a:r>
            <a:endParaRPr lang="pt-BR" sz="3000" b="1" dirty="0" smtClean="0"/>
          </a:p>
        </p:txBody>
      </p:sp>
      <p:sp>
        <p:nvSpPr>
          <p:cNvPr id="19" name="Retângulo 18"/>
          <p:cNvSpPr/>
          <p:nvPr/>
        </p:nvSpPr>
        <p:spPr>
          <a:xfrm>
            <a:off x="1639019" y="-11011"/>
            <a:ext cx="750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mtClean="0"/>
              <a:t>RAD5056: Redes econômicas e sociais: teoria e aplicações</a:t>
            </a:r>
            <a:endParaRPr lang="pt-BR" sz="2400" b="1" dirty="0"/>
          </a:p>
        </p:txBody>
      </p:sp>
      <p:sp>
        <p:nvSpPr>
          <p:cNvPr id="20" name="Retângulo 19"/>
          <p:cNvSpPr/>
          <p:nvPr/>
        </p:nvSpPr>
        <p:spPr>
          <a:xfrm>
            <a:off x="4876801" y="386049"/>
            <a:ext cx="4199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/>
              <a:t>Prof. Evandro Marcos </a:t>
            </a:r>
            <a:r>
              <a:rPr lang="pt-BR" sz="1200" b="1" dirty="0" err="1" smtClean="0"/>
              <a:t>Saidel</a:t>
            </a:r>
            <a:r>
              <a:rPr lang="pt-BR" sz="1200" b="1" dirty="0" smtClean="0"/>
              <a:t> Ribeiro – PPGAO – FEARP </a:t>
            </a:r>
            <a:endParaRPr lang="pt-BR" sz="1200" b="1" dirty="0"/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7</a:t>
            </a:fld>
            <a:endParaRPr lang="pt-B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9563" r="33487" b="16683"/>
          <a:stretch/>
        </p:blipFill>
        <p:spPr bwMode="auto">
          <a:xfrm>
            <a:off x="741327" y="1556557"/>
            <a:ext cx="7623628" cy="5114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-17253" y="34504"/>
            <a:ext cx="9161253" cy="586599"/>
            <a:chOff x="0" y="-2"/>
            <a:chExt cx="9161253" cy="58659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r="5637" b="2811"/>
            <a:stretch/>
          </p:blipFill>
          <p:spPr>
            <a:xfrm>
              <a:off x="0" y="1"/>
              <a:ext cx="2674189" cy="586596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2603740" y="-1"/>
              <a:ext cx="4109769" cy="586598"/>
              <a:chOff x="2603740" y="-1"/>
              <a:chExt cx="4109769" cy="586598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upo 6"/>
              <p:cNvGrpSpPr/>
              <p:nvPr/>
            </p:nvGrpSpPr>
            <p:grpSpPr>
              <a:xfrm>
                <a:off x="4648201" y="-1"/>
                <a:ext cx="2065308" cy="586597"/>
                <a:chOff x="2603740" y="0"/>
                <a:chExt cx="2065308" cy="586597"/>
              </a:xfrm>
            </p:grpSpPr>
            <p:pic>
              <p:nvPicPr>
                <p:cNvPr id="8" name="Imagem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9" name="Imagem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o 10"/>
            <p:cNvGrpSpPr/>
            <p:nvPr/>
          </p:nvGrpSpPr>
          <p:grpSpPr>
            <a:xfrm>
              <a:off x="5034231" y="-2"/>
              <a:ext cx="4127022" cy="586598"/>
              <a:chOff x="2603740" y="-1"/>
              <a:chExt cx="4127022" cy="586598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16" name="Imagem 1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7" name="Imagem 1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upo 12"/>
              <p:cNvGrpSpPr/>
              <p:nvPr/>
            </p:nvGrpSpPr>
            <p:grpSpPr>
              <a:xfrm>
                <a:off x="4648201" y="-1"/>
                <a:ext cx="2082561" cy="586597"/>
                <a:chOff x="2603740" y="0"/>
                <a:chExt cx="2082561" cy="586597"/>
              </a:xfrm>
            </p:grpSpPr>
            <p:pic>
              <p:nvPicPr>
                <p:cNvPr id="14" name="Imagem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19500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5" name="Imagem 1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CaixaDeTexto 3"/>
          <p:cNvSpPr txBox="1"/>
          <p:nvPr/>
        </p:nvSpPr>
        <p:spPr>
          <a:xfrm>
            <a:off x="29499" y="540894"/>
            <a:ext cx="9047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6</a:t>
            </a:r>
            <a:r>
              <a:rPr lang="pt-BR" sz="3000" b="1" dirty="0" smtClean="0"/>
              <a:t>. </a:t>
            </a:r>
            <a:r>
              <a:rPr lang="pt-BR" sz="3000" b="1" dirty="0" err="1" smtClean="0"/>
              <a:t>Graph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Database</a:t>
            </a:r>
            <a:r>
              <a:rPr lang="pt-BR" sz="3000" b="1" dirty="0" smtClean="0"/>
              <a:t>.</a:t>
            </a:r>
          </a:p>
          <a:p>
            <a:r>
              <a:rPr lang="pt-BR" sz="3000" b="1" dirty="0" smtClean="0"/>
              <a:t>6.2 </a:t>
            </a:r>
            <a:r>
              <a:rPr lang="pt-BR" sz="3000" b="1" dirty="0" err="1" smtClean="0"/>
              <a:t>Login</a:t>
            </a:r>
            <a:r>
              <a:rPr lang="pt-BR" sz="3000" b="1" dirty="0" smtClean="0"/>
              <a:t> no neo4j</a:t>
            </a:r>
            <a:r>
              <a:rPr lang="pt-BR" sz="3000" b="1" dirty="0"/>
              <a:t>	</a:t>
            </a:r>
            <a:endParaRPr lang="pt-BR" sz="3000" b="1" dirty="0" smtClean="0"/>
          </a:p>
        </p:txBody>
      </p:sp>
      <p:sp>
        <p:nvSpPr>
          <p:cNvPr id="19" name="Retângulo 18"/>
          <p:cNvSpPr/>
          <p:nvPr/>
        </p:nvSpPr>
        <p:spPr>
          <a:xfrm>
            <a:off x="1639019" y="-11011"/>
            <a:ext cx="750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mtClean="0"/>
              <a:t>RAD5056: Redes econômicas e sociais: teoria e aplicações</a:t>
            </a:r>
            <a:endParaRPr lang="pt-BR" sz="2400" b="1" dirty="0"/>
          </a:p>
        </p:txBody>
      </p:sp>
      <p:sp>
        <p:nvSpPr>
          <p:cNvPr id="20" name="Retângulo 19"/>
          <p:cNvSpPr/>
          <p:nvPr/>
        </p:nvSpPr>
        <p:spPr>
          <a:xfrm>
            <a:off x="4876801" y="386049"/>
            <a:ext cx="4199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/>
              <a:t>Prof. Evandro Marcos </a:t>
            </a:r>
            <a:r>
              <a:rPr lang="pt-BR" sz="1200" b="1" dirty="0" err="1" smtClean="0"/>
              <a:t>Saidel</a:t>
            </a:r>
            <a:r>
              <a:rPr lang="pt-BR" sz="1200" b="1" dirty="0" smtClean="0"/>
              <a:t> Ribeiro – PPGAO – FEARP </a:t>
            </a:r>
            <a:endParaRPr lang="pt-BR" sz="1200" b="1" dirty="0"/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8</a:t>
            </a:fld>
            <a:endParaRPr lang="pt-B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9563" r="33487" b="16683"/>
          <a:stretch/>
        </p:blipFill>
        <p:spPr bwMode="auto">
          <a:xfrm>
            <a:off x="977182" y="1549989"/>
            <a:ext cx="7633417" cy="5120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 t="22447" r="35710" b="34485"/>
          <a:stretch/>
        </p:blipFill>
        <p:spPr bwMode="auto">
          <a:xfrm>
            <a:off x="749657" y="2698599"/>
            <a:ext cx="8032608" cy="3223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-17253" y="34504"/>
            <a:ext cx="9161253" cy="586599"/>
            <a:chOff x="0" y="-2"/>
            <a:chExt cx="9161253" cy="58659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r="5637" b="2811"/>
            <a:stretch/>
          </p:blipFill>
          <p:spPr>
            <a:xfrm>
              <a:off x="0" y="1"/>
              <a:ext cx="2674189" cy="586596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2603740" y="-1"/>
              <a:ext cx="4109769" cy="586598"/>
              <a:chOff x="2603740" y="-1"/>
              <a:chExt cx="4109769" cy="586598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upo 6"/>
              <p:cNvGrpSpPr/>
              <p:nvPr/>
            </p:nvGrpSpPr>
            <p:grpSpPr>
              <a:xfrm>
                <a:off x="4648201" y="-1"/>
                <a:ext cx="2065308" cy="586597"/>
                <a:chOff x="2603740" y="0"/>
                <a:chExt cx="2065308" cy="586597"/>
              </a:xfrm>
            </p:grpSpPr>
            <p:pic>
              <p:nvPicPr>
                <p:cNvPr id="8" name="Imagem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9" name="Imagem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o 10"/>
            <p:cNvGrpSpPr/>
            <p:nvPr/>
          </p:nvGrpSpPr>
          <p:grpSpPr>
            <a:xfrm>
              <a:off x="5034231" y="-2"/>
              <a:ext cx="4127022" cy="586598"/>
              <a:chOff x="2603740" y="-1"/>
              <a:chExt cx="4127022" cy="586598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2603740" y="0"/>
                <a:ext cx="2065308" cy="586597"/>
                <a:chOff x="2603740" y="0"/>
                <a:chExt cx="2065308" cy="586597"/>
              </a:xfrm>
            </p:grpSpPr>
            <p:pic>
              <p:nvPicPr>
                <p:cNvPr id="16" name="Imagem 1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02247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7" name="Imagem 1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upo 12"/>
              <p:cNvGrpSpPr/>
              <p:nvPr/>
            </p:nvGrpSpPr>
            <p:grpSpPr>
              <a:xfrm>
                <a:off x="4648201" y="-1"/>
                <a:ext cx="2082561" cy="586597"/>
                <a:chOff x="2603740" y="0"/>
                <a:chExt cx="2082561" cy="586597"/>
              </a:xfrm>
            </p:grpSpPr>
            <p:pic>
              <p:nvPicPr>
                <p:cNvPr id="14" name="Imagem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3619500" y="0"/>
                  <a:ext cx="1066801" cy="586597"/>
                </a:xfrm>
                <a:prstGeom prst="rect">
                  <a:avLst/>
                </a:prstGeom>
              </p:spPr>
            </p:pic>
            <p:pic>
              <p:nvPicPr>
                <p:cNvPr id="15" name="Imagem 1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6719" r="5637" b="2811"/>
                <a:stretch/>
              </p:blipFill>
              <p:spPr>
                <a:xfrm>
                  <a:off x="2603740" y="0"/>
                  <a:ext cx="1066801" cy="58659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CaixaDeTexto 3"/>
          <p:cNvSpPr txBox="1"/>
          <p:nvPr/>
        </p:nvSpPr>
        <p:spPr>
          <a:xfrm>
            <a:off x="29499" y="540894"/>
            <a:ext cx="9047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6</a:t>
            </a:r>
            <a:r>
              <a:rPr lang="pt-BR" sz="3000" b="1" dirty="0" smtClean="0"/>
              <a:t>. </a:t>
            </a:r>
            <a:r>
              <a:rPr lang="pt-BR" sz="3000" b="1" dirty="0" err="1" smtClean="0"/>
              <a:t>Graph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Database</a:t>
            </a:r>
            <a:r>
              <a:rPr lang="pt-BR" sz="3000" b="1" dirty="0" smtClean="0"/>
              <a:t>.</a:t>
            </a:r>
          </a:p>
          <a:p>
            <a:r>
              <a:rPr lang="pt-BR" sz="3000" b="1" dirty="0" smtClean="0"/>
              <a:t>6.3 neo4j</a:t>
            </a:r>
            <a:r>
              <a:rPr lang="pt-BR" sz="3000" b="1" dirty="0"/>
              <a:t> GUI (</a:t>
            </a:r>
            <a:r>
              <a:rPr lang="pt-BR" sz="3000" b="1" dirty="0" err="1"/>
              <a:t>Graphic</a:t>
            </a:r>
            <a:r>
              <a:rPr lang="pt-BR" sz="3000" b="1" dirty="0"/>
              <a:t> </a:t>
            </a:r>
            <a:r>
              <a:rPr lang="pt-BR" sz="3000" b="1" dirty="0" err="1"/>
              <a:t>User</a:t>
            </a:r>
            <a:r>
              <a:rPr lang="pt-BR" sz="3000" b="1" dirty="0"/>
              <a:t> </a:t>
            </a:r>
            <a:r>
              <a:rPr lang="pt-BR" sz="3000" b="1" dirty="0" smtClean="0"/>
              <a:t>Interface)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639019" y="-11011"/>
            <a:ext cx="750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mtClean="0"/>
              <a:t>RAD5056: Redes econômicas e sociais: teoria e aplicações</a:t>
            </a:r>
            <a:endParaRPr lang="pt-BR" sz="2400" b="1" dirty="0"/>
          </a:p>
        </p:txBody>
      </p:sp>
      <p:sp>
        <p:nvSpPr>
          <p:cNvPr id="20" name="Retângulo 19"/>
          <p:cNvSpPr/>
          <p:nvPr/>
        </p:nvSpPr>
        <p:spPr>
          <a:xfrm>
            <a:off x="4876801" y="386049"/>
            <a:ext cx="4199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 smtClean="0"/>
              <a:t>Prof. Evandro Marcos </a:t>
            </a:r>
            <a:r>
              <a:rPr lang="pt-BR" sz="1200" b="1" dirty="0" err="1" smtClean="0"/>
              <a:t>Saidel</a:t>
            </a:r>
            <a:r>
              <a:rPr lang="pt-BR" sz="1200" b="1" dirty="0" smtClean="0"/>
              <a:t> Ribeiro – PPGAO – FEARP </a:t>
            </a:r>
            <a:endParaRPr lang="pt-BR" sz="1200" b="1" dirty="0"/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D6D-1EBF-4D84-9765-C3D0E7747D53}" type="slidenum">
              <a:rPr lang="pt-BR" smtClean="0"/>
              <a:t>9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9" y="1556557"/>
            <a:ext cx="8617007" cy="51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 Explicativo 2 21"/>
          <p:cNvSpPr/>
          <p:nvPr/>
        </p:nvSpPr>
        <p:spPr>
          <a:xfrm>
            <a:off x="3855810" y="2008912"/>
            <a:ext cx="1161168" cy="40178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362"/>
              <a:gd name="adj6" fmla="val -12183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Editor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6" name="Texto Explicativo 2 25"/>
          <p:cNvSpPr/>
          <p:nvPr/>
        </p:nvSpPr>
        <p:spPr>
          <a:xfrm>
            <a:off x="4553142" y="2563093"/>
            <a:ext cx="1995744" cy="7619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726"/>
              <a:gd name="adj6" fmla="val -73242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chemeClr val="tx1"/>
                </a:solidFill>
              </a:rPr>
              <a:t>Stream</a:t>
            </a:r>
            <a:r>
              <a:rPr lang="pt-BR" dirty="0">
                <a:solidFill>
                  <a:schemeClr val="tx1"/>
                </a:solidFill>
              </a:rPr>
              <a:t>:</a:t>
            </a:r>
            <a:r>
              <a:rPr lang="pt-BR" dirty="0" smtClean="0">
                <a:solidFill>
                  <a:schemeClr val="tx1"/>
                </a:solidFill>
              </a:rPr>
              <a:t> resultados em sequência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7" name="Texto Explicativo 2 26"/>
          <p:cNvSpPr/>
          <p:nvPr/>
        </p:nvSpPr>
        <p:spPr>
          <a:xfrm>
            <a:off x="1267362" y="4734282"/>
            <a:ext cx="1161168" cy="40178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7155"/>
              <a:gd name="adj6" fmla="val -6695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chemeClr val="tx1"/>
                </a:solidFill>
              </a:rPr>
              <a:t>Sidebar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474</Words>
  <Application>Microsoft Office PowerPoint</Application>
  <PresentationFormat>Apresentação na tela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Evandro Ribeiro</dc:creator>
  <cp:lastModifiedBy>Evandro</cp:lastModifiedBy>
  <cp:revision>159</cp:revision>
  <cp:lastPrinted>2015-11-16T18:34:36Z</cp:lastPrinted>
  <dcterms:created xsi:type="dcterms:W3CDTF">2015-05-26T18:46:42Z</dcterms:created>
  <dcterms:modified xsi:type="dcterms:W3CDTF">2017-04-06T00:21:20Z</dcterms:modified>
</cp:coreProperties>
</file>