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Maven Pro" panose="020B0604020202020204" charset="0"/>
      <p:regular r:id="rId21"/>
      <p:bold r:id="rId22"/>
    </p:embeddedFont>
    <p:embeddedFont>
      <p:font typeface="Nunit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ab63d88e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ab63d88ec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https://www.contabilizei.com.br/contabilidade-online/reforma-tributaria/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a8e89cf704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a8e89cf704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a8e89cf704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a8e89cf704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a8e89cf704_0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a8e89cf704_0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a8e89cf704_0_3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Google Shape;360;ga8e89cf704_0_3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a8e89cf704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a8e89cf704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a8e89cf704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a8e89cf704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ab63d88ec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ab63d88ec4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ac88c4ed9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ac88c4ed9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ab63d88ec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ab63d88ec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https://www.capitalresearch.com.br/blog/investimentos/politica-fiscal/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ac6e78e4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ac6e78e4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https://www.capitalresearch.com.br/blog/investimentos/politica-fiscal/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ac88c4ed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ac88c4ed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ac88c4ed9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ac88c4ed9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ac88c4ed9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ac88c4ed9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ac88c4ed9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ac88c4ed9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ac88c4ed9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ac88c4ed9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ac88c4ed97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ac88c4ed97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 rtl="0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Política Fiscal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pt-BR"/>
              <a:t>Reforma Tributária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Reforma Tributária</a:t>
            </a:r>
            <a:endParaRPr/>
          </a:p>
        </p:txBody>
      </p:sp>
      <p:sp>
        <p:nvSpPr>
          <p:cNvPr id="335" name="Google Shape;335;p22"/>
          <p:cNvSpPr txBox="1">
            <a:spLocks noGrp="1"/>
          </p:cNvSpPr>
          <p:nvPr>
            <p:ph type="body" idx="1"/>
          </p:nvPr>
        </p:nvSpPr>
        <p:spPr>
          <a:xfrm>
            <a:off x="1214525" y="1653475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 b="1">
                <a:solidFill>
                  <a:srgbClr val="30455C"/>
                </a:solidFill>
                <a:highlight>
                  <a:srgbClr val="FFFFFF"/>
                </a:highlight>
              </a:rPr>
              <a:t>Reforma Tributária é uma mudança nas leis que determinam a cobrança e o pagamento de impostos e tributos.</a:t>
            </a:r>
            <a:endParaRPr sz="1400" b="1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 De acordo com o atual Ministro da Economia Paulo Guedes, a reforma não visa aumentar a carga de impostos e tributos pagos atualmente.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O objetivo é fazer um rearranjo no que é pago hoje, a fim de estimular a atividade econômica e gerar mais eficiência ao sistema de arrecadação</a:t>
            </a: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rgbClr val="30455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30455C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Motivos para uma reforma	</a:t>
            </a:r>
            <a:endParaRPr/>
          </a:p>
        </p:txBody>
      </p:sp>
      <p:sp>
        <p:nvSpPr>
          <p:cNvPr id="341" name="Google Shape;341;p23"/>
          <p:cNvSpPr txBox="1">
            <a:spLocks noGrp="1"/>
          </p:cNvSpPr>
          <p:nvPr>
            <p:ph type="body" idx="1"/>
          </p:nvPr>
        </p:nvSpPr>
        <p:spPr>
          <a:xfrm>
            <a:off x="1203663" y="1635750"/>
            <a:ext cx="7515000" cy="9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 b="1">
                <a:solidFill>
                  <a:srgbClr val="30455C"/>
                </a:solidFill>
              </a:rPr>
              <a:t>Alta carga tributária e elevada participação de tributos cumulativos:</a:t>
            </a:r>
            <a:endParaRPr sz="1400" b="1">
              <a:solidFill>
                <a:srgbClr val="30455C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30455C"/>
                </a:solidFill>
              </a:rPr>
              <a:t>(Tributação sobre Renda, Consumo, Patrimônio, folha de pagamento, lucro, etc)</a:t>
            </a:r>
            <a:endParaRPr sz="1400">
              <a:solidFill>
                <a:srgbClr val="30455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42" name="Google Shape;34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8974" y="2693800"/>
            <a:ext cx="5406049" cy="218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Motivos para uma reforma</a:t>
            </a:r>
            <a:endParaRPr/>
          </a:p>
        </p:txBody>
      </p:sp>
      <p:sp>
        <p:nvSpPr>
          <p:cNvPr id="348" name="Google Shape;348;p24"/>
          <p:cNvSpPr txBox="1">
            <a:spLocks noGrp="1"/>
          </p:cNvSpPr>
          <p:nvPr>
            <p:ph type="body" idx="1"/>
          </p:nvPr>
        </p:nvSpPr>
        <p:spPr>
          <a:xfrm>
            <a:off x="1188075" y="166400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 b="1">
                <a:solidFill>
                  <a:srgbClr val="30455C"/>
                </a:solidFill>
              </a:rPr>
              <a:t>Complexidade do sistema tributário e elevados custos administrativos: </a:t>
            </a:r>
            <a:endParaRPr sz="1400" b="1">
              <a:solidFill>
                <a:srgbClr val="30455C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30455C"/>
                </a:solidFill>
              </a:rPr>
              <a:t>Segundo relatório o Banco Mundial (Doing Business 2019), uma empresa brasileira leva 1.958 horas para pagar tributos. O segundo colocado, Bolívia, leva 1.025 horas. E a média de 190 países pesquisados é de 206 horas.</a:t>
            </a:r>
            <a:endParaRPr sz="1400">
              <a:solidFill>
                <a:srgbClr val="30455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49" name="Google Shape;349;p24"/>
          <p:cNvSpPr txBox="1">
            <a:spLocks noGrp="1"/>
          </p:cNvSpPr>
          <p:nvPr>
            <p:ph type="body" idx="1"/>
          </p:nvPr>
        </p:nvSpPr>
        <p:spPr>
          <a:xfrm>
            <a:off x="1188075" y="3160925"/>
            <a:ext cx="7030500" cy="16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>
                <a:solidFill>
                  <a:srgbClr val="30455C"/>
                </a:solidFill>
              </a:rPr>
              <a:t>Regras fiscais criadas para estabelecer controles à evolução da dívida pública (regra de ouro, teto para os gastos públicos, etc). Apesar disso, o</a:t>
            </a:r>
            <a:r>
              <a:rPr lang="pt-BR" sz="1400" b="1">
                <a:solidFill>
                  <a:srgbClr val="30455C"/>
                </a:solidFill>
              </a:rPr>
              <a:t> cenário fiscal continua se agravando e déficits se elevando.</a:t>
            </a:r>
            <a:endParaRPr sz="1400" b="1">
              <a:solidFill>
                <a:srgbClr val="30455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Proposta da Reforma - PEC 45/2019</a:t>
            </a:r>
            <a:endParaRPr/>
          </a:p>
        </p:txBody>
      </p:sp>
      <p:sp>
        <p:nvSpPr>
          <p:cNvPr id="355" name="Google Shape;355;p25"/>
          <p:cNvSpPr txBox="1">
            <a:spLocks noGrp="1"/>
          </p:cNvSpPr>
          <p:nvPr>
            <p:ph type="body" idx="1"/>
          </p:nvPr>
        </p:nvSpPr>
        <p:spPr>
          <a:xfrm>
            <a:off x="1261725" y="1524250"/>
            <a:ext cx="7030500" cy="7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100"/>
              <a:buFont typeface="Nunito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Proposta simplifica o sistema tributário, substituindo cinco tributos (PIS, Cofins, IPI, ICMS e ISS) pelo Imposto sobre Bens e Serviços (IBS)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30455C"/>
              </a:solidFill>
            </a:endParaRPr>
          </a:p>
        </p:txBody>
      </p:sp>
      <p:pic>
        <p:nvPicPr>
          <p:cNvPr id="356" name="Google Shape;35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5588" y="2056075"/>
            <a:ext cx="2912825" cy="2188250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25"/>
          <p:cNvSpPr txBox="1"/>
          <p:nvPr/>
        </p:nvSpPr>
        <p:spPr>
          <a:xfrm>
            <a:off x="1261725" y="4139150"/>
            <a:ext cx="7030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30455C"/>
              </a:buClr>
              <a:buSzPts val="1100"/>
              <a:buFont typeface="Nunito"/>
              <a:buChar char="●"/>
            </a:pPr>
            <a:r>
              <a:rPr lang="pt-BR" sz="1300">
                <a:solidFill>
                  <a:srgbClr val="30455C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Proposta também cria o Imposto Seletivo Federal, que incidirá sobre bens e serviços cujo consumo se deseja desestimular, como cigarros e bebidas alcoólicas</a:t>
            </a:r>
            <a:endParaRPr sz="1300">
              <a:solidFill>
                <a:srgbClr val="30455C"/>
              </a:solidFill>
              <a:highlight>
                <a:srgbClr val="FF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0455C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Impostos a serem substituídos</a:t>
            </a:r>
            <a:endParaRPr/>
          </a:p>
        </p:txBody>
      </p:sp>
      <p:sp>
        <p:nvSpPr>
          <p:cNvPr id="363" name="Google Shape;363;p26"/>
          <p:cNvSpPr txBox="1">
            <a:spLocks noGrp="1"/>
          </p:cNvSpPr>
          <p:nvPr>
            <p:ph type="body" idx="1"/>
          </p:nvPr>
        </p:nvSpPr>
        <p:spPr>
          <a:xfrm>
            <a:off x="1177575" y="1779675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200"/>
              <a:buChar char="●"/>
            </a:pPr>
            <a:r>
              <a:rPr lang="pt-BR" sz="1400">
                <a:solidFill>
                  <a:srgbClr val="30455C"/>
                </a:solidFill>
              </a:rPr>
              <a:t>PIS/COFINS: Os dois impostos são incididos sobre a receita bruta das pessoas jurídicas. São exceções os microempreendedores  e as empresas de pequeno porte, que contribuem pelo Simples Nacional - impostos </a:t>
            </a:r>
            <a:r>
              <a:rPr lang="pt-BR" sz="1400" b="1">
                <a:solidFill>
                  <a:srgbClr val="30455C"/>
                </a:solidFill>
              </a:rPr>
              <a:t>federais.</a:t>
            </a:r>
            <a:endParaRPr sz="1400" b="1">
              <a:solidFill>
                <a:srgbClr val="30455C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200"/>
              <a:buChar char="●"/>
            </a:pPr>
            <a:r>
              <a:rPr lang="pt-BR" sz="1400">
                <a:solidFill>
                  <a:srgbClr val="30455C"/>
                </a:solidFill>
              </a:rPr>
              <a:t>ICMS: </a:t>
            </a: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Imposto sobre Operações relativas à Circulação de Mercadorias e Prestação de Serviços de Transporte Interestadual e Intermunicipal e de Comunicação - imposto </a:t>
            </a:r>
            <a:r>
              <a:rPr lang="pt-BR" sz="1400" b="1">
                <a:solidFill>
                  <a:srgbClr val="30455C"/>
                </a:solidFill>
                <a:highlight>
                  <a:srgbClr val="FFFFFF"/>
                </a:highlight>
              </a:rPr>
              <a:t>estadual.</a:t>
            </a:r>
            <a:endParaRPr sz="1400" b="1">
              <a:solidFill>
                <a:srgbClr val="30455C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>
                <a:solidFill>
                  <a:srgbClr val="30455C"/>
                </a:solidFill>
              </a:rPr>
              <a:t>ISS:</a:t>
            </a: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 Imposto Sobre Serviços de Qualquer Natureza - é um imposto </a:t>
            </a:r>
            <a:r>
              <a:rPr lang="pt-BR" sz="1400" b="1">
                <a:solidFill>
                  <a:srgbClr val="30455C"/>
                </a:solidFill>
                <a:highlight>
                  <a:srgbClr val="FFFFFF"/>
                </a:highlight>
              </a:rPr>
              <a:t>municipal.</a:t>
            </a:r>
            <a:endParaRPr sz="1400" b="1">
              <a:solidFill>
                <a:srgbClr val="30455C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>
                <a:solidFill>
                  <a:srgbClr val="30455C"/>
                </a:solidFill>
              </a:rPr>
              <a:t>IPI:</a:t>
            </a: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 Imposto sobre Produtos Industrializados - é um imposto </a:t>
            </a:r>
            <a:r>
              <a:rPr lang="pt-BR" sz="1400" b="1">
                <a:solidFill>
                  <a:srgbClr val="30455C"/>
                </a:solidFill>
                <a:highlight>
                  <a:srgbClr val="FFFFFF"/>
                </a:highlight>
              </a:rPr>
              <a:t>federal.</a:t>
            </a:r>
            <a:endParaRPr sz="1400" b="1">
              <a:solidFill>
                <a:srgbClr val="30455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7"/>
          <p:cNvSpPr txBox="1">
            <a:spLocks noGrp="1"/>
          </p:cNvSpPr>
          <p:nvPr>
            <p:ph type="body" idx="1"/>
          </p:nvPr>
        </p:nvSpPr>
        <p:spPr>
          <a:xfrm>
            <a:off x="1188100" y="1537750"/>
            <a:ext cx="71463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30455C"/>
                </a:solidFill>
                <a:highlight>
                  <a:srgbClr val="FFFFFF"/>
                </a:highlight>
              </a:rPr>
              <a:t>Características do IBS:</a:t>
            </a:r>
            <a:endParaRPr b="1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1150" algn="l" rtl="0">
              <a:spcBef>
                <a:spcPts val="800"/>
              </a:spcBef>
              <a:spcAft>
                <a:spcPts val="0"/>
              </a:spcAft>
              <a:buClr>
                <a:srgbClr val="30455C"/>
              </a:buClr>
              <a:buSzPts val="1300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terá caráter nacional, com alíquota formada pela soma das alíquotas federal, estaduais e municipais; estados e municípios determinam suas alíquotas por lei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300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incidirá sobre base ampla de bens, serviços e direitos, tributando todas as utilidades destinadas ao consumo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300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será cobrado em todas as etapas de produção e comercialização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300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será não-cumulativo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300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contará com mecanismo para devolução dos créditos acumulados pelos exportadores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300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será assegurado crédito instantâneo ao imposto pago na aquisição de bens de capital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300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incidirá em qualquer operação de importação (para consumo final ou como insumo)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300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nas operações interestaduais e intermunicipais, pertencerá ao estado e ao município de destino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>
              <a:solidFill>
                <a:srgbClr val="30455C"/>
              </a:solidFill>
            </a:endParaRPr>
          </a:p>
        </p:txBody>
      </p:sp>
      <p:sp>
        <p:nvSpPr>
          <p:cNvPr id="369" name="Google Shape;369;p2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Proposta da Reforma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Transição</a:t>
            </a:r>
            <a:endParaRPr/>
          </a:p>
        </p:txBody>
      </p:sp>
      <p:sp>
        <p:nvSpPr>
          <p:cNvPr id="375" name="Google Shape;375;p28"/>
          <p:cNvSpPr txBox="1">
            <a:spLocks noGrp="1"/>
          </p:cNvSpPr>
          <p:nvPr>
            <p:ph type="body" idx="1"/>
          </p:nvPr>
        </p:nvSpPr>
        <p:spPr>
          <a:xfrm>
            <a:off x="1303800" y="1401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800"/>
              </a:spcBef>
              <a:spcAft>
                <a:spcPts val="0"/>
              </a:spcAft>
              <a:buClr>
                <a:srgbClr val="30455C"/>
              </a:buClr>
              <a:buSzPts val="1300"/>
              <a:buFont typeface="Nunito"/>
              <a:buChar char="●"/>
            </a:pPr>
            <a:r>
              <a:rPr lang="pt-BR">
                <a:solidFill>
                  <a:srgbClr val="30455C"/>
                </a:solidFill>
                <a:highlight>
                  <a:srgbClr val="FFFFFF"/>
                </a:highlight>
              </a:rPr>
              <a:t>A proposta da transição destes impostos para o IBS está prevista para durar dez anos, sem redução da carga tributária.</a:t>
            </a: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76" name="Google Shape;37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4662" y="2169350"/>
            <a:ext cx="4734674" cy="282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Vantagens e Desvantagens</a:t>
            </a:r>
            <a:endParaRPr/>
          </a:p>
        </p:txBody>
      </p:sp>
      <p:sp>
        <p:nvSpPr>
          <p:cNvPr id="382" name="Google Shape;382;p29"/>
          <p:cNvSpPr txBox="1">
            <a:spLocks noGrp="1"/>
          </p:cNvSpPr>
          <p:nvPr>
            <p:ph type="body" idx="1"/>
          </p:nvPr>
        </p:nvSpPr>
        <p:spPr>
          <a:xfrm>
            <a:off x="1303800" y="1401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Font typeface="Nunito"/>
              <a:buChar char="●"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crescimento do número de oportunidades de emprego, considerando que os impostos simplificados fomentarão investimentos em diversos setores;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Font typeface="Nunito"/>
              <a:buChar char="●"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entendimento mais claro dos impostos cobrados;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Font typeface="Nunito"/>
              <a:buChar char="●"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melhor realocação de recursos nas empresas, que não serão definidos com base na conquista de benefícios tributários.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Font typeface="Nunito"/>
              <a:buChar char="●"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os resultados da Reforma Tributária só serão vistos em longo prazo;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Font typeface="Nunito"/>
              <a:buChar char="●"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há a possibilidade de alguns setores pagarem mais impostos, afetando o preço final de determinados produtos e serviços.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75000"/>
              </a:lnSpc>
              <a:spcBef>
                <a:spcPts val="1800"/>
              </a:spcBef>
              <a:spcAft>
                <a:spcPts val="0"/>
              </a:spcAft>
              <a:buNone/>
            </a:pPr>
            <a:endParaRPr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0"/>
          <p:cNvSpPr txBox="1">
            <a:spLocks noGrp="1"/>
          </p:cNvSpPr>
          <p:nvPr>
            <p:ph type="title"/>
          </p:nvPr>
        </p:nvSpPr>
        <p:spPr>
          <a:xfrm>
            <a:off x="1303800" y="846875"/>
            <a:ext cx="7030500" cy="7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Grupo 6</a:t>
            </a:r>
            <a:endParaRPr/>
          </a:p>
        </p:txBody>
      </p:sp>
      <p:sp>
        <p:nvSpPr>
          <p:cNvPr id="388" name="Google Shape;388;p30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Ana Carolina Galiani Sales - N° USP 10817393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Luiz Octávio Vaz Grillo - Nº USP 9282252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Thaís Camilio de Oliveira - N° USP 10391510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Política Fiscal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66400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 b="1">
                <a:solidFill>
                  <a:srgbClr val="30455C"/>
                </a:solidFill>
                <a:highlight>
                  <a:srgbClr val="FFFFFF"/>
                </a:highlight>
              </a:rPr>
              <a:t>Conjunto de medidas que modifica como as despesas e receitas são organizadas</a:t>
            </a:r>
            <a:endParaRPr sz="1400" b="1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 Junto com as políticas monetária e cambial, tem como objetivo garantir o melhor funcionamento das tributações nacionais e manter os gastos dentro de uma margem controlável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Como tributação temos, os impostos recolhidos, controle de alíquotas e outras fontes de renda do Governo.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30455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30455C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Política Fiscal</a:t>
            </a:r>
            <a:endParaRPr/>
          </a:p>
        </p:txBody>
      </p: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1303800" y="16429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Os resultados da política fiscal podem ser avaliados sob diferentes ângulos, que podem focar na mensuração da qualidade do gasto público bem como identificar os impactos da política fiscal no bem-estar dos cidadãos. 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30455C"/>
              </a:buClr>
              <a:buSzPts val="1400"/>
              <a:buChar char="●"/>
            </a:pPr>
            <a:r>
              <a:rPr lang="pt-BR" sz="1400">
                <a:solidFill>
                  <a:srgbClr val="30455C"/>
                </a:solidFill>
                <a:highlight>
                  <a:srgbClr val="FFFFFF"/>
                </a:highlight>
              </a:rPr>
              <a:t>Política Contracionista x Expansionista</a:t>
            </a:r>
            <a:endParaRPr sz="1400">
              <a:solidFill>
                <a:srgbClr val="30455C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30455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30455C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Instrumentos de Política Fiscal</a:t>
            </a:r>
            <a:endParaRPr/>
          </a:p>
        </p:txBody>
      </p:sp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Recursos disponíveis aos formuladores de políticas públicas para atingir objetivos de curto e longo prazo.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Instrumentos fiscais: fluxos de receita e despesa do Governo.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Gastos do Governo - Demanda Agregada</a:t>
            </a:r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Eficiente para promover o crescimento econômico, a estabilidade das variáveis macroeconômicas e a redução da pobreza e da desigualdade social.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Consumo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Investimento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Subsídios e transferências de renda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Tributos Indiretos</a:t>
            </a:r>
            <a:endParaRPr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Estabilidade de preços, do produto e das contas externas.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Vendas de mercadorias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Produção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Prestação de serviços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Operações financeiras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Tributos Diretos</a:t>
            </a:r>
            <a:endParaRPr/>
          </a:p>
        </p:txBody>
      </p:sp>
      <p:sp>
        <p:nvSpPr>
          <p:cNvPr id="314" name="Google Shape;314;p1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Garante maior igualdade fiscal, podendo reduzir a concentração e permitir a prestação de serviços para a população com menor nível de renda.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Renda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Patrimônio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Ganhos de Capital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Transmissão de Propriedades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0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21" name="Google Shape;32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7425" y="501788"/>
            <a:ext cx="4429125" cy="374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7275" y="4245125"/>
            <a:ext cx="1819275" cy="16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1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29" name="Google Shape;3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7925" y="900113"/>
            <a:ext cx="4248150" cy="334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Apresentação na tela (16:9)</PresentationFormat>
  <Paragraphs>82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Maven Pro</vt:lpstr>
      <vt:lpstr>Nunito</vt:lpstr>
      <vt:lpstr>Arial</vt:lpstr>
      <vt:lpstr>Momentum</vt:lpstr>
      <vt:lpstr>Política Fiscal</vt:lpstr>
      <vt:lpstr>Política Fiscal</vt:lpstr>
      <vt:lpstr>Política Fiscal</vt:lpstr>
      <vt:lpstr>Instrumentos de Política Fiscal</vt:lpstr>
      <vt:lpstr>Gastos do Governo - Demanda Agregada</vt:lpstr>
      <vt:lpstr>Tributos Indiretos</vt:lpstr>
      <vt:lpstr>Tributos Diretos</vt:lpstr>
      <vt:lpstr>Apresentação do PowerPoint</vt:lpstr>
      <vt:lpstr>Apresentação do PowerPoint</vt:lpstr>
      <vt:lpstr>Reforma Tributária</vt:lpstr>
      <vt:lpstr>Motivos para uma reforma </vt:lpstr>
      <vt:lpstr>Motivos para uma reforma</vt:lpstr>
      <vt:lpstr>Proposta da Reforma - PEC 45/2019</vt:lpstr>
      <vt:lpstr>Impostos a serem substituídos</vt:lpstr>
      <vt:lpstr>Proposta da Reforma</vt:lpstr>
      <vt:lpstr>Transição</vt:lpstr>
      <vt:lpstr>Vantagens e Desvantagens</vt:lpstr>
      <vt:lpstr>Grupo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Fiscal</dc:title>
  <dc:creator>Rudinei</dc:creator>
  <cp:lastModifiedBy>Windows User</cp:lastModifiedBy>
  <cp:revision>1</cp:revision>
  <dcterms:modified xsi:type="dcterms:W3CDTF">2020-11-26T16:54:08Z</dcterms:modified>
</cp:coreProperties>
</file>