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ags/tag9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989" r:id="rId2"/>
    <p:sldMasterId id="2147483997" r:id="rId3"/>
    <p:sldMasterId id="2147484000" r:id="rId4"/>
    <p:sldMasterId id="2147484003" r:id="rId5"/>
  </p:sldMasterIdLst>
  <p:notesMasterIdLst>
    <p:notesMasterId r:id="rId80"/>
  </p:notesMasterIdLst>
  <p:handoutMasterIdLst>
    <p:handoutMasterId r:id="rId81"/>
  </p:handoutMasterIdLst>
  <p:sldIdLst>
    <p:sldId id="528" r:id="rId6"/>
    <p:sldId id="603" r:id="rId7"/>
    <p:sldId id="606" r:id="rId8"/>
    <p:sldId id="607" r:id="rId9"/>
    <p:sldId id="608" r:id="rId10"/>
    <p:sldId id="609" r:id="rId11"/>
    <p:sldId id="610" r:id="rId12"/>
    <p:sldId id="613" r:id="rId13"/>
    <p:sldId id="611" r:id="rId14"/>
    <p:sldId id="614" r:id="rId15"/>
    <p:sldId id="615" r:id="rId16"/>
    <p:sldId id="616" r:id="rId17"/>
    <p:sldId id="617" r:id="rId18"/>
    <p:sldId id="619" r:id="rId19"/>
    <p:sldId id="620" r:id="rId20"/>
    <p:sldId id="621" r:id="rId21"/>
    <p:sldId id="622" r:id="rId22"/>
    <p:sldId id="623" r:id="rId23"/>
    <p:sldId id="624" r:id="rId24"/>
    <p:sldId id="625" r:id="rId25"/>
    <p:sldId id="636" r:id="rId26"/>
    <p:sldId id="626" r:id="rId27"/>
    <p:sldId id="638" r:id="rId28"/>
    <p:sldId id="612" r:id="rId29"/>
    <p:sldId id="628" r:id="rId30"/>
    <p:sldId id="629" r:id="rId31"/>
    <p:sldId id="630" r:id="rId32"/>
    <p:sldId id="632" r:id="rId33"/>
    <p:sldId id="637" r:id="rId34"/>
    <p:sldId id="633" r:id="rId35"/>
    <p:sldId id="680" r:id="rId36"/>
    <p:sldId id="681" r:id="rId37"/>
    <p:sldId id="639" r:id="rId38"/>
    <p:sldId id="640" r:id="rId39"/>
    <p:sldId id="641" r:id="rId40"/>
    <p:sldId id="642" r:id="rId41"/>
    <p:sldId id="643" r:id="rId42"/>
    <p:sldId id="644" r:id="rId43"/>
    <p:sldId id="645" r:id="rId44"/>
    <p:sldId id="646" r:id="rId45"/>
    <p:sldId id="647" r:id="rId46"/>
    <p:sldId id="648" r:id="rId47"/>
    <p:sldId id="649" r:id="rId48"/>
    <p:sldId id="650" r:id="rId49"/>
    <p:sldId id="651" r:id="rId50"/>
    <p:sldId id="652" r:id="rId51"/>
    <p:sldId id="653" r:id="rId52"/>
    <p:sldId id="654" r:id="rId53"/>
    <p:sldId id="655" r:id="rId54"/>
    <p:sldId id="656" r:id="rId55"/>
    <p:sldId id="657" r:id="rId56"/>
    <p:sldId id="658" r:id="rId57"/>
    <p:sldId id="659" r:id="rId58"/>
    <p:sldId id="660" r:id="rId59"/>
    <p:sldId id="661" r:id="rId60"/>
    <p:sldId id="662" r:id="rId61"/>
    <p:sldId id="663" r:id="rId62"/>
    <p:sldId id="664" r:id="rId63"/>
    <p:sldId id="665" r:id="rId64"/>
    <p:sldId id="666" r:id="rId65"/>
    <p:sldId id="667" r:id="rId66"/>
    <p:sldId id="668" r:id="rId67"/>
    <p:sldId id="669" r:id="rId68"/>
    <p:sldId id="670" r:id="rId69"/>
    <p:sldId id="671" r:id="rId70"/>
    <p:sldId id="672" r:id="rId71"/>
    <p:sldId id="673" r:id="rId72"/>
    <p:sldId id="674" r:id="rId73"/>
    <p:sldId id="675" r:id="rId74"/>
    <p:sldId id="676" r:id="rId75"/>
    <p:sldId id="677" r:id="rId76"/>
    <p:sldId id="678" r:id="rId77"/>
    <p:sldId id="679" r:id="rId78"/>
    <p:sldId id="539" r:id="rId79"/>
  </p:sldIdLst>
  <p:sldSz cx="9906000" cy="6858000" type="A4"/>
  <p:notesSz cx="9926638" cy="6797675"/>
  <p:custDataLst>
    <p:tags r:id="rId82"/>
  </p:custDataLst>
  <p:defaultTextStyle>
    <a:defPPr>
      <a:defRPr lang="pt-BR"/>
    </a:defPPr>
    <a:lvl1pPr algn="r" rtl="0" fontAlgn="base">
      <a:spcBef>
        <a:spcPct val="0"/>
      </a:spcBef>
      <a:spcAft>
        <a:spcPct val="0"/>
      </a:spcAft>
      <a:defRPr sz="1000" b="1" kern="1200">
        <a:solidFill>
          <a:srgbClr val="150F4D"/>
        </a:solidFill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b="1" kern="1200">
        <a:solidFill>
          <a:srgbClr val="150F4D"/>
        </a:solidFill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b="1" kern="1200">
        <a:solidFill>
          <a:srgbClr val="150F4D"/>
        </a:solidFill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b="1" kern="1200">
        <a:solidFill>
          <a:srgbClr val="150F4D"/>
        </a:solidFill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b="1" kern="1200">
        <a:solidFill>
          <a:srgbClr val="150F4D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rgbClr val="150F4D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rgbClr val="150F4D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rgbClr val="150F4D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rgbClr val="150F4D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">
          <p15:clr>
            <a:srgbClr val="A4A3A4"/>
          </p15:clr>
        </p15:guide>
        <p15:guide id="2" pos="48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an Sippel" initials="CS" lastIdx="1" clrIdx="0">
    <p:extLst>
      <p:ext uri="{19B8F6BF-5375-455C-9EA6-DF929625EA0E}">
        <p15:presenceInfo xmlns:p15="http://schemas.microsoft.com/office/powerpoint/2012/main" userId="S-1-5-21-362381305-1960668410-1928362250-887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B3B"/>
    <a:srgbClr val="FF9900"/>
    <a:srgbClr val="DDEBF7"/>
    <a:srgbClr val="92C0E6"/>
    <a:srgbClr val="000000"/>
    <a:srgbClr val="150F4D"/>
    <a:srgbClr val="000066"/>
    <a:srgbClr val="333399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>
      <p:cViewPr varScale="1">
        <p:scale>
          <a:sx n="74" d="100"/>
          <a:sy n="74" d="100"/>
        </p:scale>
        <p:origin x="1110" y="72"/>
      </p:cViewPr>
      <p:guideLst>
        <p:guide orient="horz" pos="26"/>
        <p:guide pos="48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5928"/>
    </p:cViewPr>
  </p:sorterViewPr>
  <p:notesViewPr>
    <p:cSldViewPr>
      <p:cViewPr varScale="1">
        <p:scale>
          <a:sx n="76" d="100"/>
          <a:sy n="76" d="100"/>
        </p:scale>
        <p:origin x="-1332" y="-90"/>
      </p:cViewPr>
      <p:guideLst>
        <p:guide orient="horz" pos="2141"/>
        <p:guide pos="3127"/>
      </p:guideLst>
    </p:cSldViewPr>
  </p:notesViewPr>
  <p:gridSpacing cx="40325" cy="403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gs" Target="tags/tag1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handoutMaster" Target="handoutMasters/handoutMaster1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9.3500425237425369E-2"/>
          <c:w val="0.95279718891548248"/>
          <c:h val="0.53221947213842757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Plan1!$A$2:$A$5</c:f>
              <c:strCache>
                <c:ptCount val="4"/>
                <c:pt idx="0">
                  <c:v>Residencial/Rural - Baixa Renda</c:v>
                </c:pt>
                <c:pt idx="1">
                  <c:v>Industrial/Residencial</c:v>
                </c:pt>
                <c:pt idx="2">
                  <c:v>PROCEL</c:v>
                </c:pt>
                <c:pt idx="3">
                  <c:v>Poder Público, Hospitais, Comercial, Educacional, IP, Serviços Públicos, Rural, MKT, Plano de Gestão, Rural e projetos pilotos</c:v>
                </c:pt>
              </c:strCache>
            </c:strRef>
          </c:cat>
          <c:val>
            <c:numRef>
              <c:f>Plan1!$B$2:$B$5</c:f>
              <c:numCache>
                <c:formatCode>0%</c:formatCode>
                <c:ptCount val="4"/>
                <c:pt idx="0">
                  <c:v>0.4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594360686661793E-2"/>
          <c:y val="0.63732619866438944"/>
          <c:w val="0.88681127862667641"/>
          <c:h val="0.3390418128030173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0"/>
        <a:lstStyle/>
        <a:p>
          <a:pPr>
            <a:defRPr sz="1200" b="0" i="0" u="none" strike="noStrike" kern="1200" spc="0" baseline="0">
              <a:ln>
                <a:noFill/>
              </a:ln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1697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5" rIns="91670" bIns="45835" numCol="1" anchor="t" anchorCtr="0" compatLnSpc="1">
            <a:prstTxWarp prst="textNoShape">
              <a:avLst/>
            </a:prstTxWarp>
          </a:bodyPr>
          <a:lstStyle>
            <a:lvl1pPr algn="l" defTabSz="915257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657" y="1"/>
            <a:ext cx="4301697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5" rIns="91670" bIns="45835" numCol="1" anchor="t" anchorCtr="0" compatLnSpc="1">
            <a:prstTxWarp prst="textNoShape">
              <a:avLst/>
            </a:prstTxWarp>
          </a:bodyPr>
          <a:lstStyle>
            <a:lvl1pPr defTabSz="915257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47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6702"/>
            <a:ext cx="4301697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5" rIns="91670" bIns="45835" numCol="1" anchor="b" anchorCtr="0" compatLnSpc="1">
            <a:prstTxWarp prst="textNoShape">
              <a:avLst/>
            </a:prstTxWarp>
          </a:bodyPr>
          <a:lstStyle>
            <a:lvl1pPr algn="l" defTabSz="915257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47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657" y="6456702"/>
            <a:ext cx="4301697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5" rIns="91670" bIns="45835" numCol="1" anchor="b" anchorCtr="0" compatLnSpc="1">
            <a:prstTxWarp prst="textNoShape">
              <a:avLst/>
            </a:prstTxWarp>
          </a:bodyPr>
          <a:lstStyle>
            <a:lvl1pPr defTabSz="915257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97DC069-63D2-4485-A444-569FFDA63D6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350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1697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5" rIns="91670" bIns="45835" numCol="1" anchor="t" anchorCtr="0" compatLnSpc="1">
            <a:prstTxWarp prst="textNoShape">
              <a:avLst/>
            </a:prstTxWarp>
          </a:bodyPr>
          <a:lstStyle>
            <a:lvl1pPr algn="l" defTabSz="915257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657" y="1"/>
            <a:ext cx="4301697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5" rIns="91670" bIns="45835" numCol="1" anchor="t" anchorCtr="0" compatLnSpc="1">
            <a:prstTxWarp prst="textNoShape">
              <a:avLst/>
            </a:prstTxWarp>
          </a:bodyPr>
          <a:lstStyle>
            <a:lvl1pPr defTabSz="915257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30550" y="511175"/>
            <a:ext cx="36798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584" y="3228898"/>
            <a:ext cx="7939479" cy="305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5" rIns="91670" bIns="458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6702"/>
            <a:ext cx="4301697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5" rIns="91670" bIns="45835" numCol="1" anchor="b" anchorCtr="0" compatLnSpc="1">
            <a:prstTxWarp prst="textNoShape">
              <a:avLst/>
            </a:prstTxWarp>
          </a:bodyPr>
          <a:lstStyle>
            <a:lvl1pPr algn="l" defTabSz="915257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657" y="6456702"/>
            <a:ext cx="4301697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0" tIns="45835" rIns="91670" bIns="45835" numCol="1" anchor="b" anchorCtr="0" compatLnSpc="1">
            <a:prstTxWarp prst="textNoShape">
              <a:avLst/>
            </a:prstTxWarp>
          </a:bodyPr>
          <a:lstStyle>
            <a:lvl1pPr defTabSz="915257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39FE253-A81F-46FC-B1C7-55F7F6B4906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7297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069"/>
            <a:fld id="{A60184A7-AE25-4126-8DF8-9AA0A2B50BAF}" type="slidenum">
              <a:rPr lang="pt-BR" smtClean="0"/>
              <a:pPr defTabSz="915069"/>
              <a:t>1</a:t>
            </a:fld>
            <a:endParaRPr lang="pt-BR" dirty="0" smtClean="0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5622657" y="6457795"/>
            <a:ext cx="4301697" cy="33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176" tIns="48087" rIns="96176" bIns="48087" anchor="b"/>
          <a:lstStyle/>
          <a:p>
            <a:pPr defTabSz="960431"/>
            <a:fld id="{F412F20A-5EC0-4A86-AD3A-C38D686AD1E9}" type="slidenum">
              <a:rPr lang="en-US" sz="1300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defTabSz="960431"/>
              <a:t>1</a:t>
            </a:fld>
            <a:endParaRPr lang="en-US" sz="13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4200" y="509588"/>
            <a:ext cx="3679825" cy="2547937"/>
          </a:xfrm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584" y="3227808"/>
            <a:ext cx="7939479" cy="3060042"/>
          </a:xfrm>
          <a:noFill/>
          <a:ln/>
        </p:spPr>
        <p:txBody>
          <a:bodyPr lIns="91684" tIns="45843" rIns="91684" bIns="45843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1906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3063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774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6345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0068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8155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5321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292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222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619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ea typeface="ＭＳ Ｐゴシック" pitchFamily="34" charset="-128"/>
            </a:endParaRPr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097B06E-BC99-4B37-B20F-40489CC59778}" type="slidenum">
              <a:rPr lang="en-US" altLang="pt-BR" sz="1200" smtClean="0"/>
              <a:pPr eaLnBrk="1" hangingPunct="1"/>
              <a:t>24</a:t>
            </a:fld>
            <a:endParaRPr lang="en-US" altLang="pt-BR" sz="1200" smtClean="0"/>
          </a:p>
        </p:txBody>
      </p:sp>
    </p:spTree>
    <p:extLst>
      <p:ext uri="{BB962C8B-B14F-4D97-AF65-F5344CB8AC3E}">
        <p14:creationId xmlns:p14="http://schemas.microsoft.com/office/powerpoint/2010/main" val="2091912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5651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822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2151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7029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1966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9982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5403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9864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8707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00512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3458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3347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03565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25963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21030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1549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2221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6807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22611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70607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58436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029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40172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45918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92168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13884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66845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0099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9102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31687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60935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5520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805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57232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23404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53470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72127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89108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61052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05946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11668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4311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09275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207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07758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00287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66891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44318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959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37023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44339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58826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55059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8947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473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0051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115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rgbClr val="0058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PE_ppsimplesenergi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83188"/>
            <a:ext cx="99060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0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89"/>
            <a:ext cx="8420100" cy="1470025"/>
          </a:xfrm>
          <a:ln/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770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49342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5" name="Slide do think-cell" r:id="rId4" imgW="395" imgH="394" progId="TCLayout.ActiveDocument.1">
                  <p:embed/>
                </p:oleObj>
              </mc:Choice>
              <mc:Fallback>
                <p:oleObj name="Slide do think-cell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5949" y="42731"/>
            <a:ext cx="8225745" cy="88852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430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063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26065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4" name="Slide do think-cell" r:id="rId4" imgW="395" imgH="394" progId="TCLayout.ActiveDocument.1">
                  <p:embed/>
                </p:oleObj>
              </mc:Choice>
              <mc:Fallback>
                <p:oleObj name="Slide do think-cell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5949" y="42731"/>
            <a:ext cx="8225745" cy="88852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7698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052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5949" y="42731"/>
            <a:ext cx="8225745" cy="88852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5466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426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8"/>
          <p:cNvSpPr>
            <a:spLocks noGrp="1"/>
          </p:cNvSpPr>
          <p:nvPr>
            <p:ph type="body" sz="quarter" idx="11"/>
          </p:nvPr>
        </p:nvSpPr>
        <p:spPr>
          <a:xfrm>
            <a:off x="703949" y="6574350"/>
            <a:ext cx="8856000" cy="252000"/>
          </a:xfrm>
        </p:spPr>
        <p:txBody>
          <a:bodyPr lIns="36000" tIns="36000" rIns="36000" bIns="36000"/>
          <a:lstStyle>
            <a:lvl1pPr marL="0" indent="0">
              <a:defRPr sz="900">
                <a:solidFill>
                  <a:srgbClr val="000000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8"/>
          <p:cNvSpPr>
            <a:spLocks noGrp="1"/>
          </p:cNvSpPr>
          <p:nvPr>
            <p:ph type="body" sz="quarter" idx="11"/>
          </p:nvPr>
        </p:nvSpPr>
        <p:spPr>
          <a:xfrm>
            <a:off x="703949" y="6574350"/>
            <a:ext cx="8856000" cy="252000"/>
          </a:xfrm>
        </p:spPr>
        <p:txBody>
          <a:bodyPr lIns="36000" tIns="36000" rIns="36000" bIns="36000"/>
          <a:lstStyle>
            <a:lvl1pPr marL="0" indent="0">
              <a:defRPr sz="900">
                <a:solidFill>
                  <a:srgbClr val="000000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>
            <a:off x="273000" y="1170800"/>
            <a:ext cx="9360000" cy="484187"/>
          </a:xfrm>
        </p:spPr>
        <p:txBody>
          <a:bodyPr lIns="36000" rIns="36000"/>
          <a:lstStyle>
            <a:lvl1pPr marL="0" indent="0"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346382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fld id="{DDDA2971-B0AA-4649-AFEF-89117FA3C9C1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fld id="{7B36DBB5-D221-43C3-B359-CF2246075D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9806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74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fld id="{DDDA2971-B0AA-4649-AFEF-89117FA3C9C1}" type="datetimeFigureOut">
              <a:rPr lang="pt-BR" smtClean="0"/>
              <a:t>05/06/2018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fld id="{7B36DBB5-D221-43C3-B359-CF2246075D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44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5949" y="42731"/>
            <a:ext cx="8225745" cy="888524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3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58227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" name="Slide do think-cell" r:id="rId4" imgW="395" imgH="394" progId="TCLayout.ActiveDocument.1">
                  <p:embed/>
                </p:oleObj>
              </mc:Choice>
              <mc:Fallback>
                <p:oleObj name="Slide do think-cell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073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2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oleObject" Target="../embeddings/oleObject1.bin"/><Relationship Id="rId5" Type="http://schemas.openxmlformats.org/officeDocument/2006/relationships/tags" Target="../tags/tag3.xml"/><Relationship Id="rId4" Type="http://schemas.openxmlformats.org/officeDocument/2006/relationships/vmlDrawing" Target="../drawings/vmlDrawing1.v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oleObject" Target="../embeddings/oleObject3.bin"/><Relationship Id="rId5" Type="http://schemas.openxmlformats.org/officeDocument/2006/relationships/tags" Target="../tags/tag5.xml"/><Relationship Id="rId4" Type="http://schemas.openxmlformats.org/officeDocument/2006/relationships/vmlDrawing" Target="../drawings/vmlDrawing3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4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5.bin"/><Relationship Id="rId5" Type="http://schemas.openxmlformats.org/officeDocument/2006/relationships/tags" Target="../tags/tag7.xml"/><Relationship Id="rId4" Type="http://schemas.openxmlformats.org/officeDocument/2006/relationships/vmlDrawing" Target="../drawings/vmlDrawing5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5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7.bin"/><Relationship Id="rId5" Type="http://schemas.openxmlformats.org/officeDocument/2006/relationships/tags" Target="../tags/tag9.xml"/><Relationship Id="rId4" Type="http://schemas.openxmlformats.org/officeDocument/2006/relationships/vmlDrawing" Target="../drawings/vmlDrawing7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0180" y="1166813"/>
            <a:ext cx="9648825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</p:txBody>
      </p:sp>
      <p:pic>
        <p:nvPicPr>
          <p:cNvPr id="15363" name="Picture 5" descr="tarja.pdf"/>
          <p:cNvPicPr>
            <a:picLocks noChangeAspect="1"/>
          </p:cNvPicPr>
          <p:nvPr userDrawn="1"/>
        </p:nvPicPr>
        <p:blipFill>
          <a:blip r:embed="rId10" cstate="print">
            <a:lum bright="-10000"/>
          </a:blip>
          <a:srcRect r="6802" b="84468"/>
          <a:stretch>
            <a:fillRect/>
          </a:stretch>
        </p:blipFill>
        <p:spPr bwMode="auto">
          <a:xfrm>
            <a:off x="0" y="34"/>
            <a:ext cx="9907588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Energia_neg_pb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7" y="166688"/>
            <a:ext cx="915988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638300" y="19052"/>
            <a:ext cx="8140700" cy="881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769030" name="Line 6"/>
          <p:cNvSpPr>
            <a:spLocks noChangeShapeType="1"/>
          </p:cNvSpPr>
          <p:nvPr userDrawn="1">
            <p:custDataLst>
              <p:tags r:id="rId9"/>
            </p:custDataLst>
          </p:nvPr>
        </p:nvSpPr>
        <p:spPr bwMode="auto">
          <a:xfrm>
            <a:off x="671513" y="6618288"/>
            <a:ext cx="0" cy="215900"/>
          </a:xfrm>
          <a:prstGeom prst="line">
            <a:avLst/>
          </a:prstGeom>
          <a:noFill/>
          <a:ln w="9525">
            <a:solidFill>
              <a:srgbClr val="000069"/>
            </a:solidFill>
            <a:round/>
            <a:headEnd/>
            <a:tailEnd/>
          </a:ln>
          <a:effectLst/>
        </p:spPr>
        <p:txBody>
          <a:bodyPr lIns="36000" tIns="36000" rIns="36000" bIns="36000" anchor="b">
            <a:spAutoFit/>
          </a:bodyPr>
          <a:lstStyle/>
          <a:p>
            <a:pPr>
              <a:defRPr/>
            </a:pPr>
            <a:endParaRPr lang="pt-BR" dirty="0"/>
          </a:p>
        </p:txBody>
      </p:sp>
      <p:sp>
        <p:nvSpPr>
          <p:cNvPr id="769031" name="Text Box 7"/>
          <p:cNvSpPr txBox="1">
            <a:spLocks noChangeArrowheads="1"/>
          </p:cNvSpPr>
          <p:nvPr userDrawn="1"/>
        </p:nvSpPr>
        <p:spPr bwMode="auto">
          <a:xfrm>
            <a:off x="165100" y="6613525"/>
            <a:ext cx="46038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fld id="{605083E8-4A3C-4C88-B9AE-C0E3E26731DE}" type="slidenum">
              <a:rPr lang="pt-BR" sz="900">
                <a:solidFill>
                  <a:srgbClr val="0058A0"/>
                </a:solidFill>
              </a:rPr>
              <a:pPr algn="l">
                <a:defRPr/>
              </a:pPr>
              <a:t>‹nº›</a:t>
            </a:fld>
            <a:endParaRPr lang="pt-BR" sz="900" dirty="0">
              <a:solidFill>
                <a:srgbClr val="0058A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67" r:id="rId2"/>
    <p:sldLayoutId id="2147483988" r:id="rId3"/>
    <p:sldLayoutId id="2147483968" r:id="rId4"/>
    <p:sldLayoutId id="2147484006" r:id="rId5"/>
    <p:sldLayoutId id="2147484007" r:id="rId6"/>
    <p:sldLayoutId id="2147484008" r:id="rId7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  <a:cs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  <a:cs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  <a:cs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  <a:cs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  <a:cs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  <a:cs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  <a:cs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Verdana" pitchFamily="34" charset="0"/>
          <a:cs typeface="Arial" pitchFamily="34" charset="0"/>
        </a:defRPr>
      </a:lvl9pPr>
    </p:titleStyle>
    <p:bodyStyle>
      <a:lvl1pPr marL="269875" indent="-269875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Wingdings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627063" indent="-1778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Font typeface="Verdana" pitchFamily="34" charset="0"/>
        <a:buChar char="–"/>
        <a:defRPr sz="1600">
          <a:solidFill>
            <a:schemeClr val="bg1"/>
          </a:solidFill>
          <a:latin typeface="+mn-lt"/>
          <a:cs typeface="+mn-cs"/>
        </a:defRPr>
      </a:lvl2pPr>
      <a:lvl3pPr marL="984250" indent="-174625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90000"/>
        <a:buChar char="•"/>
        <a:defRPr sz="1400">
          <a:solidFill>
            <a:schemeClr val="bg1"/>
          </a:solidFill>
          <a:latin typeface="+mn-lt"/>
          <a:cs typeface="+mn-cs"/>
        </a:defRPr>
      </a:lvl3pPr>
      <a:lvl4pPr marL="16383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to 9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0924795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" name="Slide do think-cell" r:id="rId6" imgW="325" imgH="326" progId="TCLayout.ActiveDocument.1">
                  <p:embed/>
                </p:oleObj>
              </mc:Choice>
              <mc:Fallback>
                <p:oleObj name="Slide do think-cell" r:id="rId6" imgW="325" imgH="3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ject 2"/>
          <p:cNvSpPr/>
          <p:nvPr userDrawn="1"/>
        </p:nvSpPr>
        <p:spPr>
          <a:xfrm>
            <a:off x="0" y="-27385"/>
            <a:ext cx="9906000" cy="1399809"/>
          </a:xfrm>
          <a:custGeom>
            <a:avLst/>
            <a:gdLst/>
            <a:ahLst/>
            <a:cxnLst/>
            <a:rect l="l" t="t" r="r" b="b"/>
            <a:pathLst>
              <a:path w="9144000" h="1005840">
                <a:moveTo>
                  <a:pt x="9143790" y="0"/>
                </a:moveTo>
                <a:lnTo>
                  <a:pt x="0" y="0"/>
                </a:lnTo>
                <a:lnTo>
                  <a:pt x="0" y="726040"/>
                </a:lnTo>
                <a:lnTo>
                  <a:pt x="7808151" y="726422"/>
                </a:lnTo>
                <a:lnTo>
                  <a:pt x="7860569" y="727566"/>
                </a:lnTo>
                <a:lnTo>
                  <a:pt x="7912837" y="729465"/>
                </a:lnTo>
                <a:lnTo>
                  <a:pt x="7964949" y="732115"/>
                </a:lnTo>
                <a:lnTo>
                  <a:pt x="8016894" y="735510"/>
                </a:lnTo>
                <a:lnTo>
                  <a:pt x="8068665" y="739643"/>
                </a:lnTo>
                <a:lnTo>
                  <a:pt x="8120254" y="744511"/>
                </a:lnTo>
                <a:lnTo>
                  <a:pt x="8171652" y="750107"/>
                </a:lnTo>
                <a:lnTo>
                  <a:pt x="8222850" y="756426"/>
                </a:lnTo>
                <a:lnTo>
                  <a:pt x="8273842" y="763462"/>
                </a:lnTo>
                <a:lnTo>
                  <a:pt x="8324617" y="771210"/>
                </a:lnTo>
                <a:lnTo>
                  <a:pt x="8375168" y="779665"/>
                </a:lnTo>
                <a:lnTo>
                  <a:pt x="8425487" y="788820"/>
                </a:lnTo>
                <a:lnTo>
                  <a:pt x="8475565" y="798671"/>
                </a:lnTo>
                <a:lnTo>
                  <a:pt x="8525394" y="809212"/>
                </a:lnTo>
                <a:lnTo>
                  <a:pt x="8574966" y="820438"/>
                </a:lnTo>
                <a:lnTo>
                  <a:pt x="8624272" y="832342"/>
                </a:lnTo>
                <a:lnTo>
                  <a:pt x="8673304" y="844920"/>
                </a:lnTo>
                <a:lnTo>
                  <a:pt x="8722053" y="858166"/>
                </a:lnTo>
                <a:lnTo>
                  <a:pt x="8770512" y="872075"/>
                </a:lnTo>
                <a:lnTo>
                  <a:pt x="8818672" y="886641"/>
                </a:lnTo>
                <a:lnTo>
                  <a:pt x="8866524" y="901858"/>
                </a:lnTo>
                <a:lnTo>
                  <a:pt x="8914061" y="917722"/>
                </a:lnTo>
                <a:lnTo>
                  <a:pt x="8961274" y="934226"/>
                </a:lnTo>
                <a:lnTo>
                  <a:pt x="9008155" y="951365"/>
                </a:lnTo>
                <a:lnTo>
                  <a:pt x="9054695" y="969134"/>
                </a:lnTo>
                <a:lnTo>
                  <a:pt x="9100886" y="987528"/>
                </a:lnTo>
                <a:lnTo>
                  <a:pt x="9143790" y="1005324"/>
                </a:lnTo>
                <a:lnTo>
                  <a:pt x="9143790" y="0"/>
                </a:lnTo>
                <a:close/>
              </a:path>
            </a:pathLst>
          </a:custGeom>
          <a:solidFill>
            <a:srgbClr val="00ACED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8">
            <a:clrChange>
              <a:clrFrom>
                <a:srgbClr val="00ACE1"/>
              </a:clrFrom>
              <a:clrTo>
                <a:srgbClr val="00AC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94" y="85927"/>
            <a:ext cx="1197306" cy="74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11" name="Text Box 7"/>
          <p:cNvSpPr txBox="1">
            <a:spLocks noChangeArrowheads="1"/>
          </p:cNvSpPr>
          <p:nvPr userDrawn="1"/>
        </p:nvSpPr>
        <p:spPr bwMode="auto">
          <a:xfrm>
            <a:off x="165100" y="6613525"/>
            <a:ext cx="46038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fld id="{605083E8-4A3C-4C88-B9AE-C0E3E26731DE}" type="slidenum">
              <a:rPr lang="pt-BR" sz="900">
                <a:solidFill>
                  <a:srgbClr val="0058A0"/>
                </a:solidFill>
              </a:rPr>
              <a:pPr algn="l">
                <a:defRPr/>
              </a:pPr>
              <a:t>‹nº›</a:t>
            </a:fld>
            <a:endParaRPr lang="pt-BR" sz="900" dirty="0">
              <a:solidFill>
                <a:srgbClr val="0058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7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to 9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4270685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1" name="Slide do think-cell" r:id="rId6" imgW="325" imgH="326" progId="TCLayout.ActiveDocument.1">
                  <p:embed/>
                </p:oleObj>
              </mc:Choice>
              <mc:Fallback>
                <p:oleObj name="Slide do think-cell" r:id="rId6" imgW="325" imgH="3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11" name="Text Box 7"/>
          <p:cNvSpPr txBox="1">
            <a:spLocks noChangeArrowheads="1"/>
          </p:cNvSpPr>
          <p:nvPr userDrawn="1"/>
        </p:nvSpPr>
        <p:spPr bwMode="auto">
          <a:xfrm>
            <a:off x="165100" y="6613525"/>
            <a:ext cx="46038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fld id="{605083E8-4A3C-4C88-B9AE-C0E3E26731DE}" type="slidenum">
              <a:rPr lang="pt-BR" sz="900">
                <a:solidFill>
                  <a:srgbClr val="0058A0"/>
                </a:solidFill>
              </a:rPr>
              <a:pPr algn="l">
                <a:defRPr/>
              </a:pPr>
              <a:t>‹nº›</a:t>
            </a:fld>
            <a:endParaRPr lang="pt-BR" sz="900" dirty="0">
              <a:solidFill>
                <a:srgbClr val="0058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3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to 9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2299826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0" name="Slide do think-cell" r:id="rId6" imgW="325" imgH="326" progId="TCLayout.ActiveDocument.1">
                  <p:embed/>
                </p:oleObj>
              </mc:Choice>
              <mc:Fallback>
                <p:oleObj name="Slide do think-cell" r:id="rId6" imgW="325" imgH="3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ject 2"/>
          <p:cNvSpPr/>
          <p:nvPr userDrawn="1"/>
        </p:nvSpPr>
        <p:spPr>
          <a:xfrm>
            <a:off x="0" y="-27385"/>
            <a:ext cx="9906000" cy="1399809"/>
          </a:xfrm>
          <a:custGeom>
            <a:avLst/>
            <a:gdLst/>
            <a:ahLst/>
            <a:cxnLst/>
            <a:rect l="l" t="t" r="r" b="b"/>
            <a:pathLst>
              <a:path w="9144000" h="1005840">
                <a:moveTo>
                  <a:pt x="9143790" y="0"/>
                </a:moveTo>
                <a:lnTo>
                  <a:pt x="0" y="0"/>
                </a:lnTo>
                <a:lnTo>
                  <a:pt x="0" y="726040"/>
                </a:lnTo>
                <a:lnTo>
                  <a:pt x="7808151" y="726422"/>
                </a:lnTo>
                <a:lnTo>
                  <a:pt x="7860569" y="727566"/>
                </a:lnTo>
                <a:lnTo>
                  <a:pt x="7912837" y="729465"/>
                </a:lnTo>
                <a:lnTo>
                  <a:pt x="7964949" y="732115"/>
                </a:lnTo>
                <a:lnTo>
                  <a:pt x="8016894" y="735510"/>
                </a:lnTo>
                <a:lnTo>
                  <a:pt x="8068665" y="739643"/>
                </a:lnTo>
                <a:lnTo>
                  <a:pt x="8120254" y="744511"/>
                </a:lnTo>
                <a:lnTo>
                  <a:pt x="8171652" y="750107"/>
                </a:lnTo>
                <a:lnTo>
                  <a:pt x="8222850" y="756426"/>
                </a:lnTo>
                <a:lnTo>
                  <a:pt x="8273842" y="763462"/>
                </a:lnTo>
                <a:lnTo>
                  <a:pt x="8324617" y="771210"/>
                </a:lnTo>
                <a:lnTo>
                  <a:pt x="8375168" y="779665"/>
                </a:lnTo>
                <a:lnTo>
                  <a:pt x="8425487" y="788820"/>
                </a:lnTo>
                <a:lnTo>
                  <a:pt x="8475565" y="798671"/>
                </a:lnTo>
                <a:lnTo>
                  <a:pt x="8525394" y="809212"/>
                </a:lnTo>
                <a:lnTo>
                  <a:pt x="8574966" y="820438"/>
                </a:lnTo>
                <a:lnTo>
                  <a:pt x="8624272" y="832342"/>
                </a:lnTo>
                <a:lnTo>
                  <a:pt x="8673304" y="844920"/>
                </a:lnTo>
                <a:lnTo>
                  <a:pt x="8722053" y="858166"/>
                </a:lnTo>
                <a:lnTo>
                  <a:pt x="8770512" y="872075"/>
                </a:lnTo>
                <a:lnTo>
                  <a:pt x="8818672" y="886641"/>
                </a:lnTo>
                <a:lnTo>
                  <a:pt x="8866524" y="901858"/>
                </a:lnTo>
                <a:lnTo>
                  <a:pt x="8914061" y="917722"/>
                </a:lnTo>
                <a:lnTo>
                  <a:pt x="8961274" y="934226"/>
                </a:lnTo>
                <a:lnTo>
                  <a:pt x="9008155" y="951365"/>
                </a:lnTo>
                <a:lnTo>
                  <a:pt x="9054695" y="969134"/>
                </a:lnTo>
                <a:lnTo>
                  <a:pt x="9100886" y="987528"/>
                </a:lnTo>
                <a:lnTo>
                  <a:pt x="9143790" y="1005324"/>
                </a:lnTo>
                <a:lnTo>
                  <a:pt x="9143790" y="0"/>
                </a:lnTo>
                <a:close/>
              </a:path>
            </a:pathLst>
          </a:custGeom>
          <a:solidFill>
            <a:srgbClr val="00ACED"/>
          </a:solidFill>
        </p:spPr>
        <p:txBody>
          <a:bodyPr wrap="square" lIns="0" tIns="0" rIns="0" bIns="0" rtlCol="0"/>
          <a:lstStyle/>
          <a:p>
            <a:endParaRPr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8">
            <a:clrChange>
              <a:clrFrom>
                <a:srgbClr val="00ACE1"/>
              </a:clrFrom>
              <a:clrTo>
                <a:srgbClr val="00AC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94" y="85927"/>
            <a:ext cx="1197306" cy="74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11" name="Text Box 7"/>
          <p:cNvSpPr txBox="1">
            <a:spLocks noChangeArrowheads="1"/>
          </p:cNvSpPr>
          <p:nvPr userDrawn="1"/>
        </p:nvSpPr>
        <p:spPr bwMode="auto">
          <a:xfrm>
            <a:off x="165100" y="6613525"/>
            <a:ext cx="46038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fld id="{605083E8-4A3C-4C88-B9AE-C0E3E26731DE}" type="slidenum">
              <a:rPr lang="pt-BR" sz="900">
                <a:solidFill>
                  <a:srgbClr val="0058A0"/>
                </a:solidFill>
              </a:rPr>
              <a:pPr algn="l">
                <a:defRPr/>
              </a:pPr>
              <a:t>‹nº›</a:t>
            </a:fld>
            <a:endParaRPr lang="pt-BR" sz="900" dirty="0">
              <a:solidFill>
                <a:srgbClr val="0058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3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to 9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6" name="Slide do think-cell" r:id="rId6" imgW="325" imgH="326" progId="TCLayout.ActiveDocument.1">
                  <p:embed/>
                </p:oleObj>
              </mc:Choice>
              <mc:Fallback>
                <p:oleObj name="Slide do think-cell" r:id="rId6" imgW="325" imgH="3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ject 2"/>
          <p:cNvSpPr/>
          <p:nvPr userDrawn="1"/>
        </p:nvSpPr>
        <p:spPr>
          <a:xfrm>
            <a:off x="0" y="-27385"/>
            <a:ext cx="9906000" cy="1399809"/>
          </a:xfrm>
          <a:custGeom>
            <a:avLst/>
            <a:gdLst/>
            <a:ahLst/>
            <a:cxnLst/>
            <a:rect l="l" t="t" r="r" b="b"/>
            <a:pathLst>
              <a:path w="9144000" h="1005840">
                <a:moveTo>
                  <a:pt x="9143790" y="0"/>
                </a:moveTo>
                <a:lnTo>
                  <a:pt x="0" y="0"/>
                </a:lnTo>
                <a:lnTo>
                  <a:pt x="0" y="726040"/>
                </a:lnTo>
                <a:lnTo>
                  <a:pt x="7808151" y="726422"/>
                </a:lnTo>
                <a:lnTo>
                  <a:pt x="7860569" y="727566"/>
                </a:lnTo>
                <a:lnTo>
                  <a:pt x="7912837" y="729465"/>
                </a:lnTo>
                <a:lnTo>
                  <a:pt x="7964949" y="732115"/>
                </a:lnTo>
                <a:lnTo>
                  <a:pt x="8016894" y="735510"/>
                </a:lnTo>
                <a:lnTo>
                  <a:pt x="8068665" y="739643"/>
                </a:lnTo>
                <a:lnTo>
                  <a:pt x="8120254" y="744511"/>
                </a:lnTo>
                <a:lnTo>
                  <a:pt x="8171652" y="750107"/>
                </a:lnTo>
                <a:lnTo>
                  <a:pt x="8222850" y="756426"/>
                </a:lnTo>
                <a:lnTo>
                  <a:pt x="8273842" y="763462"/>
                </a:lnTo>
                <a:lnTo>
                  <a:pt x="8324617" y="771210"/>
                </a:lnTo>
                <a:lnTo>
                  <a:pt x="8375168" y="779665"/>
                </a:lnTo>
                <a:lnTo>
                  <a:pt x="8425487" y="788820"/>
                </a:lnTo>
                <a:lnTo>
                  <a:pt x="8475565" y="798671"/>
                </a:lnTo>
                <a:lnTo>
                  <a:pt x="8525394" y="809212"/>
                </a:lnTo>
                <a:lnTo>
                  <a:pt x="8574966" y="820438"/>
                </a:lnTo>
                <a:lnTo>
                  <a:pt x="8624272" y="832342"/>
                </a:lnTo>
                <a:lnTo>
                  <a:pt x="8673304" y="844920"/>
                </a:lnTo>
                <a:lnTo>
                  <a:pt x="8722053" y="858166"/>
                </a:lnTo>
                <a:lnTo>
                  <a:pt x="8770512" y="872075"/>
                </a:lnTo>
                <a:lnTo>
                  <a:pt x="8818672" y="886641"/>
                </a:lnTo>
                <a:lnTo>
                  <a:pt x="8866524" y="901858"/>
                </a:lnTo>
                <a:lnTo>
                  <a:pt x="8914061" y="917722"/>
                </a:lnTo>
                <a:lnTo>
                  <a:pt x="8961274" y="934226"/>
                </a:lnTo>
                <a:lnTo>
                  <a:pt x="9008155" y="951365"/>
                </a:lnTo>
                <a:lnTo>
                  <a:pt x="9054695" y="969134"/>
                </a:lnTo>
                <a:lnTo>
                  <a:pt x="9100886" y="987528"/>
                </a:lnTo>
                <a:lnTo>
                  <a:pt x="9143790" y="1005324"/>
                </a:lnTo>
                <a:lnTo>
                  <a:pt x="9143790" y="0"/>
                </a:lnTo>
                <a:close/>
              </a:path>
            </a:pathLst>
          </a:custGeom>
          <a:solidFill>
            <a:srgbClr val="00ACED"/>
          </a:solidFill>
        </p:spPr>
        <p:txBody>
          <a:bodyPr wrap="square" lIns="0" tIns="0" rIns="0" bIns="0" rtlCol="0"/>
          <a:lstStyle/>
          <a:p>
            <a:endParaRPr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8">
            <a:clrChange>
              <a:clrFrom>
                <a:srgbClr val="00ACE1"/>
              </a:clrFrom>
              <a:clrTo>
                <a:srgbClr val="00AC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94" y="85927"/>
            <a:ext cx="1197306" cy="74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11" name="Text Box 7"/>
          <p:cNvSpPr txBox="1">
            <a:spLocks noChangeArrowheads="1"/>
          </p:cNvSpPr>
          <p:nvPr userDrawn="1"/>
        </p:nvSpPr>
        <p:spPr bwMode="auto">
          <a:xfrm>
            <a:off x="165100" y="6613525"/>
            <a:ext cx="46038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fld id="{605083E8-4A3C-4C88-B9AE-C0E3E26731DE}" type="slidenum">
              <a:rPr lang="pt-BR" sz="900">
                <a:solidFill>
                  <a:srgbClr val="0058A0"/>
                </a:solidFill>
              </a:rPr>
              <a:pPr algn="l">
                <a:defRPr/>
              </a:pPr>
              <a:t>‹nº›</a:t>
            </a:fld>
            <a:endParaRPr lang="pt-BR" sz="900" dirty="0">
              <a:solidFill>
                <a:srgbClr val="0058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1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.br/url?sa=i&amp;rct=j&amp;q=&amp;esrc=s&amp;frm=1&amp;source=images&amp;cd=&amp;cad=rja&amp;uact=8&amp;docid=BILgHJdNBxl1yM&amp;tbnid=7YvNUrQrUqnHWM:&amp;ved=0CAUQjRw&amp;url=http://www.apsengenharia.com.br/saibamais.htm&amp;ei=Q0XFU6qAG5XesATImIIw&amp;bvm=bv.70810081,d.cWc&amp;psig=AFQjCNH_mWnn2nVxOtCZ-6S9njIdPWHYcw&amp;ust=1405523560594167" TargetMode="Externa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742950" y="6084609"/>
            <a:ext cx="2063750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1800" b="0" dirty="0" smtClean="0">
                <a:solidFill>
                  <a:schemeClr val="bg2">
                    <a:lumMod val="75000"/>
                  </a:schemeClr>
                </a:solidFill>
              </a:rPr>
              <a:t>Junho de 2018</a:t>
            </a:r>
            <a:endParaRPr lang="pt-BR" sz="1800" b="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742950" y="4257536"/>
            <a:ext cx="8420100" cy="1026414"/>
          </a:xfrm>
        </p:spPr>
        <p:txBody>
          <a:bodyPr/>
          <a:lstStyle/>
          <a:p>
            <a:pPr algn="l"/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</a:rPr>
              <a:t>Programa </a:t>
            </a:r>
            <a:r>
              <a:rPr lang="pt-BR" sz="2400" dirty="0">
                <a:solidFill>
                  <a:schemeClr val="bg2">
                    <a:lumMod val="75000"/>
                  </a:schemeClr>
                </a:solidFill>
              </a:rPr>
              <a:t>de Eficiência Energética</a:t>
            </a:r>
            <a:r>
              <a:rPr lang="pt-BR" sz="32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pt-BR" sz="32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pt-BR" sz="1800" dirty="0">
                <a:solidFill>
                  <a:schemeClr val="bg2">
                    <a:lumMod val="75000"/>
                  </a:schemeClr>
                </a:solidFill>
              </a:rPr>
              <a:t>Escola de Engenharia de São Carlos - EESC</a:t>
            </a:r>
            <a:br>
              <a:rPr lang="pt-BR" sz="1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pt-BR" sz="1800" dirty="0">
                <a:solidFill>
                  <a:schemeClr val="bg2">
                    <a:lumMod val="75000"/>
                  </a:schemeClr>
                </a:solidFill>
              </a:rPr>
              <a:t>Universidade de São Paulo - </a:t>
            </a:r>
            <a:r>
              <a:rPr lang="pt-BR" sz="1800" dirty="0" smtClean="0">
                <a:solidFill>
                  <a:schemeClr val="bg2">
                    <a:lumMod val="75000"/>
                  </a:schemeClr>
                </a:solidFill>
              </a:rPr>
              <a:t>USP</a:t>
            </a:r>
            <a:endParaRPr lang="pt-BR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3" descr="Z:\Comunicacao\Logos\SELO\selo_EE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11" y="2181468"/>
            <a:ext cx="6582089" cy="16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736600" y="1807466"/>
            <a:ext cx="2713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</a:rPr>
              <a:t>Programa Brasileiro de Etiquetagem (PBE)</a:t>
            </a:r>
            <a:r>
              <a:rPr lang="en-US" sz="2000" dirty="0">
                <a:solidFill>
                  <a:srgbClr val="004853"/>
                </a:solidFill>
                <a:latin typeface="+mn-lt"/>
                <a:ea typeface="+mn-ea"/>
              </a:rPr>
              <a:t> 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85800" y="3777552"/>
            <a:ext cx="34751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</a:rPr>
              <a:t>Coordenação do Instituto Nacional de Metrologia, Normalização e Qualidade Industrial (Inmetro) </a:t>
            </a:r>
            <a:endParaRPr lang="en-US" sz="2000" dirty="0">
              <a:solidFill>
                <a:srgbClr val="004853"/>
              </a:solidFill>
              <a:latin typeface="+mn-lt"/>
              <a:ea typeface="+mn-ea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12" y="1545304"/>
            <a:ext cx="4464496" cy="4464496"/>
          </a:xfrm>
          <a:prstGeom prst="rect">
            <a:avLst/>
          </a:prstGeom>
        </p:spPr>
      </p:pic>
      <p:sp>
        <p:nvSpPr>
          <p:cNvPr id="10" name="Título 2"/>
          <p:cNvSpPr txBox="1">
            <a:spLocks/>
          </p:cNvSpPr>
          <p:nvPr/>
        </p:nvSpPr>
        <p:spPr>
          <a:xfrm>
            <a:off x="355949" y="1"/>
            <a:ext cx="8225745" cy="88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b="0" dirty="0"/>
              <a:t>PBE - Etiqueta Nacional de Eficiência Energética (ENCE) </a:t>
            </a:r>
          </a:p>
        </p:txBody>
      </p:sp>
    </p:spTree>
    <p:extLst>
      <p:ext uri="{BB962C8B-B14F-4D97-AF65-F5344CB8AC3E}">
        <p14:creationId xmlns:p14="http://schemas.microsoft.com/office/powerpoint/2010/main" val="280084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“espírito” da Lei nº </a:t>
            </a:r>
            <a:r>
              <a:rPr lang="pt-BR" dirty="0" smtClean="0"/>
              <a:t>10.295/01</a:t>
            </a:r>
            <a:endParaRPr lang="pt-BR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14000" y="1654700"/>
            <a:ext cx="6048375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r>
              <a:rPr lang="pt-BR" sz="1400" dirty="0">
                <a:solidFill>
                  <a:srgbClr val="004853"/>
                </a:solidFill>
              </a:rPr>
              <a:t>Poder Executivo: prerrogativa para estabelecer índices mínimos de eficiência energética ou máximos de consumo específico para máquinas e equipamentos consumidores de energia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r>
              <a:rPr lang="pt-BR" sz="1400" dirty="0">
                <a:solidFill>
                  <a:srgbClr val="004853"/>
                </a:solidFill>
              </a:rPr>
              <a:t>Mecanismos para promover a eficiência energética em edificações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r>
              <a:rPr lang="pt-BR" sz="1400" dirty="0">
                <a:solidFill>
                  <a:srgbClr val="004853"/>
                </a:solidFill>
              </a:rPr>
              <a:t>Coordenação do </a:t>
            </a:r>
            <a:r>
              <a:rPr lang="pt-BR" sz="1400" dirty="0" smtClean="0">
                <a:solidFill>
                  <a:srgbClr val="004853"/>
                </a:solidFill>
              </a:rPr>
              <a:t>MME</a:t>
            </a:r>
            <a:endParaRPr lang="pt-BR" sz="1400" dirty="0">
              <a:solidFill>
                <a:srgbClr val="004853"/>
              </a:solidFill>
            </a:endParaRP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r>
              <a:rPr lang="pt-BR" sz="1400" dirty="0">
                <a:solidFill>
                  <a:srgbClr val="004853"/>
                </a:solidFill>
              </a:rPr>
              <a:t>Participação da sociedade por meio de consultas e audiências públicas, e notificação à OMC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r>
              <a:rPr lang="pt-BR" sz="1400" dirty="0">
                <a:solidFill>
                  <a:srgbClr val="004853"/>
                </a:solidFill>
              </a:rPr>
              <a:t>Caráter compulsório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r>
              <a:rPr lang="pt-BR" sz="1400" dirty="0">
                <a:solidFill>
                  <a:srgbClr val="004853"/>
                </a:solidFill>
              </a:rPr>
              <a:t>Portarias Intergovernamentais - MME, MCT e MDIC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r>
              <a:rPr lang="pt-BR" sz="1400" dirty="0">
                <a:solidFill>
                  <a:srgbClr val="004853"/>
                </a:solidFill>
              </a:rPr>
              <a:t>Objetivo de longo prazo: Transformação do Mercado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endParaRPr lang="pt-BR" dirty="0">
              <a:latin typeface="Arial" charset="0"/>
            </a:endParaRPr>
          </a:p>
        </p:txBody>
      </p:sp>
      <p:pic>
        <p:nvPicPr>
          <p:cNvPr id="25604" name="Picture 12" descr="Cópia (2) de etique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350" y="2406594"/>
            <a:ext cx="1382712" cy="1951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170739" y="1387400"/>
            <a:ext cx="18796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6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PROGRAMA BRASILEIRO</a:t>
            </a:r>
          </a:p>
          <a:p>
            <a:pPr algn="ctr">
              <a:defRPr/>
            </a:pPr>
            <a:r>
              <a:rPr lang="pt-BR" sz="16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ETIQUETAGEM</a:t>
            </a:r>
            <a:endParaRPr lang="pt-BR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5606" name="Picture 21" descr="Selos CONPET e PROC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44" y="4375325"/>
            <a:ext cx="158591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7948181" y="4528518"/>
            <a:ext cx="1655762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SELOS DE EFICIÊNCIA ENERGÉTICA</a:t>
            </a:r>
          </a:p>
          <a:p>
            <a:pPr>
              <a:defRPr/>
            </a:pPr>
            <a:endParaRPr lang="pt-BR" sz="1600" dirty="0">
              <a:solidFill>
                <a:schemeClr val="accent3">
                  <a:lumMod val="75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pt-BR" sz="16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CONPET</a:t>
            </a:r>
            <a:r>
              <a:rPr lang="pt-BR" sz="16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 e</a:t>
            </a:r>
          </a:p>
          <a:p>
            <a:pPr>
              <a:defRPr/>
            </a:pPr>
            <a:r>
              <a:rPr lang="pt-BR" sz="1600" dirty="0">
                <a:solidFill>
                  <a:srgbClr val="FF0000"/>
                </a:solidFill>
                <a:latin typeface="Arial" charset="0"/>
              </a:rPr>
              <a:t>PROCEL</a:t>
            </a:r>
            <a:endParaRPr lang="pt-B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98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Potencial de eficiência </a:t>
            </a:r>
            <a:r>
              <a:rPr lang="pt-BR" dirty="0" smtClean="0"/>
              <a:t>energética</a:t>
            </a:r>
            <a:endParaRPr lang="pt-BR" dirty="0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560391" y="1459148"/>
            <a:ext cx="878522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1400" u="sng" dirty="0">
                <a:solidFill>
                  <a:srgbClr val="004853"/>
                </a:solidFill>
              </a:rPr>
              <a:t>Potencial de Mercado</a:t>
            </a:r>
            <a:r>
              <a:rPr lang="pt-BR" altLang="pt-BR" sz="1400" dirty="0">
                <a:solidFill>
                  <a:srgbClr val="004853"/>
                </a:solidFill>
              </a:rPr>
              <a:t>: compreende o resultado de medidas que podem ser introduzidas “por si mesmas”, ou seja, aquelas cuja adoção traria redução de custos ao usuário.</a:t>
            </a:r>
          </a:p>
          <a:p>
            <a:pPr algn="just"/>
            <a:endParaRPr lang="pt-BR" altLang="pt-BR" sz="1400" dirty="0">
              <a:solidFill>
                <a:srgbClr val="004853"/>
              </a:solidFill>
            </a:endParaRPr>
          </a:p>
          <a:p>
            <a:pPr algn="just"/>
            <a:r>
              <a:rPr lang="pt-BR" altLang="pt-BR" sz="1400" u="sng" dirty="0">
                <a:solidFill>
                  <a:srgbClr val="004853"/>
                </a:solidFill>
              </a:rPr>
              <a:t>Potencial Econômico</a:t>
            </a:r>
            <a:r>
              <a:rPr lang="pt-BR" altLang="pt-BR" sz="1400" dirty="0">
                <a:solidFill>
                  <a:srgbClr val="004853"/>
                </a:solidFill>
              </a:rPr>
              <a:t>: compreende o conjunto de medidas que têm viabilidade econômica, porém exigem condições de contorno que induzam à sua efetiva implantação.</a:t>
            </a:r>
          </a:p>
          <a:p>
            <a:pPr algn="just"/>
            <a:endParaRPr lang="pt-BR" altLang="pt-BR" sz="1400" dirty="0">
              <a:solidFill>
                <a:srgbClr val="004853"/>
              </a:solidFill>
            </a:endParaRPr>
          </a:p>
          <a:p>
            <a:pPr algn="just"/>
            <a:r>
              <a:rPr lang="pt-BR" altLang="pt-BR" sz="1400" u="sng" dirty="0">
                <a:solidFill>
                  <a:srgbClr val="004853"/>
                </a:solidFill>
              </a:rPr>
              <a:t>Potencial Técnico</a:t>
            </a:r>
            <a:r>
              <a:rPr lang="pt-BR" altLang="pt-BR" sz="1400" dirty="0">
                <a:solidFill>
                  <a:srgbClr val="004853"/>
                </a:solidFill>
              </a:rPr>
              <a:t>: é aquele que estabelece um limite teórico para penetração das medidas de eficiência energética, dado pela substituição de todos os usos da energia considerados por equivalentes com a tecnologia mais eficiente disponível.</a:t>
            </a: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3" y="4404512"/>
            <a:ext cx="6945313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540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Potencial de eficiência </a:t>
            </a:r>
            <a:r>
              <a:rPr lang="pt-BR" dirty="0" smtClean="0"/>
              <a:t>energética</a:t>
            </a:r>
            <a:endParaRPr lang="pt-BR" dirty="0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423988" y="1917888"/>
            <a:ext cx="1295400" cy="20875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76471"/>
                  <a:invGamma/>
                </a:schemeClr>
              </a:gs>
              <a:gs pos="50000">
                <a:schemeClr val="accent1">
                  <a:alpha val="99001"/>
                </a:schemeClr>
              </a:gs>
              <a:gs pos="100000">
                <a:schemeClr val="accent1">
                  <a:gamma/>
                  <a:shade val="76471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altLang="pt-BR" sz="200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4448178" y="1814703"/>
            <a:ext cx="1655763" cy="1368425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10,6%</a:t>
            </a:r>
          </a:p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=</a:t>
            </a:r>
          </a:p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6 TWh</a:t>
            </a:r>
            <a:endParaRPr lang="en-US" altLang="pt-B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448178" y="1598800"/>
            <a:ext cx="1655763" cy="431800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44%</a:t>
            </a:r>
            <a:endParaRPr lang="en-US" altLang="pt-B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4448178" y="2030603"/>
            <a:ext cx="1655763" cy="479425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20%</a:t>
            </a:r>
            <a:endParaRPr lang="en-US" altLang="pt-B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448178" y="2462405"/>
            <a:ext cx="1655763" cy="504825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17%</a:t>
            </a:r>
            <a:endParaRPr lang="en-US" altLang="pt-B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4448178" y="2894205"/>
            <a:ext cx="1655763" cy="504825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19%</a:t>
            </a:r>
            <a:endParaRPr lang="en-US" altLang="pt-B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7155137" y="1493400"/>
            <a:ext cx="2233613" cy="188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pt-BR" altLang="pt-BR" sz="1600" dirty="0">
                <a:solidFill>
                  <a:srgbClr val="004853"/>
                </a:solidFill>
              </a:rPr>
              <a:t>Iluminação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pt-BR" altLang="pt-BR" sz="1600" dirty="0">
                <a:solidFill>
                  <a:srgbClr val="004853"/>
                </a:solidFill>
              </a:rPr>
              <a:t>Refrigeração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pt-BR" altLang="pt-BR" sz="1600" dirty="0">
                <a:solidFill>
                  <a:srgbClr val="004853"/>
                </a:solidFill>
              </a:rPr>
              <a:t>Ar Condicionado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pt-BR" altLang="pt-BR" sz="1600" dirty="0">
                <a:solidFill>
                  <a:srgbClr val="004853"/>
                </a:solidFill>
              </a:rPr>
              <a:t>Outros</a:t>
            </a:r>
            <a:endParaRPr lang="en-US" altLang="pt-BR" sz="1600" dirty="0">
              <a:solidFill>
                <a:srgbClr val="004853"/>
              </a:solidFill>
            </a:endParaRP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1352553" y="2565593"/>
            <a:ext cx="137001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Consumo Anual</a:t>
            </a:r>
          </a:p>
          <a:p>
            <a:pPr algn="ctr"/>
            <a:r>
              <a:rPr lang="pt-BR" alt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56 TWh</a:t>
            </a:r>
            <a:endParaRPr lang="en-US" altLang="pt-BR" sz="18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grpSp>
        <p:nvGrpSpPr>
          <p:cNvPr id="47116" name="Group 12"/>
          <p:cNvGrpSpPr>
            <a:grpSpLocks/>
          </p:cNvGrpSpPr>
          <p:nvPr/>
        </p:nvGrpSpPr>
        <p:grpSpPr bwMode="auto">
          <a:xfrm>
            <a:off x="1423988" y="1916305"/>
            <a:ext cx="1295400" cy="366713"/>
            <a:chOff x="657" y="1207"/>
            <a:chExt cx="816" cy="231"/>
          </a:xfrm>
        </p:grpSpPr>
        <p:sp>
          <p:nvSpPr>
            <p:cNvPr id="47117" name="Rectangle 13"/>
            <p:cNvSpPr>
              <a:spLocks noChangeArrowheads="1"/>
            </p:cNvSpPr>
            <p:nvPr/>
          </p:nvSpPr>
          <p:spPr bwMode="auto">
            <a:xfrm>
              <a:off x="657" y="1208"/>
              <a:ext cx="816" cy="226"/>
            </a:xfrm>
            <a:prstGeom prst="rect">
              <a:avLst/>
            </a:prstGeom>
            <a:gradFill rotWithShape="1">
              <a:gsLst>
                <a:gs pos="0">
                  <a:srgbClr val="0000FF">
                    <a:gamma/>
                    <a:shade val="46275"/>
                    <a:invGamma/>
                  </a:srgbClr>
                </a:gs>
                <a:gs pos="5000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47118" name="Text Box 14"/>
            <p:cNvSpPr txBox="1">
              <a:spLocks noChangeArrowheads="1"/>
            </p:cNvSpPr>
            <p:nvPr/>
          </p:nvSpPr>
          <p:spPr bwMode="auto">
            <a:xfrm>
              <a:off x="657" y="1207"/>
              <a:ext cx="7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pt-BR" altLang="pt-BR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10,6%</a:t>
              </a:r>
              <a:endParaRPr lang="en-US" alt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endParaRPr>
            </a:p>
          </p:txBody>
        </p:sp>
      </p:grpSp>
      <p:sp>
        <p:nvSpPr>
          <p:cNvPr id="47119" name="Text Box 15"/>
          <p:cNvSpPr txBox="1">
            <a:spLocks noChangeArrowheads="1"/>
          </p:cNvSpPr>
          <p:nvPr/>
        </p:nvSpPr>
        <p:spPr bwMode="auto">
          <a:xfrm rot="10800000">
            <a:off x="411819" y="1844864"/>
            <a:ext cx="1046440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dirty="0">
                <a:solidFill>
                  <a:srgbClr val="004853"/>
                </a:solidFill>
              </a:rPr>
              <a:t>Segmento Comercial</a:t>
            </a:r>
            <a:endParaRPr lang="en-US" altLang="pt-BR" sz="2800" dirty="0">
              <a:solidFill>
                <a:srgbClr val="004853"/>
              </a:solidFill>
            </a:endParaRP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 rot="10800000">
            <a:off x="411819" y="4168963"/>
            <a:ext cx="1046440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dirty="0">
                <a:solidFill>
                  <a:srgbClr val="004853"/>
                </a:solidFill>
              </a:rPr>
              <a:t>Segmento Industrial</a:t>
            </a:r>
            <a:endParaRPr lang="en-US" altLang="pt-BR" sz="2800" dirty="0">
              <a:solidFill>
                <a:srgbClr val="004853"/>
              </a:solidFill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1423988" y="4365813"/>
            <a:ext cx="1295400" cy="20875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6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altLang="pt-BR" sz="200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1423991" y="5084950"/>
            <a:ext cx="12969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Consumo Anual</a:t>
            </a:r>
          </a:p>
          <a:p>
            <a:pPr algn="ctr"/>
            <a:r>
              <a:rPr lang="pt-BR" altLang="pt-BR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164 </a:t>
            </a:r>
            <a:r>
              <a:rPr lang="pt-BR" altLang="pt-BR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rPr>
              <a:t>TWh</a:t>
            </a:r>
            <a:endParaRPr lang="en-US" altLang="pt-BR" sz="18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grpSp>
        <p:nvGrpSpPr>
          <p:cNvPr id="47123" name="Group 19"/>
          <p:cNvGrpSpPr>
            <a:grpSpLocks/>
          </p:cNvGrpSpPr>
          <p:nvPr/>
        </p:nvGrpSpPr>
        <p:grpSpPr bwMode="auto">
          <a:xfrm>
            <a:off x="1423988" y="4326125"/>
            <a:ext cx="1295400" cy="503238"/>
            <a:chOff x="657" y="2750"/>
            <a:chExt cx="816" cy="317"/>
          </a:xfrm>
        </p:grpSpPr>
        <p:sp>
          <p:nvSpPr>
            <p:cNvPr id="47124" name="Rectangle 20"/>
            <p:cNvSpPr>
              <a:spLocks noChangeArrowheads="1"/>
            </p:cNvSpPr>
            <p:nvPr/>
          </p:nvSpPr>
          <p:spPr bwMode="auto">
            <a:xfrm>
              <a:off x="657" y="2750"/>
              <a:ext cx="816" cy="317"/>
            </a:xfrm>
            <a:prstGeom prst="rect">
              <a:avLst/>
            </a:prstGeom>
            <a:gradFill rotWithShape="1">
              <a:gsLst>
                <a:gs pos="0">
                  <a:srgbClr val="0000FF">
                    <a:gamma/>
                    <a:shade val="46275"/>
                    <a:invGamma/>
                  </a:srgbClr>
                </a:gs>
                <a:gs pos="50000">
                  <a:srgbClr val="0000FF"/>
                </a:gs>
                <a:gs pos="100000">
                  <a:srgbClr val="0000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47125" name="Text Box 21"/>
            <p:cNvSpPr txBox="1">
              <a:spLocks noChangeArrowheads="1"/>
            </p:cNvSpPr>
            <p:nvPr/>
          </p:nvSpPr>
          <p:spPr bwMode="auto">
            <a:xfrm>
              <a:off x="657" y="2836"/>
              <a:ext cx="7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pt-BR" altLang="pt-BR" sz="1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6,2%</a:t>
              </a:r>
              <a:endParaRPr lang="en-US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pitchFamily="34" charset="0"/>
              </a:endParaRPr>
            </a:p>
          </p:txBody>
        </p:sp>
      </p:grpSp>
      <p:sp>
        <p:nvSpPr>
          <p:cNvPr id="47126" name="AutoShape 22"/>
          <p:cNvSpPr>
            <a:spLocks noChangeArrowheads="1"/>
          </p:cNvSpPr>
          <p:nvPr/>
        </p:nvSpPr>
        <p:spPr bwMode="auto">
          <a:xfrm>
            <a:off x="3081339" y="3975288"/>
            <a:ext cx="1439862" cy="647700"/>
          </a:xfrm>
          <a:prstGeom prst="curvedDownArrow">
            <a:avLst>
              <a:gd name="adj1" fmla="val 44461"/>
              <a:gd name="adj2" fmla="val 88922"/>
              <a:gd name="adj3" fmla="val 33333"/>
            </a:avLst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27" name="Rectangle 23"/>
          <p:cNvSpPr>
            <a:spLocks noChangeArrowheads="1"/>
          </p:cNvSpPr>
          <p:nvPr/>
        </p:nvSpPr>
        <p:spPr bwMode="auto">
          <a:xfrm>
            <a:off x="4521203" y="4334068"/>
            <a:ext cx="1655763" cy="1944687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6,2%</a:t>
            </a:r>
          </a:p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=</a:t>
            </a:r>
          </a:p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10 TWh</a:t>
            </a:r>
            <a:endParaRPr lang="en-US" altLang="pt-B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521203" y="4345175"/>
            <a:ext cx="1655763" cy="433388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51%</a:t>
            </a:r>
            <a:endParaRPr lang="en-US" altLang="pt-B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4521203" y="4696013"/>
            <a:ext cx="1655763" cy="430212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21%</a:t>
            </a:r>
            <a:endParaRPr lang="en-US" altLang="pt-B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4521203" y="5138930"/>
            <a:ext cx="1655763" cy="360363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20%</a:t>
            </a:r>
            <a:endParaRPr lang="en-US" altLang="pt-B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4521203" y="5499293"/>
            <a:ext cx="1655763" cy="358775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6%</a:t>
            </a:r>
            <a:endParaRPr lang="en-US" altLang="pt-B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47132" name="Text Box 28"/>
          <p:cNvSpPr txBox="1">
            <a:spLocks noChangeArrowheads="1"/>
          </p:cNvSpPr>
          <p:nvPr/>
        </p:nvSpPr>
        <p:spPr bwMode="auto">
          <a:xfrm>
            <a:off x="7139638" y="4235500"/>
            <a:ext cx="2733012" cy="209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pt-BR" altLang="pt-BR" sz="1400" dirty="0">
                <a:solidFill>
                  <a:srgbClr val="004853"/>
                </a:solidFill>
              </a:rPr>
              <a:t>Motores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pt-BR" altLang="pt-BR" sz="1400" dirty="0">
                <a:solidFill>
                  <a:srgbClr val="004853"/>
                </a:solidFill>
              </a:rPr>
              <a:t>Processo Eletroquímico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pt-BR" altLang="pt-BR" sz="1400" dirty="0">
                <a:solidFill>
                  <a:srgbClr val="004853"/>
                </a:solidFill>
              </a:rPr>
              <a:t>Processo Eletrotérmico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pt-BR" altLang="pt-BR" sz="1400" dirty="0">
                <a:solidFill>
                  <a:srgbClr val="004853"/>
                </a:solidFill>
              </a:rPr>
              <a:t>Refrigeração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pt-BR" altLang="pt-BR" sz="1400" dirty="0">
                <a:solidFill>
                  <a:srgbClr val="004853"/>
                </a:solidFill>
              </a:rPr>
              <a:t>Outros</a:t>
            </a:r>
            <a:endParaRPr lang="en-US" altLang="pt-BR" sz="1400" dirty="0">
              <a:solidFill>
                <a:srgbClr val="004853"/>
              </a:solidFill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4521203" y="5846950"/>
            <a:ext cx="1655763" cy="431800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2%</a:t>
            </a:r>
            <a:endParaRPr lang="en-US" altLang="pt-B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pitchFamily="34" charset="0"/>
            </a:endParaRPr>
          </a:p>
        </p:txBody>
      </p:sp>
      <p:sp>
        <p:nvSpPr>
          <p:cNvPr id="47134" name="AutoShape 30"/>
          <p:cNvSpPr>
            <a:spLocks noChangeArrowheads="1"/>
          </p:cNvSpPr>
          <p:nvPr/>
        </p:nvSpPr>
        <p:spPr bwMode="auto">
          <a:xfrm>
            <a:off x="2936878" y="1454338"/>
            <a:ext cx="1439863" cy="647700"/>
          </a:xfrm>
          <a:prstGeom prst="curvedDownArrow">
            <a:avLst>
              <a:gd name="adj1" fmla="val 44461"/>
              <a:gd name="adj2" fmla="val 88922"/>
              <a:gd name="adj3" fmla="val 33333"/>
            </a:avLst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35" name="AutoShape 31"/>
          <p:cNvSpPr>
            <a:spLocks/>
          </p:cNvSpPr>
          <p:nvPr/>
        </p:nvSpPr>
        <p:spPr bwMode="auto">
          <a:xfrm>
            <a:off x="6608766" y="1560700"/>
            <a:ext cx="504825" cy="1797050"/>
          </a:xfrm>
          <a:prstGeom prst="leftBrace">
            <a:avLst>
              <a:gd name="adj1" fmla="val 2966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36" name="AutoShape 32"/>
          <p:cNvSpPr>
            <a:spLocks/>
          </p:cNvSpPr>
          <p:nvPr/>
        </p:nvSpPr>
        <p:spPr bwMode="auto">
          <a:xfrm>
            <a:off x="6608766" y="4240405"/>
            <a:ext cx="504825" cy="2085975"/>
          </a:xfrm>
          <a:prstGeom prst="leftBrace">
            <a:avLst>
              <a:gd name="adj1" fmla="val 3443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37" name="Text Box 33"/>
          <p:cNvSpPr txBox="1">
            <a:spLocks noChangeArrowheads="1"/>
          </p:cNvSpPr>
          <p:nvPr/>
        </p:nvSpPr>
        <p:spPr bwMode="auto">
          <a:xfrm>
            <a:off x="1320800" y="1309880"/>
            <a:ext cx="1511300" cy="430887"/>
          </a:xfrm>
          <a:prstGeom prst="rect">
            <a:avLst/>
          </a:prstGeom>
          <a:solidFill>
            <a:srgbClr val="000099"/>
          </a:solidFill>
          <a:ln w="9525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1400" dirty="0">
                <a:solidFill>
                  <a:srgbClr val="F0F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rPr>
              <a:t>POTENCIAL DE ECONOMIA</a:t>
            </a:r>
          </a:p>
        </p:txBody>
      </p:sp>
    </p:spTree>
    <p:extLst>
      <p:ext uri="{BB962C8B-B14F-4D97-AF65-F5344CB8AC3E}">
        <p14:creationId xmlns:p14="http://schemas.microsoft.com/office/powerpoint/2010/main" val="1362391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7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47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5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9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3" dur="500"/>
                                        <p:tgtEl>
                                          <p:spTgt spid="4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1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5" dur="500"/>
                                        <p:tgtEl>
                                          <p:spTgt spid="47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9" dur="500"/>
                                        <p:tgtEl>
                                          <p:spTgt spid="47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3" dur="500"/>
                                        <p:tgtEl>
                                          <p:spTgt spid="47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7" dur="500"/>
                                        <p:tgtEl>
                                          <p:spTgt spid="47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1" dur="500"/>
                                        <p:tgtEl>
                                          <p:spTgt spid="47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5" dur="500"/>
                                        <p:tgtEl>
                                          <p:spTgt spid="4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47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3" dur="500"/>
                                        <p:tgtEl>
                                          <p:spTgt spid="4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animBg="1"/>
      <p:bldP spid="47109" grpId="0" animBg="1"/>
      <p:bldP spid="47109" grpId="1" animBg="1"/>
      <p:bldP spid="47110" grpId="0" animBg="1"/>
      <p:bldP spid="47111" grpId="0" animBg="1"/>
      <p:bldP spid="47112" grpId="0" animBg="1"/>
      <p:bldP spid="47113" grpId="0" animBg="1"/>
      <p:bldP spid="47114" grpId="0"/>
      <p:bldP spid="47115" grpId="0"/>
      <p:bldP spid="47119" grpId="0"/>
      <p:bldP spid="47120" grpId="0"/>
      <p:bldP spid="47121" grpId="0" animBg="1"/>
      <p:bldP spid="47122" grpId="0"/>
      <p:bldP spid="47126" grpId="0" animBg="1"/>
      <p:bldP spid="47127" grpId="0" animBg="1"/>
      <p:bldP spid="47127" grpId="1" animBg="1"/>
      <p:bldP spid="47128" grpId="0" animBg="1"/>
      <p:bldP spid="47129" grpId="0" animBg="1"/>
      <p:bldP spid="47130" grpId="0" animBg="1"/>
      <p:bldP spid="47131" grpId="0" animBg="1"/>
      <p:bldP spid="47132" grpId="0"/>
      <p:bldP spid="47133" grpId="0" animBg="1"/>
      <p:bldP spid="47134" grpId="0" animBg="1"/>
      <p:bldP spid="47135" grpId="0" animBg="1"/>
      <p:bldP spid="471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Partes </a:t>
            </a:r>
            <a:r>
              <a:rPr lang="pt-BR" dirty="0" smtClean="0"/>
              <a:t>interessadas</a:t>
            </a:r>
            <a:endParaRPr lang="pt-BR" dirty="0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3860802" y="1484150"/>
            <a:ext cx="2184400" cy="406400"/>
          </a:xfrm>
          <a:prstGeom prst="rect">
            <a:avLst/>
          </a:prstGeom>
          <a:solidFill>
            <a:srgbClr val="3EC9D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000">
                <a:latin typeface="Verdana" pitchFamily="34" charset="0"/>
              </a:rPr>
              <a:t>GOVERNO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946152" y="2233450"/>
            <a:ext cx="3086100" cy="711200"/>
          </a:xfrm>
          <a:prstGeom prst="rect">
            <a:avLst/>
          </a:prstGeom>
          <a:solidFill>
            <a:srgbClr val="3EC9D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000" dirty="0"/>
              <a:t>CONCESSIONÁRIAS DE ENERGIA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2032000" y="3622513"/>
            <a:ext cx="2362200" cy="406400"/>
          </a:xfrm>
          <a:prstGeom prst="rect">
            <a:avLst/>
          </a:prstGeom>
          <a:solidFill>
            <a:srgbClr val="3EC9D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000"/>
              <a:t>FABRICANTES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5245100" y="3609813"/>
            <a:ext cx="2514600" cy="406400"/>
          </a:xfrm>
          <a:prstGeom prst="rect">
            <a:avLst/>
          </a:prstGeom>
          <a:solidFill>
            <a:srgbClr val="3EC9D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000"/>
              <a:t>ESCOS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3860802" y="5522750"/>
            <a:ext cx="2184400" cy="406400"/>
          </a:xfrm>
          <a:prstGeom prst="rect">
            <a:avLst/>
          </a:prstGeom>
          <a:solidFill>
            <a:srgbClr val="3EC9D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000"/>
              <a:t>CLIENTES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6248400" y="4481350"/>
            <a:ext cx="2667000" cy="711200"/>
          </a:xfrm>
          <a:prstGeom prst="rect">
            <a:avLst/>
          </a:prstGeom>
          <a:solidFill>
            <a:srgbClr val="3EC9D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000"/>
              <a:t>INSTITUIÇÕES FINANCEIRAS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1409700" y="4481350"/>
            <a:ext cx="2260600" cy="711200"/>
          </a:xfrm>
          <a:prstGeom prst="rect">
            <a:avLst/>
          </a:prstGeom>
          <a:solidFill>
            <a:srgbClr val="3EC9D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000"/>
              <a:t>AGENTES DE FOMENTO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5943600" y="2271550"/>
            <a:ext cx="2933700" cy="711200"/>
          </a:xfrm>
          <a:prstGeom prst="rect">
            <a:avLst/>
          </a:prstGeom>
          <a:solidFill>
            <a:srgbClr val="3EC9D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000"/>
              <a:t>AGÊNCIAS REGULADORAS</a:t>
            </a:r>
          </a:p>
        </p:txBody>
      </p:sp>
    </p:spTree>
    <p:extLst>
      <p:ext uri="{BB962C8B-B14F-4D97-AF65-F5344CB8AC3E}">
        <p14:creationId xmlns:p14="http://schemas.microsoft.com/office/powerpoint/2010/main" val="2652856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apsengenharia.com.br/images/saibamais%20grafic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36433"/>
            <a:ext cx="7137212" cy="507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 smtClean="0"/>
              <a:t>Ciclo EE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0195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de </a:t>
            </a:r>
            <a:r>
              <a:rPr lang="pt-BR" dirty="0" smtClean="0"/>
              <a:t>Negócio</a:t>
            </a:r>
            <a:endParaRPr lang="pt-BR" dirty="0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834337" y="1251450"/>
            <a:ext cx="82899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altLang="pt-BR" sz="1600" dirty="0">
                <a:solidFill>
                  <a:srgbClr val="004853"/>
                </a:solidFill>
              </a:rPr>
              <a:t>Com o Contrato de Desempenho, o investimento aportado retorna mediante a própria economia apurada no projeto.</a:t>
            </a:r>
          </a:p>
        </p:txBody>
      </p:sp>
      <p:grpSp>
        <p:nvGrpSpPr>
          <p:cNvPr id="57369" name="Group 25"/>
          <p:cNvGrpSpPr>
            <a:grpSpLocks/>
          </p:cNvGrpSpPr>
          <p:nvPr/>
        </p:nvGrpSpPr>
        <p:grpSpPr bwMode="auto">
          <a:xfrm>
            <a:off x="659710" y="2278238"/>
            <a:ext cx="8567740" cy="3973512"/>
            <a:chOff x="240" y="1119"/>
            <a:chExt cx="5397" cy="2503"/>
          </a:xfrm>
        </p:grpSpPr>
        <p:sp>
          <p:nvSpPr>
            <p:cNvPr id="57348" name="Rectangle 4"/>
            <p:cNvSpPr>
              <a:spLocks noChangeArrowheads="1"/>
            </p:cNvSpPr>
            <p:nvPr/>
          </p:nvSpPr>
          <p:spPr bwMode="auto">
            <a:xfrm>
              <a:off x="1247" y="1509"/>
              <a:ext cx="3856" cy="71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57350" name="Group 6"/>
            <p:cNvGrpSpPr>
              <a:grpSpLocks/>
            </p:cNvGrpSpPr>
            <p:nvPr/>
          </p:nvGrpSpPr>
          <p:grpSpPr bwMode="auto">
            <a:xfrm>
              <a:off x="485" y="1200"/>
              <a:ext cx="4790" cy="1859"/>
              <a:chOff x="385" y="1163"/>
              <a:chExt cx="5126" cy="1995"/>
            </a:xfrm>
          </p:grpSpPr>
          <p:sp>
            <p:nvSpPr>
              <p:cNvPr id="57351" name="Line 7"/>
              <p:cNvSpPr>
                <a:spLocks noChangeShapeType="1"/>
              </p:cNvSpPr>
              <p:nvPr/>
            </p:nvSpPr>
            <p:spPr bwMode="auto">
              <a:xfrm flipV="1">
                <a:off x="385" y="2976"/>
                <a:ext cx="512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7352" name="Rectangle 8"/>
              <p:cNvSpPr>
                <a:spLocks noChangeArrowheads="1"/>
              </p:cNvSpPr>
              <p:nvPr/>
            </p:nvSpPr>
            <p:spPr bwMode="auto">
              <a:xfrm>
                <a:off x="476" y="2115"/>
                <a:ext cx="4853" cy="862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pt-BR" altLang="pt-BR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ankGothic Lt BT" pitchFamily="34" charset="0"/>
                    <a:cs typeface="Arial" pitchFamily="34" charset="0"/>
                  </a:rPr>
                  <a:t> Novo Custo dos Insumos</a:t>
                </a:r>
              </a:p>
            </p:txBody>
          </p:sp>
          <p:sp>
            <p:nvSpPr>
              <p:cNvPr id="57353" name="Rectangle 9"/>
              <p:cNvSpPr>
                <a:spLocks noChangeArrowheads="1"/>
              </p:cNvSpPr>
              <p:nvPr/>
            </p:nvSpPr>
            <p:spPr bwMode="auto">
              <a:xfrm>
                <a:off x="476" y="1344"/>
                <a:ext cx="771" cy="1587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pt-BR" altLang="pt-BR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ankGothic Lt BT" pitchFamily="34" charset="0"/>
                    <a:cs typeface="Arial" pitchFamily="34" charset="0"/>
                  </a:rPr>
                  <a:t>Custo</a:t>
                </a:r>
              </a:p>
              <a:p>
                <a:pPr algn="ctr"/>
                <a:r>
                  <a:rPr lang="pt-BR" altLang="pt-BR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ankGothic Lt BT" pitchFamily="34" charset="0"/>
                    <a:cs typeface="Arial" pitchFamily="34" charset="0"/>
                  </a:rPr>
                  <a:t>dos</a:t>
                </a:r>
              </a:p>
              <a:p>
                <a:pPr algn="ctr"/>
                <a:r>
                  <a:rPr lang="pt-BR" altLang="pt-BR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ankGothic Lt BT" pitchFamily="34" charset="0"/>
                    <a:cs typeface="Arial" pitchFamily="34" charset="0"/>
                  </a:rPr>
                  <a:t>Insumos</a:t>
                </a:r>
              </a:p>
            </p:txBody>
          </p:sp>
          <p:sp>
            <p:nvSpPr>
              <p:cNvPr id="57354" name="Line 10"/>
              <p:cNvSpPr>
                <a:spLocks noChangeShapeType="1"/>
              </p:cNvSpPr>
              <p:nvPr/>
            </p:nvSpPr>
            <p:spPr bwMode="auto">
              <a:xfrm flipV="1">
                <a:off x="476" y="1163"/>
                <a:ext cx="0" cy="19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7355" name="Line 11"/>
              <p:cNvSpPr>
                <a:spLocks noChangeShapeType="1"/>
              </p:cNvSpPr>
              <p:nvPr/>
            </p:nvSpPr>
            <p:spPr bwMode="auto">
              <a:xfrm>
                <a:off x="4649" y="1344"/>
                <a:ext cx="0" cy="18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7356" name="Line 12"/>
              <p:cNvSpPr>
                <a:spLocks noChangeShapeType="1"/>
              </p:cNvSpPr>
              <p:nvPr/>
            </p:nvSpPr>
            <p:spPr bwMode="auto">
              <a:xfrm>
                <a:off x="1247" y="1344"/>
                <a:ext cx="0" cy="1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57357" name="AutoShape 13"/>
            <p:cNvSpPr>
              <a:spLocks/>
            </p:cNvSpPr>
            <p:nvPr/>
          </p:nvSpPr>
          <p:spPr bwMode="auto">
            <a:xfrm rot="5400000">
              <a:off x="2846" y="1718"/>
              <a:ext cx="90" cy="3046"/>
            </a:xfrm>
            <a:prstGeom prst="rightBrace">
              <a:avLst>
                <a:gd name="adj1" fmla="val 28203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7358" name="Text Box 14"/>
            <p:cNvSpPr txBox="1">
              <a:spLocks noChangeArrowheads="1"/>
            </p:cNvSpPr>
            <p:nvPr/>
          </p:nvSpPr>
          <p:spPr bwMode="auto">
            <a:xfrm>
              <a:off x="1905" y="3370"/>
              <a:ext cx="198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20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ankGothic Lt BT" pitchFamily="34" charset="0"/>
                  <a:cs typeface="Arial" pitchFamily="34" charset="0"/>
                </a:rPr>
                <a:t>Período</a:t>
              </a:r>
              <a:r>
                <a:rPr lang="en-US" altLang="pt-BR" sz="20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ankGothic Lt BT" pitchFamily="34" charset="0"/>
                  <a:cs typeface="Arial" pitchFamily="34" charset="0"/>
                </a:rPr>
                <a:t> do </a:t>
              </a:r>
              <a:r>
                <a:rPr lang="pt-BR" altLang="pt-BR" sz="20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ankGothic Lt BT" pitchFamily="34" charset="0"/>
                  <a:cs typeface="Arial" pitchFamily="34" charset="0"/>
                </a:rPr>
                <a:t>Contrato</a:t>
              </a:r>
            </a:p>
          </p:txBody>
        </p:sp>
        <p:sp>
          <p:nvSpPr>
            <p:cNvPr id="57359" name="AutoShape 15"/>
            <p:cNvSpPr>
              <a:spLocks/>
            </p:cNvSpPr>
            <p:nvPr/>
          </p:nvSpPr>
          <p:spPr bwMode="auto">
            <a:xfrm rot="5400000" flipH="1" flipV="1">
              <a:off x="2816" y="-152"/>
              <a:ext cx="43" cy="3178"/>
            </a:xfrm>
            <a:prstGeom prst="rightBrace">
              <a:avLst>
                <a:gd name="adj1" fmla="val 61589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7360" name="Text Box 16"/>
            <p:cNvSpPr txBox="1">
              <a:spLocks noChangeArrowheads="1"/>
            </p:cNvSpPr>
            <p:nvPr/>
          </p:nvSpPr>
          <p:spPr bwMode="auto">
            <a:xfrm>
              <a:off x="1695" y="1119"/>
              <a:ext cx="228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20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ankGothic Lt BT" pitchFamily="34" charset="0"/>
                  <a:cs typeface="Arial" pitchFamily="34" charset="0"/>
                </a:rPr>
                <a:t>Economia Compartilhada</a:t>
              </a:r>
            </a:p>
          </p:txBody>
        </p:sp>
        <p:sp>
          <p:nvSpPr>
            <p:cNvPr id="57361" name="AutoShape 17"/>
            <p:cNvSpPr>
              <a:spLocks/>
            </p:cNvSpPr>
            <p:nvPr/>
          </p:nvSpPr>
          <p:spPr bwMode="auto">
            <a:xfrm rot="10800000" flipH="1" flipV="1">
              <a:off x="5154" y="1500"/>
              <a:ext cx="85" cy="717"/>
            </a:xfrm>
            <a:prstGeom prst="rightBrace">
              <a:avLst>
                <a:gd name="adj1" fmla="val 7029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7362" name="Text Box 18"/>
            <p:cNvSpPr txBox="1">
              <a:spLocks noChangeArrowheads="1"/>
            </p:cNvSpPr>
            <p:nvPr/>
          </p:nvSpPr>
          <p:spPr bwMode="auto">
            <a:xfrm rot="16200000">
              <a:off x="4949" y="1639"/>
              <a:ext cx="92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20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ankGothic Lt BT" pitchFamily="34" charset="0"/>
                  <a:cs typeface="Arial" pitchFamily="34" charset="0"/>
                </a:rPr>
                <a:t>Economia</a:t>
              </a:r>
            </a:p>
            <a:p>
              <a:pPr algn="ctr"/>
              <a:r>
                <a:rPr lang="en-US" altLang="pt-BR" sz="20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ankGothic Lt BT" pitchFamily="34" charset="0"/>
                  <a:cs typeface="Arial" pitchFamily="34" charset="0"/>
                </a:rPr>
                <a:t>Total</a:t>
              </a:r>
              <a:endParaRPr lang="pt-BR" altLang="pt-BR" sz="20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nkGothic Lt BT" pitchFamily="34" charset="0"/>
                <a:cs typeface="Arial" pitchFamily="34" charset="0"/>
              </a:endParaRPr>
            </a:p>
          </p:txBody>
        </p:sp>
        <p:sp>
          <p:nvSpPr>
            <p:cNvPr id="57363" name="AutoShape 19"/>
            <p:cNvSpPr>
              <a:spLocks/>
            </p:cNvSpPr>
            <p:nvPr/>
          </p:nvSpPr>
          <p:spPr bwMode="auto">
            <a:xfrm rot="5400000">
              <a:off x="861" y="2902"/>
              <a:ext cx="136" cy="675"/>
            </a:xfrm>
            <a:prstGeom prst="rightBrace">
              <a:avLst>
                <a:gd name="adj1" fmla="val 4136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7364" name="Text Box 20"/>
            <p:cNvSpPr txBox="1">
              <a:spLocks noChangeArrowheads="1"/>
            </p:cNvSpPr>
            <p:nvPr/>
          </p:nvSpPr>
          <p:spPr bwMode="auto">
            <a:xfrm>
              <a:off x="240" y="3346"/>
              <a:ext cx="139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20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ankGothic Lt BT" pitchFamily="34" charset="0"/>
                  <a:cs typeface="Arial" pitchFamily="34" charset="0"/>
                </a:rPr>
                <a:t>Implementação</a:t>
              </a:r>
            </a:p>
          </p:txBody>
        </p:sp>
        <p:sp>
          <p:nvSpPr>
            <p:cNvPr id="57365" name="Rectangle 21"/>
            <p:cNvSpPr>
              <a:spLocks noChangeArrowheads="1"/>
            </p:cNvSpPr>
            <p:nvPr/>
          </p:nvSpPr>
          <p:spPr bwMode="auto">
            <a:xfrm>
              <a:off x="1292" y="1768"/>
              <a:ext cx="3175" cy="454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7366" name="Text Box 22"/>
            <p:cNvSpPr txBox="1">
              <a:spLocks noChangeArrowheads="1"/>
            </p:cNvSpPr>
            <p:nvPr/>
          </p:nvSpPr>
          <p:spPr bwMode="auto">
            <a:xfrm>
              <a:off x="1587" y="1872"/>
              <a:ext cx="25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sz="1800">
                  <a:cs typeface="Arial" pitchFamily="34" charset="0"/>
                </a:rPr>
                <a:t>Agentes (Investidor / ESCO)</a:t>
              </a:r>
            </a:p>
          </p:txBody>
        </p:sp>
        <p:sp>
          <p:nvSpPr>
            <p:cNvPr id="57367" name="Text Box 23"/>
            <p:cNvSpPr txBox="1">
              <a:spLocks noChangeArrowheads="1"/>
            </p:cNvSpPr>
            <p:nvPr/>
          </p:nvSpPr>
          <p:spPr bwMode="auto">
            <a:xfrm>
              <a:off x="2488" y="1521"/>
              <a:ext cx="7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sz="1800">
                  <a:cs typeface="Arial" pitchFamily="34" charset="0"/>
                </a:rPr>
                <a:t>Cliente</a:t>
              </a:r>
            </a:p>
          </p:txBody>
        </p:sp>
        <p:sp>
          <p:nvSpPr>
            <p:cNvPr id="57368" name="Text Box 24"/>
            <p:cNvSpPr txBox="1">
              <a:spLocks noChangeArrowheads="1"/>
            </p:cNvSpPr>
            <p:nvPr/>
          </p:nvSpPr>
          <p:spPr bwMode="auto">
            <a:xfrm rot="16200000">
              <a:off x="4454" y="1654"/>
              <a:ext cx="60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sz="1800">
                  <a:cs typeface="Arial" pitchFamily="34" charset="0"/>
                </a:rPr>
                <a:t>Cliente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4847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Ganhos x Economia</a:t>
            </a:r>
            <a:endParaRPr lang="pt-BR" dirty="0"/>
          </a:p>
        </p:txBody>
      </p:sp>
      <p:grpSp>
        <p:nvGrpSpPr>
          <p:cNvPr id="55331" name="Group 35"/>
          <p:cNvGrpSpPr>
            <a:grpSpLocks/>
          </p:cNvGrpSpPr>
          <p:nvPr/>
        </p:nvGrpSpPr>
        <p:grpSpPr bwMode="auto">
          <a:xfrm>
            <a:off x="977850" y="1432810"/>
            <a:ext cx="8289925" cy="4657640"/>
            <a:chOff x="433" y="658"/>
            <a:chExt cx="4886" cy="2786"/>
          </a:xfrm>
        </p:grpSpPr>
        <p:sp>
          <p:nvSpPr>
            <p:cNvPr id="55301" name="Rectangle 5"/>
            <p:cNvSpPr>
              <a:spLocks noChangeArrowheads="1"/>
            </p:cNvSpPr>
            <p:nvPr/>
          </p:nvSpPr>
          <p:spPr bwMode="auto">
            <a:xfrm>
              <a:off x="3753" y="1040"/>
              <a:ext cx="751" cy="139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5302" name="Rectangle 6"/>
            <p:cNvSpPr>
              <a:spLocks noChangeArrowheads="1"/>
            </p:cNvSpPr>
            <p:nvPr/>
          </p:nvSpPr>
          <p:spPr bwMode="auto">
            <a:xfrm>
              <a:off x="2389" y="1040"/>
              <a:ext cx="1357" cy="1396"/>
            </a:xfrm>
            <a:prstGeom prst="rect">
              <a:avLst/>
            </a:prstGeom>
            <a:solidFill>
              <a:srgbClr val="00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5303" name="Rectangle 7"/>
            <p:cNvSpPr>
              <a:spLocks noChangeArrowheads="1"/>
            </p:cNvSpPr>
            <p:nvPr/>
          </p:nvSpPr>
          <p:spPr bwMode="auto">
            <a:xfrm>
              <a:off x="1705" y="1040"/>
              <a:ext cx="685" cy="1396"/>
            </a:xfrm>
            <a:prstGeom prst="rect">
              <a:avLst/>
            </a:prstGeom>
            <a:solidFill>
              <a:srgbClr val="99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5304" name="Rectangle 8"/>
            <p:cNvSpPr>
              <a:spLocks noChangeArrowheads="1"/>
            </p:cNvSpPr>
            <p:nvPr/>
          </p:nvSpPr>
          <p:spPr bwMode="auto">
            <a:xfrm>
              <a:off x="1191" y="1039"/>
              <a:ext cx="510" cy="1395"/>
            </a:xfrm>
            <a:prstGeom prst="rect">
              <a:avLst/>
            </a:prstGeom>
            <a:solidFill>
              <a:srgbClr val="F8CB0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5305" name="Rectangle 9"/>
            <p:cNvSpPr>
              <a:spLocks noChangeArrowheads="1"/>
            </p:cNvSpPr>
            <p:nvPr/>
          </p:nvSpPr>
          <p:spPr bwMode="auto">
            <a:xfrm>
              <a:off x="1107" y="2025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5306" name="Rectangle 10"/>
            <p:cNvSpPr>
              <a:spLocks noChangeArrowheads="1"/>
            </p:cNvSpPr>
            <p:nvPr/>
          </p:nvSpPr>
          <p:spPr bwMode="auto">
            <a:xfrm>
              <a:off x="1056" y="2106"/>
              <a:ext cx="5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>
                  <a:solidFill>
                    <a:srgbClr val="000000"/>
                  </a:solidFill>
                  <a:cs typeface="Arial" pitchFamily="34" charset="0"/>
                </a:rPr>
                <a:t>o</a:t>
              </a:r>
              <a:endParaRPr lang="pt-BR" altLang="pt-BR" sz="3300">
                <a:solidFill>
                  <a:srgbClr val="CC0000"/>
                </a:solidFill>
                <a:cs typeface="Arial" pitchFamily="34" charset="0"/>
              </a:endParaRPr>
            </a:p>
          </p:txBody>
        </p:sp>
        <p:grpSp>
          <p:nvGrpSpPr>
            <p:cNvPr id="55307" name="Group 11"/>
            <p:cNvGrpSpPr>
              <a:grpSpLocks/>
            </p:cNvGrpSpPr>
            <p:nvPr/>
          </p:nvGrpSpPr>
          <p:grpSpPr bwMode="auto">
            <a:xfrm>
              <a:off x="1177" y="2173"/>
              <a:ext cx="3688" cy="77"/>
              <a:chOff x="996" y="2377"/>
              <a:chExt cx="4177" cy="93"/>
            </a:xfrm>
          </p:grpSpPr>
          <p:sp>
            <p:nvSpPr>
              <p:cNvPr id="55308" name="Rectangle 12"/>
              <p:cNvSpPr>
                <a:spLocks noChangeArrowheads="1"/>
              </p:cNvSpPr>
              <p:nvPr/>
            </p:nvSpPr>
            <p:spPr bwMode="auto">
              <a:xfrm>
                <a:off x="996" y="2414"/>
                <a:ext cx="4086" cy="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309" name="Freeform 13"/>
              <p:cNvSpPr>
                <a:spLocks/>
              </p:cNvSpPr>
              <p:nvPr/>
            </p:nvSpPr>
            <p:spPr bwMode="auto">
              <a:xfrm>
                <a:off x="5080" y="2377"/>
                <a:ext cx="93" cy="93"/>
              </a:xfrm>
              <a:custGeom>
                <a:avLst/>
                <a:gdLst>
                  <a:gd name="T0" fmla="*/ 0 w 93"/>
                  <a:gd name="T1" fmla="*/ 93 h 93"/>
                  <a:gd name="T2" fmla="*/ 93 w 93"/>
                  <a:gd name="T3" fmla="*/ 46 h 93"/>
                  <a:gd name="T4" fmla="*/ 0 w 93"/>
                  <a:gd name="T5" fmla="*/ 0 h 93"/>
                  <a:gd name="T6" fmla="*/ 0 w 93"/>
                  <a:gd name="T7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93">
                    <a:moveTo>
                      <a:pt x="0" y="93"/>
                    </a:moveTo>
                    <a:lnTo>
                      <a:pt x="93" y="46"/>
                    </a:lnTo>
                    <a:lnTo>
                      <a:pt x="0" y="0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5310" name="Group 14"/>
            <p:cNvGrpSpPr>
              <a:grpSpLocks/>
            </p:cNvGrpSpPr>
            <p:nvPr/>
          </p:nvGrpSpPr>
          <p:grpSpPr bwMode="auto">
            <a:xfrm>
              <a:off x="1136" y="846"/>
              <a:ext cx="82" cy="1594"/>
              <a:chOff x="950" y="839"/>
              <a:chExt cx="93" cy="1920"/>
            </a:xfrm>
          </p:grpSpPr>
          <p:sp>
            <p:nvSpPr>
              <p:cNvPr id="55311" name="Rectangle 15"/>
              <p:cNvSpPr>
                <a:spLocks noChangeArrowheads="1"/>
              </p:cNvSpPr>
              <p:nvPr/>
            </p:nvSpPr>
            <p:spPr bwMode="auto">
              <a:xfrm>
                <a:off x="987" y="929"/>
                <a:ext cx="18" cy="18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312" name="Freeform 16"/>
              <p:cNvSpPr>
                <a:spLocks/>
              </p:cNvSpPr>
              <p:nvPr/>
            </p:nvSpPr>
            <p:spPr bwMode="auto">
              <a:xfrm>
                <a:off x="950" y="839"/>
                <a:ext cx="93" cy="93"/>
              </a:xfrm>
              <a:custGeom>
                <a:avLst/>
                <a:gdLst>
                  <a:gd name="T0" fmla="*/ 93 w 93"/>
                  <a:gd name="T1" fmla="*/ 93 h 93"/>
                  <a:gd name="T2" fmla="*/ 47 w 93"/>
                  <a:gd name="T3" fmla="*/ 0 h 93"/>
                  <a:gd name="T4" fmla="*/ 0 w 93"/>
                  <a:gd name="T5" fmla="*/ 93 h 93"/>
                  <a:gd name="T6" fmla="*/ 93 w 93"/>
                  <a:gd name="T7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93">
                    <a:moveTo>
                      <a:pt x="93" y="93"/>
                    </a:moveTo>
                    <a:lnTo>
                      <a:pt x="47" y="0"/>
                    </a:lnTo>
                    <a:lnTo>
                      <a:pt x="0" y="93"/>
                    </a:lnTo>
                    <a:lnTo>
                      <a:pt x="93" y="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>
              <a:off x="2141" y="789"/>
              <a:ext cx="1863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55314" name="Group 18"/>
            <p:cNvGrpSpPr>
              <a:grpSpLocks/>
            </p:cNvGrpSpPr>
            <p:nvPr/>
          </p:nvGrpSpPr>
          <p:grpSpPr bwMode="auto">
            <a:xfrm>
              <a:off x="1194" y="2126"/>
              <a:ext cx="476" cy="295"/>
              <a:chOff x="990" y="2399"/>
              <a:chExt cx="539" cy="356"/>
            </a:xfrm>
          </p:grpSpPr>
          <p:sp>
            <p:nvSpPr>
              <p:cNvPr id="55315" name="Freeform 19"/>
              <p:cNvSpPr>
                <a:spLocks/>
              </p:cNvSpPr>
              <p:nvPr/>
            </p:nvSpPr>
            <p:spPr bwMode="auto">
              <a:xfrm>
                <a:off x="996" y="2409"/>
                <a:ext cx="528" cy="336"/>
              </a:xfrm>
              <a:custGeom>
                <a:avLst/>
                <a:gdLst>
                  <a:gd name="T0" fmla="*/ 0 w 528"/>
                  <a:gd name="T1" fmla="*/ 336 h 336"/>
                  <a:gd name="T2" fmla="*/ 73 w 528"/>
                  <a:gd name="T3" fmla="*/ 286 h 336"/>
                  <a:gd name="T4" fmla="*/ 145 w 528"/>
                  <a:gd name="T5" fmla="*/ 236 h 336"/>
                  <a:gd name="T6" fmla="*/ 216 w 528"/>
                  <a:gd name="T7" fmla="*/ 188 h 336"/>
                  <a:gd name="T8" fmla="*/ 285 w 528"/>
                  <a:gd name="T9" fmla="*/ 143 h 336"/>
                  <a:gd name="T10" fmla="*/ 352 w 528"/>
                  <a:gd name="T11" fmla="*/ 100 h 336"/>
                  <a:gd name="T12" fmla="*/ 384 w 528"/>
                  <a:gd name="T13" fmla="*/ 81 h 336"/>
                  <a:gd name="T14" fmla="*/ 415 w 528"/>
                  <a:gd name="T15" fmla="*/ 62 h 336"/>
                  <a:gd name="T16" fmla="*/ 445 w 528"/>
                  <a:gd name="T17" fmla="*/ 44 h 336"/>
                  <a:gd name="T18" fmla="*/ 474 w 528"/>
                  <a:gd name="T19" fmla="*/ 28 h 336"/>
                  <a:gd name="T20" fmla="*/ 502 w 528"/>
                  <a:gd name="T21" fmla="*/ 13 h 336"/>
                  <a:gd name="T22" fmla="*/ 528 w 528"/>
                  <a:gd name="T23" fmla="*/ 0 h 336"/>
                  <a:gd name="T24" fmla="*/ 0 w 528"/>
                  <a:gd name="T25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8" h="336">
                    <a:moveTo>
                      <a:pt x="0" y="336"/>
                    </a:moveTo>
                    <a:lnTo>
                      <a:pt x="73" y="286"/>
                    </a:lnTo>
                    <a:lnTo>
                      <a:pt x="145" y="236"/>
                    </a:lnTo>
                    <a:lnTo>
                      <a:pt x="216" y="188"/>
                    </a:lnTo>
                    <a:lnTo>
                      <a:pt x="285" y="143"/>
                    </a:lnTo>
                    <a:lnTo>
                      <a:pt x="352" y="100"/>
                    </a:lnTo>
                    <a:lnTo>
                      <a:pt x="384" y="81"/>
                    </a:lnTo>
                    <a:lnTo>
                      <a:pt x="415" y="62"/>
                    </a:lnTo>
                    <a:lnTo>
                      <a:pt x="445" y="44"/>
                    </a:lnTo>
                    <a:lnTo>
                      <a:pt x="474" y="28"/>
                    </a:lnTo>
                    <a:lnTo>
                      <a:pt x="502" y="13"/>
                    </a:lnTo>
                    <a:lnTo>
                      <a:pt x="528" y="0"/>
                    </a:lnTo>
                    <a:lnTo>
                      <a:pt x="0" y="33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316" name="Freeform 20"/>
              <p:cNvSpPr>
                <a:spLocks/>
              </p:cNvSpPr>
              <p:nvPr/>
            </p:nvSpPr>
            <p:spPr bwMode="auto">
              <a:xfrm>
                <a:off x="990" y="2399"/>
                <a:ext cx="539" cy="356"/>
              </a:xfrm>
              <a:custGeom>
                <a:avLst/>
                <a:gdLst>
                  <a:gd name="T0" fmla="*/ 0 w 539"/>
                  <a:gd name="T1" fmla="*/ 337 h 356"/>
                  <a:gd name="T2" fmla="*/ 13 w 539"/>
                  <a:gd name="T3" fmla="*/ 356 h 356"/>
                  <a:gd name="T4" fmla="*/ 88 w 539"/>
                  <a:gd name="T5" fmla="*/ 304 h 356"/>
                  <a:gd name="T6" fmla="*/ 160 w 539"/>
                  <a:gd name="T7" fmla="*/ 255 h 356"/>
                  <a:gd name="T8" fmla="*/ 231 w 539"/>
                  <a:gd name="T9" fmla="*/ 207 h 356"/>
                  <a:gd name="T10" fmla="*/ 222 w 539"/>
                  <a:gd name="T11" fmla="*/ 198 h 356"/>
                  <a:gd name="T12" fmla="*/ 227 w 539"/>
                  <a:gd name="T13" fmla="*/ 209 h 356"/>
                  <a:gd name="T14" fmla="*/ 296 w 539"/>
                  <a:gd name="T15" fmla="*/ 164 h 356"/>
                  <a:gd name="T16" fmla="*/ 362 w 539"/>
                  <a:gd name="T17" fmla="*/ 121 h 356"/>
                  <a:gd name="T18" fmla="*/ 394 w 539"/>
                  <a:gd name="T19" fmla="*/ 102 h 356"/>
                  <a:gd name="T20" fmla="*/ 425 w 539"/>
                  <a:gd name="T21" fmla="*/ 83 h 356"/>
                  <a:gd name="T22" fmla="*/ 455 w 539"/>
                  <a:gd name="T23" fmla="*/ 65 h 356"/>
                  <a:gd name="T24" fmla="*/ 484 w 539"/>
                  <a:gd name="T25" fmla="*/ 49 h 356"/>
                  <a:gd name="T26" fmla="*/ 512 w 539"/>
                  <a:gd name="T27" fmla="*/ 34 h 356"/>
                  <a:gd name="T28" fmla="*/ 539 w 539"/>
                  <a:gd name="T29" fmla="*/ 21 h 356"/>
                  <a:gd name="T30" fmla="*/ 529 w 539"/>
                  <a:gd name="T31" fmla="*/ 0 h 356"/>
                  <a:gd name="T32" fmla="*/ 503 w 539"/>
                  <a:gd name="T33" fmla="*/ 12 h 356"/>
                  <a:gd name="T34" fmla="*/ 475 w 539"/>
                  <a:gd name="T35" fmla="*/ 27 h 356"/>
                  <a:gd name="T36" fmla="*/ 446 w 539"/>
                  <a:gd name="T37" fmla="*/ 43 h 356"/>
                  <a:gd name="T38" fmla="*/ 416 w 539"/>
                  <a:gd name="T39" fmla="*/ 61 h 356"/>
                  <a:gd name="T40" fmla="*/ 385 w 539"/>
                  <a:gd name="T41" fmla="*/ 80 h 356"/>
                  <a:gd name="T42" fmla="*/ 353 w 539"/>
                  <a:gd name="T43" fmla="*/ 99 h 356"/>
                  <a:gd name="T44" fmla="*/ 287 w 539"/>
                  <a:gd name="T45" fmla="*/ 142 h 356"/>
                  <a:gd name="T46" fmla="*/ 218 w 539"/>
                  <a:gd name="T47" fmla="*/ 187 h 356"/>
                  <a:gd name="T48" fmla="*/ 214 w 539"/>
                  <a:gd name="T49" fmla="*/ 190 h 356"/>
                  <a:gd name="T50" fmla="*/ 143 w 539"/>
                  <a:gd name="T51" fmla="*/ 238 h 356"/>
                  <a:gd name="T52" fmla="*/ 71 w 539"/>
                  <a:gd name="T53" fmla="*/ 287 h 356"/>
                  <a:gd name="T54" fmla="*/ 0 w 539"/>
                  <a:gd name="T55" fmla="*/ 337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9" h="356">
                    <a:moveTo>
                      <a:pt x="0" y="337"/>
                    </a:moveTo>
                    <a:lnTo>
                      <a:pt x="13" y="356"/>
                    </a:lnTo>
                    <a:lnTo>
                      <a:pt x="88" y="304"/>
                    </a:lnTo>
                    <a:lnTo>
                      <a:pt x="160" y="255"/>
                    </a:lnTo>
                    <a:lnTo>
                      <a:pt x="231" y="207"/>
                    </a:lnTo>
                    <a:lnTo>
                      <a:pt x="222" y="198"/>
                    </a:lnTo>
                    <a:lnTo>
                      <a:pt x="227" y="209"/>
                    </a:lnTo>
                    <a:lnTo>
                      <a:pt x="296" y="164"/>
                    </a:lnTo>
                    <a:lnTo>
                      <a:pt x="362" y="121"/>
                    </a:lnTo>
                    <a:lnTo>
                      <a:pt x="394" y="102"/>
                    </a:lnTo>
                    <a:lnTo>
                      <a:pt x="425" y="83"/>
                    </a:lnTo>
                    <a:lnTo>
                      <a:pt x="455" y="65"/>
                    </a:lnTo>
                    <a:lnTo>
                      <a:pt x="484" y="49"/>
                    </a:lnTo>
                    <a:lnTo>
                      <a:pt x="512" y="34"/>
                    </a:lnTo>
                    <a:lnTo>
                      <a:pt x="539" y="21"/>
                    </a:lnTo>
                    <a:lnTo>
                      <a:pt x="529" y="0"/>
                    </a:lnTo>
                    <a:lnTo>
                      <a:pt x="503" y="12"/>
                    </a:lnTo>
                    <a:lnTo>
                      <a:pt x="475" y="27"/>
                    </a:lnTo>
                    <a:lnTo>
                      <a:pt x="446" y="43"/>
                    </a:lnTo>
                    <a:lnTo>
                      <a:pt x="416" y="61"/>
                    </a:lnTo>
                    <a:lnTo>
                      <a:pt x="385" y="80"/>
                    </a:lnTo>
                    <a:lnTo>
                      <a:pt x="353" y="99"/>
                    </a:lnTo>
                    <a:lnTo>
                      <a:pt x="287" y="142"/>
                    </a:lnTo>
                    <a:lnTo>
                      <a:pt x="218" y="187"/>
                    </a:lnTo>
                    <a:lnTo>
                      <a:pt x="214" y="190"/>
                    </a:lnTo>
                    <a:lnTo>
                      <a:pt x="143" y="238"/>
                    </a:lnTo>
                    <a:lnTo>
                      <a:pt x="71" y="287"/>
                    </a:lnTo>
                    <a:lnTo>
                      <a:pt x="0" y="33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5317" name="Freeform 21"/>
            <p:cNvSpPr>
              <a:spLocks/>
            </p:cNvSpPr>
            <p:nvPr/>
          </p:nvSpPr>
          <p:spPr bwMode="auto">
            <a:xfrm>
              <a:off x="1656" y="1845"/>
              <a:ext cx="1149" cy="298"/>
            </a:xfrm>
            <a:custGeom>
              <a:avLst/>
              <a:gdLst>
                <a:gd name="T0" fmla="*/ 1 w 1302"/>
                <a:gd name="T1" fmla="*/ 336 h 359"/>
                <a:gd name="T2" fmla="*/ 6 w 1302"/>
                <a:gd name="T3" fmla="*/ 359 h 359"/>
                <a:gd name="T4" fmla="*/ 9 w 1302"/>
                <a:gd name="T5" fmla="*/ 358 h 359"/>
                <a:gd name="T6" fmla="*/ 15 w 1302"/>
                <a:gd name="T7" fmla="*/ 356 h 359"/>
                <a:gd name="T8" fmla="*/ 24 w 1302"/>
                <a:gd name="T9" fmla="*/ 354 h 359"/>
                <a:gd name="T10" fmla="*/ 37 w 1302"/>
                <a:gd name="T11" fmla="*/ 351 h 359"/>
                <a:gd name="T12" fmla="*/ 53 w 1302"/>
                <a:gd name="T13" fmla="*/ 346 h 359"/>
                <a:gd name="T14" fmla="*/ 72 w 1302"/>
                <a:gd name="T15" fmla="*/ 341 h 359"/>
                <a:gd name="T16" fmla="*/ 94 w 1302"/>
                <a:gd name="T17" fmla="*/ 336 h 359"/>
                <a:gd name="T18" fmla="*/ 119 w 1302"/>
                <a:gd name="T19" fmla="*/ 329 h 359"/>
                <a:gd name="T20" fmla="*/ 147 w 1302"/>
                <a:gd name="T21" fmla="*/ 322 h 359"/>
                <a:gd name="T22" fmla="*/ 178 w 1302"/>
                <a:gd name="T23" fmla="*/ 314 h 359"/>
                <a:gd name="T24" fmla="*/ 211 w 1302"/>
                <a:gd name="T25" fmla="*/ 305 h 359"/>
                <a:gd name="T26" fmla="*/ 247 w 1302"/>
                <a:gd name="T27" fmla="*/ 296 h 359"/>
                <a:gd name="T28" fmla="*/ 285 w 1302"/>
                <a:gd name="T29" fmla="*/ 286 h 359"/>
                <a:gd name="T30" fmla="*/ 325 w 1302"/>
                <a:gd name="T31" fmla="*/ 276 h 359"/>
                <a:gd name="T32" fmla="*/ 368 w 1302"/>
                <a:gd name="T33" fmla="*/ 265 h 359"/>
                <a:gd name="T34" fmla="*/ 413 w 1302"/>
                <a:gd name="T35" fmla="*/ 253 h 359"/>
                <a:gd name="T36" fmla="*/ 459 w 1302"/>
                <a:gd name="T37" fmla="*/ 241 h 359"/>
                <a:gd name="T38" fmla="*/ 507 w 1302"/>
                <a:gd name="T39" fmla="*/ 229 h 359"/>
                <a:gd name="T40" fmla="*/ 557 w 1302"/>
                <a:gd name="T41" fmla="*/ 216 h 359"/>
                <a:gd name="T42" fmla="*/ 609 w 1302"/>
                <a:gd name="T43" fmla="*/ 202 h 359"/>
                <a:gd name="T44" fmla="*/ 662 w 1302"/>
                <a:gd name="T45" fmla="*/ 189 h 359"/>
                <a:gd name="T46" fmla="*/ 716 w 1302"/>
                <a:gd name="T47" fmla="*/ 174 h 359"/>
                <a:gd name="T48" fmla="*/ 771 w 1302"/>
                <a:gd name="T49" fmla="*/ 160 h 359"/>
                <a:gd name="T50" fmla="*/ 828 w 1302"/>
                <a:gd name="T51" fmla="*/ 145 h 359"/>
                <a:gd name="T52" fmla="*/ 943 w 1302"/>
                <a:gd name="T53" fmla="*/ 115 h 359"/>
                <a:gd name="T54" fmla="*/ 1062 w 1302"/>
                <a:gd name="T55" fmla="*/ 85 h 359"/>
                <a:gd name="T56" fmla="*/ 1182 w 1302"/>
                <a:gd name="T57" fmla="*/ 54 h 359"/>
                <a:gd name="T58" fmla="*/ 1302 w 1302"/>
                <a:gd name="T59" fmla="*/ 23 h 359"/>
                <a:gd name="T60" fmla="*/ 1296 w 1302"/>
                <a:gd name="T61" fmla="*/ 0 h 359"/>
                <a:gd name="T62" fmla="*/ 1173 w 1302"/>
                <a:gd name="T63" fmla="*/ 32 h 359"/>
                <a:gd name="T64" fmla="*/ 1053 w 1302"/>
                <a:gd name="T65" fmla="*/ 63 h 359"/>
                <a:gd name="T66" fmla="*/ 934 w 1302"/>
                <a:gd name="T67" fmla="*/ 93 h 359"/>
                <a:gd name="T68" fmla="*/ 819 w 1302"/>
                <a:gd name="T69" fmla="*/ 123 h 359"/>
                <a:gd name="T70" fmla="*/ 762 w 1302"/>
                <a:gd name="T71" fmla="*/ 138 h 359"/>
                <a:gd name="T72" fmla="*/ 707 w 1302"/>
                <a:gd name="T73" fmla="*/ 152 h 359"/>
                <a:gd name="T74" fmla="*/ 653 w 1302"/>
                <a:gd name="T75" fmla="*/ 167 h 359"/>
                <a:gd name="T76" fmla="*/ 600 w 1302"/>
                <a:gd name="T77" fmla="*/ 180 h 359"/>
                <a:gd name="T78" fmla="*/ 548 w 1302"/>
                <a:gd name="T79" fmla="*/ 194 h 359"/>
                <a:gd name="T80" fmla="*/ 498 w 1302"/>
                <a:gd name="T81" fmla="*/ 207 h 359"/>
                <a:gd name="T82" fmla="*/ 450 w 1302"/>
                <a:gd name="T83" fmla="*/ 219 h 359"/>
                <a:gd name="T84" fmla="*/ 404 w 1302"/>
                <a:gd name="T85" fmla="*/ 231 h 359"/>
                <a:gd name="T86" fmla="*/ 359 w 1302"/>
                <a:gd name="T87" fmla="*/ 243 h 359"/>
                <a:gd name="T88" fmla="*/ 316 w 1302"/>
                <a:gd name="T89" fmla="*/ 254 h 359"/>
                <a:gd name="T90" fmla="*/ 276 w 1302"/>
                <a:gd name="T91" fmla="*/ 264 h 359"/>
                <a:gd name="T92" fmla="*/ 238 w 1302"/>
                <a:gd name="T93" fmla="*/ 274 h 359"/>
                <a:gd name="T94" fmla="*/ 202 w 1302"/>
                <a:gd name="T95" fmla="*/ 283 h 359"/>
                <a:gd name="T96" fmla="*/ 169 w 1302"/>
                <a:gd name="T97" fmla="*/ 292 h 359"/>
                <a:gd name="T98" fmla="*/ 138 w 1302"/>
                <a:gd name="T99" fmla="*/ 300 h 359"/>
                <a:gd name="T100" fmla="*/ 110 w 1302"/>
                <a:gd name="T101" fmla="*/ 307 h 359"/>
                <a:gd name="T102" fmla="*/ 85 w 1302"/>
                <a:gd name="T103" fmla="*/ 314 h 359"/>
                <a:gd name="T104" fmla="*/ 63 w 1302"/>
                <a:gd name="T105" fmla="*/ 319 h 359"/>
                <a:gd name="T106" fmla="*/ 44 w 1302"/>
                <a:gd name="T107" fmla="*/ 324 h 359"/>
                <a:gd name="T108" fmla="*/ 28 w 1302"/>
                <a:gd name="T109" fmla="*/ 329 h 359"/>
                <a:gd name="T110" fmla="*/ 15 w 1302"/>
                <a:gd name="T111" fmla="*/ 332 h 359"/>
                <a:gd name="T112" fmla="*/ 6 w 1302"/>
                <a:gd name="T113" fmla="*/ 334 h 359"/>
                <a:gd name="T114" fmla="*/ 0 w 1302"/>
                <a:gd name="T115" fmla="*/ 336 h 359"/>
                <a:gd name="T116" fmla="*/ 1 w 1302"/>
                <a:gd name="T117" fmla="*/ 3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02" h="359">
                  <a:moveTo>
                    <a:pt x="1" y="336"/>
                  </a:moveTo>
                  <a:lnTo>
                    <a:pt x="6" y="359"/>
                  </a:lnTo>
                  <a:lnTo>
                    <a:pt x="9" y="358"/>
                  </a:lnTo>
                  <a:lnTo>
                    <a:pt x="15" y="356"/>
                  </a:lnTo>
                  <a:lnTo>
                    <a:pt x="24" y="354"/>
                  </a:lnTo>
                  <a:lnTo>
                    <a:pt x="37" y="351"/>
                  </a:lnTo>
                  <a:lnTo>
                    <a:pt x="53" y="346"/>
                  </a:lnTo>
                  <a:lnTo>
                    <a:pt x="72" y="341"/>
                  </a:lnTo>
                  <a:lnTo>
                    <a:pt x="94" y="336"/>
                  </a:lnTo>
                  <a:lnTo>
                    <a:pt x="119" y="329"/>
                  </a:lnTo>
                  <a:lnTo>
                    <a:pt x="147" y="322"/>
                  </a:lnTo>
                  <a:lnTo>
                    <a:pt x="178" y="314"/>
                  </a:lnTo>
                  <a:lnTo>
                    <a:pt x="211" y="305"/>
                  </a:lnTo>
                  <a:lnTo>
                    <a:pt x="247" y="296"/>
                  </a:lnTo>
                  <a:lnTo>
                    <a:pt x="285" y="286"/>
                  </a:lnTo>
                  <a:lnTo>
                    <a:pt x="325" y="276"/>
                  </a:lnTo>
                  <a:lnTo>
                    <a:pt x="368" y="265"/>
                  </a:lnTo>
                  <a:lnTo>
                    <a:pt x="413" y="253"/>
                  </a:lnTo>
                  <a:lnTo>
                    <a:pt x="459" y="241"/>
                  </a:lnTo>
                  <a:lnTo>
                    <a:pt x="507" y="229"/>
                  </a:lnTo>
                  <a:lnTo>
                    <a:pt x="557" y="216"/>
                  </a:lnTo>
                  <a:lnTo>
                    <a:pt x="609" y="202"/>
                  </a:lnTo>
                  <a:lnTo>
                    <a:pt x="662" y="189"/>
                  </a:lnTo>
                  <a:lnTo>
                    <a:pt x="716" y="174"/>
                  </a:lnTo>
                  <a:lnTo>
                    <a:pt x="771" y="160"/>
                  </a:lnTo>
                  <a:lnTo>
                    <a:pt x="828" y="145"/>
                  </a:lnTo>
                  <a:lnTo>
                    <a:pt x="943" y="115"/>
                  </a:lnTo>
                  <a:lnTo>
                    <a:pt x="1062" y="85"/>
                  </a:lnTo>
                  <a:lnTo>
                    <a:pt x="1182" y="54"/>
                  </a:lnTo>
                  <a:lnTo>
                    <a:pt x="1302" y="23"/>
                  </a:lnTo>
                  <a:lnTo>
                    <a:pt x="1296" y="0"/>
                  </a:lnTo>
                  <a:lnTo>
                    <a:pt x="1173" y="32"/>
                  </a:lnTo>
                  <a:lnTo>
                    <a:pt x="1053" y="63"/>
                  </a:lnTo>
                  <a:lnTo>
                    <a:pt x="934" y="93"/>
                  </a:lnTo>
                  <a:lnTo>
                    <a:pt x="819" y="123"/>
                  </a:lnTo>
                  <a:lnTo>
                    <a:pt x="762" y="138"/>
                  </a:lnTo>
                  <a:lnTo>
                    <a:pt x="707" y="152"/>
                  </a:lnTo>
                  <a:lnTo>
                    <a:pt x="653" y="167"/>
                  </a:lnTo>
                  <a:lnTo>
                    <a:pt x="600" y="180"/>
                  </a:lnTo>
                  <a:lnTo>
                    <a:pt x="548" y="194"/>
                  </a:lnTo>
                  <a:lnTo>
                    <a:pt x="498" y="207"/>
                  </a:lnTo>
                  <a:lnTo>
                    <a:pt x="450" y="219"/>
                  </a:lnTo>
                  <a:lnTo>
                    <a:pt x="404" y="231"/>
                  </a:lnTo>
                  <a:lnTo>
                    <a:pt x="359" y="243"/>
                  </a:lnTo>
                  <a:lnTo>
                    <a:pt x="316" y="254"/>
                  </a:lnTo>
                  <a:lnTo>
                    <a:pt x="276" y="264"/>
                  </a:lnTo>
                  <a:lnTo>
                    <a:pt x="238" y="274"/>
                  </a:lnTo>
                  <a:lnTo>
                    <a:pt x="202" y="283"/>
                  </a:lnTo>
                  <a:lnTo>
                    <a:pt x="169" y="292"/>
                  </a:lnTo>
                  <a:lnTo>
                    <a:pt x="138" y="300"/>
                  </a:lnTo>
                  <a:lnTo>
                    <a:pt x="110" y="307"/>
                  </a:lnTo>
                  <a:lnTo>
                    <a:pt x="85" y="314"/>
                  </a:lnTo>
                  <a:lnTo>
                    <a:pt x="63" y="319"/>
                  </a:lnTo>
                  <a:lnTo>
                    <a:pt x="44" y="324"/>
                  </a:lnTo>
                  <a:lnTo>
                    <a:pt x="28" y="329"/>
                  </a:lnTo>
                  <a:lnTo>
                    <a:pt x="15" y="332"/>
                  </a:lnTo>
                  <a:lnTo>
                    <a:pt x="6" y="334"/>
                  </a:lnTo>
                  <a:lnTo>
                    <a:pt x="0" y="336"/>
                  </a:lnTo>
                  <a:lnTo>
                    <a:pt x="1" y="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5318" name="Freeform 22"/>
            <p:cNvSpPr>
              <a:spLocks/>
            </p:cNvSpPr>
            <p:nvPr/>
          </p:nvSpPr>
          <p:spPr bwMode="auto">
            <a:xfrm>
              <a:off x="2797" y="1485"/>
              <a:ext cx="941" cy="376"/>
            </a:xfrm>
            <a:custGeom>
              <a:avLst/>
              <a:gdLst>
                <a:gd name="T0" fmla="*/ 0 w 1066"/>
                <a:gd name="T1" fmla="*/ 431 h 453"/>
                <a:gd name="T2" fmla="*/ 8 w 1066"/>
                <a:gd name="T3" fmla="*/ 453 h 453"/>
                <a:gd name="T4" fmla="*/ 146 w 1066"/>
                <a:gd name="T5" fmla="*/ 402 h 453"/>
                <a:gd name="T6" fmla="*/ 284 w 1066"/>
                <a:gd name="T7" fmla="*/ 351 h 453"/>
                <a:gd name="T8" fmla="*/ 420 w 1066"/>
                <a:gd name="T9" fmla="*/ 299 h 453"/>
                <a:gd name="T10" fmla="*/ 555 w 1066"/>
                <a:gd name="T11" fmla="*/ 246 h 453"/>
                <a:gd name="T12" fmla="*/ 687 w 1066"/>
                <a:gd name="T13" fmla="*/ 192 h 453"/>
                <a:gd name="T14" fmla="*/ 816 w 1066"/>
                <a:gd name="T15" fmla="*/ 137 h 453"/>
                <a:gd name="T16" fmla="*/ 942 w 1066"/>
                <a:gd name="T17" fmla="*/ 80 h 453"/>
                <a:gd name="T18" fmla="*/ 1004 w 1066"/>
                <a:gd name="T19" fmla="*/ 51 h 453"/>
                <a:gd name="T20" fmla="*/ 1066 w 1066"/>
                <a:gd name="T21" fmla="*/ 21 h 453"/>
                <a:gd name="T22" fmla="*/ 1055 w 1066"/>
                <a:gd name="T23" fmla="*/ 0 h 453"/>
                <a:gd name="T24" fmla="*/ 995 w 1066"/>
                <a:gd name="T25" fmla="*/ 29 h 453"/>
                <a:gd name="T26" fmla="*/ 933 w 1066"/>
                <a:gd name="T27" fmla="*/ 58 h 453"/>
                <a:gd name="T28" fmla="*/ 807 w 1066"/>
                <a:gd name="T29" fmla="*/ 115 h 453"/>
                <a:gd name="T30" fmla="*/ 678 w 1066"/>
                <a:gd name="T31" fmla="*/ 170 h 453"/>
                <a:gd name="T32" fmla="*/ 546 w 1066"/>
                <a:gd name="T33" fmla="*/ 224 h 453"/>
                <a:gd name="T34" fmla="*/ 411 w 1066"/>
                <a:gd name="T35" fmla="*/ 277 h 453"/>
                <a:gd name="T36" fmla="*/ 275 w 1066"/>
                <a:gd name="T37" fmla="*/ 329 h 453"/>
                <a:gd name="T38" fmla="*/ 137 w 1066"/>
                <a:gd name="T39" fmla="*/ 380 h 453"/>
                <a:gd name="T40" fmla="*/ 0 w 1066"/>
                <a:gd name="T41" fmla="*/ 431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6" h="453">
                  <a:moveTo>
                    <a:pt x="0" y="431"/>
                  </a:moveTo>
                  <a:lnTo>
                    <a:pt x="8" y="453"/>
                  </a:lnTo>
                  <a:lnTo>
                    <a:pt x="146" y="402"/>
                  </a:lnTo>
                  <a:lnTo>
                    <a:pt x="284" y="351"/>
                  </a:lnTo>
                  <a:lnTo>
                    <a:pt x="420" y="299"/>
                  </a:lnTo>
                  <a:lnTo>
                    <a:pt x="555" y="246"/>
                  </a:lnTo>
                  <a:lnTo>
                    <a:pt x="687" y="192"/>
                  </a:lnTo>
                  <a:lnTo>
                    <a:pt x="816" y="137"/>
                  </a:lnTo>
                  <a:lnTo>
                    <a:pt x="942" y="80"/>
                  </a:lnTo>
                  <a:lnTo>
                    <a:pt x="1004" y="51"/>
                  </a:lnTo>
                  <a:lnTo>
                    <a:pt x="1066" y="21"/>
                  </a:lnTo>
                  <a:lnTo>
                    <a:pt x="1055" y="0"/>
                  </a:lnTo>
                  <a:lnTo>
                    <a:pt x="995" y="29"/>
                  </a:lnTo>
                  <a:lnTo>
                    <a:pt x="933" y="58"/>
                  </a:lnTo>
                  <a:lnTo>
                    <a:pt x="807" y="115"/>
                  </a:lnTo>
                  <a:lnTo>
                    <a:pt x="678" y="170"/>
                  </a:lnTo>
                  <a:lnTo>
                    <a:pt x="546" y="224"/>
                  </a:lnTo>
                  <a:lnTo>
                    <a:pt x="411" y="277"/>
                  </a:lnTo>
                  <a:lnTo>
                    <a:pt x="275" y="329"/>
                  </a:lnTo>
                  <a:lnTo>
                    <a:pt x="137" y="38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5319" name="Freeform 23"/>
            <p:cNvSpPr>
              <a:spLocks/>
            </p:cNvSpPr>
            <p:nvPr/>
          </p:nvSpPr>
          <p:spPr bwMode="auto">
            <a:xfrm>
              <a:off x="3729" y="1054"/>
              <a:ext cx="773" cy="455"/>
            </a:xfrm>
            <a:custGeom>
              <a:avLst/>
              <a:gdLst>
                <a:gd name="T0" fmla="*/ 0 w 876"/>
                <a:gd name="T1" fmla="*/ 528 h 548"/>
                <a:gd name="T2" fmla="*/ 12 w 876"/>
                <a:gd name="T3" fmla="*/ 548 h 548"/>
                <a:gd name="T4" fmla="*/ 12 w 876"/>
                <a:gd name="T5" fmla="*/ 548 h 548"/>
                <a:gd name="T6" fmla="*/ 15 w 876"/>
                <a:gd name="T7" fmla="*/ 546 h 548"/>
                <a:gd name="T8" fmla="*/ 22 w 876"/>
                <a:gd name="T9" fmla="*/ 542 h 548"/>
                <a:gd name="T10" fmla="*/ 30 w 876"/>
                <a:gd name="T11" fmla="*/ 537 h 548"/>
                <a:gd name="T12" fmla="*/ 41 w 876"/>
                <a:gd name="T13" fmla="*/ 531 h 548"/>
                <a:gd name="T14" fmla="*/ 53 w 876"/>
                <a:gd name="T15" fmla="*/ 523 h 548"/>
                <a:gd name="T16" fmla="*/ 68 w 876"/>
                <a:gd name="T17" fmla="*/ 514 h 548"/>
                <a:gd name="T18" fmla="*/ 85 w 876"/>
                <a:gd name="T19" fmla="*/ 504 h 548"/>
                <a:gd name="T20" fmla="*/ 103 w 876"/>
                <a:gd name="T21" fmla="*/ 492 h 548"/>
                <a:gd name="T22" fmla="*/ 124 w 876"/>
                <a:gd name="T23" fmla="*/ 480 h 548"/>
                <a:gd name="T24" fmla="*/ 146 w 876"/>
                <a:gd name="T25" fmla="*/ 466 h 548"/>
                <a:gd name="T26" fmla="*/ 170 w 876"/>
                <a:gd name="T27" fmla="*/ 452 h 548"/>
                <a:gd name="T28" fmla="*/ 195 w 876"/>
                <a:gd name="T29" fmla="*/ 436 h 548"/>
                <a:gd name="T30" fmla="*/ 222 w 876"/>
                <a:gd name="T31" fmla="*/ 420 h 548"/>
                <a:gd name="T32" fmla="*/ 251 w 876"/>
                <a:gd name="T33" fmla="*/ 402 h 548"/>
                <a:gd name="T34" fmla="*/ 281 w 876"/>
                <a:gd name="T35" fmla="*/ 384 h 548"/>
                <a:gd name="T36" fmla="*/ 312 w 876"/>
                <a:gd name="T37" fmla="*/ 365 h 548"/>
                <a:gd name="T38" fmla="*/ 344 w 876"/>
                <a:gd name="T39" fmla="*/ 345 h 548"/>
                <a:gd name="T40" fmla="*/ 377 w 876"/>
                <a:gd name="T41" fmla="*/ 325 h 548"/>
                <a:gd name="T42" fmla="*/ 411 w 876"/>
                <a:gd name="T43" fmla="*/ 304 h 548"/>
                <a:gd name="T44" fmla="*/ 483 w 876"/>
                <a:gd name="T45" fmla="*/ 260 h 548"/>
                <a:gd name="T46" fmla="*/ 557 w 876"/>
                <a:gd name="T47" fmla="*/ 215 h 548"/>
                <a:gd name="T48" fmla="*/ 634 w 876"/>
                <a:gd name="T49" fmla="*/ 168 h 548"/>
                <a:gd name="T50" fmla="*/ 713 w 876"/>
                <a:gd name="T51" fmla="*/ 120 h 548"/>
                <a:gd name="T52" fmla="*/ 794 w 876"/>
                <a:gd name="T53" fmla="*/ 70 h 548"/>
                <a:gd name="T54" fmla="*/ 876 w 876"/>
                <a:gd name="T55" fmla="*/ 20 h 548"/>
                <a:gd name="T56" fmla="*/ 864 w 876"/>
                <a:gd name="T57" fmla="*/ 0 h 548"/>
                <a:gd name="T58" fmla="*/ 785 w 876"/>
                <a:gd name="T59" fmla="*/ 48 h 548"/>
                <a:gd name="T60" fmla="*/ 704 w 876"/>
                <a:gd name="T61" fmla="*/ 98 h 548"/>
                <a:gd name="T62" fmla="*/ 625 w 876"/>
                <a:gd name="T63" fmla="*/ 146 h 548"/>
                <a:gd name="T64" fmla="*/ 548 w 876"/>
                <a:gd name="T65" fmla="*/ 193 h 548"/>
                <a:gd name="T66" fmla="*/ 474 w 876"/>
                <a:gd name="T67" fmla="*/ 238 h 548"/>
                <a:gd name="T68" fmla="*/ 402 w 876"/>
                <a:gd name="T69" fmla="*/ 282 h 548"/>
                <a:gd name="T70" fmla="*/ 368 w 876"/>
                <a:gd name="T71" fmla="*/ 303 h 548"/>
                <a:gd name="T72" fmla="*/ 335 w 876"/>
                <a:gd name="T73" fmla="*/ 323 h 548"/>
                <a:gd name="T74" fmla="*/ 303 w 876"/>
                <a:gd name="T75" fmla="*/ 343 h 548"/>
                <a:gd name="T76" fmla="*/ 272 w 876"/>
                <a:gd name="T77" fmla="*/ 362 h 548"/>
                <a:gd name="T78" fmla="*/ 242 w 876"/>
                <a:gd name="T79" fmla="*/ 380 h 548"/>
                <a:gd name="T80" fmla="*/ 213 w 876"/>
                <a:gd name="T81" fmla="*/ 398 h 548"/>
                <a:gd name="T82" fmla="*/ 186 w 876"/>
                <a:gd name="T83" fmla="*/ 414 h 548"/>
                <a:gd name="T84" fmla="*/ 161 w 876"/>
                <a:gd name="T85" fmla="*/ 430 h 548"/>
                <a:gd name="T86" fmla="*/ 137 w 876"/>
                <a:gd name="T87" fmla="*/ 444 h 548"/>
                <a:gd name="T88" fmla="*/ 115 w 876"/>
                <a:gd name="T89" fmla="*/ 458 h 548"/>
                <a:gd name="T90" fmla="*/ 94 w 876"/>
                <a:gd name="T91" fmla="*/ 470 h 548"/>
                <a:gd name="T92" fmla="*/ 76 w 876"/>
                <a:gd name="T93" fmla="*/ 482 h 548"/>
                <a:gd name="T94" fmla="*/ 59 w 876"/>
                <a:gd name="T95" fmla="*/ 492 h 548"/>
                <a:gd name="T96" fmla="*/ 44 w 876"/>
                <a:gd name="T97" fmla="*/ 501 h 548"/>
                <a:gd name="T98" fmla="*/ 32 w 876"/>
                <a:gd name="T99" fmla="*/ 509 h 548"/>
                <a:gd name="T100" fmla="*/ 21 w 876"/>
                <a:gd name="T101" fmla="*/ 515 h 548"/>
                <a:gd name="T102" fmla="*/ 13 w 876"/>
                <a:gd name="T103" fmla="*/ 520 h 548"/>
                <a:gd name="T104" fmla="*/ 6 w 876"/>
                <a:gd name="T105" fmla="*/ 524 h 548"/>
                <a:gd name="T106" fmla="*/ 3 w 876"/>
                <a:gd name="T107" fmla="*/ 526 h 548"/>
                <a:gd name="T108" fmla="*/ 0 w 876"/>
                <a:gd name="T109" fmla="*/ 528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76" h="548">
                  <a:moveTo>
                    <a:pt x="0" y="528"/>
                  </a:moveTo>
                  <a:lnTo>
                    <a:pt x="12" y="548"/>
                  </a:lnTo>
                  <a:lnTo>
                    <a:pt x="12" y="548"/>
                  </a:lnTo>
                  <a:lnTo>
                    <a:pt x="15" y="546"/>
                  </a:lnTo>
                  <a:lnTo>
                    <a:pt x="22" y="542"/>
                  </a:lnTo>
                  <a:lnTo>
                    <a:pt x="30" y="537"/>
                  </a:lnTo>
                  <a:lnTo>
                    <a:pt x="41" y="531"/>
                  </a:lnTo>
                  <a:lnTo>
                    <a:pt x="53" y="523"/>
                  </a:lnTo>
                  <a:lnTo>
                    <a:pt x="68" y="514"/>
                  </a:lnTo>
                  <a:lnTo>
                    <a:pt x="85" y="504"/>
                  </a:lnTo>
                  <a:lnTo>
                    <a:pt x="103" y="492"/>
                  </a:lnTo>
                  <a:lnTo>
                    <a:pt x="124" y="480"/>
                  </a:lnTo>
                  <a:lnTo>
                    <a:pt x="146" y="466"/>
                  </a:lnTo>
                  <a:lnTo>
                    <a:pt x="170" y="452"/>
                  </a:lnTo>
                  <a:lnTo>
                    <a:pt x="195" y="436"/>
                  </a:lnTo>
                  <a:lnTo>
                    <a:pt x="222" y="420"/>
                  </a:lnTo>
                  <a:lnTo>
                    <a:pt x="251" y="402"/>
                  </a:lnTo>
                  <a:lnTo>
                    <a:pt x="281" y="384"/>
                  </a:lnTo>
                  <a:lnTo>
                    <a:pt x="312" y="365"/>
                  </a:lnTo>
                  <a:lnTo>
                    <a:pt x="344" y="345"/>
                  </a:lnTo>
                  <a:lnTo>
                    <a:pt x="377" y="325"/>
                  </a:lnTo>
                  <a:lnTo>
                    <a:pt x="411" y="304"/>
                  </a:lnTo>
                  <a:lnTo>
                    <a:pt x="483" y="260"/>
                  </a:lnTo>
                  <a:lnTo>
                    <a:pt x="557" y="215"/>
                  </a:lnTo>
                  <a:lnTo>
                    <a:pt x="634" y="168"/>
                  </a:lnTo>
                  <a:lnTo>
                    <a:pt x="713" y="120"/>
                  </a:lnTo>
                  <a:lnTo>
                    <a:pt x="794" y="70"/>
                  </a:lnTo>
                  <a:lnTo>
                    <a:pt x="876" y="20"/>
                  </a:lnTo>
                  <a:lnTo>
                    <a:pt x="864" y="0"/>
                  </a:lnTo>
                  <a:lnTo>
                    <a:pt x="785" y="48"/>
                  </a:lnTo>
                  <a:lnTo>
                    <a:pt x="704" y="98"/>
                  </a:lnTo>
                  <a:lnTo>
                    <a:pt x="625" y="146"/>
                  </a:lnTo>
                  <a:lnTo>
                    <a:pt x="548" y="193"/>
                  </a:lnTo>
                  <a:lnTo>
                    <a:pt x="474" y="238"/>
                  </a:lnTo>
                  <a:lnTo>
                    <a:pt x="402" y="282"/>
                  </a:lnTo>
                  <a:lnTo>
                    <a:pt x="368" y="303"/>
                  </a:lnTo>
                  <a:lnTo>
                    <a:pt x="335" y="323"/>
                  </a:lnTo>
                  <a:lnTo>
                    <a:pt x="303" y="343"/>
                  </a:lnTo>
                  <a:lnTo>
                    <a:pt x="272" y="362"/>
                  </a:lnTo>
                  <a:lnTo>
                    <a:pt x="242" y="380"/>
                  </a:lnTo>
                  <a:lnTo>
                    <a:pt x="213" y="398"/>
                  </a:lnTo>
                  <a:lnTo>
                    <a:pt x="186" y="414"/>
                  </a:lnTo>
                  <a:lnTo>
                    <a:pt x="161" y="430"/>
                  </a:lnTo>
                  <a:lnTo>
                    <a:pt x="137" y="444"/>
                  </a:lnTo>
                  <a:lnTo>
                    <a:pt x="115" y="458"/>
                  </a:lnTo>
                  <a:lnTo>
                    <a:pt x="94" y="470"/>
                  </a:lnTo>
                  <a:lnTo>
                    <a:pt x="76" y="482"/>
                  </a:lnTo>
                  <a:lnTo>
                    <a:pt x="59" y="492"/>
                  </a:lnTo>
                  <a:lnTo>
                    <a:pt x="44" y="501"/>
                  </a:lnTo>
                  <a:lnTo>
                    <a:pt x="32" y="509"/>
                  </a:lnTo>
                  <a:lnTo>
                    <a:pt x="21" y="515"/>
                  </a:lnTo>
                  <a:lnTo>
                    <a:pt x="13" y="520"/>
                  </a:lnTo>
                  <a:lnTo>
                    <a:pt x="6" y="524"/>
                  </a:lnTo>
                  <a:lnTo>
                    <a:pt x="3" y="526"/>
                  </a:lnTo>
                  <a:lnTo>
                    <a:pt x="0" y="5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5320" name="Rectangle 24"/>
            <p:cNvSpPr>
              <a:spLocks noChangeArrowheads="1"/>
            </p:cNvSpPr>
            <p:nvPr/>
          </p:nvSpPr>
          <p:spPr bwMode="auto">
            <a:xfrm rot="16200000">
              <a:off x="406" y="1457"/>
              <a:ext cx="986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pt-BR" altLang="pt-BR" sz="2000">
                  <a:solidFill>
                    <a:srgbClr val="000000"/>
                  </a:solidFill>
                  <a:cs typeface="Arial" pitchFamily="34" charset="0"/>
                </a:rPr>
                <a:t>Investimento</a:t>
              </a:r>
              <a:endParaRPr lang="pt-BR" altLang="pt-BR" sz="2000">
                <a:solidFill>
                  <a:srgbClr val="CC0000"/>
                </a:solidFill>
                <a:cs typeface="Arial" pitchFamily="34" charset="0"/>
              </a:endParaRPr>
            </a:p>
          </p:txBody>
        </p:sp>
        <p:sp>
          <p:nvSpPr>
            <p:cNvPr id="55321" name="Rectangle 25"/>
            <p:cNvSpPr>
              <a:spLocks noChangeArrowheads="1"/>
            </p:cNvSpPr>
            <p:nvPr/>
          </p:nvSpPr>
          <p:spPr bwMode="auto">
            <a:xfrm>
              <a:off x="2141" y="789"/>
              <a:ext cx="1863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5322" name="Rectangle 26"/>
            <p:cNvSpPr>
              <a:spLocks noChangeArrowheads="1"/>
            </p:cNvSpPr>
            <p:nvPr/>
          </p:nvSpPr>
          <p:spPr bwMode="auto">
            <a:xfrm>
              <a:off x="899" y="658"/>
              <a:ext cx="3778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2000" dirty="0">
                  <a:solidFill>
                    <a:srgbClr val="000000"/>
                  </a:solidFill>
                  <a:cs typeface="Arial" pitchFamily="34" charset="0"/>
                </a:rPr>
                <a:t>Ganhos de Eficiência – Energia Economizada</a:t>
              </a:r>
              <a:endParaRPr lang="pt-BR" altLang="pt-BR" sz="2000" dirty="0">
                <a:solidFill>
                  <a:srgbClr val="CC0000"/>
                </a:solidFill>
                <a:cs typeface="Arial" pitchFamily="34" charset="0"/>
              </a:endParaRPr>
            </a:p>
          </p:txBody>
        </p:sp>
        <p:sp>
          <p:nvSpPr>
            <p:cNvPr id="55323" name="AutoShape 27"/>
            <p:cNvSpPr>
              <a:spLocks noChangeArrowheads="1"/>
            </p:cNvSpPr>
            <p:nvPr/>
          </p:nvSpPr>
          <p:spPr bwMode="auto">
            <a:xfrm>
              <a:off x="433" y="2841"/>
              <a:ext cx="1122" cy="603"/>
            </a:xfrm>
            <a:prstGeom prst="wedgeRectCallout">
              <a:avLst>
                <a:gd name="adj1" fmla="val 51102"/>
                <a:gd name="adj2" fmla="val -134713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pt-BR" altLang="pt-BR" sz="1800">
                <a:cs typeface="Arial" pitchFamily="34" charset="0"/>
              </a:endParaRPr>
            </a:p>
          </p:txBody>
        </p:sp>
        <p:sp>
          <p:nvSpPr>
            <p:cNvPr id="55324" name="Rectangle 28"/>
            <p:cNvSpPr>
              <a:spLocks noChangeArrowheads="1"/>
            </p:cNvSpPr>
            <p:nvPr/>
          </p:nvSpPr>
          <p:spPr bwMode="auto">
            <a:xfrm>
              <a:off x="445" y="2992"/>
              <a:ext cx="1071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 dirty="0">
                  <a:solidFill>
                    <a:srgbClr val="000000"/>
                  </a:solidFill>
                  <a:cs typeface="Arial" pitchFamily="34" charset="0"/>
                </a:rPr>
                <a:t>Medidas</a:t>
              </a:r>
            </a:p>
            <a:p>
              <a:pPr algn="ctr"/>
              <a:r>
                <a:rPr lang="pt-BR" altLang="pt-BR" sz="1600" dirty="0">
                  <a:solidFill>
                    <a:srgbClr val="000000"/>
                  </a:solidFill>
                  <a:cs typeface="Arial" pitchFamily="34" charset="0"/>
                </a:rPr>
                <a:t>Administrativas</a:t>
              </a:r>
              <a:endParaRPr lang="pt-BR" altLang="pt-BR" sz="1600" dirty="0">
                <a:solidFill>
                  <a:srgbClr val="CC0000"/>
                </a:solidFill>
                <a:cs typeface="Arial" pitchFamily="34" charset="0"/>
              </a:endParaRPr>
            </a:p>
          </p:txBody>
        </p:sp>
        <p:sp>
          <p:nvSpPr>
            <p:cNvPr id="55325" name="AutoShape 29"/>
            <p:cNvSpPr>
              <a:spLocks noChangeArrowheads="1"/>
            </p:cNvSpPr>
            <p:nvPr/>
          </p:nvSpPr>
          <p:spPr bwMode="auto">
            <a:xfrm>
              <a:off x="1714" y="2841"/>
              <a:ext cx="1122" cy="603"/>
            </a:xfrm>
            <a:prstGeom prst="wedgeRectCallout">
              <a:avLst>
                <a:gd name="adj1" fmla="val -16875"/>
                <a:gd name="adj2" fmla="val -140083"/>
              </a:avLst>
            </a:prstGeom>
            <a:solidFill>
              <a:srgbClr val="99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pt-BR" altLang="pt-BR" sz="1800">
                <a:cs typeface="Arial" pitchFamily="34" charset="0"/>
              </a:endParaRPr>
            </a:p>
          </p:txBody>
        </p:sp>
        <p:sp>
          <p:nvSpPr>
            <p:cNvPr id="55326" name="Rectangle 30"/>
            <p:cNvSpPr>
              <a:spLocks noChangeArrowheads="1"/>
            </p:cNvSpPr>
            <p:nvPr/>
          </p:nvSpPr>
          <p:spPr bwMode="auto">
            <a:xfrm>
              <a:off x="1892" y="2904"/>
              <a:ext cx="76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 dirty="0">
                  <a:solidFill>
                    <a:srgbClr val="000000"/>
                  </a:solidFill>
                  <a:cs typeface="Arial" pitchFamily="34" charset="0"/>
                </a:rPr>
                <a:t>“</a:t>
              </a:r>
              <a:r>
                <a:rPr lang="pt-BR" altLang="pt-BR" sz="1600" dirty="0" err="1">
                  <a:solidFill>
                    <a:srgbClr val="000000"/>
                  </a:solidFill>
                  <a:cs typeface="Arial" pitchFamily="34" charset="0"/>
                </a:rPr>
                <a:t>Retrofit</a:t>
              </a:r>
              <a:r>
                <a:rPr lang="pt-BR" altLang="pt-BR" sz="1600" dirty="0">
                  <a:solidFill>
                    <a:srgbClr val="000000"/>
                  </a:solidFill>
                  <a:cs typeface="Arial" pitchFamily="34" charset="0"/>
                </a:rPr>
                <a:t>”</a:t>
              </a:r>
            </a:p>
            <a:p>
              <a:pPr algn="ctr"/>
              <a:r>
                <a:rPr lang="pt-BR" altLang="pt-BR" sz="1600" dirty="0">
                  <a:solidFill>
                    <a:srgbClr val="000000"/>
                  </a:solidFill>
                  <a:cs typeface="Arial" pitchFamily="34" charset="0"/>
                </a:rPr>
                <a:t>Edificações</a:t>
              </a:r>
            </a:p>
            <a:p>
              <a:pPr algn="ctr"/>
              <a:r>
                <a:rPr lang="pt-BR" altLang="pt-BR" sz="1600" dirty="0">
                  <a:solidFill>
                    <a:srgbClr val="000000"/>
                  </a:solidFill>
                  <a:cs typeface="Arial" pitchFamily="34" charset="0"/>
                </a:rPr>
                <a:t> Existentes</a:t>
              </a:r>
              <a:endParaRPr lang="pt-BR" altLang="pt-BR" sz="1600" dirty="0">
                <a:solidFill>
                  <a:srgbClr val="CC0000"/>
                </a:solidFill>
                <a:cs typeface="Arial" pitchFamily="34" charset="0"/>
              </a:endParaRPr>
            </a:p>
          </p:txBody>
        </p:sp>
        <p:sp>
          <p:nvSpPr>
            <p:cNvPr id="55327" name="AutoShape 31"/>
            <p:cNvSpPr>
              <a:spLocks noChangeArrowheads="1"/>
            </p:cNvSpPr>
            <p:nvPr/>
          </p:nvSpPr>
          <p:spPr bwMode="auto">
            <a:xfrm>
              <a:off x="2956" y="2841"/>
              <a:ext cx="1123" cy="603"/>
            </a:xfrm>
            <a:prstGeom prst="wedgeRectCallout">
              <a:avLst>
                <a:gd name="adj1" fmla="val -48662"/>
                <a:gd name="adj2" fmla="val -138981"/>
              </a:avLst>
            </a:prstGeom>
            <a:solidFill>
              <a:srgbClr val="00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pt-BR" altLang="pt-BR" sz="1800">
                <a:cs typeface="Arial" pitchFamily="34" charset="0"/>
              </a:endParaRPr>
            </a:p>
          </p:txBody>
        </p:sp>
        <p:sp>
          <p:nvSpPr>
            <p:cNvPr id="55328" name="Rectangle 32"/>
            <p:cNvSpPr>
              <a:spLocks noChangeArrowheads="1"/>
            </p:cNvSpPr>
            <p:nvPr/>
          </p:nvSpPr>
          <p:spPr bwMode="auto">
            <a:xfrm>
              <a:off x="3127" y="2975"/>
              <a:ext cx="796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 dirty="0">
                  <a:solidFill>
                    <a:srgbClr val="000000"/>
                  </a:solidFill>
                  <a:cs typeface="Arial" pitchFamily="34" charset="0"/>
                </a:rPr>
                <a:t>Melhoria de</a:t>
              </a:r>
            </a:p>
            <a:p>
              <a:pPr algn="ctr"/>
              <a:r>
                <a:rPr lang="pt-BR" altLang="pt-BR" sz="1600" dirty="0">
                  <a:solidFill>
                    <a:srgbClr val="000000"/>
                  </a:solidFill>
                  <a:cs typeface="Arial" pitchFamily="34" charset="0"/>
                </a:rPr>
                <a:t>Processos</a:t>
              </a:r>
              <a:endParaRPr lang="pt-BR" altLang="pt-BR" sz="1600" dirty="0">
                <a:solidFill>
                  <a:srgbClr val="CC0000"/>
                </a:solidFill>
                <a:cs typeface="Arial" pitchFamily="34" charset="0"/>
              </a:endParaRPr>
            </a:p>
          </p:txBody>
        </p:sp>
        <p:sp>
          <p:nvSpPr>
            <p:cNvPr id="55329" name="AutoShape 33"/>
            <p:cNvSpPr>
              <a:spLocks noChangeArrowheads="1"/>
            </p:cNvSpPr>
            <p:nvPr/>
          </p:nvSpPr>
          <p:spPr bwMode="auto">
            <a:xfrm>
              <a:off x="4197" y="2841"/>
              <a:ext cx="1122" cy="603"/>
            </a:xfrm>
            <a:prstGeom prst="wedgeRectCallout">
              <a:avLst>
                <a:gd name="adj1" fmla="val -52361"/>
                <a:gd name="adj2" fmla="val -139944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pt-BR" altLang="pt-BR" sz="1800">
                <a:cs typeface="Arial" pitchFamily="34" charset="0"/>
              </a:endParaRPr>
            </a:p>
          </p:txBody>
        </p:sp>
        <p:sp>
          <p:nvSpPr>
            <p:cNvPr id="55330" name="Rectangle 34"/>
            <p:cNvSpPr>
              <a:spLocks noChangeArrowheads="1"/>
            </p:cNvSpPr>
            <p:nvPr/>
          </p:nvSpPr>
          <p:spPr bwMode="auto">
            <a:xfrm>
              <a:off x="4374" y="2954"/>
              <a:ext cx="806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altLang="pt-BR" sz="1600">
                  <a:solidFill>
                    <a:srgbClr val="000000"/>
                  </a:solidFill>
                  <a:cs typeface="Arial" pitchFamily="34" charset="0"/>
                </a:rPr>
                <a:t>Inovação</a:t>
              </a:r>
            </a:p>
            <a:p>
              <a:pPr algn="ctr"/>
              <a:r>
                <a:rPr lang="pt-BR" altLang="pt-BR" sz="1600">
                  <a:solidFill>
                    <a:srgbClr val="000000"/>
                  </a:solidFill>
                  <a:cs typeface="Arial" pitchFamily="34" charset="0"/>
                </a:rPr>
                <a:t>Tecnológica</a:t>
              </a:r>
              <a:endParaRPr lang="pt-BR" altLang="pt-BR" sz="1600">
                <a:solidFill>
                  <a:srgbClr val="CC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949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995363" y="1552706"/>
            <a:ext cx="6572250" cy="966788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dirty="0">
              <a:solidFill>
                <a:srgbClr val="2E827E"/>
              </a:solidFill>
              <a:latin typeface="Verdana" charset="0"/>
              <a:cs typeface="Verdana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</a:t>
            </a:r>
            <a:r>
              <a:rPr lang="pt-BR" dirty="0" smtClean="0"/>
              <a:t>indústria </a:t>
            </a:r>
            <a:r>
              <a:rPr lang="pt-BR" dirty="0"/>
              <a:t>“já sabe o que fazer</a:t>
            </a:r>
            <a:r>
              <a:rPr lang="pt-BR" dirty="0" smtClean="0"/>
              <a:t>”?!</a:t>
            </a:r>
            <a:endParaRPr lang="pt-BR" dirty="0"/>
          </a:p>
        </p:txBody>
      </p:sp>
      <p:grpSp>
        <p:nvGrpSpPr>
          <p:cNvPr id="7" name="Grupo 2"/>
          <p:cNvGrpSpPr>
            <a:grpSpLocks noChangeAspect="1"/>
          </p:cNvGrpSpPr>
          <p:nvPr/>
        </p:nvGrpSpPr>
        <p:grpSpPr bwMode="auto">
          <a:xfrm>
            <a:off x="6643426" y="1239297"/>
            <a:ext cx="1643594" cy="1614177"/>
            <a:chOff x="3096262" y="1004094"/>
            <a:chExt cx="3995043" cy="3923441"/>
          </a:xfrm>
        </p:grpSpPr>
        <p:pic>
          <p:nvPicPr>
            <p:cNvPr id="8" name="Imagem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426" y="1004094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ixaDeTexto 1"/>
            <p:cNvSpPr txBox="1">
              <a:spLocks noChangeArrowheads="1"/>
            </p:cNvSpPr>
            <p:nvPr/>
          </p:nvSpPr>
          <p:spPr bwMode="auto">
            <a:xfrm>
              <a:off x="3096262" y="2832895"/>
              <a:ext cx="3995043" cy="2094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Torres de resfriamento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Troca do motor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Inversor de freqüência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Automação do processo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Controle de temperatura</a:t>
              </a:r>
            </a:p>
            <a:p>
              <a:pPr eaLnBrk="1" hangingPunct="1">
                <a:buFont typeface="Arial" pitchFamily="34" charset="0"/>
                <a:buChar char="•"/>
              </a:pPr>
              <a:endParaRPr lang="pt-BR" sz="8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Grupo 4"/>
          <p:cNvGrpSpPr>
            <a:grpSpLocks noChangeAspect="1"/>
          </p:cNvGrpSpPr>
          <p:nvPr/>
        </p:nvGrpSpPr>
        <p:grpSpPr bwMode="auto">
          <a:xfrm>
            <a:off x="4833706" y="2720879"/>
            <a:ext cx="1440000" cy="1970306"/>
            <a:chOff x="3767184" y="1223951"/>
            <a:chExt cx="2519528" cy="344774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601" y="1223951"/>
              <a:ext cx="1871457" cy="1939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aixaDeTexto 3"/>
            <p:cNvSpPr txBox="1">
              <a:spLocks noChangeArrowheads="1"/>
            </p:cNvSpPr>
            <p:nvPr/>
          </p:nvSpPr>
          <p:spPr bwMode="auto">
            <a:xfrm>
              <a:off x="3767184" y="3163719"/>
              <a:ext cx="2519528" cy="1507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Filtros de Manga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Força motriz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Inversores de freqüência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Automação do processo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Troca dos filtros</a:t>
              </a:r>
            </a:p>
          </p:txBody>
        </p:sp>
      </p:grpSp>
      <p:grpSp>
        <p:nvGrpSpPr>
          <p:cNvPr id="14" name="Grupo 6"/>
          <p:cNvGrpSpPr>
            <a:grpSpLocks noChangeAspect="1"/>
          </p:cNvGrpSpPr>
          <p:nvPr/>
        </p:nvGrpSpPr>
        <p:grpSpPr bwMode="auto">
          <a:xfrm>
            <a:off x="6711502" y="2954870"/>
            <a:ext cx="1440000" cy="1544712"/>
            <a:chOff x="5885213" y="1223951"/>
            <a:chExt cx="3302000" cy="3541224"/>
          </a:xfrm>
        </p:grpSpPr>
        <p:pic>
          <p:nvPicPr>
            <p:cNvPr id="15" name="Imagem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1223951"/>
              <a:ext cx="2476500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CaixaDeTexto 5"/>
            <p:cNvSpPr txBox="1">
              <a:spLocks noChangeArrowheads="1"/>
            </p:cNvSpPr>
            <p:nvPr/>
          </p:nvSpPr>
          <p:spPr bwMode="auto">
            <a:xfrm>
              <a:off x="5885213" y="3071801"/>
              <a:ext cx="3302000" cy="169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Silos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Força motriz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Inversores de freqüência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Automação do processo</a:t>
              </a:r>
            </a:p>
          </p:txBody>
        </p:sp>
      </p:grpSp>
      <p:grpSp>
        <p:nvGrpSpPr>
          <p:cNvPr id="17" name="Grupo 1"/>
          <p:cNvGrpSpPr>
            <a:grpSpLocks noChangeAspect="1"/>
          </p:cNvGrpSpPr>
          <p:nvPr/>
        </p:nvGrpSpPr>
        <p:grpSpPr bwMode="auto">
          <a:xfrm>
            <a:off x="2994770" y="1307518"/>
            <a:ext cx="1440000" cy="1480132"/>
            <a:chOff x="235787" y="3952875"/>
            <a:chExt cx="3987800" cy="4098939"/>
          </a:xfrm>
        </p:grpSpPr>
        <p:sp>
          <p:nvSpPr>
            <p:cNvPr id="18" name="CaixaDeTexto 7"/>
            <p:cNvSpPr txBox="1">
              <a:spLocks noChangeArrowheads="1"/>
            </p:cNvSpPr>
            <p:nvPr/>
          </p:nvSpPr>
          <p:spPr bwMode="auto">
            <a:xfrm>
              <a:off x="235787" y="5580064"/>
              <a:ext cx="3987800" cy="24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Injetoras de plástico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Troca do motor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Inversor de freqüência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Automação  do processo</a:t>
              </a:r>
            </a:p>
          </p:txBody>
        </p:sp>
        <p:pic>
          <p:nvPicPr>
            <p:cNvPr id="19" name="Imagem 1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3952875"/>
              <a:ext cx="276225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upo 19"/>
          <p:cNvGrpSpPr>
            <a:grpSpLocks noChangeAspect="1"/>
          </p:cNvGrpSpPr>
          <p:nvPr/>
        </p:nvGrpSpPr>
        <p:grpSpPr bwMode="auto">
          <a:xfrm>
            <a:off x="4788081" y="1223690"/>
            <a:ext cx="1440000" cy="1669404"/>
            <a:chOff x="3281187" y="3795711"/>
            <a:chExt cx="3308151" cy="3834208"/>
          </a:xfrm>
        </p:grpSpPr>
        <p:sp>
          <p:nvSpPr>
            <p:cNvPr id="21" name="CaixaDeTexto 10"/>
            <p:cNvSpPr txBox="1">
              <a:spLocks noChangeArrowheads="1"/>
            </p:cNvSpPr>
            <p:nvPr/>
          </p:nvSpPr>
          <p:spPr bwMode="auto">
            <a:xfrm>
              <a:off x="3281187" y="5579948"/>
              <a:ext cx="3308151" cy="2049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Extrusoras</a:t>
              </a:r>
              <a:r>
                <a:rPr lang="pt-BR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de plástico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Troca do motor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Inversor de freqüência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Automação  do processo</a:t>
              </a:r>
            </a:p>
          </p:txBody>
        </p:sp>
        <p:pic>
          <p:nvPicPr>
            <p:cNvPr id="22" name="Imagem 1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915" y="3795711"/>
              <a:ext cx="2176285" cy="174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upo 18"/>
          <p:cNvGrpSpPr>
            <a:grpSpLocks noChangeAspect="1"/>
          </p:cNvGrpSpPr>
          <p:nvPr/>
        </p:nvGrpSpPr>
        <p:grpSpPr bwMode="auto">
          <a:xfrm>
            <a:off x="1275388" y="3046719"/>
            <a:ext cx="1658582" cy="1651944"/>
            <a:chOff x="5526675" y="3684103"/>
            <a:chExt cx="4644546" cy="4625332"/>
          </a:xfrm>
        </p:grpSpPr>
        <p:sp>
          <p:nvSpPr>
            <p:cNvPr id="24" name="CaixaDeTexto 12"/>
            <p:cNvSpPr txBox="1">
              <a:spLocks noChangeArrowheads="1"/>
            </p:cNvSpPr>
            <p:nvPr/>
          </p:nvSpPr>
          <p:spPr bwMode="auto">
            <a:xfrm>
              <a:off x="5526675" y="5465647"/>
              <a:ext cx="4644546" cy="284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Sistemas de refrigeração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Troca de equipamentos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Automação e controle 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Troca de motores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Inversores em </a:t>
              </a:r>
              <a:r>
                <a:rPr lang="pt-BR" sz="8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moto-bombas</a:t>
              </a:r>
              <a:endParaRPr lang="pt-BR" sz="8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25" name="Imagem 1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233" y="3684103"/>
              <a:ext cx="2336254" cy="182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upo 2"/>
          <p:cNvGrpSpPr>
            <a:grpSpLocks noChangeAspect="1"/>
          </p:cNvGrpSpPr>
          <p:nvPr/>
        </p:nvGrpSpPr>
        <p:grpSpPr bwMode="auto">
          <a:xfrm>
            <a:off x="3036008" y="4838460"/>
            <a:ext cx="1345763" cy="1615336"/>
            <a:chOff x="3350932" y="1076087"/>
            <a:chExt cx="3271112" cy="3926261"/>
          </a:xfrm>
        </p:grpSpPr>
        <p:pic>
          <p:nvPicPr>
            <p:cNvPr id="27" name="Imagem 4"/>
            <p:cNvPicPr>
              <a:picLocks noChangeAspect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3870093" y="1076087"/>
              <a:ext cx="2324747" cy="1763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CaixaDeTexto 1"/>
            <p:cNvSpPr txBox="1">
              <a:spLocks noChangeArrowheads="1"/>
            </p:cNvSpPr>
            <p:nvPr/>
          </p:nvSpPr>
          <p:spPr bwMode="auto">
            <a:xfrm>
              <a:off x="3350932" y="2832897"/>
              <a:ext cx="3271112" cy="2169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Força Motriz</a:t>
              </a:r>
            </a:p>
            <a:p>
              <a:pPr algn="ctr" eaLnBrk="1" hangingPunct="1"/>
              <a:r>
                <a:rPr lang="pt-BR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Bombeamento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Troca do motor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Revitalização de bombas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Redimensionamento</a:t>
              </a:r>
            </a:p>
          </p:txBody>
        </p:sp>
      </p:grpSp>
      <p:grpSp>
        <p:nvGrpSpPr>
          <p:cNvPr id="29" name="Grupo 4"/>
          <p:cNvGrpSpPr>
            <a:grpSpLocks noChangeAspect="1"/>
          </p:cNvGrpSpPr>
          <p:nvPr/>
        </p:nvGrpSpPr>
        <p:grpSpPr bwMode="auto">
          <a:xfrm>
            <a:off x="4855019" y="4813392"/>
            <a:ext cx="1441276" cy="1694189"/>
            <a:chOff x="3419813" y="1223952"/>
            <a:chExt cx="3155115" cy="370915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3745853" y="1223952"/>
              <a:ext cx="2364241" cy="183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CaixaDeTexto 3"/>
            <p:cNvSpPr txBox="1">
              <a:spLocks noChangeArrowheads="1"/>
            </p:cNvSpPr>
            <p:nvPr/>
          </p:nvSpPr>
          <p:spPr bwMode="auto">
            <a:xfrm>
              <a:off x="3419813" y="3046389"/>
              <a:ext cx="3155115" cy="188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Aquecimento Solar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Aproveitamento de energia solar para aquecimento de água industrial, refeitório, banhos</a:t>
              </a:r>
            </a:p>
          </p:txBody>
        </p:sp>
      </p:grpSp>
      <p:grpSp>
        <p:nvGrpSpPr>
          <p:cNvPr id="32" name="Grupo 6"/>
          <p:cNvGrpSpPr>
            <a:grpSpLocks noChangeAspect="1"/>
          </p:cNvGrpSpPr>
          <p:nvPr/>
        </p:nvGrpSpPr>
        <p:grpSpPr bwMode="auto">
          <a:xfrm>
            <a:off x="6524897" y="4835425"/>
            <a:ext cx="1876425" cy="1698600"/>
            <a:chOff x="5406798" y="1223951"/>
            <a:chExt cx="4302747" cy="3894009"/>
          </a:xfrm>
        </p:grpSpPr>
        <p:pic>
          <p:nvPicPr>
            <p:cNvPr id="33" name="Imagem 6"/>
            <p:cNvPicPr>
              <a:picLocks noChangeAspect="1"/>
            </p:cNvPicPr>
            <p:nvPr/>
          </p:nvPicPr>
          <p:blipFill>
            <a:blip r:embed="rId11" cstate="email"/>
            <a:stretch>
              <a:fillRect/>
            </a:stretch>
          </p:blipFill>
          <p:spPr bwMode="auto">
            <a:xfrm>
              <a:off x="6308024" y="1223951"/>
              <a:ext cx="2460835" cy="1847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CaixaDeTexto 5"/>
            <p:cNvSpPr txBox="1">
              <a:spLocks noChangeArrowheads="1"/>
            </p:cNvSpPr>
            <p:nvPr/>
          </p:nvSpPr>
          <p:spPr bwMode="auto">
            <a:xfrm>
              <a:off x="5406798" y="3071801"/>
              <a:ext cx="4302747" cy="20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Reaproveitamento Térmico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Aproveitamento de rejeitos térmicos para aquecimento de água industrial, refeitório, banhos</a:t>
              </a:r>
            </a:p>
          </p:txBody>
        </p:sp>
      </p:grpSp>
      <p:grpSp>
        <p:nvGrpSpPr>
          <p:cNvPr id="35" name="Grupo 1"/>
          <p:cNvGrpSpPr>
            <a:grpSpLocks noChangeAspect="1"/>
          </p:cNvGrpSpPr>
          <p:nvPr/>
        </p:nvGrpSpPr>
        <p:grpSpPr bwMode="auto">
          <a:xfrm>
            <a:off x="1349524" y="1335416"/>
            <a:ext cx="1440000" cy="1432272"/>
            <a:chOff x="130275" y="4000180"/>
            <a:chExt cx="3987800" cy="3966400"/>
          </a:xfrm>
        </p:grpSpPr>
        <p:sp>
          <p:nvSpPr>
            <p:cNvPr id="36" name="CaixaDeTexto 7"/>
            <p:cNvSpPr txBox="1">
              <a:spLocks noChangeArrowheads="1"/>
            </p:cNvSpPr>
            <p:nvPr/>
          </p:nvSpPr>
          <p:spPr bwMode="auto">
            <a:xfrm>
              <a:off x="130275" y="5580064"/>
              <a:ext cx="3987800" cy="2386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Iluminação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Troca da tecnologia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Automação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Setorização</a:t>
              </a:r>
              <a:endParaRPr lang="pt-BR" sz="8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Atendimento a normas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Iluminação natural</a:t>
              </a:r>
            </a:p>
          </p:txBody>
        </p:sp>
        <p:pic>
          <p:nvPicPr>
            <p:cNvPr id="37" name="Imagem 14"/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 bwMode="auto">
            <a:xfrm>
              <a:off x="777875" y="4000180"/>
              <a:ext cx="2762250" cy="1562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Grupo 16"/>
          <p:cNvGrpSpPr>
            <a:grpSpLocks noChangeAspect="1"/>
          </p:cNvGrpSpPr>
          <p:nvPr/>
        </p:nvGrpSpPr>
        <p:grpSpPr bwMode="auto">
          <a:xfrm>
            <a:off x="1308481" y="4916836"/>
            <a:ext cx="1577866" cy="1270426"/>
            <a:chOff x="3235941" y="4036608"/>
            <a:chExt cx="3719487" cy="2994018"/>
          </a:xfrm>
        </p:grpSpPr>
        <p:sp>
          <p:nvSpPr>
            <p:cNvPr id="39" name="CaixaDeTexto 10"/>
            <p:cNvSpPr txBox="1">
              <a:spLocks noChangeArrowheads="1"/>
            </p:cNvSpPr>
            <p:nvPr/>
          </p:nvSpPr>
          <p:spPr bwMode="auto">
            <a:xfrm>
              <a:off x="3235941" y="5579950"/>
              <a:ext cx="3719487" cy="1450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Automação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Redução de perdas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Combate ao desperdício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Gerenciamento</a:t>
              </a:r>
            </a:p>
          </p:txBody>
        </p:sp>
        <p:pic>
          <p:nvPicPr>
            <p:cNvPr id="40" name="Imagem 15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 bwMode="auto">
            <a:xfrm>
              <a:off x="3780633" y="4036608"/>
              <a:ext cx="2545873" cy="159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upo 18"/>
          <p:cNvGrpSpPr>
            <a:grpSpLocks noChangeAspect="1"/>
          </p:cNvGrpSpPr>
          <p:nvPr/>
        </p:nvGrpSpPr>
        <p:grpSpPr bwMode="auto">
          <a:xfrm>
            <a:off x="2896101" y="3059061"/>
            <a:ext cx="1695221" cy="1426968"/>
            <a:chOff x="5580018" y="3883141"/>
            <a:chExt cx="4747147" cy="3995417"/>
          </a:xfrm>
        </p:grpSpPr>
        <p:sp>
          <p:nvSpPr>
            <p:cNvPr id="42" name="CaixaDeTexto 12"/>
            <p:cNvSpPr txBox="1">
              <a:spLocks noChangeArrowheads="1"/>
            </p:cNvSpPr>
            <p:nvPr/>
          </p:nvSpPr>
          <p:spPr bwMode="auto">
            <a:xfrm>
              <a:off x="5580018" y="5465647"/>
              <a:ext cx="4747147" cy="2412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Ar comprimido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Troca de equipamentos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Redução de perdas/ vazamentos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pt-BR" sz="8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Gerenciamento da distribuição</a:t>
              </a:r>
            </a:p>
          </p:txBody>
        </p:sp>
        <p:pic>
          <p:nvPicPr>
            <p:cNvPr id="43" name="Imagem 1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6870779" y="3883141"/>
              <a:ext cx="1967047" cy="147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3148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Telhados </a:t>
            </a:r>
            <a:r>
              <a:rPr lang="pt-BR" dirty="0" smtClean="0"/>
              <a:t>solares</a:t>
            </a:r>
            <a:endParaRPr lang="pt-BR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3111" y="1564039"/>
            <a:ext cx="2966233" cy="1989509"/>
          </a:xfrm>
          <a:prstGeom prst="round2DiagRect">
            <a:avLst>
              <a:gd name="adj1" fmla="val 11954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2656" y="1564039"/>
            <a:ext cx="2954790" cy="1989509"/>
          </a:xfrm>
          <a:prstGeom prst="round2DiagRect">
            <a:avLst>
              <a:gd name="adj1" fmla="val 11954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80507" y="3721939"/>
            <a:ext cx="2959084" cy="1965261"/>
          </a:xfrm>
          <a:prstGeom prst="round2DiagRect">
            <a:avLst>
              <a:gd name="adj1" fmla="val 11954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3112" y="3721939"/>
            <a:ext cx="2966233" cy="1965261"/>
          </a:xfrm>
          <a:prstGeom prst="round2DiagRect">
            <a:avLst>
              <a:gd name="adj1" fmla="val 11954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18" name="Retângulo 17"/>
          <p:cNvSpPr/>
          <p:nvPr/>
        </p:nvSpPr>
        <p:spPr>
          <a:xfrm>
            <a:off x="1882654" y="5490239"/>
            <a:ext cx="1925494" cy="192485"/>
          </a:xfrm>
          <a:prstGeom prst="rect">
            <a:avLst/>
          </a:prstGeom>
          <a:solidFill>
            <a:srgbClr val="2E8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Prédio Comercial | China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882654" y="3360471"/>
            <a:ext cx="1925494" cy="192485"/>
          </a:xfrm>
          <a:prstGeom prst="rect">
            <a:avLst/>
          </a:prstGeom>
          <a:solidFill>
            <a:srgbClr val="2E8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Hotel | Portugal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5078302" y="5490239"/>
            <a:ext cx="1925494" cy="192485"/>
          </a:xfrm>
          <a:prstGeom prst="rect">
            <a:avLst/>
          </a:prstGeom>
          <a:solidFill>
            <a:srgbClr val="2E8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Cond. Residencial | Alemanha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5078302" y="3387767"/>
            <a:ext cx="1925494" cy="192485"/>
          </a:xfrm>
          <a:prstGeom prst="rect">
            <a:avLst/>
          </a:prstGeom>
          <a:solidFill>
            <a:srgbClr val="2E8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Cond. Residencial | Alemanha</a:t>
            </a:r>
          </a:p>
        </p:txBody>
      </p:sp>
    </p:spTree>
    <p:extLst>
      <p:ext uri="{BB962C8B-B14F-4D97-AF65-F5344CB8AC3E}">
        <p14:creationId xmlns:p14="http://schemas.microsoft.com/office/powerpoint/2010/main" val="2595017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Agenda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960826" y="2177795"/>
            <a:ext cx="67747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807650" y="2298769"/>
            <a:ext cx="4338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Contexto e Cenário nacional</a:t>
            </a:r>
          </a:p>
        </p:txBody>
      </p:sp>
      <p:cxnSp>
        <p:nvCxnSpPr>
          <p:cNvPr id="7" name="Conector reto 6"/>
          <p:cNvCxnSpPr/>
          <p:nvPr/>
        </p:nvCxnSpPr>
        <p:spPr bwMode="auto">
          <a:xfrm>
            <a:off x="960826" y="2943969"/>
            <a:ext cx="782304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CaixaDeTexto 7"/>
          <p:cNvSpPr txBox="1"/>
          <p:nvPr/>
        </p:nvSpPr>
        <p:spPr>
          <a:xfrm>
            <a:off x="960825" y="3105270"/>
            <a:ext cx="67747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36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807649" y="3226244"/>
            <a:ext cx="6808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Programa de Eficiência Energética da ANEEL</a:t>
            </a:r>
          </a:p>
        </p:txBody>
      </p:sp>
      <p:cxnSp>
        <p:nvCxnSpPr>
          <p:cNvPr id="10" name="Conector reto 9"/>
          <p:cNvCxnSpPr/>
          <p:nvPr/>
        </p:nvCxnSpPr>
        <p:spPr bwMode="auto">
          <a:xfrm>
            <a:off x="960825" y="3871444"/>
            <a:ext cx="782304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aixaDeTexto 10"/>
          <p:cNvSpPr txBox="1"/>
          <p:nvPr/>
        </p:nvSpPr>
        <p:spPr>
          <a:xfrm>
            <a:off x="960825" y="4032744"/>
            <a:ext cx="67747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807649" y="4153718"/>
            <a:ext cx="4978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Projetos do Grupo CPFL Energia</a:t>
            </a:r>
          </a:p>
        </p:txBody>
      </p:sp>
    </p:spTree>
    <p:extLst>
      <p:ext uri="{BB962C8B-B14F-4D97-AF65-F5344CB8AC3E}">
        <p14:creationId xmlns:p14="http://schemas.microsoft.com/office/powerpoint/2010/main" val="67822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/>
          <a:srcRect l="27144" r="18654"/>
          <a:stretch/>
        </p:blipFill>
        <p:spPr bwMode="auto">
          <a:xfrm>
            <a:off x="6079763" y="1697379"/>
            <a:ext cx="2825087" cy="3909171"/>
          </a:xfrm>
          <a:prstGeom prst="round2DiagRect">
            <a:avLst>
              <a:gd name="adj1" fmla="val 11954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4260" y="1697379"/>
            <a:ext cx="1973874" cy="3909171"/>
          </a:xfrm>
          <a:prstGeom prst="round2DiagRect">
            <a:avLst>
              <a:gd name="adj1" fmla="val 11954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7171" y="4111744"/>
            <a:ext cx="2767961" cy="1494802"/>
          </a:xfrm>
          <a:prstGeom prst="round2DiagRect">
            <a:avLst>
              <a:gd name="adj1" fmla="val 11954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7171" y="1694555"/>
            <a:ext cx="2767961" cy="2306634"/>
          </a:xfrm>
          <a:prstGeom prst="round2DiagRect">
            <a:avLst>
              <a:gd name="adj1" fmla="val 11954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19" name="Retângulo 18"/>
          <p:cNvSpPr/>
          <p:nvPr/>
        </p:nvSpPr>
        <p:spPr>
          <a:xfrm>
            <a:off x="1097168" y="3804896"/>
            <a:ext cx="1925494" cy="192485"/>
          </a:xfrm>
          <a:prstGeom prst="rect">
            <a:avLst/>
          </a:prstGeom>
          <a:solidFill>
            <a:srgbClr val="2E8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Willis Tower |  EUA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097168" y="5404144"/>
            <a:ext cx="1925494" cy="192485"/>
          </a:xfrm>
          <a:prstGeom prst="rect">
            <a:avLst/>
          </a:prstGeom>
          <a:solidFill>
            <a:srgbClr val="2E8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Prédio público | Espanha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3977490" y="5404144"/>
            <a:ext cx="1597306" cy="192485"/>
          </a:xfrm>
          <a:prstGeom prst="rect">
            <a:avLst/>
          </a:prstGeom>
          <a:solidFill>
            <a:srgbClr val="2E8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CIS Tower|  Inglaterra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6065721" y="5404144"/>
            <a:ext cx="1597306" cy="192485"/>
          </a:xfrm>
          <a:prstGeom prst="rect">
            <a:avLst/>
          </a:prstGeom>
          <a:solidFill>
            <a:srgbClr val="2E8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Sede banco|  Inglaterra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Solar filmes finos | Prédios de </a:t>
            </a:r>
            <a:r>
              <a:rPr lang="pt-BR" dirty="0" smtClean="0"/>
              <a:t>vidro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8920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o PEE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tângulo 6"/>
          <p:cNvSpPr/>
          <p:nvPr/>
        </p:nvSpPr>
        <p:spPr>
          <a:xfrm>
            <a:off x="597900" y="1417658"/>
            <a:ext cx="8750525" cy="450378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 defTabSz="914296">
              <a:lnSpc>
                <a:spcPts val="2846"/>
              </a:lnSpc>
              <a:spcBef>
                <a:spcPts val="600"/>
              </a:spcBef>
              <a:spcAft>
                <a:spcPts val="600"/>
              </a:spcAft>
              <a:tabLst>
                <a:tab pos="5283621" algn="l"/>
              </a:tabLst>
            </a:pPr>
            <a:r>
              <a:rPr lang="pt-BR" sz="1400" dirty="0">
                <a:solidFill>
                  <a:srgbClr val="004853"/>
                </a:solidFill>
              </a:rPr>
              <a:t>Desenvolvimento de projetos de eficiência energética junto às comunidades residenciais, entidades privadas e órgãos públicos, disseminando a utilização inteligente de energia elétrica e a instalação de equipamentos eficientes, com foco na inovação tecnológica, sustentabilidade e preservação dos recursos naturais.  </a:t>
            </a:r>
          </a:p>
          <a:p>
            <a:pPr algn="just" defTabSz="914296">
              <a:lnSpc>
                <a:spcPts val="2846"/>
              </a:lnSpc>
              <a:spcBef>
                <a:spcPts val="600"/>
              </a:spcBef>
              <a:spcAft>
                <a:spcPts val="600"/>
              </a:spcAft>
              <a:tabLst>
                <a:tab pos="5283621" algn="l"/>
              </a:tabLst>
            </a:pPr>
            <a:endParaRPr lang="pt-BR" sz="1400" dirty="0">
              <a:solidFill>
                <a:srgbClr val="004853"/>
              </a:solidFill>
            </a:endParaRPr>
          </a:p>
          <a:p>
            <a:pPr algn="just" defTabSz="914296">
              <a:lnSpc>
                <a:spcPts val="2846"/>
              </a:lnSpc>
              <a:spcBef>
                <a:spcPts val="600"/>
              </a:spcBef>
              <a:spcAft>
                <a:spcPts val="600"/>
              </a:spcAft>
              <a:tabLst>
                <a:tab pos="5283621" algn="l"/>
              </a:tabLst>
            </a:pPr>
            <a:r>
              <a:rPr lang="pt-BR" sz="2000" dirty="0">
                <a:solidFill>
                  <a:srgbClr val="004853"/>
                </a:solidFill>
              </a:rPr>
              <a:t>Quais os principais objetivos?</a:t>
            </a:r>
          </a:p>
          <a:p>
            <a:pPr algn="just" defTabSz="914296">
              <a:lnSpc>
                <a:spcPts val="2846"/>
              </a:lnSpc>
              <a:spcBef>
                <a:spcPts val="600"/>
              </a:spcBef>
              <a:spcAft>
                <a:spcPts val="600"/>
              </a:spcAft>
              <a:tabLst>
                <a:tab pos="5283621" algn="l"/>
              </a:tabLst>
            </a:pPr>
            <a:r>
              <a:rPr lang="pt-BR" sz="1400" dirty="0">
                <a:solidFill>
                  <a:srgbClr val="004853"/>
                </a:solidFill>
              </a:rPr>
              <a:t>Promover a eficiência energética e o combate ao desperdício de energia, contribuindo com a ampliação da consciência e mudanças de hábitos da sociedade sobre o tema, tendo como metas a redução do consumo de energia e a retirada de demanda na ponta, otimizando o sistema elétrico e subsidiando o desenvolvimento econômico e social.</a:t>
            </a:r>
          </a:p>
        </p:txBody>
      </p:sp>
    </p:spTree>
    <p:extLst>
      <p:ext uri="{BB962C8B-B14F-4D97-AF65-F5344CB8AC3E}">
        <p14:creationId xmlns:p14="http://schemas.microsoft.com/office/powerpoint/2010/main" val="4036846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995365" y="958638"/>
            <a:ext cx="7487646" cy="510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defRPr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defRPr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defRPr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defRPr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1202775" y="1445170"/>
            <a:ext cx="7500450" cy="452430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1" indent="-342861" algn="l" defTabSz="914296">
              <a:spcBef>
                <a:spcPts val="600"/>
              </a:spcBef>
              <a:spcAft>
                <a:spcPts val="600"/>
              </a:spcAft>
              <a:buFontTx/>
              <a:buAutoNum type="alphaLcParenR"/>
            </a:pPr>
            <a:r>
              <a:rPr lang="pt-BR" sz="1200" dirty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Lei N° 9.991, de 24 de julho de 2000, com alterações dadas pela Lei N° 10.438, de 26 de abril de 2002;</a:t>
            </a:r>
          </a:p>
          <a:p>
            <a:pPr marL="342861" indent="-342861" algn="l" defTabSz="914296">
              <a:spcBef>
                <a:spcPts val="600"/>
              </a:spcBef>
              <a:spcAft>
                <a:spcPts val="600"/>
              </a:spcAft>
              <a:buFontTx/>
              <a:buAutoNum type="alphaLcParenR"/>
            </a:pPr>
            <a:r>
              <a:rPr lang="pt-BR" sz="1200" dirty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Lei N° 10.848, de 15 de março de 2004;</a:t>
            </a:r>
          </a:p>
          <a:p>
            <a:pPr marL="342861" indent="-342861" algn="l" defTabSz="914296">
              <a:spcBef>
                <a:spcPts val="600"/>
              </a:spcBef>
              <a:spcAft>
                <a:spcPts val="600"/>
              </a:spcAft>
              <a:buFontTx/>
              <a:buAutoNum type="alphaLcParenR"/>
            </a:pPr>
            <a:r>
              <a:rPr lang="pt-BR" sz="1200" dirty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Lei N° 11.465, de 28 de março de 2007;</a:t>
            </a:r>
          </a:p>
          <a:p>
            <a:pPr marL="342861" indent="-342861" algn="l" defTabSz="914296">
              <a:spcBef>
                <a:spcPts val="600"/>
              </a:spcBef>
              <a:spcAft>
                <a:spcPts val="600"/>
              </a:spcAft>
              <a:buFontTx/>
              <a:buAutoNum type="alphaLcParenR"/>
            </a:pPr>
            <a:r>
              <a:rPr lang="pt-BR" sz="1200" dirty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Lei N° 12.111, de 9 de dezembro de 2009;</a:t>
            </a:r>
          </a:p>
          <a:p>
            <a:pPr marL="342861" indent="-342861" algn="l" defTabSz="914296">
              <a:spcBef>
                <a:spcPts val="600"/>
              </a:spcBef>
              <a:spcAft>
                <a:spcPts val="600"/>
              </a:spcAft>
              <a:buFontTx/>
              <a:buAutoNum type="alphaLcParenR"/>
            </a:pPr>
            <a:r>
              <a:rPr lang="pt-BR" sz="1200" dirty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Lei N° 12.212, de 20 de janeiro de 2010;</a:t>
            </a:r>
          </a:p>
          <a:p>
            <a:pPr marL="342861" indent="-342861" algn="l" defTabSz="914296">
              <a:spcBef>
                <a:spcPts val="600"/>
              </a:spcBef>
              <a:spcAft>
                <a:spcPts val="600"/>
              </a:spcAft>
              <a:buFontTx/>
              <a:buAutoNum type="alphaLcParenR"/>
            </a:pPr>
            <a:r>
              <a:rPr lang="pt-BR" sz="1200" dirty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Decreto N° 2.335, de 6 de outubro de 1997</a:t>
            </a:r>
            <a:r>
              <a:rPr lang="pt-BR" sz="1200" dirty="0" smtClean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342861" indent="-342861" algn="l" defTabSz="914296">
              <a:spcBef>
                <a:spcPts val="600"/>
              </a:spcBef>
              <a:spcAft>
                <a:spcPts val="600"/>
              </a:spcAft>
              <a:buFont typeface="+mj-lt"/>
              <a:buAutoNum type="alphaLcParenR" startAt="7"/>
            </a:pPr>
            <a:r>
              <a:rPr lang="pt-BR" sz="1200" dirty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Decreto N° 3.867, de 16 de julho de 2001;</a:t>
            </a:r>
          </a:p>
          <a:p>
            <a:pPr marL="342861" indent="-342861" algn="l" defTabSz="914296">
              <a:spcBef>
                <a:spcPts val="600"/>
              </a:spcBef>
              <a:spcAft>
                <a:spcPts val="600"/>
              </a:spcAft>
              <a:buFontTx/>
              <a:buAutoNum type="alphaLcParenR" startAt="7"/>
            </a:pPr>
            <a:r>
              <a:rPr lang="pt-BR" sz="1200" dirty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Decreto N° 5.879, de 22 de agosto de 2006;</a:t>
            </a:r>
          </a:p>
          <a:p>
            <a:pPr marL="342861" indent="-342861" algn="l" defTabSz="914296">
              <a:spcBef>
                <a:spcPts val="600"/>
              </a:spcBef>
              <a:spcAft>
                <a:spcPts val="600"/>
              </a:spcAft>
              <a:buFontTx/>
              <a:buAutoNum type="alphaLcParenR" startAt="7"/>
            </a:pPr>
            <a:r>
              <a:rPr lang="pt-BR" sz="1200" dirty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Decreto N° 7.204, de 8 de junho de 2010;</a:t>
            </a:r>
          </a:p>
          <a:p>
            <a:pPr marL="342861" indent="-342861" algn="l" defTabSz="914296">
              <a:spcBef>
                <a:spcPts val="600"/>
              </a:spcBef>
              <a:spcAft>
                <a:spcPts val="600"/>
              </a:spcAft>
              <a:buFontTx/>
              <a:buAutoNum type="alphaLcParenR" startAt="7"/>
            </a:pPr>
            <a:r>
              <a:rPr lang="pt-BR" sz="1200" dirty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Resolução Normativa N° 300, de 12 de fevereiro de 2008;</a:t>
            </a:r>
          </a:p>
          <a:p>
            <a:pPr marL="342861" indent="-342861" algn="l" defTabSz="914296">
              <a:spcBef>
                <a:spcPts val="600"/>
              </a:spcBef>
              <a:spcAft>
                <a:spcPts val="600"/>
              </a:spcAft>
              <a:buFontTx/>
              <a:buAutoNum type="alphaLcParenR" startAt="7"/>
            </a:pPr>
            <a:r>
              <a:rPr lang="pt-BR" sz="1200" dirty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Resolução Normativa N° 556, de 02 de julho de 2013;</a:t>
            </a:r>
          </a:p>
          <a:p>
            <a:pPr marL="342861" indent="-342861" algn="l" defTabSz="914296">
              <a:spcBef>
                <a:spcPts val="600"/>
              </a:spcBef>
              <a:spcAft>
                <a:spcPts val="600"/>
              </a:spcAft>
              <a:buFontTx/>
              <a:buAutoNum type="alphaLcParenR" startAt="7"/>
            </a:pPr>
            <a:r>
              <a:rPr lang="pt-BR" sz="1200" dirty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Lei N° 13.303, de 08 de dezembro de 2015;</a:t>
            </a:r>
          </a:p>
          <a:p>
            <a:pPr marL="342861" indent="-342861" algn="l" defTabSz="914296">
              <a:spcBef>
                <a:spcPts val="600"/>
              </a:spcBef>
              <a:spcAft>
                <a:spcPts val="600"/>
              </a:spcAft>
              <a:buFontTx/>
              <a:buAutoNum type="alphaLcParenR" startAt="7"/>
            </a:pPr>
            <a:r>
              <a:rPr lang="pt-BR" sz="1200" dirty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Lei N° 13.280, de 13 de maio de </a:t>
            </a:r>
            <a:r>
              <a:rPr lang="pt-BR" sz="1200" dirty="0" smtClean="0">
                <a:solidFill>
                  <a:srgbClr val="4F81BD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2016.</a:t>
            </a:r>
            <a:endParaRPr lang="pt-BR" sz="1200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Legislação - </a:t>
            </a:r>
            <a:r>
              <a:rPr lang="pt-BR" dirty="0" smtClean="0"/>
              <a:t>PEE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5583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00" y="1412750"/>
            <a:ext cx="8083299" cy="440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Regras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5618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57575" y="1895312"/>
            <a:ext cx="8824912" cy="33079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pt-BR" sz="3600" dirty="0">
                <a:solidFill>
                  <a:srgbClr val="004853"/>
                </a:solidFill>
              </a:rPr>
              <a:t>Investimentos: R$ 5,7 </a:t>
            </a:r>
            <a:r>
              <a:rPr lang="pt-BR" sz="3600" dirty="0" smtClean="0">
                <a:solidFill>
                  <a:srgbClr val="004853"/>
                </a:solidFill>
              </a:rPr>
              <a:t>bilhões</a:t>
            </a:r>
            <a:endParaRPr lang="pt-BR" sz="3600" dirty="0">
              <a:solidFill>
                <a:srgbClr val="004853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pt-BR" sz="3600" dirty="0">
                <a:solidFill>
                  <a:srgbClr val="004853"/>
                </a:solidFill>
              </a:rPr>
              <a:t>Energia elétrica economizada: 9,1 </a:t>
            </a:r>
            <a:r>
              <a:rPr lang="pt-BR" sz="3600" dirty="0" err="1">
                <a:solidFill>
                  <a:srgbClr val="004853"/>
                </a:solidFill>
              </a:rPr>
              <a:t>TWh</a:t>
            </a:r>
            <a:r>
              <a:rPr lang="pt-BR" sz="3600" dirty="0">
                <a:solidFill>
                  <a:srgbClr val="004853"/>
                </a:solidFill>
              </a:rPr>
              <a:t>/ano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pt-BR" sz="3600" dirty="0">
                <a:solidFill>
                  <a:srgbClr val="004853"/>
                </a:solidFill>
              </a:rPr>
              <a:t>Demanda retirada da ponta: 2,8 GW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pt-BR" sz="3600" dirty="0" smtClean="0">
                <a:solidFill>
                  <a:srgbClr val="004853"/>
                </a:solidFill>
              </a:rPr>
              <a:t>Mais de 4.000 projetos</a:t>
            </a:r>
            <a:endParaRPr lang="pt-BR" sz="3600" dirty="0">
              <a:solidFill>
                <a:srgbClr val="004853"/>
              </a:solidFill>
            </a:endParaRPr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94600" y="6356350"/>
            <a:ext cx="2311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356430F-9D2D-434D-974C-3EE7A10108D0}" type="slidenum">
              <a:rPr lang="en-US" altLang="pt-BR" sz="1200">
                <a:solidFill>
                  <a:srgbClr val="0092C3"/>
                </a:solidFill>
                <a:latin typeface="Calibri" pitchFamily="34" charset="0"/>
              </a:rPr>
              <a:pPr eaLnBrk="1" hangingPunct="1"/>
              <a:t>24</a:t>
            </a:fld>
            <a:endParaRPr lang="en-US" altLang="pt-BR" sz="1200">
              <a:solidFill>
                <a:srgbClr val="0092C3"/>
              </a:solidFill>
              <a:latin typeface="Calibri" pitchFamily="34" charset="0"/>
            </a:endParaRPr>
          </a:p>
        </p:txBody>
      </p:sp>
      <p:sp>
        <p:nvSpPr>
          <p:cNvPr id="9" name="Título 2"/>
          <p:cNvSpPr txBox="1">
            <a:spLocks/>
          </p:cNvSpPr>
          <p:nvPr/>
        </p:nvSpPr>
        <p:spPr>
          <a:xfrm>
            <a:off x="355949" y="41700"/>
            <a:ext cx="8225745" cy="88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b="0" dirty="0"/>
              <a:t>Investimentos e resultados dos </a:t>
            </a:r>
            <a:r>
              <a:rPr lang="pt-BR" b="0" dirty="0" err="1" smtClean="0"/>
              <a:t>PEEs</a:t>
            </a:r>
            <a:endParaRPr lang="pt-BR" b="0" dirty="0"/>
          </a:p>
        </p:txBody>
      </p:sp>
    </p:spTree>
    <p:extLst>
      <p:ext uri="{BB962C8B-B14F-4D97-AF65-F5344CB8AC3E}">
        <p14:creationId xmlns:p14="http://schemas.microsoft.com/office/powerpoint/2010/main" val="1539825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Eficiência Energética</a:t>
            </a:r>
            <a:br>
              <a:rPr lang="pt-BR" dirty="0"/>
            </a:br>
            <a:r>
              <a:rPr lang="pt-BR" dirty="0"/>
              <a:t>Histórico de </a:t>
            </a:r>
            <a:r>
              <a:rPr lang="pt-BR" dirty="0" smtClean="0"/>
              <a:t>realizações</a:t>
            </a:r>
            <a:endParaRPr lang="pt-BR" dirty="0"/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995365" y="958638"/>
            <a:ext cx="7487646" cy="510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defRPr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defRPr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defRPr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defRPr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42252" t="31297" r="39485" b="41141"/>
          <a:stretch/>
        </p:blipFill>
        <p:spPr>
          <a:xfrm>
            <a:off x="5961113" y="1647478"/>
            <a:ext cx="3103168" cy="263299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5726" t="31297" r="68816" b="27360"/>
          <a:stretch/>
        </p:blipFill>
        <p:spPr>
          <a:xfrm>
            <a:off x="920552" y="1628800"/>
            <a:ext cx="4176464" cy="381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99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Quais </a:t>
            </a:r>
            <a:r>
              <a:rPr lang="pt-BR" dirty="0"/>
              <a:t>as regras do Programa de Eficiência Energética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6" name="TextBox 1"/>
          <p:cNvSpPr txBox="1"/>
          <p:nvPr/>
        </p:nvSpPr>
        <p:spPr>
          <a:xfrm>
            <a:off x="557086" y="1211125"/>
            <a:ext cx="8788403" cy="5166880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r>
              <a:rPr lang="en-US" altLang="zh-CN" sz="1400" dirty="0" err="1" smtClean="0">
                <a:solidFill>
                  <a:srgbClr val="004853"/>
                </a:solidFill>
              </a:rPr>
              <a:t>Aplicação</a:t>
            </a:r>
            <a:r>
              <a:rPr lang="en-US" altLang="zh-CN" sz="1400" dirty="0" smtClean="0">
                <a:solidFill>
                  <a:srgbClr val="004853"/>
                </a:solidFill>
              </a:rPr>
              <a:t> </a:t>
            </a:r>
            <a:r>
              <a:rPr lang="en-US" altLang="zh-CN" sz="1400" dirty="0">
                <a:solidFill>
                  <a:srgbClr val="004853"/>
                </a:solidFill>
              </a:rPr>
              <a:t>minima de 0,5% da ROL – manual PROPEE</a:t>
            </a:r>
            <a:r>
              <a:rPr lang="en-US" altLang="zh-CN" sz="1400" dirty="0" smtClean="0">
                <a:solidFill>
                  <a:srgbClr val="004853"/>
                </a:solidFill>
              </a:rPr>
              <a:t>;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r>
              <a:rPr lang="en-US" altLang="zh-CN" sz="1400" dirty="0" err="1">
                <a:solidFill>
                  <a:srgbClr val="004853"/>
                </a:solidFill>
              </a:rPr>
              <a:t>Obrigação</a:t>
            </a:r>
            <a:r>
              <a:rPr lang="en-US" altLang="zh-CN" sz="1400" dirty="0">
                <a:solidFill>
                  <a:srgbClr val="004853"/>
                </a:solidFill>
              </a:rPr>
              <a:t> de </a:t>
            </a:r>
            <a:r>
              <a:rPr lang="en-US" altLang="zh-CN" sz="1400" dirty="0" err="1">
                <a:solidFill>
                  <a:srgbClr val="004853"/>
                </a:solidFill>
              </a:rPr>
              <a:t>repasse</a:t>
            </a:r>
            <a:r>
              <a:rPr lang="en-US" altLang="zh-CN" sz="1400" dirty="0">
                <a:solidFill>
                  <a:srgbClr val="004853"/>
                </a:solidFill>
              </a:rPr>
              <a:t> </a:t>
            </a:r>
            <a:r>
              <a:rPr lang="en-US" altLang="zh-CN" sz="1400" dirty="0" err="1">
                <a:solidFill>
                  <a:srgbClr val="004853"/>
                </a:solidFill>
              </a:rPr>
              <a:t>ao</a:t>
            </a:r>
            <a:r>
              <a:rPr lang="en-US" altLang="zh-CN" sz="1400" dirty="0">
                <a:solidFill>
                  <a:srgbClr val="004853"/>
                </a:solidFill>
              </a:rPr>
              <a:t> PROCEL de 20% do valor do PEE </a:t>
            </a:r>
            <a:r>
              <a:rPr lang="en-US" altLang="zh-CN" sz="1400" dirty="0" smtClean="0">
                <a:solidFill>
                  <a:srgbClr val="004853"/>
                </a:solidFill>
              </a:rPr>
              <a:t>annual;</a:t>
            </a:r>
            <a:endParaRPr lang="en-US" altLang="zh-CN" sz="1400" dirty="0">
              <a:solidFill>
                <a:srgbClr val="004853"/>
              </a:solidFill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r>
              <a:rPr lang="en-US" altLang="zh-CN" sz="1400" dirty="0" err="1">
                <a:solidFill>
                  <a:srgbClr val="004853"/>
                </a:solidFill>
              </a:rPr>
              <a:t>Investimento</a:t>
            </a:r>
            <a:r>
              <a:rPr lang="en-US" altLang="zh-CN" sz="1400" dirty="0">
                <a:solidFill>
                  <a:srgbClr val="004853"/>
                </a:solidFill>
              </a:rPr>
              <a:t> </a:t>
            </a:r>
            <a:r>
              <a:rPr lang="en-US" altLang="zh-CN" sz="1400" dirty="0" smtClean="0">
                <a:solidFill>
                  <a:srgbClr val="004853"/>
                </a:solidFill>
              </a:rPr>
              <a:t>de </a:t>
            </a:r>
            <a:r>
              <a:rPr lang="en-US" altLang="zh-CN" sz="1400" dirty="0">
                <a:solidFill>
                  <a:srgbClr val="004853"/>
                </a:solidFill>
              </a:rPr>
              <a:t>até 80% do PEE aplicado em projetos destinados a clientes </a:t>
            </a:r>
            <a:r>
              <a:rPr lang="pt-BR" altLang="zh-CN" sz="1400" dirty="0">
                <a:solidFill>
                  <a:srgbClr val="004853"/>
                </a:solidFill>
              </a:rPr>
              <a:t>residenciais</a:t>
            </a:r>
            <a:r>
              <a:rPr lang="en-US" altLang="zh-CN" sz="1400" dirty="0">
                <a:solidFill>
                  <a:srgbClr val="004853"/>
                </a:solidFill>
              </a:rPr>
              <a:t> e rurais de baixa renda;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r>
              <a:rPr lang="en-US" altLang="zh-CN" sz="1400" dirty="0" err="1">
                <a:solidFill>
                  <a:srgbClr val="004853"/>
                </a:solidFill>
              </a:rPr>
              <a:t>Investimento</a:t>
            </a:r>
            <a:r>
              <a:rPr lang="en-US" altLang="zh-CN" sz="1400" dirty="0">
                <a:solidFill>
                  <a:srgbClr val="004853"/>
                </a:solidFill>
              </a:rPr>
              <a:t> de obrigatório de </a:t>
            </a:r>
            <a:r>
              <a:rPr lang="en-US" altLang="zh-CN" sz="1400" dirty="0" smtClean="0">
                <a:solidFill>
                  <a:srgbClr val="004853"/>
                </a:solidFill>
              </a:rPr>
              <a:t>50</a:t>
            </a:r>
            <a:r>
              <a:rPr lang="en-US" altLang="zh-CN" sz="1400" dirty="0">
                <a:solidFill>
                  <a:srgbClr val="004853"/>
                </a:solidFill>
              </a:rPr>
              <a:t>% do PEE nas duas maiores classes de consumo (residencial e industrial);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r>
              <a:rPr lang="en-US" altLang="zh-CN" sz="1400" dirty="0" err="1">
                <a:solidFill>
                  <a:srgbClr val="004853"/>
                </a:solidFill>
              </a:rPr>
              <a:t>Obrigação</a:t>
            </a:r>
            <a:r>
              <a:rPr lang="en-US" altLang="zh-CN" sz="1400" dirty="0">
                <a:solidFill>
                  <a:srgbClr val="004853"/>
                </a:solidFill>
              </a:rPr>
              <a:t> de realização de Chamada Pública de Projetos anualmente para todos os tipos de projetos do PEE com exceção dos projetos voltados a clientes residenciais e rurais de baixa renda, projetos educativos e projetos pilotos;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r>
              <a:rPr lang="en-US" altLang="zh-CN" sz="1400" dirty="0" err="1" smtClean="0">
                <a:solidFill>
                  <a:srgbClr val="004853"/>
                </a:solidFill>
              </a:rPr>
              <a:t>Investimos</a:t>
            </a:r>
            <a:r>
              <a:rPr lang="en-US" altLang="zh-CN" sz="1400" dirty="0" smtClean="0">
                <a:solidFill>
                  <a:srgbClr val="004853"/>
                </a:solidFill>
              </a:rPr>
              <a:t> </a:t>
            </a:r>
            <a:r>
              <a:rPr lang="en-US" altLang="zh-CN" sz="1400" dirty="0">
                <a:solidFill>
                  <a:srgbClr val="004853"/>
                </a:solidFill>
              </a:rPr>
              <a:t>até 5% do PEE/ano com marketing, publicidade e comunicação;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3399"/>
              </a:buClr>
              <a:buFont typeface="Wingdings" pitchFamily="2" charset="2"/>
              <a:buChar char="§"/>
              <a:tabLst>
                <a:tab pos="2095500" algn="l"/>
                <a:tab pos="2571750" algn="l"/>
              </a:tabLst>
              <a:defRPr/>
            </a:pPr>
            <a:r>
              <a:rPr lang="en-US" altLang="zh-CN" sz="1400" dirty="0" err="1" smtClean="0">
                <a:solidFill>
                  <a:srgbClr val="004853"/>
                </a:solidFill>
              </a:rPr>
              <a:t>Clientes</a:t>
            </a:r>
            <a:r>
              <a:rPr lang="en-US" altLang="zh-CN" sz="1400" dirty="0" smtClean="0">
                <a:solidFill>
                  <a:srgbClr val="004853"/>
                </a:solidFill>
              </a:rPr>
              <a:t> </a:t>
            </a:r>
            <a:r>
              <a:rPr lang="en-US" altLang="zh-CN" sz="1400" dirty="0">
                <a:solidFill>
                  <a:srgbClr val="004853"/>
                </a:solidFill>
              </a:rPr>
              <a:t>com fins lucrativos participam do PEE na modalidade Contratos de Desempenho (pagam o valor da obra com a economia gerada). Clientes sem fins lucrativos o PEE é </a:t>
            </a:r>
            <a:r>
              <a:rPr lang="en-US" altLang="zh-CN" sz="1400" dirty="0" err="1">
                <a:solidFill>
                  <a:srgbClr val="004853"/>
                </a:solidFill>
              </a:rPr>
              <a:t>gratuito</a:t>
            </a:r>
            <a:r>
              <a:rPr lang="en-US" altLang="zh-CN" sz="1400" dirty="0" smtClean="0">
                <a:solidFill>
                  <a:srgbClr val="004853"/>
                </a:solidFill>
              </a:rPr>
              <a:t>.</a:t>
            </a:r>
            <a:endParaRPr lang="en-US" altLang="zh-CN" sz="1400" dirty="0">
              <a:solidFill>
                <a:srgbClr val="0048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06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426363" y="3877892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079453" y="3457047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PROGRAMA DE EFICIÊNCIA </a:t>
            </a:r>
            <a:r>
              <a:rPr lang="pt-BR" dirty="0" smtClean="0"/>
              <a:t>ENERGÉTICA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597900" y="1203498"/>
            <a:ext cx="878840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6">
              <a:lnSpc>
                <a:spcPts val="919"/>
              </a:lnSpc>
            </a:pPr>
            <a:endParaRPr lang="en-US" altLang="zh-CN" dirty="0">
              <a:solidFill>
                <a:srgbClr val="1F497D"/>
              </a:solidFill>
            </a:endParaRPr>
          </a:p>
          <a:p>
            <a:pPr marL="92065" indent="-92065" algn="ctr" defTabSz="914296">
              <a:lnSpc>
                <a:spcPts val="2113"/>
              </a:lnSpc>
            </a:pPr>
            <a:r>
              <a:rPr lang="pt-BR" altLang="zh-CN" sz="2400" dirty="0">
                <a:solidFill>
                  <a:srgbClr val="004853"/>
                </a:solidFill>
              </a:rPr>
              <a:t>Distribuição PEE - 0,5% </a:t>
            </a:r>
            <a:r>
              <a:rPr lang="pt-BR" altLang="zh-CN" sz="2400" dirty="0" smtClean="0">
                <a:solidFill>
                  <a:srgbClr val="004853"/>
                </a:solidFill>
              </a:rPr>
              <a:t>ROL</a:t>
            </a:r>
            <a:endParaRPr lang="en-US" altLang="zh-CN" sz="2400" dirty="0">
              <a:solidFill>
                <a:srgbClr val="004853"/>
              </a:solidFill>
            </a:endParaRPr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3819617561"/>
              </p:ext>
            </p:extLst>
          </p:nvPr>
        </p:nvGraphicFramePr>
        <p:xfrm>
          <a:off x="1677389" y="1999609"/>
          <a:ext cx="6629424" cy="4272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59006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38" y="1735350"/>
            <a:ext cx="9607037" cy="325478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CHAMADA PÚBLICA DE PROJETOS - ANUAL</a:t>
            </a:r>
          </a:p>
        </p:txBody>
      </p:sp>
    </p:spTree>
    <p:extLst>
      <p:ext uri="{BB962C8B-B14F-4D97-AF65-F5344CB8AC3E}">
        <p14:creationId xmlns:p14="http://schemas.microsoft.com/office/powerpoint/2010/main" val="1683499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Portfólio de Projetos e Obras de </a:t>
            </a:r>
            <a:r>
              <a:rPr lang="pt-BR" dirty="0" smtClean="0"/>
              <a:t>EE</a:t>
            </a:r>
            <a:endParaRPr lang="pt-BR" dirty="0"/>
          </a:p>
        </p:txBody>
      </p:sp>
      <p:sp>
        <p:nvSpPr>
          <p:cNvPr id="9" name="TextBox 1"/>
          <p:cNvSpPr txBox="1"/>
          <p:nvPr/>
        </p:nvSpPr>
        <p:spPr>
          <a:xfrm>
            <a:off x="4192616" y="3434849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45706" y="3014004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pic>
        <p:nvPicPr>
          <p:cNvPr id="7" name="Imagem 7" descr="es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13" y="1274183"/>
            <a:ext cx="2039344" cy="1273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8" descr="esg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208" y="1279822"/>
            <a:ext cx="2053563" cy="1267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9" descr="hospit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1268760"/>
            <a:ext cx="2121654" cy="1285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de cantos arredondados 11"/>
          <p:cNvSpPr/>
          <p:nvPr/>
        </p:nvSpPr>
        <p:spPr>
          <a:xfrm>
            <a:off x="764146" y="2597577"/>
            <a:ext cx="8340969" cy="6142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85899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7916" tIns="38958" rIns="77916" bIns="38958" anchor="ctr"/>
          <a:lstStyle/>
          <a:p>
            <a:pPr algn="ctr" defTabSz="914296">
              <a:defRPr/>
            </a:pPr>
            <a:endParaRPr lang="pt-BR" sz="1200" dirty="0">
              <a:solidFill>
                <a:srgbClr val="085899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411847" y="2641543"/>
            <a:ext cx="1942141" cy="346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16" tIns="38958" rIns="77916" bIns="38958">
            <a:spAutoFit/>
          </a:bodyPr>
          <a:lstStyle>
            <a:lvl1pPr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914296"/>
            <a:r>
              <a:rPr lang="pt-BR" sz="1100" dirty="0">
                <a:solidFill>
                  <a:srgbClr val="0858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Poderes Públicos</a:t>
            </a:r>
          </a:p>
          <a:p>
            <a:pPr defTabSz="914296"/>
            <a:endParaRPr lang="pt-BR" sz="1100" dirty="0">
              <a:solidFill>
                <a:srgbClr val="0858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914296"/>
            <a:endParaRPr lang="pt-BR" sz="1100" dirty="0">
              <a:solidFill>
                <a:srgbClr val="0858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914296"/>
            <a:endParaRPr lang="pt-BR" sz="1100" dirty="0">
              <a:solidFill>
                <a:srgbClr val="0858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pt-BR" sz="1100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Hospitais Públicos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pt-BR" sz="1100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Centros de Saúde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pt-BR" sz="1100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Polícia Militar e Civil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pt-BR" sz="1100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Fóruns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pt-BR" sz="1100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Corpo de Bombeiros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pt-BR" sz="1100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Delegacias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pt-BR" sz="1100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Universidades Públicas 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pt-BR" sz="1100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Escolas Públicas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pt-BR" sz="1100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Entidades Filantrópicas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en-US" sz="1100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Prédios Públicos 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en-US" sz="1100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Túneis e Semáforos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en-US" sz="1100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GEM – Gestão Energética   </a:t>
            </a:r>
          </a:p>
          <a:p>
            <a:pPr defTabSz="914296">
              <a:buSzPct val="80000"/>
              <a:defRPr/>
            </a:pPr>
            <a:r>
              <a:rPr lang="en-US" sz="1100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Municipal</a:t>
            </a:r>
            <a:endParaRPr lang="pt-BR" sz="1100" dirty="0">
              <a:solidFill>
                <a:srgbClr val="0858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CaixaDeTexto 16"/>
          <p:cNvSpPr txBox="1">
            <a:spLocks noChangeArrowheads="1"/>
          </p:cNvSpPr>
          <p:nvPr/>
        </p:nvSpPr>
        <p:spPr bwMode="auto">
          <a:xfrm>
            <a:off x="2536547" y="2583211"/>
            <a:ext cx="2189913" cy="211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16" tIns="38958" rIns="77916" bIns="38958">
            <a:spAutoFit/>
          </a:bodyPr>
          <a:lstStyle>
            <a:lvl1pPr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914296"/>
            <a:r>
              <a:rPr lang="pt-BR" dirty="0">
                <a:solidFill>
                  <a:srgbClr val="0858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Público, Indústria, Comércio&amp;Serviços e Residencial</a:t>
            </a:r>
          </a:p>
          <a:p>
            <a:pPr defTabSz="914296"/>
            <a:endParaRPr lang="pt-BR" dirty="0">
              <a:solidFill>
                <a:srgbClr val="0858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Sistemas de abastecimento de água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Sistemas de tratamento de esgoto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Indústrias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Comércio&amp;Serviços</a:t>
            </a:r>
          </a:p>
          <a:p>
            <a:pPr marL="151504" indent="-151504" defTabSz="914296">
              <a:buSzPct val="80000"/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Clientes Residenciais</a:t>
            </a:r>
            <a:endParaRPr lang="pt-BR" dirty="0">
              <a:solidFill>
                <a:srgbClr val="0858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4740549" y="2611164"/>
            <a:ext cx="1936731" cy="214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16" tIns="38958" rIns="77916" bIns="38958">
            <a:spAutoFit/>
          </a:bodyPr>
          <a:lstStyle>
            <a:lvl1pPr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914296"/>
            <a:r>
              <a:rPr lang="pt-BR" sz="1300" dirty="0">
                <a:solidFill>
                  <a:srgbClr val="0858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Projetos </a:t>
            </a:r>
          </a:p>
          <a:p>
            <a:pPr defTabSz="914296"/>
            <a:r>
              <a:rPr lang="pt-BR" sz="1300" dirty="0">
                <a:solidFill>
                  <a:srgbClr val="0858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Educacionais</a:t>
            </a:r>
          </a:p>
          <a:p>
            <a:pPr marL="155562" indent="-155562" defTabSz="914296">
              <a:buFont typeface="Arial" pitchFamily="34" charset="0"/>
              <a:buChar char="•"/>
            </a:pPr>
            <a:endParaRPr lang="pt-BR" dirty="0">
              <a:solidFill>
                <a:srgbClr val="0858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914296"/>
            <a:endParaRPr lang="pt-BR" dirty="0">
              <a:solidFill>
                <a:srgbClr val="0858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55562" indent="-155562" defTabSz="914296">
              <a:buSzPct val="80000"/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CPFL nas Escolas</a:t>
            </a:r>
          </a:p>
          <a:p>
            <a:pPr marL="155562" indent="-155562" defTabSz="914296">
              <a:buSzPct val="8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Caravana RGE</a:t>
            </a:r>
          </a:p>
          <a:p>
            <a:pPr marL="155562" indent="-155562" defTabSz="914296">
              <a:buSzPct val="8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Lab Tech CPFL</a:t>
            </a:r>
          </a:p>
          <a:p>
            <a:pPr marL="155562" indent="-155562" defTabSz="914296">
              <a:buSzPct val="8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Projeto Aprendiz de EE</a:t>
            </a:r>
          </a:p>
          <a:p>
            <a:pPr marL="155562" indent="-155562" defTabSz="914296">
              <a:buSzPct val="8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PEEE Industrial/Estadual</a:t>
            </a:r>
            <a:endParaRPr lang="pt-BR" dirty="0">
              <a:solidFill>
                <a:srgbClr val="1F497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Imagem 20" descr="agu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75"/>
          <a:stretch>
            <a:fillRect/>
          </a:stretch>
        </p:blipFill>
        <p:spPr bwMode="auto">
          <a:xfrm>
            <a:off x="7180063" y="1277157"/>
            <a:ext cx="2053004" cy="1260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6607015" y="2641542"/>
            <a:ext cx="2499460" cy="26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16" tIns="38958" rIns="77916" bIns="38958">
            <a:spAutoFit/>
          </a:bodyPr>
          <a:lstStyle>
            <a:lvl1pPr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rgbClr val="000066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914296"/>
            <a:r>
              <a:rPr lang="pt-BR" sz="1300" dirty="0">
                <a:solidFill>
                  <a:srgbClr val="0858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Comunidades Eficientes</a:t>
            </a:r>
          </a:p>
          <a:p>
            <a:pPr defTabSz="914296"/>
            <a:endParaRPr lang="pt-BR" dirty="0">
              <a:solidFill>
                <a:srgbClr val="0858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51504" indent="-151504" defTabSz="914296">
              <a:spcBef>
                <a:spcPct val="30000"/>
              </a:spcBef>
              <a:spcAft>
                <a:spcPct val="40000"/>
              </a:spcAft>
              <a:buSzPct val="80000"/>
              <a:buFont typeface="Arial" pitchFamily="34" charset="0"/>
              <a:buChar char="•"/>
              <a:defRPr/>
            </a:pPr>
            <a:endParaRPr lang="pt-BR" dirty="0">
              <a:solidFill>
                <a:srgbClr val="1F497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51504" indent="-151504" defTabSz="914296">
              <a:spcBef>
                <a:spcPct val="30000"/>
              </a:spcBef>
              <a:spcAft>
                <a:spcPct val="40000"/>
              </a:spcAft>
              <a:buSzPct val="80000"/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Agentes Comunitários</a:t>
            </a:r>
          </a:p>
          <a:p>
            <a:pPr marL="151504" indent="-151504" defTabSz="914296">
              <a:spcBef>
                <a:spcPct val="30000"/>
              </a:spcBef>
              <a:spcAft>
                <a:spcPct val="40000"/>
              </a:spcAft>
              <a:buSzPct val="80000"/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Substituição de Lâmpadas</a:t>
            </a:r>
          </a:p>
          <a:p>
            <a:pPr marL="151504" indent="-151504" defTabSz="914296">
              <a:spcBef>
                <a:spcPct val="30000"/>
              </a:spcBef>
              <a:spcAft>
                <a:spcPct val="40000"/>
              </a:spcAft>
              <a:buSzPct val="80000"/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Eficientização de Chuveiros</a:t>
            </a:r>
          </a:p>
          <a:p>
            <a:pPr marL="151504" indent="-151504" defTabSz="914296">
              <a:spcBef>
                <a:spcPct val="30000"/>
              </a:spcBef>
              <a:spcAft>
                <a:spcPct val="40000"/>
              </a:spcAft>
              <a:buSzPct val="80000"/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Substituição de Geladeiras</a:t>
            </a:r>
          </a:p>
          <a:p>
            <a:pPr marL="151504" indent="-151504" defTabSz="914296">
              <a:spcBef>
                <a:spcPct val="30000"/>
              </a:spcBef>
              <a:spcAft>
                <a:spcPct val="40000"/>
              </a:spcAft>
              <a:buSzPct val="80000"/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Regularização de Instalações</a:t>
            </a:r>
            <a:br>
              <a:rPr lang="pt-BR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Elétricas</a:t>
            </a:r>
          </a:p>
        </p:txBody>
      </p:sp>
    </p:spTree>
    <p:extLst>
      <p:ext uri="{BB962C8B-B14F-4D97-AF65-F5344CB8AC3E}">
        <p14:creationId xmlns:p14="http://schemas.microsoft.com/office/powerpoint/2010/main" val="4133262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7" grpId="0"/>
      <p:bldP spid="1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91" y="1462275"/>
            <a:ext cx="6778625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34975" y="317568"/>
            <a:ext cx="680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pt-BR" altLang="pt-B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Oferta Interna de Energia Elétrica</a:t>
            </a:r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4791700" y="2700650"/>
            <a:ext cx="1081087" cy="6477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975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tângulo 6"/>
          <p:cNvSpPr/>
          <p:nvPr/>
        </p:nvSpPr>
        <p:spPr>
          <a:xfrm>
            <a:off x="960825" y="1166269"/>
            <a:ext cx="799288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6"/>
            <a:endParaRPr lang="en-US" altLang="zh-CN" dirty="0">
              <a:solidFill>
                <a:srgbClr val="1F497D"/>
              </a:solidFill>
            </a:endParaRPr>
          </a:p>
          <a:p>
            <a:pPr marL="92065" indent="-92065" algn="ctr" defTabSz="914296"/>
            <a:r>
              <a:rPr lang="en-US" altLang="zh-CN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</a:t>
            </a:r>
            <a:r>
              <a:rPr lang="en-US" altLang="zh-CN" sz="2400" dirty="0" err="1" smtClean="0">
                <a:solidFill>
                  <a:srgbClr val="004853"/>
                </a:solidFill>
              </a:rPr>
              <a:t>Tipologias</a:t>
            </a:r>
            <a:r>
              <a:rPr lang="en-US" altLang="zh-CN" sz="2400" dirty="0" smtClean="0">
                <a:solidFill>
                  <a:srgbClr val="004853"/>
                </a:solidFill>
              </a:rPr>
              <a:t> </a:t>
            </a:r>
            <a:r>
              <a:rPr lang="en-US" altLang="zh-CN" sz="2400" dirty="0">
                <a:solidFill>
                  <a:srgbClr val="004853"/>
                </a:solidFill>
              </a:rPr>
              <a:t>de Projetos – Residencial e Rural – Baixa Renda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184860" y="2111650"/>
            <a:ext cx="7561470" cy="4382050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marL="92065" indent="-92065" defTabSz="914296"/>
            <a:endParaRPr lang="en-US" altLang="zh-CN" sz="1400" dirty="0">
              <a:solidFill>
                <a:srgbClr val="1F497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4853"/>
                </a:solidFill>
              </a:rPr>
              <a:t>Sistemas de Iluminação - LED</a:t>
            </a: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004853"/>
              </a:solidFill>
            </a:endParaRP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r>
              <a:rPr lang="pt-BR" altLang="zh-CN" sz="1600" dirty="0">
                <a:solidFill>
                  <a:srgbClr val="004853"/>
                </a:solidFill>
              </a:rPr>
              <a:t>Geladeiras</a:t>
            </a:r>
            <a:endParaRPr lang="en-US" altLang="zh-CN" sz="1600" dirty="0">
              <a:solidFill>
                <a:srgbClr val="004853"/>
              </a:solidFill>
            </a:endParaRP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004853"/>
              </a:solidFill>
            </a:endParaRP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4853"/>
                </a:solidFill>
              </a:rPr>
              <a:t>Aquecedor Solar</a:t>
            </a: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004853"/>
              </a:solidFill>
            </a:endParaRP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4853"/>
                </a:solidFill>
              </a:rPr>
              <a:t>Recuperador de Calor</a:t>
            </a: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004853"/>
              </a:solidFill>
            </a:endParaRP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4853"/>
                </a:solidFill>
              </a:rPr>
              <a:t>PV</a:t>
            </a: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004853"/>
              </a:solidFill>
            </a:endParaRP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4853"/>
                </a:solidFill>
              </a:rPr>
              <a:t>Regularização de Clandestinos</a:t>
            </a: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004853"/>
              </a:solidFill>
            </a:endParaRP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4853"/>
                </a:solidFill>
              </a:rPr>
              <a:t>Agentes Comunitários</a:t>
            </a: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004853"/>
              </a:solidFill>
            </a:endParaRPr>
          </a:p>
          <a:p>
            <a:pPr algn="l" defTabSz="914296"/>
            <a:r>
              <a:rPr lang="en-US" altLang="zh-CN" sz="1600" dirty="0">
                <a:solidFill>
                  <a:srgbClr val="004853"/>
                </a:solidFill>
              </a:rPr>
              <a:t>Nota: investimentos conforme RCB ponderado – critérios ANEEL</a:t>
            </a:r>
          </a:p>
          <a:p>
            <a:pPr marL="171450" indent="-171450" defTabSz="914296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1F497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92065" indent="-92065" defTabSz="914296"/>
            <a:endParaRPr lang="en-US" altLang="zh-CN" sz="1400" dirty="0">
              <a:solidFill>
                <a:srgbClr val="1F497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Usos Finais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717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tângulo 6"/>
          <p:cNvSpPr/>
          <p:nvPr/>
        </p:nvSpPr>
        <p:spPr>
          <a:xfrm>
            <a:off x="960825" y="1166269"/>
            <a:ext cx="799288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6"/>
            <a:endParaRPr lang="en-US" altLang="zh-CN" dirty="0">
              <a:solidFill>
                <a:srgbClr val="1F497D"/>
              </a:solidFill>
            </a:endParaRPr>
          </a:p>
          <a:p>
            <a:pPr marL="92065" indent="-92065" algn="ctr" defTabSz="914296"/>
            <a:r>
              <a:rPr lang="en-US" altLang="zh-CN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</a:t>
            </a:r>
            <a:r>
              <a:rPr lang="en-US" altLang="zh-CN" sz="2400" dirty="0" err="1" smtClean="0">
                <a:solidFill>
                  <a:srgbClr val="004853"/>
                </a:solidFill>
              </a:rPr>
              <a:t>Tipologias</a:t>
            </a:r>
            <a:r>
              <a:rPr lang="en-US" altLang="zh-CN" sz="2400" dirty="0" smtClean="0">
                <a:solidFill>
                  <a:srgbClr val="004853"/>
                </a:solidFill>
              </a:rPr>
              <a:t> </a:t>
            </a:r>
            <a:r>
              <a:rPr lang="en-US" altLang="zh-CN" sz="2400" dirty="0">
                <a:solidFill>
                  <a:srgbClr val="004853"/>
                </a:solidFill>
              </a:rPr>
              <a:t>de Projetos – </a:t>
            </a:r>
            <a:r>
              <a:rPr lang="pt-BR" altLang="zh-CN" sz="2400" dirty="0">
                <a:solidFill>
                  <a:srgbClr val="004853"/>
                </a:solidFill>
              </a:rPr>
              <a:t>Duas Maiores Classes: Industrial e Residencial</a:t>
            </a:r>
            <a:endParaRPr lang="en-US" altLang="zh-CN" sz="2400" dirty="0">
              <a:solidFill>
                <a:srgbClr val="004853"/>
              </a:solidFill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1184860" y="2411010"/>
            <a:ext cx="7561470" cy="3397165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marL="92065" indent="-92065" defTabSz="914296"/>
            <a:endParaRPr lang="en-US" altLang="zh-CN" sz="1400" dirty="0">
              <a:solidFill>
                <a:srgbClr val="1F497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r>
              <a:rPr lang="pt-BR" altLang="zh-CN" sz="1600" dirty="0">
                <a:solidFill>
                  <a:srgbClr val="004853"/>
                </a:solidFill>
              </a:rPr>
              <a:t>Bônus para Compra de Eletrodomésticos Eficientes</a:t>
            </a: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endParaRPr lang="pt-BR" altLang="zh-CN" sz="1600" dirty="0">
              <a:solidFill>
                <a:srgbClr val="004853"/>
              </a:solidFill>
            </a:endParaRP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r>
              <a:rPr lang="pt-BR" altLang="zh-CN" sz="1600" dirty="0">
                <a:solidFill>
                  <a:srgbClr val="004853"/>
                </a:solidFill>
              </a:rPr>
              <a:t>Condomínios horizontais e verticais</a:t>
            </a: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endParaRPr lang="pt-BR" altLang="zh-CN" sz="1600" dirty="0">
              <a:solidFill>
                <a:srgbClr val="004853"/>
              </a:solidFill>
            </a:endParaRP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r>
              <a:rPr lang="pt-BR" altLang="zh-CN" sz="1600" dirty="0">
                <a:solidFill>
                  <a:srgbClr val="004853"/>
                </a:solidFill>
              </a:rPr>
              <a:t>Sistemas Energéticos Industriais: iluminação, ar comprimido, caldeiras, motores, refrigeração, PV, </a:t>
            </a:r>
            <a:r>
              <a:rPr lang="pt-BR" altLang="zh-CN" sz="1600" dirty="0" err="1">
                <a:solidFill>
                  <a:srgbClr val="004853"/>
                </a:solidFill>
              </a:rPr>
              <a:t>etc</a:t>
            </a:r>
            <a:r>
              <a:rPr lang="pt-BR" altLang="zh-CN" sz="1600" dirty="0">
                <a:solidFill>
                  <a:srgbClr val="004853"/>
                </a:solidFill>
              </a:rPr>
              <a:t> (contratos de performance)</a:t>
            </a: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endParaRPr lang="pt-BR" altLang="zh-CN" sz="1600" dirty="0">
              <a:solidFill>
                <a:srgbClr val="004853"/>
              </a:solidFill>
            </a:endParaRP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r>
              <a:rPr lang="pt-BR" altLang="zh-CN" sz="1600" dirty="0">
                <a:solidFill>
                  <a:srgbClr val="004853"/>
                </a:solidFill>
              </a:rPr>
              <a:t>PV</a:t>
            </a: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endParaRPr lang="pt-BR" altLang="zh-CN" sz="1600" dirty="0">
              <a:solidFill>
                <a:srgbClr val="004853"/>
              </a:solidFill>
            </a:endParaRPr>
          </a:p>
          <a:p>
            <a:pPr marL="171450" indent="-171450" algn="l" defTabSz="914296">
              <a:buFont typeface="Arial" panose="020B0604020202020204" pitchFamily="34" charset="0"/>
              <a:buChar char="•"/>
            </a:pPr>
            <a:r>
              <a:rPr lang="pt-BR" altLang="zh-CN" sz="1600" dirty="0">
                <a:solidFill>
                  <a:srgbClr val="004853"/>
                </a:solidFill>
              </a:rPr>
              <a:t>Automação e gerenciamento energético</a:t>
            </a:r>
          </a:p>
          <a:p>
            <a:pPr marL="171450" indent="-171450" defTabSz="914296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1F497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92065" indent="-92065" defTabSz="914296"/>
            <a:endParaRPr lang="en-US" altLang="zh-CN" sz="1400" dirty="0">
              <a:solidFill>
                <a:srgbClr val="1F497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Usos Finais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94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tângulo 6"/>
          <p:cNvSpPr/>
          <p:nvPr/>
        </p:nvSpPr>
        <p:spPr>
          <a:xfrm>
            <a:off x="355949" y="1166269"/>
            <a:ext cx="91941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6"/>
            <a:endParaRPr lang="en-US" altLang="zh-CN" dirty="0">
              <a:solidFill>
                <a:srgbClr val="1F497D"/>
              </a:solidFill>
            </a:endParaRPr>
          </a:p>
          <a:p>
            <a:pPr marL="92065" indent="-92065" algn="ctr" defTabSz="914296"/>
            <a:r>
              <a:rPr lang="en-US" altLang="zh-CN" dirty="0">
                <a:solidFill>
                  <a:srgbClr val="1F497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</a:t>
            </a:r>
            <a:r>
              <a:rPr lang="en-US" altLang="zh-CN" sz="2400" dirty="0" err="1" smtClean="0">
                <a:solidFill>
                  <a:srgbClr val="004853"/>
                </a:solidFill>
              </a:rPr>
              <a:t>Tipologias</a:t>
            </a:r>
            <a:r>
              <a:rPr lang="en-US" altLang="zh-CN" sz="2400" dirty="0" smtClean="0">
                <a:solidFill>
                  <a:srgbClr val="004853"/>
                </a:solidFill>
              </a:rPr>
              <a:t> </a:t>
            </a:r>
            <a:r>
              <a:rPr lang="en-US" altLang="zh-CN" sz="2400" dirty="0">
                <a:solidFill>
                  <a:srgbClr val="004853"/>
                </a:solidFill>
              </a:rPr>
              <a:t>de Projetos – </a:t>
            </a:r>
            <a:r>
              <a:rPr lang="pt-BR" altLang="zh-CN" sz="1400" dirty="0">
                <a:solidFill>
                  <a:srgbClr val="004853"/>
                </a:solidFill>
              </a:rPr>
              <a:t>Poder Público, Hospitais, Comercial, Educacional, IP</a:t>
            </a:r>
            <a:r>
              <a:rPr lang="pt-BR" altLang="zh-CN" sz="1400" dirty="0" smtClean="0">
                <a:solidFill>
                  <a:srgbClr val="004853"/>
                </a:solidFill>
              </a:rPr>
              <a:t>, Serviços </a:t>
            </a:r>
            <a:r>
              <a:rPr lang="pt-BR" altLang="zh-CN" sz="1400" dirty="0">
                <a:solidFill>
                  <a:srgbClr val="004853"/>
                </a:solidFill>
              </a:rPr>
              <a:t>Públicos, Rural, MKT, Plano de Gestão e projetos pilotos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718875" y="2516031"/>
            <a:ext cx="8468250" cy="373571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marL="171450" indent="-171450" algn="l" defTabSz="91429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600" dirty="0" smtClean="0">
                <a:solidFill>
                  <a:srgbClr val="004853"/>
                </a:solidFill>
              </a:rPr>
              <a:t>Sistemas </a:t>
            </a:r>
            <a:r>
              <a:rPr lang="pt-BR" altLang="zh-CN" sz="1600" dirty="0">
                <a:solidFill>
                  <a:srgbClr val="004853"/>
                </a:solidFill>
              </a:rPr>
              <a:t>de Iluminação - LED</a:t>
            </a:r>
          </a:p>
          <a:p>
            <a:pPr marL="171450" indent="-171450" algn="l" defTabSz="91429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600" dirty="0">
                <a:solidFill>
                  <a:srgbClr val="004853"/>
                </a:solidFill>
              </a:rPr>
              <a:t>Sistemas de Refrigeração e Condicionamento Ambiental</a:t>
            </a:r>
          </a:p>
          <a:p>
            <a:pPr marL="171450" indent="-171450" algn="l" defTabSz="91429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600" dirty="0">
                <a:solidFill>
                  <a:srgbClr val="004853"/>
                </a:solidFill>
              </a:rPr>
              <a:t>Marketing, divulgação, comunicação e publicidade</a:t>
            </a:r>
          </a:p>
          <a:p>
            <a:pPr marL="171450" indent="-171450" algn="l" defTabSz="91429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600" dirty="0">
                <a:solidFill>
                  <a:srgbClr val="004853"/>
                </a:solidFill>
              </a:rPr>
              <a:t>Sistemas de motorização e ar comprimido</a:t>
            </a:r>
          </a:p>
          <a:p>
            <a:pPr marL="171450" indent="-171450" algn="l" defTabSz="91429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600" dirty="0">
                <a:solidFill>
                  <a:srgbClr val="004853"/>
                </a:solidFill>
              </a:rPr>
              <a:t>Formação de alunos e professores em uso inteligente de energia e eficiência energética</a:t>
            </a:r>
          </a:p>
          <a:p>
            <a:pPr marL="171450" indent="-171450" algn="l" defTabSz="91429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600" dirty="0">
                <a:solidFill>
                  <a:srgbClr val="004853"/>
                </a:solidFill>
              </a:rPr>
              <a:t>PV</a:t>
            </a:r>
          </a:p>
          <a:p>
            <a:pPr marL="171450" indent="-171450" algn="l" defTabSz="91429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600" dirty="0">
                <a:solidFill>
                  <a:srgbClr val="004853"/>
                </a:solidFill>
              </a:rPr>
              <a:t>Sistemas de gestão, informática, custos com pessoal, despesas diversas, capacitação e treinamentos, congressos, </a:t>
            </a:r>
            <a:r>
              <a:rPr lang="pt-BR" altLang="zh-CN" sz="1600" dirty="0" err="1">
                <a:solidFill>
                  <a:srgbClr val="004853"/>
                </a:solidFill>
              </a:rPr>
              <a:t>etc</a:t>
            </a:r>
            <a:endParaRPr lang="pt-BR" altLang="zh-CN" sz="1600" dirty="0">
              <a:solidFill>
                <a:srgbClr val="004853"/>
              </a:solidFill>
            </a:endParaRPr>
          </a:p>
          <a:p>
            <a:pPr marL="171450" indent="-171450" algn="l" defTabSz="91429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600" dirty="0">
                <a:solidFill>
                  <a:srgbClr val="004853"/>
                </a:solidFill>
              </a:rPr>
              <a:t>Automação e gerenciamento </a:t>
            </a:r>
            <a:r>
              <a:rPr lang="pt-BR" altLang="zh-CN" sz="1600" dirty="0" smtClean="0">
                <a:solidFill>
                  <a:srgbClr val="004853"/>
                </a:solidFill>
              </a:rPr>
              <a:t>energético</a:t>
            </a:r>
            <a:endParaRPr lang="en-US" altLang="zh-CN" sz="1400" dirty="0">
              <a:solidFill>
                <a:srgbClr val="1F497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Usos Finais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4377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Indicadores – CPFL Energia – </a:t>
            </a:r>
            <a:r>
              <a:rPr lang="pt-BR" dirty="0" smtClean="0"/>
              <a:t>Dezembro/2017</a:t>
            </a:r>
            <a:endParaRPr lang="pt-BR" dirty="0"/>
          </a:p>
        </p:txBody>
      </p:sp>
      <p:pic>
        <p:nvPicPr>
          <p:cNvPr id="15" name="Picture 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5" y="2534318"/>
            <a:ext cx="9274175" cy="186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956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Realização Física – </a:t>
            </a:r>
            <a:r>
              <a:rPr lang="pt-BR" dirty="0" smtClean="0"/>
              <a:t>Dezembro/2017</a:t>
            </a:r>
            <a:endParaRPr lang="pt-BR" dirty="0"/>
          </a:p>
        </p:txBody>
      </p:sp>
      <p:pic>
        <p:nvPicPr>
          <p:cNvPr id="4" name="Picture 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5" y="1574050"/>
            <a:ext cx="9274175" cy="43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79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8164" y="2335214"/>
            <a:ext cx="8815387" cy="966787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pt-BR" sz="36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Principais Projetos Implementados</a:t>
            </a:r>
            <a:endParaRPr lang="en-US" sz="36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636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95363" y="1085850"/>
            <a:ext cx="6572250" cy="966788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dirty="0">
              <a:solidFill>
                <a:srgbClr val="2E827E"/>
              </a:solidFill>
              <a:latin typeface="Verdana" charset="0"/>
              <a:cs typeface="Verdana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8164" y="2431930"/>
            <a:ext cx="8815387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O Centro de Tecnologia da Informação Renato Archer é uma unidade de pesquisa do Ministério da Ciência, Tecnologia e Inovação (MCTI).</a:t>
            </a:r>
          </a:p>
          <a:p>
            <a:pPr marL="0" indent="0" algn="just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Possui como focos de atuação a microeletrônica, displays, softwares e aplicações de TI, como robótica, softwares de suporte à decisão e tecnologias 3D</a:t>
            </a:r>
            <a:r>
              <a:rPr lang="en-US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38164" y="1207794"/>
            <a:ext cx="8815387" cy="966787"/>
          </a:xfrm>
          <a:prstGeom prst="rect">
            <a:avLst/>
          </a:prstGeom>
        </p:spPr>
        <p:txBody>
          <a:bodyPr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pt-BR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Eficiência Energética em Sistema de Climatização no Centro de Tecnologia da Informação Renato Archer em Campinas</a:t>
            </a:r>
            <a:endParaRPr lang="en-US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7" y="4772213"/>
            <a:ext cx="4256087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2307389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12999" y="1711395"/>
            <a:ext cx="8660482" cy="304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-28575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Substituição de 2 </a:t>
            </a:r>
            <a:r>
              <a:rPr lang="pt-BR" sz="18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Chillers</a:t>
            </a: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 de 120 TR com condensação a água por 2 novos de mesma capacidade nominal com condensação a ar;</a:t>
            </a:r>
          </a:p>
          <a:p>
            <a:pPr marL="0" indent="-28575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Eliminação de duas torres de resfriamento;</a:t>
            </a:r>
          </a:p>
          <a:p>
            <a:pPr marL="0" indent="-28575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Instalação de 10 inversores de frequência para os </a:t>
            </a:r>
            <a:r>
              <a:rPr lang="pt-BR" sz="18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Fancoils</a:t>
            </a: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pPr marL="0" indent="-28575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Substituição de 3 conjuntos moto-bombas;</a:t>
            </a:r>
          </a:p>
          <a:p>
            <a:pPr marL="0" indent="-28575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Instalação de 1 tanque de gelo para suprir a carga de refrigeração na ponta.</a:t>
            </a:r>
          </a:p>
          <a:p>
            <a:pPr marL="0" indent="0" algn="l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12998" y="1135331"/>
            <a:ext cx="65722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altLang="pt-BR" dirty="0">
                <a:solidFill>
                  <a:srgbClr val="004853"/>
                </a:solidFill>
                <a:latin typeface="+mn-lt"/>
                <a:ea typeface="+mn-ea"/>
              </a:rPr>
              <a:t>Dados do </a:t>
            </a:r>
            <a:r>
              <a:rPr lang="en-US" altLang="pt-BR" dirty="0" err="1">
                <a:solidFill>
                  <a:srgbClr val="004853"/>
                </a:solidFill>
                <a:latin typeface="+mn-lt"/>
                <a:ea typeface="+mn-ea"/>
              </a:rPr>
              <a:t>Projeto</a:t>
            </a:r>
            <a:endParaRPr lang="en-US" altLang="pt-BR" dirty="0">
              <a:solidFill>
                <a:srgbClr val="004853"/>
              </a:solidFill>
              <a:latin typeface="+mn-lt"/>
              <a:ea typeface="+mn-ea"/>
            </a:endParaRPr>
          </a:p>
        </p:txBody>
      </p:sp>
      <p:pic>
        <p:nvPicPr>
          <p:cNvPr id="11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352" y="4548604"/>
            <a:ext cx="2301876" cy="172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552" y="4531537"/>
            <a:ext cx="2347912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8" y="4965324"/>
            <a:ext cx="33861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2446629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66316" y="2157837"/>
            <a:ext cx="75311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Investimento de R$ 1.192.631,03;</a:t>
            </a:r>
          </a:p>
          <a:p>
            <a:pPr marL="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Energia economizada: 237 </a:t>
            </a:r>
            <a:r>
              <a:rPr lang="pt-BR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MWh</a:t>
            </a:r>
            <a:r>
              <a:rPr lang="pt-BR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/ano;</a:t>
            </a:r>
          </a:p>
          <a:p>
            <a:pPr marL="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Redução de demanda no horário de ponta: 440 kW;</a:t>
            </a:r>
          </a:p>
          <a:p>
            <a:pPr marL="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-28575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RCB: 0,7956.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66316" y="1225976"/>
            <a:ext cx="65722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Resultados</a:t>
            </a:r>
            <a:endParaRPr lang="en-US" altLang="pt-BR" sz="3200" dirty="0">
              <a:solidFill>
                <a:srgbClr val="004853"/>
              </a:solidFill>
              <a:latin typeface="+mn-lt"/>
              <a:ea typeface="+mn-ea"/>
            </a:endParaRPr>
          </a:p>
        </p:txBody>
      </p:sp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3390541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19114" y="1286014"/>
            <a:ext cx="881538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Eficiência Energética em Sistema de Iluminação de Túneis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52910" y="4638763"/>
            <a:ext cx="4156075" cy="7445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68" charset="-128"/>
                <a:cs typeface="ＭＳ Ｐゴシック" pitchFamily="68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8" charset="0"/>
                <a:ea typeface="ＭＳ Ｐゴシック" pitchFamily="68" charset="-128"/>
                <a:cs typeface="ＭＳ Ｐゴシック" pitchFamily="68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8" charset="0"/>
                <a:ea typeface="ＭＳ Ｐゴシック" pitchFamily="68" charset="-128"/>
                <a:cs typeface="ＭＳ Ｐゴシック" pitchFamily="68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8" charset="0"/>
                <a:ea typeface="ＭＳ Ｐゴシック" pitchFamily="68" charset="-128"/>
                <a:cs typeface="ＭＳ Ｐゴシック" pitchFamily="68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8" charset="0"/>
                <a:ea typeface="ＭＳ Ｐゴシック" pitchFamily="68" charset="-128"/>
                <a:cs typeface="ＭＳ Ｐゴシック" pitchFamily="68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8" charset="0"/>
                <a:ea typeface="ＭＳ Ｐゴシック" pitchFamily="68" charset="-128"/>
                <a:cs typeface="ＭＳ Ｐゴシック" pitchFamily="68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8" charset="0"/>
                <a:ea typeface="ＭＳ Ｐゴシック" pitchFamily="68" charset="-128"/>
                <a:cs typeface="ＭＳ Ｐゴシック" pitchFamily="68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8" charset="0"/>
                <a:ea typeface="ＭＳ Ｐゴシック" pitchFamily="68" charset="-128"/>
                <a:cs typeface="ＭＳ Ｐゴシック" pitchFamily="68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68" charset="0"/>
                <a:ea typeface="ＭＳ Ｐゴシック" pitchFamily="68" charset="-128"/>
                <a:cs typeface="ＭＳ Ｐゴシック" pitchFamily="68" charset="-128"/>
              </a:defRPr>
            </a:lvl9pPr>
          </a:lstStyle>
          <a:p>
            <a:pPr defTabSz="914400" eaLnBrk="1" hangingPunct="1">
              <a:lnSpc>
                <a:spcPct val="150000"/>
              </a:lnSpc>
              <a:defRPr/>
            </a:pPr>
            <a:r>
              <a:rPr lang="pt-BR" sz="24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Complexo </a:t>
            </a:r>
            <a:r>
              <a:rPr lang="pt-BR" sz="24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Joá</a:t>
            </a:r>
            <a:r>
              <a:rPr lang="pt-BR" sz="24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 Penteado</a:t>
            </a:r>
            <a:br>
              <a:rPr lang="pt-BR" sz="24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</a:br>
            <a:r>
              <a:rPr lang="pt-BR" sz="24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Campinas – SP</a:t>
            </a:r>
          </a:p>
        </p:txBody>
      </p:sp>
      <p:pic>
        <p:nvPicPr>
          <p:cNvPr id="11" name="Imagem 10" descr="http://upload.wikimedia.org/wikipedia/commons/thumb/3/34/T%C3%BAneis_-_Vila_Industrial_-_Campinas.JPG/250px-T%C3%BAneis_-_Vila_Industrial_-_Campinas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7589" y="2732225"/>
            <a:ext cx="3502025" cy="1703388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m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8613" y="2732225"/>
            <a:ext cx="3503612" cy="1703388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5169025" y="4821375"/>
            <a:ext cx="3969137" cy="8255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pt-BR" sz="24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Túnel Rubens Ferreira Martins </a:t>
            </a:r>
            <a:br>
              <a:rPr lang="pt-BR" sz="24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</a:br>
            <a:r>
              <a:rPr lang="pt-BR" sz="24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Santos – SP</a:t>
            </a:r>
          </a:p>
        </p:txBody>
      </p:sp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2025397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8" y="1484487"/>
            <a:ext cx="7889875" cy="476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5249866" y="6259387"/>
            <a:ext cx="36718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1200" dirty="0">
                <a:cs typeface="Arial" pitchFamily="34" charset="0"/>
              </a:rPr>
              <a:t>Fonte: MME – PNE 2030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34975" y="317568"/>
            <a:ext cx="680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pt-BR" altLang="pt-B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Estrutura de Consumo de Eletricidade</a:t>
            </a:r>
          </a:p>
        </p:txBody>
      </p:sp>
    </p:spTree>
    <p:extLst>
      <p:ext uri="{BB962C8B-B14F-4D97-AF65-F5344CB8AC3E}">
        <p14:creationId xmlns:p14="http://schemas.microsoft.com/office/powerpoint/2010/main" val="1935414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225" y="1946761"/>
            <a:ext cx="8032750" cy="1771650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5439" y="4274037"/>
            <a:ext cx="2232025" cy="1871663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2500" y="3806061"/>
            <a:ext cx="3270250" cy="2365039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tângulo 7"/>
          <p:cNvSpPr>
            <a:spLocks noChangeArrowheads="1"/>
          </p:cNvSpPr>
          <p:nvPr/>
        </p:nvSpPr>
        <p:spPr bwMode="auto">
          <a:xfrm>
            <a:off x="2128838" y="1513374"/>
            <a:ext cx="16557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pt-BR" alt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ea typeface="ＭＳ Ｐゴシック" charset="0"/>
                <a:cs typeface="Verdana" charset="0"/>
              </a:rPr>
              <a:t>Z1 = 28 m</a:t>
            </a:r>
          </a:p>
        </p:txBody>
      </p:sp>
      <p:sp>
        <p:nvSpPr>
          <p:cNvPr id="13" name="Retângulo 8"/>
          <p:cNvSpPr>
            <a:spLocks noChangeArrowheads="1"/>
          </p:cNvSpPr>
          <p:nvPr/>
        </p:nvSpPr>
        <p:spPr bwMode="auto">
          <a:xfrm>
            <a:off x="5191125" y="1511786"/>
            <a:ext cx="1606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pt-BR" alt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ea typeface="ＭＳ Ｐゴシック" charset="0"/>
                <a:cs typeface="Verdana" charset="0"/>
              </a:rPr>
              <a:t>Z2 = 14 m</a:t>
            </a:r>
          </a:p>
        </p:txBody>
      </p:sp>
      <p:sp>
        <p:nvSpPr>
          <p:cNvPr id="17" name="Retângulo 9"/>
          <p:cNvSpPr>
            <a:spLocks noChangeArrowheads="1"/>
          </p:cNvSpPr>
          <p:nvPr/>
        </p:nvSpPr>
        <p:spPr bwMode="auto">
          <a:xfrm>
            <a:off x="7207250" y="1516549"/>
            <a:ext cx="1619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pt-BR" alt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ea typeface="ＭＳ Ｐゴシック" charset="0"/>
                <a:cs typeface="Verdana" charset="0"/>
              </a:rPr>
              <a:t>Z3 = 14 m</a:t>
            </a:r>
          </a:p>
        </p:txBody>
      </p:sp>
      <p:sp>
        <p:nvSpPr>
          <p:cNvPr id="18" name="Retângulo 10"/>
          <p:cNvSpPr>
            <a:spLocks noChangeArrowheads="1"/>
          </p:cNvSpPr>
          <p:nvPr/>
        </p:nvSpPr>
        <p:spPr bwMode="auto">
          <a:xfrm>
            <a:off x="1722439" y="3854936"/>
            <a:ext cx="2251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pt-BR" alt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ea typeface="ＭＳ Ｐゴシック" charset="0"/>
                <a:cs typeface="Verdana" charset="0"/>
              </a:rPr>
              <a:t>Z4 = 335,5 m</a:t>
            </a:r>
          </a:p>
        </p:txBody>
      </p:sp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3478016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48" y="1362277"/>
            <a:ext cx="285816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29" y="1362277"/>
            <a:ext cx="336654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7" y="4091975"/>
            <a:ext cx="2911363" cy="195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916" y="4103889"/>
            <a:ext cx="3366541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01" y="2586566"/>
            <a:ext cx="2556679" cy="191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400078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5169024" y="2299899"/>
            <a:ext cx="4159732" cy="395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altLang="pt-BR" dirty="0">
                <a:solidFill>
                  <a:srgbClr val="004853"/>
                </a:solidFill>
                <a:latin typeface="+mn-lt"/>
                <a:ea typeface="+mn-ea"/>
              </a:rPr>
              <a:t>Santos</a:t>
            </a:r>
          </a:p>
          <a:p>
            <a:pPr algn="ctr" eaLnBrk="1" hangingPunct="1">
              <a:spcBef>
                <a:spcPct val="20000"/>
              </a:spcBef>
              <a:spcAft>
                <a:spcPts val="600"/>
              </a:spcAft>
              <a:defRPr/>
            </a:pPr>
            <a:endParaRPr lang="pt-BR" altLang="pt-BR" dirty="0">
              <a:solidFill>
                <a:srgbClr val="004853"/>
              </a:solidFill>
              <a:latin typeface="+mn-lt"/>
              <a:ea typeface="+mn-ea"/>
            </a:endParaRPr>
          </a:p>
          <a:p>
            <a:pPr algn="ctr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altLang="pt-BR" dirty="0">
                <a:solidFill>
                  <a:srgbClr val="004853"/>
                </a:solidFill>
                <a:latin typeface="+mn-lt"/>
                <a:ea typeface="+mn-ea"/>
              </a:rPr>
              <a:t>Investimento: R$ 1.360.000,00</a:t>
            </a:r>
          </a:p>
          <a:p>
            <a:pPr algn="ctr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altLang="pt-BR" dirty="0">
                <a:solidFill>
                  <a:srgbClr val="004853"/>
                </a:solidFill>
                <a:latin typeface="+mn-lt"/>
                <a:ea typeface="+mn-ea"/>
              </a:rPr>
              <a:t>RDP: 101,96 kW </a:t>
            </a:r>
          </a:p>
          <a:p>
            <a:pPr algn="ctr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altLang="pt-BR" dirty="0">
                <a:solidFill>
                  <a:srgbClr val="004853"/>
                </a:solidFill>
                <a:latin typeface="+mn-lt"/>
                <a:ea typeface="+mn-ea"/>
              </a:rPr>
              <a:t>EE: 776,25 </a:t>
            </a:r>
            <a:r>
              <a:rPr lang="pt-BR" altLang="pt-BR" dirty="0" err="1">
                <a:solidFill>
                  <a:srgbClr val="004853"/>
                </a:solidFill>
                <a:latin typeface="+mn-lt"/>
                <a:ea typeface="+mn-ea"/>
              </a:rPr>
              <a:t>MWh</a:t>
            </a:r>
            <a:r>
              <a:rPr lang="pt-BR" altLang="pt-BR" dirty="0">
                <a:solidFill>
                  <a:srgbClr val="004853"/>
                </a:solidFill>
                <a:latin typeface="+mn-lt"/>
                <a:ea typeface="+mn-ea"/>
              </a:rPr>
              <a:t>/Ano</a:t>
            </a:r>
          </a:p>
          <a:p>
            <a:pPr algn="ctr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altLang="pt-BR" dirty="0">
                <a:solidFill>
                  <a:srgbClr val="004853"/>
                </a:solidFill>
                <a:latin typeface="+mn-lt"/>
                <a:ea typeface="+mn-ea"/>
              </a:rPr>
              <a:t>RCB: 0,5163 </a:t>
            </a:r>
          </a:p>
          <a:p>
            <a:pPr algn="ctr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altLang="pt-BR" dirty="0">
                <a:solidFill>
                  <a:srgbClr val="004853"/>
                </a:solidFill>
                <a:latin typeface="+mn-lt"/>
                <a:ea typeface="+mn-ea"/>
              </a:rPr>
              <a:t>252 projetores</a:t>
            </a:r>
          </a:p>
        </p:txBody>
      </p:sp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488504" y="2299899"/>
            <a:ext cx="4406142" cy="395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altLang="pt-BR" dirty="0">
                <a:solidFill>
                  <a:srgbClr val="004853"/>
                </a:solidFill>
                <a:latin typeface="+mn-lt"/>
                <a:ea typeface="+mn-ea"/>
              </a:rPr>
              <a:t>Campinas</a:t>
            </a:r>
          </a:p>
          <a:p>
            <a:pPr algn="ctr" eaLnBrk="1" hangingPunct="1">
              <a:spcBef>
                <a:spcPct val="20000"/>
              </a:spcBef>
              <a:spcAft>
                <a:spcPts val="600"/>
              </a:spcAft>
              <a:defRPr/>
            </a:pPr>
            <a:endParaRPr lang="pt-BR" altLang="pt-BR" dirty="0">
              <a:solidFill>
                <a:srgbClr val="004853"/>
              </a:solidFill>
              <a:latin typeface="+mn-lt"/>
              <a:ea typeface="+mn-ea"/>
            </a:endParaRPr>
          </a:p>
          <a:p>
            <a:pPr algn="ctr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altLang="pt-BR" dirty="0">
                <a:solidFill>
                  <a:srgbClr val="004853"/>
                </a:solidFill>
                <a:latin typeface="+mn-lt"/>
                <a:ea typeface="+mn-ea"/>
              </a:rPr>
              <a:t>Investimento: R$ 2.230.000,00</a:t>
            </a:r>
          </a:p>
          <a:p>
            <a:pPr algn="ctr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altLang="pt-BR" dirty="0">
                <a:solidFill>
                  <a:srgbClr val="004853"/>
                </a:solidFill>
                <a:latin typeface="+mn-lt"/>
                <a:ea typeface="+mn-ea"/>
              </a:rPr>
              <a:t>RDP: 166,28 kW </a:t>
            </a:r>
          </a:p>
          <a:p>
            <a:pPr algn="ctr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altLang="pt-BR" dirty="0">
                <a:solidFill>
                  <a:srgbClr val="004853"/>
                </a:solidFill>
                <a:latin typeface="+mn-lt"/>
                <a:ea typeface="+mn-ea"/>
              </a:rPr>
              <a:t>EE: 1748,17 </a:t>
            </a:r>
            <a:r>
              <a:rPr lang="pt-BR" altLang="pt-BR" dirty="0" err="1">
                <a:solidFill>
                  <a:srgbClr val="004853"/>
                </a:solidFill>
                <a:latin typeface="+mn-lt"/>
                <a:ea typeface="+mn-ea"/>
              </a:rPr>
              <a:t>MWh</a:t>
            </a:r>
            <a:r>
              <a:rPr lang="pt-BR" altLang="pt-BR" dirty="0">
                <a:solidFill>
                  <a:srgbClr val="004853"/>
                </a:solidFill>
                <a:latin typeface="+mn-lt"/>
                <a:ea typeface="+mn-ea"/>
              </a:rPr>
              <a:t>/Ano </a:t>
            </a:r>
          </a:p>
          <a:p>
            <a:pPr algn="ctr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altLang="pt-BR" dirty="0">
                <a:solidFill>
                  <a:srgbClr val="004853"/>
                </a:solidFill>
                <a:latin typeface="+mn-lt"/>
                <a:ea typeface="+mn-ea"/>
              </a:rPr>
              <a:t>RCB: 0,7626</a:t>
            </a:r>
          </a:p>
          <a:p>
            <a:pPr algn="ctr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altLang="pt-BR" dirty="0">
                <a:solidFill>
                  <a:srgbClr val="004853"/>
                </a:solidFill>
                <a:latin typeface="+mn-lt"/>
                <a:ea typeface="+mn-ea"/>
              </a:rPr>
              <a:t>320 projetores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776536" y="1256674"/>
            <a:ext cx="8323556" cy="63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Resultados Financeiros e Energéticos</a:t>
            </a:r>
          </a:p>
        </p:txBody>
      </p:sp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1224735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0064" y="1170866"/>
            <a:ext cx="881538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Eficiência Energética em Sistema de Iluminação de Semáforos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79425" y="2179612"/>
            <a:ext cx="8815388" cy="388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Seis projetos de eficiência energética concluídos em semáforos: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Campinas – 10.870 módulos;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Santos – 8.818 módulos;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Ribeirão Preto – 6.529 módulos;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Bauru – 2.191 módulos;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Americana – 1.662 módulos;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Sumaré – 961 módulos.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58" y="2885613"/>
            <a:ext cx="3027362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20" y="4001625"/>
            <a:ext cx="29479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2511986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82167" y="1732530"/>
            <a:ext cx="8837612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Economia de energia (até a 90 %) em relação às incandescentes.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Redução de manutenção devido à maior vida útil dos sistemas a LED.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Aumento da segurança para motoristas e pedestres (visível com precisão mesmo em dias ensolarados).</a:t>
            </a:r>
            <a:r>
              <a:rPr lang="en-US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82167" y="1084457"/>
            <a:ext cx="65722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altLang="pt-BR" sz="3200" dirty="0">
                <a:solidFill>
                  <a:srgbClr val="004853"/>
                </a:solidFill>
                <a:latin typeface="+mn-lt"/>
                <a:ea typeface="+mn-ea"/>
              </a:rPr>
              <a:t>Dados do </a:t>
            </a:r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Projeto</a:t>
            </a:r>
            <a:endParaRPr lang="en-US" altLang="pt-BR" sz="3200" dirty="0">
              <a:solidFill>
                <a:srgbClr val="004853"/>
              </a:solidFill>
              <a:latin typeface="+mn-lt"/>
              <a:ea typeface="+mn-ea"/>
            </a:endParaRPr>
          </a:p>
        </p:txBody>
      </p:sp>
      <p:pic>
        <p:nvPicPr>
          <p:cNvPr id="11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445" y="4034975"/>
            <a:ext cx="227965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58" y="4349299"/>
            <a:ext cx="30956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046" y="3544437"/>
            <a:ext cx="1957387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1289756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77156" y="2020413"/>
            <a:ext cx="8696325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Investimento:					R$  9.673.000,00</a:t>
            </a:r>
          </a:p>
          <a:p>
            <a:pPr marL="0" indent="0" algn="l" eaLnBrk="1" hangingPunct="1"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Energia Economizada:				8.674 </a:t>
            </a:r>
            <a:r>
              <a:rPr lang="pt-BR" sz="20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MWh</a:t>
            </a: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/ano</a:t>
            </a:r>
          </a:p>
          <a:p>
            <a:pPr marL="0" indent="0" algn="l" eaLnBrk="1" hangingPunct="1"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Redução de demanda na ponta:	985 kW</a:t>
            </a:r>
          </a:p>
          <a:p>
            <a:pPr marL="0" indent="0" algn="l" eaLnBrk="1" hangingPunct="1">
              <a:defRPr/>
            </a:pPr>
            <a:endParaRPr lang="pt-BR" sz="20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0" algn="l" eaLnBrk="1" hangingPunct="1"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Módulos LED:</a:t>
            </a:r>
          </a:p>
          <a:p>
            <a:pPr marL="0" indent="0" algn="l" eaLnBrk="1" hangingPunct="1"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31.031 módulos</a:t>
            </a:r>
          </a:p>
          <a:p>
            <a:pPr marL="0" indent="0" algn="l" eaLnBrk="1" hangingPunct="1"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1.565 novos grupos semafóricos</a:t>
            </a:r>
          </a:p>
          <a:p>
            <a:pPr marL="0" indent="0" algn="l" eaLnBrk="1" hangingPunct="1"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12 Nobreaks</a:t>
            </a:r>
          </a:p>
          <a:p>
            <a:pPr marL="0" indent="0" algn="l" eaLnBrk="1" hangingPunct="1">
              <a:defRPr/>
            </a:pPr>
            <a:endParaRPr lang="pt-BR" sz="20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0" algn="l" eaLnBrk="1" hangingPunct="1"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RCB &lt; 0,80 em todos os projetos.</a:t>
            </a:r>
          </a:p>
          <a:p>
            <a:pPr marL="0" indent="0" algn="l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16546" y="1041247"/>
            <a:ext cx="65722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Resultados</a:t>
            </a:r>
          </a:p>
        </p:txBody>
      </p:sp>
      <p:pic>
        <p:nvPicPr>
          <p:cNvPr id="11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034" y="3283937"/>
            <a:ext cx="3767138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739096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7077" y="1198755"/>
            <a:ext cx="881538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Eficiência Energética – Usina Solar Fotovoltaica e Sistema de Iluminação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05618" y="2211213"/>
            <a:ext cx="8815388" cy="262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Hospital </a:t>
            </a:r>
            <a:r>
              <a:rPr lang="pt-BR" sz="28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Boldrini</a:t>
            </a:r>
            <a:endParaRPr lang="pt-BR" sz="28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0" algn="l" eaLnBrk="1" hangingPunct="1"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Fundado pelo Clube da Lady de Campinas em 1978, o Centro Infantil </a:t>
            </a:r>
            <a:r>
              <a:rPr lang="pt-BR" sz="20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Boldrini</a:t>
            </a: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 é referência no tratamento de câncer infantil.</a:t>
            </a:r>
          </a:p>
          <a:p>
            <a:pPr marL="0" indent="0" algn="l" eaLnBrk="1" hangingPunct="1"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Além do diagnóstico e tratamento dos pacientes, assumiu papel em programas de educação e capacitação de médicos e outros profissionais de saúde.</a:t>
            </a:r>
          </a:p>
        </p:txBody>
      </p:sp>
      <p:pic>
        <p:nvPicPr>
          <p:cNvPr id="11" name="Picture 6" descr="Hospital_Boldri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218" y="4777288"/>
            <a:ext cx="2395538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Boldrin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07" y="4777288"/>
            <a:ext cx="2892425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3122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6576" y="1025992"/>
            <a:ext cx="881538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Eficiência Energética – Usina Solar Fotovoltaica e Sistema de Iluminação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91104" y="2202155"/>
            <a:ext cx="8815388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Hospital </a:t>
            </a:r>
            <a:r>
              <a:rPr lang="pt-BR" sz="28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Sobrapar</a:t>
            </a:r>
            <a:endParaRPr lang="pt-BR" sz="28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0" algn="l" eaLnBrk="1" hangingPunct="1"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A SOBRAPAR - Sociedade Brasileira de Pesquisa e Assistência para Reabilitação Craniofacial foi fundada em 1979.</a:t>
            </a:r>
          </a:p>
          <a:p>
            <a:pPr marL="0" indent="0" algn="l" eaLnBrk="1" hangingPunct="1"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Em parceria com a </a:t>
            </a:r>
            <a:r>
              <a:rPr lang="pt-BR" sz="20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Lateinamerika</a:t>
            </a: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20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Zentrum</a:t>
            </a: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 (organização alemã), apoia entidades beneficentes que atendam populações carentes da América Latina.</a:t>
            </a:r>
          </a:p>
        </p:txBody>
      </p:sp>
      <p:pic>
        <p:nvPicPr>
          <p:cNvPr id="11" name="Picture 6" descr="sobrapa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13" y="4537575"/>
            <a:ext cx="272256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69" y="4537575"/>
            <a:ext cx="3210014" cy="1805633"/>
          </a:xfrm>
          <a:prstGeom prst="rect">
            <a:avLst/>
          </a:prstGeom>
        </p:spPr>
      </p:pic>
      <p:sp>
        <p:nvSpPr>
          <p:cNvPr id="17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5668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46905" y="1490597"/>
            <a:ext cx="3736182" cy="48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Dados do Projeto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4668" y="2239450"/>
            <a:ext cx="8815388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Instalação de sistema de geração de energia utilizando tecnologia Solar Fotovoltaica.</a:t>
            </a:r>
          </a:p>
          <a:p>
            <a:pPr marL="0" indent="0" algn="just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Sistema sem armazenamento de energia por baterias (energia excedente injetada na rede).</a:t>
            </a:r>
          </a:p>
          <a:p>
            <a:pPr marL="0" indent="0" algn="just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Utilização de experiência adquirida pela área de P&amp;D (por meio de 3 projetos), resultando na aplicação da tecnologia com silício </a:t>
            </a:r>
            <a:r>
              <a:rPr lang="pt-BR" sz="20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policristalino</a:t>
            </a: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 (maior eficiência e rendimento).</a:t>
            </a:r>
          </a:p>
        </p:txBody>
      </p:sp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179680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47701" y="2037846"/>
            <a:ext cx="8674099" cy="414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Potência instalada de 85 kW (~ 350 placas)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Boldrini</a:t>
            </a: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 – 70 kW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Sobrapar</a:t>
            </a: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 – 15 kW</a:t>
            </a:r>
          </a:p>
          <a:p>
            <a:pPr marL="0" indent="0" algn="just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O projeto também contemplou o sistema de iluminação interna, substituindo lâmpadas fluorescentes tubulares por lâmpadas LED.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Lâmpadas LED de 9 W – 4.513 unidades;</a:t>
            </a:r>
          </a:p>
          <a:p>
            <a:pPr marL="285750" indent="-285750" algn="just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Lâmpadas LED de 18 W – 2.399 unidades.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47700" y="1389774"/>
            <a:ext cx="65722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altLang="pt-BR" sz="3200" dirty="0">
                <a:solidFill>
                  <a:srgbClr val="004853"/>
                </a:solidFill>
                <a:latin typeface="+mn-lt"/>
                <a:ea typeface="+mn-ea"/>
              </a:rPr>
              <a:t>Dados do </a:t>
            </a:r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Projeto</a:t>
            </a:r>
            <a:endParaRPr lang="en-US" altLang="pt-BR" sz="3200" dirty="0">
              <a:solidFill>
                <a:srgbClr val="004853"/>
              </a:solidFill>
              <a:latin typeface="+mn-lt"/>
              <a:ea typeface="+mn-ea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57" y="1389774"/>
            <a:ext cx="3398467" cy="19116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9" y="4862290"/>
            <a:ext cx="2853433" cy="1712060"/>
          </a:xfrm>
          <a:prstGeom prst="rect">
            <a:avLst/>
          </a:prstGeom>
        </p:spPr>
      </p:pic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2077747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Considerações </a:t>
            </a:r>
            <a:r>
              <a:rPr lang="pt-BR" dirty="0" smtClean="0"/>
              <a:t>Gerais</a:t>
            </a:r>
            <a:endParaRPr lang="pt-BR" dirty="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655641" y="1593772"/>
            <a:ext cx="856932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2000" b="0" dirty="0">
                <a:solidFill>
                  <a:srgbClr val="004853"/>
                </a:solidFill>
              </a:rPr>
              <a:t>Em 2030, estima-se a oferta de um montante de 53 </a:t>
            </a:r>
            <a:r>
              <a:rPr lang="pt-BR" altLang="pt-BR" sz="2000" b="0" dirty="0" err="1">
                <a:solidFill>
                  <a:srgbClr val="004853"/>
                </a:solidFill>
              </a:rPr>
              <a:t>TWh</a:t>
            </a:r>
            <a:r>
              <a:rPr lang="pt-BR" altLang="pt-BR" sz="2000" b="0" dirty="0">
                <a:solidFill>
                  <a:srgbClr val="004853"/>
                </a:solidFill>
              </a:rPr>
              <a:t> (4%), a partir da adoção de medidas indutoras de Eficiência Energética.</a:t>
            </a:r>
          </a:p>
          <a:p>
            <a:pPr algn="just"/>
            <a:endParaRPr lang="pt-BR" altLang="pt-BR" sz="2000" b="0" dirty="0">
              <a:solidFill>
                <a:srgbClr val="004853"/>
              </a:solidFill>
            </a:endParaRPr>
          </a:p>
          <a:p>
            <a:pPr algn="just"/>
            <a:r>
              <a:rPr lang="pt-BR" altLang="pt-BR" sz="2000" b="0" dirty="0">
                <a:solidFill>
                  <a:srgbClr val="004853"/>
                </a:solidFill>
              </a:rPr>
              <a:t>Além das iniciativas de incremento da eficiência energética, observa-se ainda que:</a:t>
            </a:r>
          </a:p>
          <a:p>
            <a:pPr algn="just"/>
            <a:endParaRPr lang="pt-BR" altLang="pt-BR" sz="2000" b="0" dirty="0">
              <a:solidFill>
                <a:srgbClr val="004853"/>
              </a:solidFill>
            </a:endParaRPr>
          </a:p>
          <a:p>
            <a:pPr algn="just">
              <a:buFontTx/>
              <a:buChar char="•"/>
            </a:pPr>
            <a:r>
              <a:rPr lang="pt-BR" altLang="pt-BR" sz="2000" b="0" dirty="0">
                <a:solidFill>
                  <a:srgbClr val="004853"/>
                </a:solidFill>
              </a:rPr>
              <a:t> Setor industrial terá uma participação 37%.</a:t>
            </a:r>
          </a:p>
          <a:p>
            <a:pPr algn="just">
              <a:buFontTx/>
              <a:buChar char="•"/>
            </a:pPr>
            <a:r>
              <a:rPr lang="pt-BR" altLang="pt-BR" sz="2000" b="0" dirty="0">
                <a:solidFill>
                  <a:srgbClr val="004853"/>
                </a:solidFill>
              </a:rPr>
              <a:t> Setor terciário com 21% do consumo.</a:t>
            </a:r>
          </a:p>
          <a:p>
            <a:pPr algn="just">
              <a:buFontTx/>
              <a:buChar char="•"/>
            </a:pPr>
            <a:r>
              <a:rPr lang="pt-BR" altLang="pt-BR" sz="2000" b="0" dirty="0">
                <a:solidFill>
                  <a:srgbClr val="004853"/>
                </a:solidFill>
              </a:rPr>
              <a:t> Setor residencial em torno de 23%.</a:t>
            </a:r>
          </a:p>
          <a:p>
            <a:pPr algn="just"/>
            <a:endParaRPr lang="pt-BR" altLang="pt-BR" sz="2000" b="0" dirty="0">
              <a:solidFill>
                <a:srgbClr val="004853"/>
              </a:solidFill>
            </a:endParaRPr>
          </a:p>
          <a:p>
            <a:pPr algn="just"/>
            <a:r>
              <a:rPr lang="pt-BR" altLang="pt-BR" sz="2000" b="0" dirty="0">
                <a:solidFill>
                  <a:srgbClr val="004853"/>
                </a:solidFill>
              </a:rPr>
              <a:t>Estima-se que cerca de 13% de toda a eletricidade gerada será perdida no seu transporte.</a:t>
            </a:r>
          </a:p>
        </p:txBody>
      </p:sp>
    </p:spTree>
    <p:extLst>
      <p:ext uri="{BB962C8B-B14F-4D97-AF65-F5344CB8AC3E}">
        <p14:creationId xmlns:p14="http://schemas.microsoft.com/office/powerpoint/2010/main" val="965743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4505" y="1846267"/>
            <a:ext cx="4932362" cy="43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Sistema de Iluminação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Redução de demanda na ponta: 134 kW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Energia economizada: 1.179 </a:t>
            </a:r>
            <a:r>
              <a:rPr lang="pt-BR" sz="18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MWh</a:t>
            </a: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/ano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RCB: 0,46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Sistema de Geração Fotovoltaica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Redução de demanda na ponta: 14 kW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Energia economizada: 201 </a:t>
            </a:r>
            <a:r>
              <a:rPr lang="pt-BR" sz="18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MWh</a:t>
            </a: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/ano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RCB: 1,07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35495" y="1098857"/>
            <a:ext cx="65722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Resultados</a:t>
            </a:r>
            <a:endParaRPr lang="en-US" altLang="pt-BR" sz="3200" dirty="0">
              <a:solidFill>
                <a:srgbClr val="004853"/>
              </a:solidFill>
              <a:latin typeface="+mn-lt"/>
              <a:ea typeface="+mn-ea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673081" y="2249025"/>
            <a:ext cx="3151871" cy="256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Resultados Globais</a:t>
            </a:r>
          </a:p>
          <a:p>
            <a:pPr marL="0" indent="0" algn="ctr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RDP: 148,27 kW</a:t>
            </a:r>
          </a:p>
          <a:p>
            <a:pPr marL="0" indent="0" algn="ctr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EE: 1.381 </a:t>
            </a:r>
            <a:r>
              <a:rPr lang="pt-BR" sz="20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MWh</a:t>
            </a: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/ano</a:t>
            </a:r>
          </a:p>
          <a:p>
            <a:pPr marL="0" indent="0" algn="ctr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RCB: 0,69</a:t>
            </a: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</a:p>
        </p:txBody>
      </p:sp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3543820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24616" y="1246795"/>
            <a:ext cx="881538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Eficiência Energética em Sistema de Iluminação Tecnologia LED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98049" y="2254906"/>
            <a:ext cx="8815388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Projeto realizado no Instituto de Biociências, Letras e Ciência Exatas – IBILCE, campus da Universidade Estadual Paulista “Júlio de Mesquita Filho” – UNESP, em São José do Rio Preto.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Utilização de tecnologia LED em substituição de lâmpadas fluorescentes tubulares e reatores.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905" y="4403274"/>
            <a:ext cx="4239407" cy="184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844081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57087" y="1282583"/>
            <a:ext cx="3449751" cy="48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Dados do Projeto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4668" y="2083238"/>
            <a:ext cx="8815388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Iluminação LED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Equipamento instalado: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Lâmpadas Tubulares de 21 W – 8.478 unidades.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Lâmpadas Tubulares de 11 W – 755 unidades.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endParaRPr lang="pt-BR" sz="20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Tecnologia LED possui uma vida útil 5 vezes maior que a tecnologia fluorescente (ganhos em manutenção e reposição).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94" y="2069849"/>
            <a:ext cx="2690813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2667035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57086" y="2391237"/>
            <a:ext cx="8860410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Investimento: R$ 967.000,00</a:t>
            </a:r>
          </a:p>
          <a:p>
            <a:pPr marL="0" indent="0" algn="ctr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Redução de demanda na ponta: 216 kW</a:t>
            </a:r>
          </a:p>
          <a:p>
            <a:pPr marL="0" indent="0" algn="ctr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Energia economizada: 928 </a:t>
            </a:r>
            <a:r>
              <a:rPr lang="pt-BR" sz="20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MWh</a:t>
            </a: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/ano</a:t>
            </a:r>
          </a:p>
          <a:p>
            <a:pPr marL="0" indent="0" algn="ctr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Suficiente para abastecer cerca de 387 residências, que gastem em torno de 200 kWh/mês, durante um ano.</a:t>
            </a:r>
          </a:p>
          <a:p>
            <a:pPr marL="0" indent="0" algn="ctr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RCB 0,73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8013" y="1527140"/>
            <a:ext cx="65722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Resultados</a:t>
            </a:r>
          </a:p>
        </p:txBody>
      </p:sp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2181608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45307" y="2074691"/>
            <a:ext cx="8815387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Empresa fundada em 1921 com o nome fantasia de Meias Araraquara, passou a se chamar Lupo S.A. em 1987. Foi escolhida em 2000 como uma das 100 melhores empresas para se trabalhar, sendo eleita em 2005 pela revista ISTOÉ Dinheiro como a melhor empresa do setor têxtil.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45307" y="1049825"/>
            <a:ext cx="881538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Eficiência Energética na Indústria </a:t>
            </a:r>
          </a:p>
          <a:p>
            <a:pPr algn="ctr"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LUPO - Araraquara</a:t>
            </a:r>
          </a:p>
        </p:txBody>
      </p:sp>
      <p:pic>
        <p:nvPicPr>
          <p:cNvPr id="11" name="Picture 9" descr="https://media.licdn.com/media/p/4/005/05f/06d/1fd7c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06" y="4158074"/>
            <a:ext cx="67325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211973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1001" y="1915481"/>
            <a:ext cx="9101137" cy="413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O sistema de iluminação dos prédios que compunham a empresa LUPO era composto basicamente por:</a:t>
            </a: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Lâmpadas fluorescentes tipo HO de 110 W;</a:t>
            </a: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Lâmpadas vapor metálico de 250 W, em luminárias tipo High-</a:t>
            </a:r>
            <a:r>
              <a:rPr lang="pt-BR" sz="20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Bay</a:t>
            </a: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Afim de manter o nível de iluminância de 500 lux, foi necessário o rebaixamento das estruturas de sustentação das luminárias para a altura adequada, atingindo os níveis de iluminância exigidos 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66751" y="1367795"/>
            <a:ext cx="3352800" cy="48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Dados do Projeto</a:t>
            </a:r>
          </a:p>
        </p:txBody>
      </p:sp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614047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45307" y="1475864"/>
            <a:ext cx="3283744" cy="48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Dados do Projeto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4668" y="2123563"/>
            <a:ext cx="8815388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Iluminação LED – lâmpadas tubulares de 22 W</a:t>
            </a:r>
          </a:p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Escopo do projeto:</a:t>
            </a:r>
          </a:p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Substituição de 2.259 unidades HO 110 W por 2.259 unidades LED 22 W</a:t>
            </a:r>
          </a:p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Substituição de 773 unidades VM 250 W por 961 unidades LED 22 W</a:t>
            </a:r>
          </a:p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Tecnologia LED possui uma vida útil 5 vezes maior que a tecnologia fluorescente (ganhos em manutenção e reposição).</a:t>
            </a:r>
          </a:p>
        </p:txBody>
      </p:sp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2226069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1379074"/>
            <a:ext cx="319563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68" y="3885738"/>
            <a:ext cx="3195638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1379074"/>
            <a:ext cx="30226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81" y="3885737"/>
            <a:ext cx="3022600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765175" y="1779124"/>
            <a:ext cx="1487488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Antes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7569968" y="4736637"/>
            <a:ext cx="148748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Depois</a:t>
            </a:r>
          </a:p>
        </p:txBody>
      </p:sp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1901134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94308" y="1947856"/>
            <a:ext cx="7531100" cy="39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Investimento: R$ 961.519,67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pt-BR" sz="20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Energia economizada:  2.181,24 MWh/ano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pt-BR" sz="20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Redução de demanda no horário de ponta</a:t>
            </a:r>
            <a:r>
              <a:rPr lang="en-US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298,8 kW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en-US" sz="20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RCB: 0,48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en-US" sz="20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Payback</a:t>
            </a: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 Simples: 1,6 anos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94308" y="1155768"/>
            <a:ext cx="657225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Resultados</a:t>
            </a:r>
            <a:endParaRPr lang="en-US" altLang="pt-BR" sz="3200" dirty="0">
              <a:solidFill>
                <a:srgbClr val="004853"/>
              </a:solidFill>
              <a:latin typeface="+mn-lt"/>
              <a:ea typeface="+mn-ea"/>
            </a:endParaRPr>
          </a:p>
        </p:txBody>
      </p:sp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3726359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54038" y="2561124"/>
            <a:ext cx="8837612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Brodowski é um município brasileiro localizado na região nordeste do estado de São Paulo. Possui uma área de 279,8 km² e uma população estimada em 23.134 habitantes (IBGE 2014).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76264" y="1346564"/>
            <a:ext cx="881538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Eficiência Energética no Sistema Casa Branca SAAEB - Brodowski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9" y="3913675"/>
            <a:ext cx="74136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3317040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é o Cenário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781050" y="1593772"/>
            <a:ext cx="83312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pt-BR" altLang="pt-BR" sz="2000" b="0" dirty="0">
                <a:solidFill>
                  <a:srgbClr val="004853"/>
                </a:solidFill>
              </a:rPr>
              <a:t>O Brasil é o quinto maior emissor mundial de gases de efeito estufa, mas é o terceiro com mais capacidade para reduzir as emissões em até 30% até 2020.</a:t>
            </a:r>
          </a:p>
          <a:p>
            <a:pPr algn="just"/>
            <a:endParaRPr lang="pt-BR" altLang="pt-BR" sz="2000" b="0" dirty="0">
              <a:solidFill>
                <a:srgbClr val="004853"/>
              </a:solidFill>
            </a:endParaRPr>
          </a:p>
          <a:p>
            <a:pPr algn="just"/>
            <a:r>
              <a:rPr lang="pt-BR" altLang="pt-BR" sz="2000" b="0" dirty="0">
                <a:solidFill>
                  <a:srgbClr val="004853"/>
                </a:solidFill>
              </a:rPr>
              <a:t>Tecnologias que podem ajudar a diminuir a emissão dos gases de efeito estufa:</a:t>
            </a:r>
          </a:p>
          <a:p>
            <a:pPr algn="just"/>
            <a:endParaRPr lang="pt-BR" altLang="pt-BR" sz="2000" b="0" dirty="0">
              <a:solidFill>
                <a:srgbClr val="004853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000" b="0" dirty="0">
                <a:solidFill>
                  <a:srgbClr val="004853"/>
                </a:solidFill>
              </a:rPr>
              <a:t>Videoconferência e teleconferências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000" b="0" dirty="0">
                <a:solidFill>
                  <a:srgbClr val="004853"/>
                </a:solidFill>
              </a:rPr>
              <a:t>Trabalho remoto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000" b="0" dirty="0">
                <a:solidFill>
                  <a:srgbClr val="004853"/>
                </a:solidFill>
              </a:rPr>
              <a:t>Sistemas de gerenciamento de energia em edifícios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000" b="0" dirty="0">
                <a:solidFill>
                  <a:srgbClr val="004853"/>
                </a:solidFill>
              </a:rPr>
              <a:t>Medidores de energia para monitoramento à distancia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000" b="0" dirty="0">
                <a:solidFill>
                  <a:srgbClr val="004853"/>
                </a:solidFill>
              </a:rPr>
              <a:t>Impressão digital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000" b="0" dirty="0">
                <a:solidFill>
                  <a:srgbClr val="004853"/>
                </a:solidFill>
              </a:rPr>
              <a:t>Automação de processos industriais</a:t>
            </a:r>
          </a:p>
        </p:txBody>
      </p:sp>
    </p:spTree>
    <p:extLst>
      <p:ext uri="{BB962C8B-B14F-4D97-AF65-F5344CB8AC3E}">
        <p14:creationId xmlns:p14="http://schemas.microsoft.com/office/powerpoint/2010/main" val="732624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2571250"/>
            <a:ext cx="89154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Foi instalado, em paralelo com o reservatório existente, um segundo reservatório metálico tipo cilindro vertical, capacidade 1000 m</a:t>
            </a:r>
            <a:r>
              <a:rPr lang="pt-BR" sz="1800" baseline="300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3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para água potável. </a:t>
            </a: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Instalado um sistema automatizado para garantir a parada do sistema no horário de ponta, bem como todos os controles necessários à otimização do uso do painel existente com vistas à conservação de energia.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81025" y="1575888"/>
            <a:ext cx="65722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altLang="pt-BR" dirty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Dados do Projeto</a:t>
            </a:r>
          </a:p>
        </p:txBody>
      </p:sp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181290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CaixaDeTexto 11"/>
          <p:cNvSpPr txBox="1">
            <a:spLocks noChangeArrowheads="1"/>
          </p:cNvSpPr>
          <p:nvPr/>
        </p:nvSpPr>
        <p:spPr bwMode="auto">
          <a:xfrm>
            <a:off x="2884038" y="1832405"/>
            <a:ext cx="1878463" cy="12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pt-BR" altLang="pt-BR" sz="1800" dirty="0">
                <a:solidFill>
                  <a:schemeClr val="tx2">
                    <a:lumMod val="50000"/>
                  </a:schemeClr>
                </a:solidFill>
              </a:rPr>
              <a:t>Reservatório em construção</a:t>
            </a:r>
          </a:p>
        </p:txBody>
      </p:sp>
      <p:sp>
        <p:nvSpPr>
          <p:cNvPr id="8" name="CaixaDeTexto 12"/>
          <p:cNvSpPr txBox="1">
            <a:spLocks noChangeArrowheads="1"/>
          </p:cNvSpPr>
          <p:nvPr/>
        </p:nvSpPr>
        <p:spPr bwMode="auto">
          <a:xfrm>
            <a:off x="7693926" y="2477844"/>
            <a:ext cx="1655763" cy="12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pt-BR" altLang="pt-BR" sz="1800" dirty="0">
                <a:solidFill>
                  <a:schemeClr val="tx2">
                    <a:lumMod val="50000"/>
                  </a:schemeClr>
                </a:solidFill>
              </a:rPr>
              <a:t>Novo reservatório</a:t>
            </a:r>
          </a:p>
        </p:txBody>
      </p:sp>
      <p:sp>
        <p:nvSpPr>
          <p:cNvPr id="11" name="CaixaDeTexto 13"/>
          <p:cNvSpPr txBox="1">
            <a:spLocks noChangeArrowheads="1"/>
          </p:cNvSpPr>
          <p:nvPr/>
        </p:nvSpPr>
        <p:spPr bwMode="auto">
          <a:xfrm>
            <a:off x="4740824" y="4810691"/>
            <a:ext cx="2228400" cy="12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pt-BR" altLang="pt-BR" sz="1800" dirty="0">
                <a:solidFill>
                  <a:schemeClr val="tx2">
                    <a:lumMod val="50000"/>
                  </a:schemeClr>
                </a:solidFill>
              </a:rPr>
              <a:t>Interligação entre os reservatórios</a:t>
            </a:r>
          </a:p>
        </p:txBody>
      </p:sp>
      <p:pic>
        <p:nvPicPr>
          <p:cNvPr id="1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r="16561" b="8597"/>
          <a:stretch/>
        </p:blipFill>
        <p:spPr bwMode="auto">
          <a:xfrm>
            <a:off x="666750" y="1360728"/>
            <a:ext cx="2251076" cy="232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32" y="3999284"/>
            <a:ext cx="3935230" cy="217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360728"/>
            <a:ext cx="2683775" cy="334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2221500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66316" y="1875562"/>
            <a:ext cx="75311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Investimento: R$ 753.211,00 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pt-BR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Energia economizada:  331,02 MWh/ano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pt-BR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Redução de demanda no horário de ponta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: 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215,4 kW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RCB 0,51</a:t>
            </a:r>
          </a:p>
          <a:p>
            <a:pPr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Payback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Simples: 60 meses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66317" y="1238976"/>
            <a:ext cx="249078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altLang="pt-BR" dirty="0" err="1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Resultados</a:t>
            </a:r>
            <a:endParaRPr lang="en-US" altLang="pt-BR" dirty="0">
              <a:solidFill>
                <a:schemeClr val="tx2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1619518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00063" y="2188558"/>
            <a:ext cx="8815387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Inaugurado em 2000, o complexo de Gravataí possui capacidade de até 63 unidades/h, sendo atualmente a maior da empresa no hemisfério Sul contando com 8.000 funcionários no processo produtivo.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00063" y="1108439"/>
            <a:ext cx="881538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pt-BR" altLang="pt-BR" dirty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t>Eficiência Energética em Sistema de Pintura e Iluminação na General Motors do Brasil</a:t>
            </a:r>
            <a:endParaRPr lang="en-US" altLang="pt-BR" dirty="0">
              <a:solidFill>
                <a:schemeClr val="tx2">
                  <a:lumMod val="50000"/>
                </a:schemeClr>
              </a:solidFill>
              <a:latin typeface="Verdana" pitchFamily="34" charset="0"/>
            </a:endParaRPr>
          </a:p>
        </p:txBody>
      </p:sp>
      <p:pic>
        <p:nvPicPr>
          <p:cNvPr id="11" name="Picture 2" descr="V:\INDUSTRIAL\GM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9" y="3971163"/>
            <a:ext cx="5861050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V:\INDUSTRIAL\GM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3977513"/>
            <a:ext cx="3208337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2528442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8164" y="2262742"/>
            <a:ext cx="5938837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Eficientização de 992 pontos de iluminação de 400 W vapor metálico para 250 W;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Substituição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secadores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modelo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FD 1200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por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1 novo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modelo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MD 1000 e de 2 FD 1600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por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2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novos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modelos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MD 1800.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Foi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também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desativado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o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secador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HED 2400 .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Foi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ainda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fornecido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o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paralelismo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entre as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máquinas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não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previsto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inicialmente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.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85006" y="1405466"/>
            <a:ext cx="65722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Ações</a:t>
            </a:r>
            <a:r>
              <a:rPr lang="en-US" altLang="pt-BR" sz="3200" dirty="0">
                <a:solidFill>
                  <a:srgbClr val="004853"/>
                </a:solidFill>
                <a:latin typeface="+mn-lt"/>
                <a:ea typeface="+mn-ea"/>
              </a:rPr>
              <a:t> do </a:t>
            </a:r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Projeto</a:t>
            </a:r>
            <a:endParaRPr lang="en-US" altLang="pt-BR" sz="3200" dirty="0">
              <a:solidFill>
                <a:srgbClr val="004853"/>
              </a:solidFill>
              <a:latin typeface="+mn-lt"/>
              <a:ea typeface="+mn-e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6" t="22870" r="34537" b="23259"/>
          <a:stretch>
            <a:fillRect/>
          </a:stretch>
        </p:blipFill>
        <p:spPr bwMode="auto">
          <a:xfrm>
            <a:off x="6897216" y="1318117"/>
            <a:ext cx="208280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5" t="39371" r="48624" b="29224"/>
          <a:stretch>
            <a:fillRect/>
          </a:stretch>
        </p:blipFill>
        <p:spPr bwMode="auto">
          <a:xfrm>
            <a:off x="7110413" y="4038787"/>
            <a:ext cx="18288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3570946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22300" y="2399787"/>
            <a:ext cx="75311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Investimento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R$ 376.684,55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Energia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economizada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681,38 MWh/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ano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Redução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demanda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no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horário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ponta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78,86 kW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RCB 0,584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Payback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Simples: 19 meses ref. A4 (2,3 kV a 25 kV) da RGE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algn="l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22300" y="1467926"/>
            <a:ext cx="657225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Resultados</a:t>
            </a:r>
            <a:r>
              <a:rPr lang="en-US" altLang="pt-BR" sz="3200" dirty="0">
                <a:solidFill>
                  <a:srgbClr val="004853"/>
                </a:solidFill>
                <a:latin typeface="+mn-lt"/>
                <a:ea typeface="+mn-ea"/>
              </a:rPr>
              <a:t> (</a:t>
            </a:r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Iluminação</a:t>
            </a:r>
            <a:r>
              <a:rPr lang="en-US" altLang="pt-BR" sz="3200" dirty="0">
                <a:solidFill>
                  <a:srgbClr val="004853"/>
                </a:solidFill>
                <a:latin typeface="+mn-lt"/>
                <a:ea typeface="+mn-ea"/>
              </a:rPr>
              <a:t>)</a:t>
            </a:r>
          </a:p>
        </p:txBody>
      </p:sp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1856914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22300" y="1363836"/>
            <a:ext cx="657225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Resultados</a:t>
            </a:r>
            <a:r>
              <a:rPr lang="en-US" altLang="pt-BR" sz="3200" dirty="0">
                <a:solidFill>
                  <a:srgbClr val="004853"/>
                </a:solidFill>
                <a:latin typeface="+mn-lt"/>
                <a:ea typeface="+mn-ea"/>
              </a:rPr>
              <a:t> (</a:t>
            </a:r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Secadores</a:t>
            </a:r>
            <a:r>
              <a:rPr lang="en-US" altLang="pt-BR" sz="3200" dirty="0">
                <a:solidFill>
                  <a:srgbClr val="004853"/>
                </a:solidFill>
                <a:latin typeface="+mn-lt"/>
                <a:ea typeface="+mn-ea"/>
              </a:rPr>
              <a:t>)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166316" y="2319137"/>
            <a:ext cx="75311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Investimento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R$ 1.103.850,55;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Energia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economizada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1.823,78 MWh/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ano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Redução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demanda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no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horário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ponta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212,54 kW;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RCB 0,390.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Payback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Simples: 21 meses ref. A4 (2,3 kV a 25 kV) da RGE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algn="l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</p:txBody>
      </p:sp>
      <p:sp>
        <p:nvSpPr>
          <p:cNvPr id="13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3294603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188842" y="2679275"/>
            <a:ext cx="5300662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A Pirelli é uma multinacional italiana consagrada na indústria de pneus, inaugurada em 1976, contando atualmente com aproximadamente 1400 funcionários. A Unidade Gravataí, tornou-se a maior fábrica de pneus de moto de todo o Grupo. </a:t>
            </a:r>
          </a:p>
          <a:p>
            <a:pPr algn="l">
              <a:lnSpc>
                <a:spcPct val="150000"/>
              </a:lnSpc>
              <a:defRPr/>
            </a:pPr>
            <a:endParaRPr lang="pt-BR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	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76264" y="1235642"/>
            <a:ext cx="881538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Eficiência Energética em Sistema de Ar Comprimido e Iluminação na Pirelli Pneus SA</a:t>
            </a:r>
            <a:endParaRPr lang="en-US" altLang="pt-BR" sz="3200" dirty="0">
              <a:solidFill>
                <a:srgbClr val="004853"/>
              </a:solidFill>
              <a:latin typeface="+mn-lt"/>
              <a:ea typeface="+mn-ea"/>
            </a:endParaRPr>
          </a:p>
        </p:txBody>
      </p:sp>
      <p:pic>
        <p:nvPicPr>
          <p:cNvPr id="18" name="Picture 2" descr="V:\INDUSTRIAL\104958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2695150"/>
            <a:ext cx="3430134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1985125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15625" y="1871200"/>
            <a:ext cx="4626952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Eficientização de 4.526 pontos de iluminação (lâmpadas VASP 70W e 150W e LF);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Substituição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3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compressores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GA160200VSD, GA90200VSD e ZR315VSD;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Substituição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1.010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pontos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iluminação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(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fluorescente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110 W e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mista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160 W e 250 W).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25475" y="1266558"/>
            <a:ext cx="65722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Ações</a:t>
            </a:r>
            <a:r>
              <a:rPr lang="en-US" altLang="pt-BR" sz="3200" dirty="0">
                <a:solidFill>
                  <a:srgbClr val="004853"/>
                </a:solidFill>
                <a:latin typeface="+mn-lt"/>
                <a:ea typeface="+mn-ea"/>
              </a:rPr>
              <a:t> do </a:t>
            </a:r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Projeto</a:t>
            </a:r>
            <a:endParaRPr lang="en-US" altLang="pt-BR" sz="3200" dirty="0">
              <a:solidFill>
                <a:srgbClr val="004853"/>
              </a:solidFill>
              <a:latin typeface="+mn-lt"/>
              <a:ea typeface="+mn-e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8" t="24519" r="48441" b="35307"/>
          <a:stretch>
            <a:fillRect/>
          </a:stretch>
        </p:blipFill>
        <p:spPr bwMode="auto">
          <a:xfrm>
            <a:off x="4831657" y="3968287"/>
            <a:ext cx="2633069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6" t="30585" r="33752" b="30759"/>
          <a:stretch>
            <a:fillRect/>
          </a:stretch>
        </p:blipFill>
        <p:spPr bwMode="auto">
          <a:xfrm>
            <a:off x="6922312" y="3041457"/>
            <a:ext cx="2869688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9" t="24519" r="18961" b="35307"/>
          <a:stretch>
            <a:fillRect/>
          </a:stretch>
        </p:blipFill>
        <p:spPr bwMode="auto">
          <a:xfrm>
            <a:off x="5189464" y="1401891"/>
            <a:ext cx="2666954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4041790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38324" y="2278812"/>
            <a:ext cx="75311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Investimento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R$ 960.302,86;</a:t>
            </a:r>
          </a:p>
          <a:p>
            <a:pPr algn="l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Energia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economizada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1.398,17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MWh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/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ano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;</a:t>
            </a:r>
          </a:p>
          <a:p>
            <a:pPr algn="l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Redução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demanda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no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horário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ponta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177,53 kW;</a:t>
            </a:r>
          </a:p>
          <a:p>
            <a:pPr algn="l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RCB 0,451.</a:t>
            </a:r>
          </a:p>
          <a:p>
            <a:pPr algn="l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Payback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Simples: 25 meses ref. A4 (2,3 kV a 25 kV) da RGE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algn="l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38324" y="1346951"/>
            <a:ext cx="657225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Resultados</a:t>
            </a:r>
            <a:r>
              <a:rPr lang="en-US" altLang="pt-BR" sz="3200" dirty="0">
                <a:solidFill>
                  <a:srgbClr val="004853"/>
                </a:solidFill>
                <a:latin typeface="+mn-lt"/>
                <a:ea typeface="+mn-ea"/>
              </a:rPr>
              <a:t> (</a:t>
            </a:r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Iluminação</a:t>
            </a:r>
            <a:r>
              <a:rPr lang="en-US" altLang="pt-BR" sz="3200" dirty="0">
                <a:solidFill>
                  <a:srgbClr val="004853"/>
                </a:solidFill>
                <a:latin typeface="+mn-lt"/>
                <a:ea typeface="+mn-ea"/>
              </a:rPr>
              <a:t>)</a:t>
            </a:r>
          </a:p>
        </p:txBody>
      </p:sp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4264607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995363" y="1497717"/>
            <a:ext cx="6572250" cy="966788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Eficiência</a:t>
            </a:r>
            <a:r>
              <a:rPr lang="en-US" sz="32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Energética</a:t>
            </a:r>
            <a:endParaRPr lang="en-US" sz="32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64135" y="5741637"/>
            <a:ext cx="178693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Fonte: ABESCO | 2014</a:t>
            </a:r>
            <a:endParaRPr lang="pt-BR" sz="800" dirty="0"/>
          </a:p>
        </p:txBody>
      </p:sp>
      <p:sp>
        <p:nvSpPr>
          <p:cNvPr id="17414" name="Rectangle 3"/>
          <p:cNvSpPr txBox="1">
            <a:spLocks noChangeArrowheads="1"/>
          </p:cNvSpPr>
          <p:nvPr/>
        </p:nvSpPr>
        <p:spPr bwMode="auto">
          <a:xfrm>
            <a:off x="995363" y="2559242"/>
            <a:ext cx="7918077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”Com Eficiência Energética 1MWh custa metade do preço se comparado</a:t>
            </a:r>
          </a:p>
          <a:p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à qualquer fonte de geração de energia elétrica.”</a:t>
            </a:r>
          </a:p>
          <a:p>
            <a:endParaRPr lang="pt-B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pt-B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l">
              <a:tabLst>
                <a:tab pos="0" algn="l"/>
              </a:tabLst>
            </a:pPr>
            <a:endParaRPr lang="pt-BR" sz="1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Economizar 1MWh a partir da EE          R$ 60</a:t>
            </a:r>
          </a:p>
          <a:p>
            <a:pPr marL="285750" indent="-285750" algn="l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Gerar 1 </a:t>
            </a:r>
            <a:r>
              <a:rPr lang="pt-BR" sz="20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MWh</a:t>
            </a: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 hidráulico          R$ 120</a:t>
            </a:r>
          </a:p>
          <a:p>
            <a:pPr marL="285750" indent="-285750" algn="l"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pt-BR" sz="20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t-BR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Implantação </a:t>
            </a:r>
            <a:endParaRPr lang="en-US" sz="2000" dirty="0">
              <a:solidFill>
                <a:srgbClr val="004853"/>
              </a:solidFill>
              <a:latin typeface="+mn-lt"/>
              <a:ea typeface="+mn-ea"/>
              <a:cs typeface="+mn-cs"/>
            </a:endParaRPr>
          </a:p>
          <a:p>
            <a:pPr marL="0" indent="0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8" name="Conector de seta reta 7"/>
          <p:cNvCxnSpPr/>
          <p:nvPr/>
        </p:nvCxnSpPr>
        <p:spPr>
          <a:xfrm>
            <a:off x="4849146" y="4056891"/>
            <a:ext cx="391886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3944888" y="4344923"/>
            <a:ext cx="391886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2936777" y="4632956"/>
            <a:ext cx="1" cy="931425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3031514" y="4617927"/>
            <a:ext cx="39869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2000" dirty="0" err="1">
                <a:solidFill>
                  <a:srgbClr val="004853"/>
                </a:solidFill>
              </a:rPr>
              <a:t>Efic</a:t>
            </a:r>
            <a:r>
              <a:rPr lang="pt-BR" sz="2000" dirty="0">
                <a:solidFill>
                  <a:srgbClr val="004853"/>
                </a:solidFill>
              </a:rPr>
              <a:t> = 0,9 </a:t>
            </a:r>
            <a:r>
              <a:rPr lang="pt-BR" sz="2000" dirty="0" smtClean="0">
                <a:solidFill>
                  <a:srgbClr val="004853"/>
                </a:solidFill>
              </a:rPr>
              <a:t>MR$/MW</a:t>
            </a:r>
          </a:p>
          <a:p>
            <a:pPr algn="l"/>
            <a:endParaRPr lang="pt-BR" sz="2000" dirty="0" smtClean="0">
              <a:solidFill>
                <a:srgbClr val="004853"/>
              </a:solidFill>
            </a:endParaRPr>
          </a:p>
          <a:p>
            <a:pPr algn="l"/>
            <a:r>
              <a:rPr lang="pt-BR" sz="2000" dirty="0" smtClean="0">
                <a:solidFill>
                  <a:srgbClr val="004853"/>
                </a:solidFill>
              </a:rPr>
              <a:t>Belo Monte = 1,7MR$/MW</a:t>
            </a:r>
            <a:endParaRPr lang="pt-BR" sz="2000" dirty="0">
              <a:solidFill>
                <a:srgbClr val="004853"/>
              </a:solidFill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920554" y="3494218"/>
            <a:ext cx="6192686" cy="2247418"/>
          </a:xfrm>
          <a:prstGeom prst="roundRect">
            <a:avLst>
              <a:gd name="adj" fmla="val 6169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9696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38324" y="1354095"/>
            <a:ext cx="657225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Resultados</a:t>
            </a:r>
            <a:r>
              <a:rPr lang="en-US" altLang="pt-BR" sz="3200" dirty="0">
                <a:solidFill>
                  <a:srgbClr val="004853"/>
                </a:solidFill>
                <a:latin typeface="+mn-lt"/>
                <a:ea typeface="+mn-ea"/>
              </a:rPr>
              <a:t> (</a:t>
            </a:r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Compressores</a:t>
            </a:r>
            <a:r>
              <a:rPr lang="en-US" altLang="pt-BR" sz="3200" dirty="0">
                <a:solidFill>
                  <a:srgbClr val="004853"/>
                </a:solidFill>
                <a:latin typeface="+mn-lt"/>
                <a:ea typeface="+mn-ea"/>
              </a:rPr>
              <a:t>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238324" y="2278812"/>
            <a:ext cx="75311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Investimento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R$ 1.346.379,58;</a:t>
            </a:r>
          </a:p>
          <a:p>
            <a:pPr algn="l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Energia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economizada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1.980,97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MWh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/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ano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;</a:t>
            </a:r>
          </a:p>
          <a:p>
            <a:pPr algn="l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Redução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demanda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no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horário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ponta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237,87 kW;</a:t>
            </a:r>
          </a:p>
          <a:p>
            <a:pPr algn="l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RCB 0,390.</a:t>
            </a:r>
          </a:p>
          <a:p>
            <a:pPr algn="l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Payback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Simples: 24 meses ref. A4 (2,3 kV a 25 kV) da RGE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algn="l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</p:txBody>
      </p:sp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1087955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154488" y="2622500"/>
            <a:ext cx="5300662" cy="351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pt-BR" sz="14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	A Companhia </a:t>
            </a:r>
            <a:r>
              <a:rPr lang="pt-BR" sz="14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Riograndense</a:t>
            </a:r>
            <a:r>
              <a:rPr lang="pt-BR" sz="14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Saneamento (CORSAN) foi criada em 21 de dezembro de 1965. Atualmente abastece mais de 7 milhões de gaúchos.</a:t>
            </a:r>
          </a:p>
          <a:p>
            <a:pPr algn="just">
              <a:lnSpc>
                <a:spcPct val="150000"/>
              </a:lnSpc>
              <a:defRPr/>
            </a:pPr>
            <a:r>
              <a:rPr lang="pt-BR" sz="14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	O sistema é composto por dois conjuntos </a:t>
            </a:r>
            <a:r>
              <a:rPr lang="pt-BR" sz="14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motobomba</a:t>
            </a:r>
            <a:r>
              <a:rPr lang="pt-BR" sz="14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200 </a:t>
            </a:r>
            <a:r>
              <a:rPr lang="pt-BR" sz="14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cv</a:t>
            </a:r>
            <a:r>
              <a:rPr lang="pt-BR" sz="14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, funcionando em paralelo. Este sistema envia água a uma média de 380 litros/s para a ETA, que possui três reservatórios com capacidade total de 2.100 m³.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15951" y="1116141"/>
            <a:ext cx="881538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pt-BR" altLang="pt-BR" sz="3200" dirty="0">
                <a:solidFill>
                  <a:srgbClr val="004853"/>
                </a:solidFill>
                <a:latin typeface="+mn-lt"/>
                <a:ea typeface="+mn-ea"/>
              </a:rPr>
              <a:t>Eficiência Energética no Sistema de Abastecimento da CORSAN Bento Gonçalves</a:t>
            </a:r>
            <a:endParaRPr lang="en-US" altLang="pt-BR" sz="3200" dirty="0">
              <a:solidFill>
                <a:srgbClr val="004853"/>
              </a:solidFill>
              <a:latin typeface="+mn-lt"/>
              <a:ea typeface="+mn-ea"/>
            </a:endParaRPr>
          </a:p>
        </p:txBody>
      </p:sp>
      <p:pic>
        <p:nvPicPr>
          <p:cNvPr id="11" name="Picture 2" descr="V:\INDUSTRIAL\cors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1" y="2700316"/>
            <a:ext cx="3493661" cy="30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308519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76264" y="2254925"/>
            <a:ext cx="86963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Substituição da bomba modelo 6LN-18 por uma </a:t>
            </a:r>
            <a:r>
              <a:rPr lang="pt-BR" sz="16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Meganorm</a:t>
            </a: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150-400;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Substituição de um motor standard de 200 </a:t>
            </a:r>
            <a:r>
              <a:rPr lang="pt-BR" sz="16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cv</a:t>
            </a: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por um W22 Premium de 175 </a:t>
            </a:r>
            <a:r>
              <a:rPr lang="pt-BR" sz="16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cv</a:t>
            </a: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, WEG;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Instalação de inversor de frequência, modelo CFW 11 de 175 </a:t>
            </a:r>
            <a:r>
              <a:rPr lang="pt-BR" sz="16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cv</a:t>
            </a: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Fornecimento e instalação de seis válvulas redutoras de pressão (VRP);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6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Monitoramento realizado através do sistema de telemetria existente, onde são transmitidas as grandezas elétricas e hidráulicas da EBA 3S, bem como as pressões a jusante e a montante das válvulas redutoras de pressão.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57014" y="1409903"/>
            <a:ext cx="65722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Ações</a:t>
            </a:r>
            <a:r>
              <a:rPr lang="en-US" altLang="pt-BR" sz="3200" dirty="0">
                <a:solidFill>
                  <a:srgbClr val="004853"/>
                </a:solidFill>
                <a:latin typeface="+mn-lt"/>
                <a:ea typeface="+mn-ea"/>
              </a:rPr>
              <a:t> do Projeto</a:t>
            </a:r>
          </a:p>
        </p:txBody>
      </p:sp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279822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4211480" y="3651993"/>
            <a:ext cx="885597" cy="465593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Residencial/industrial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64570" y="3231148"/>
            <a:ext cx="661755" cy="324529"/>
          </a:xfrm>
          <a:prstGeom prst="rect">
            <a:avLst/>
          </a:prstGeom>
          <a:noFill/>
        </p:spPr>
        <p:txBody>
          <a:bodyPr wrap="square" lIns="0" tIns="0" rIns="0" bIns="41990" rtlCol="0">
            <a:spAutoFit/>
          </a:bodyPr>
          <a:lstStyle/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PROCEL</a:t>
            </a:r>
          </a:p>
          <a:p>
            <a:pPr algn="ctr" defTabSz="914296">
              <a:lnSpc>
                <a:spcPts val="1102"/>
              </a:lnSpc>
            </a:pPr>
            <a:r>
              <a:rPr lang="en-US" altLang="zh-CN" sz="11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20%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66316" y="2399787"/>
            <a:ext cx="75311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Investimento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R$ 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493.252,33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Energia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economizada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532,01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MWh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/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ano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Redução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demanda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no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horário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ponta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de 57,09 kW;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RCB 0,57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marL="0" indent="0"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pt-BR" sz="1800" dirty="0" err="1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Payback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  <a:latin typeface="Verdana" charset="0"/>
                <a:cs typeface="Verdana" charset="0"/>
              </a:rPr>
              <a:t> Simples: 33 meses ref. A4 (2,3 kV a 25 kV) da RGE</a:t>
            </a: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  <a:p>
            <a:pPr algn="l" eaLnBrk="1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  <a:latin typeface="Verdana" charset="0"/>
              <a:cs typeface="Verdana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66316" y="1467926"/>
            <a:ext cx="657225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33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305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877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4925" indent="-187325" defTabSz="503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en-US" altLang="pt-BR" sz="3200" dirty="0" err="1">
                <a:solidFill>
                  <a:srgbClr val="004853"/>
                </a:solidFill>
                <a:latin typeface="+mn-lt"/>
                <a:ea typeface="+mn-ea"/>
              </a:rPr>
              <a:t>Resultados</a:t>
            </a:r>
            <a:endParaRPr lang="en-US" altLang="pt-BR" sz="3200" dirty="0">
              <a:solidFill>
                <a:srgbClr val="004853"/>
              </a:solidFill>
              <a:latin typeface="+mn-lt"/>
              <a:ea typeface="+mn-ea"/>
            </a:endParaRPr>
          </a:p>
        </p:txBody>
      </p:sp>
      <p:sp>
        <p:nvSpPr>
          <p:cNvPr id="11" name="Título 2"/>
          <p:cNvSpPr>
            <a:spLocks noGrp="1"/>
          </p:cNvSpPr>
          <p:nvPr>
            <p:ph type="title"/>
          </p:nvPr>
        </p:nvSpPr>
        <p:spPr>
          <a:xfrm>
            <a:off x="355949" y="1"/>
            <a:ext cx="8225745" cy="888524"/>
          </a:xfrm>
        </p:spPr>
        <p:txBody>
          <a:bodyPr/>
          <a:lstStyle/>
          <a:p>
            <a:r>
              <a:rPr lang="pt-BR" dirty="0"/>
              <a:t>Principais Projetos Implementados</a:t>
            </a:r>
          </a:p>
        </p:txBody>
      </p:sp>
    </p:spTree>
    <p:extLst>
      <p:ext uri="{BB962C8B-B14F-4D97-AF65-F5344CB8AC3E}">
        <p14:creationId xmlns:p14="http://schemas.microsoft.com/office/powerpoint/2010/main" val="3175790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-27385"/>
            <a:ext cx="9906000" cy="1399809"/>
          </a:xfrm>
          <a:custGeom>
            <a:avLst/>
            <a:gdLst/>
            <a:ahLst/>
            <a:cxnLst/>
            <a:rect l="l" t="t" r="r" b="b"/>
            <a:pathLst>
              <a:path w="9144000" h="1005840">
                <a:moveTo>
                  <a:pt x="9143790" y="0"/>
                </a:moveTo>
                <a:lnTo>
                  <a:pt x="0" y="0"/>
                </a:lnTo>
                <a:lnTo>
                  <a:pt x="0" y="726040"/>
                </a:lnTo>
                <a:lnTo>
                  <a:pt x="7808151" y="726422"/>
                </a:lnTo>
                <a:lnTo>
                  <a:pt x="7860569" y="727566"/>
                </a:lnTo>
                <a:lnTo>
                  <a:pt x="7912837" y="729465"/>
                </a:lnTo>
                <a:lnTo>
                  <a:pt x="7964949" y="732115"/>
                </a:lnTo>
                <a:lnTo>
                  <a:pt x="8016894" y="735510"/>
                </a:lnTo>
                <a:lnTo>
                  <a:pt x="8068665" y="739643"/>
                </a:lnTo>
                <a:lnTo>
                  <a:pt x="8120254" y="744511"/>
                </a:lnTo>
                <a:lnTo>
                  <a:pt x="8171652" y="750107"/>
                </a:lnTo>
                <a:lnTo>
                  <a:pt x="8222850" y="756426"/>
                </a:lnTo>
                <a:lnTo>
                  <a:pt x="8273842" y="763462"/>
                </a:lnTo>
                <a:lnTo>
                  <a:pt x="8324617" y="771210"/>
                </a:lnTo>
                <a:lnTo>
                  <a:pt x="8375168" y="779665"/>
                </a:lnTo>
                <a:lnTo>
                  <a:pt x="8425487" y="788820"/>
                </a:lnTo>
                <a:lnTo>
                  <a:pt x="8475565" y="798671"/>
                </a:lnTo>
                <a:lnTo>
                  <a:pt x="8525394" y="809212"/>
                </a:lnTo>
                <a:lnTo>
                  <a:pt x="8574966" y="820438"/>
                </a:lnTo>
                <a:lnTo>
                  <a:pt x="8624272" y="832342"/>
                </a:lnTo>
                <a:lnTo>
                  <a:pt x="8673304" y="844920"/>
                </a:lnTo>
                <a:lnTo>
                  <a:pt x="8722053" y="858166"/>
                </a:lnTo>
                <a:lnTo>
                  <a:pt x="8770512" y="872075"/>
                </a:lnTo>
                <a:lnTo>
                  <a:pt x="8818672" y="886641"/>
                </a:lnTo>
                <a:lnTo>
                  <a:pt x="8866524" y="901858"/>
                </a:lnTo>
                <a:lnTo>
                  <a:pt x="8914061" y="917722"/>
                </a:lnTo>
                <a:lnTo>
                  <a:pt x="8961274" y="934226"/>
                </a:lnTo>
                <a:lnTo>
                  <a:pt x="9008155" y="951365"/>
                </a:lnTo>
                <a:lnTo>
                  <a:pt x="9054695" y="969134"/>
                </a:lnTo>
                <a:lnTo>
                  <a:pt x="9100886" y="987528"/>
                </a:lnTo>
                <a:lnTo>
                  <a:pt x="9143790" y="1005324"/>
                </a:lnTo>
                <a:lnTo>
                  <a:pt x="9143790" y="0"/>
                </a:lnTo>
                <a:close/>
              </a:path>
            </a:pathLst>
          </a:custGeom>
          <a:solidFill>
            <a:srgbClr val="00ACED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ACE1"/>
              </a:clrFrom>
              <a:clrTo>
                <a:srgbClr val="00AC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94" y="85927"/>
            <a:ext cx="1197306" cy="74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Z:\Comunicacao\Logos\SELO\selo_EE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37" y="2534243"/>
            <a:ext cx="5187526" cy="131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453128" y="4168543"/>
            <a:ext cx="499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0" dirty="0" smtClean="0">
                <a:solidFill>
                  <a:schemeClr val="bg2">
                    <a:lumMod val="75000"/>
                  </a:schemeClr>
                </a:solidFill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153193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15625" y="1372425"/>
            <a:ext cx="9144000" cy="497241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pt-BR" sz="1600" dirty="0">
                <a:solidFill>
                  <a:srgbClr val="004853"/>
                </a:solidFill>
              </a:rPr>
              <a:t>A promoção do uso mais eficiente da energia é de importância fundamental no Brasil de hoje, por três razões principais:</a:t>
            </a:r>
          </a:p>
          <a:p>
            <a:pPr lvl="1" algn="just" eaLnBrk="1" hangingPunct="1">
              <a:defRPr/>
            </a:pPr>
            <a:r>
              <a:rPr lang="pt-BR" sz="1600" dirty="0">
                <a:solidFill>
                  <a:srgbClr val="004853"/>
                </a:solidFill>
              </a:rPr>
              <a:t>Segurança energética e economia de investimentos</a:t>
            </a:r>
          </a:p>
          <a:p>
            <a:pPr lvl="1" algn="just" eaLnBrk="1" hangingPunct="1">
              <a:defRPr/>
            </a:pPr>
            <a:r>
              <a:rPr lang="pt-BR" sz="1600" dirty="0">
                <a:solidFill>
                  <a:srgbClr val="004853"/>
                </a:solidFill>
              </a:rPr>
              <a:t>Minimização de impactos ambientais locais e regionais e mudanças climáticas globais</a:t>
            </a:r>
          </a:p>
          <a:p>
            <a:pPr lvl="1" algn="just" eaLnBrk="1" hangingPunct="1">
              <a:defRPr/>
            </a:pPr>
            <a:r>
              <a:rPr lang="pt-BR" sz="1600" dirty="0">
                <a:solidFill>
                  <a:srgbClr val="004853"/>
                </a:solidFill>
              </a:rPr>
              <a:t>Contribuição ao desenvolvimento, aumentando a qualidade e a produtividade</a:t>
            </a:r>
          </a:p>
          <a:p>
            <a:pPr marL="0" indent="0" algn="just" eaLnBrk="1" hangingPunct="1">
              <a:buNone/>
              <a:defRPr/>
            </a:pPr>
            <a:endParaRPr lang="pt-BR" sz="1600" dirty="0">
              <a:solidFill>
                <a:srgbClr val="004853"/>
              </a:solidFill>
            </a:endParaRPr>
          </a:p>
          <a:p>
            <a:pPr algn="just" eaLnBrk="1" hangingPunct="1">
              <a:defRPr/>
            </a:pPr>
            <a:r>
              <a:rPr lang="pt-BR" sz="1600" dirty="0">
                <a:solidFill>
                  <a:srgbClr val="004853"/>
                </a:solidFill>
              </a:rPr>
              <a:t>A </a:t>
            </a:r>
            <a:r>
              <a:rPr lang="pt-BR" sz="1600" b="1" dirty="0">
                <a:solidFill>
                  <a:srgbClr val="004853"/>
                </a:solidFill>
              </a:rPr>
              <a:t>conservação</a:t>
            </a:r>
            <a:r>
              <a:rPr lang="pt-BR" sz="1600" dirty="0">
                <a:solidFill>
                  <a:srgbClr val="004853"/>
                </a:solidFill>
              </a:rPr>
              <a:t> pode ser vista como uma </a:t>
            </a:r>
            <a:r>
              <a:rPr lang="pt-BR" sz="1600" b="1" dirty="0">
                <a:solidFill>
                  <a:srgbClr val="004853"/>
                </a:solidFill>
              </a:rPr>
              <a:t>fonte alternativa </a:t>
            </a:r>
            <a:r>
              <a:rPr lang="pt-BR" sz="1600" dirty="0">
                <a:solidFill>
                  <a:srgbClr val="004853"/>
                </a:solidFill>
              </a:rPr>
              <a:t>de suprimento das necessidades de energia, pois cada GJ, ou kWh economizado permite </a:t>
            </a:r>
            <a:r>
              <a:rPr lang="pt-BR" sz="1600" b="1" dirty="0">
                <a:solidFill>
                  <a:srgbClr val="004853"/>
                </a:solidFill>
              </a:rPr>
              <a:t>evitar a construção da capacidade adicional de produção de energia</a:t>
            </a:r>
          </a:p>
          <a:p>
            <a:pPr marL="0" indent="0" algn="just" eaLnBrk="1" hangingPunct="1">
              <a:buNone/>
              <a:defRPr/>
            </a:pPr>
            <a:endParaRPr lang="pt-BR" sz="1600" dirty="0">
              <a:solidFill>
                <a:srgbClr val="004853"/>
              </a:solidFill>
            </a:endParaRPr>
          </a:p>
          <a:p>
            <a:pPr algn="just" eaLnBrk="1" hangingPunct="1">
              <a:defRPr/>
            </a:pPr>
            <a:r>
              <a:rPr lang="pt-BR" sz="1600" dirty="0">
                <a:solidFill>
                  <a:srgbClr val="004853"/>
                </a:solidFill>
              </a:rPr>
              <a:t>Outra vantagem da conservação é ser a única “fonte” de energia que </a:t>
            </a:r>
            <a:r>
              <a:rPr lang="pt-BR" sz="1600" b="1" dirty="0">
                <a:solidFill>
                  <a:srgbClr val="004853"/>
                </a:solidFill>
              </a:rPr>
              <a:t>não gera</a:t>
            </a:r>
            <a:r>
              <a:rPr lang="pt-BR" sz="1600" dirty="0">
                <a:solidFill>
                  <a:srgbClr val="004853"/>
                </a:solidFill>
              </a:rPr>
              <a:t>, de modo geral, </a:t>
            </a:r>
            <a:r>
              <a:rPr lang="pt-BR" sz="1600" b="1" dirty="0">
                <a:solidFill>
                  <a:srgbClr val="004853"/>
                </a:solidFill>
              </a:rPr>
              <a:t>impactos ambientais negativos</a:t>
            </a:r>
            <a:r>
              <a:rPr lang="pt-BR" sz="1600" dirty="0">
                <a:solidFill>
                  <a:srgbClr val="004853"/>
                </a:solidFill>
              </a:rPr>
              <a:t>, pois, ao contrário, evita a implantação de novos empreendimentos pelo lado da oferta, que produzem tais impactos</a:t>
            </a:r>
          </a:p>
          <a:p>
            <a:pPr marL="0" indent="0" algn="just" eaLnBrk="1" hangingPunct="1">
              <a:buNone/>
              <a:defRPr/>
            </a:pPr>
            <a:endParaRPr lang="pt-BR" sz="1600" dirty="0">
              <a:solidFill>
                <a:srgbClr val="004853"/>
              </a:solidFill>
            </a:endParaRPr>
          </a:p>
          <a:p>
            <a:pPr algn="just" eaLnBrk="1" hangingPunct="1">
              <a:defRPr/>
            </a:pPr>
            <a:r>
              <a:rPr lang="pt-BR" sz="1600" dirty="0">
                <a:solidFill>
                  <a:srgbClr val="004853"/>
                </a:solidFill>
              </a:rPr>
              <a:t>O </a:t>
            </a:r>
            <a:r>
              <a:rPr lang="pt-BR" sz="1600" b="1" dirty="0">
                <a:solidFill>
                  <a:srgbClr val="004853"/>
                </a:solidFill>
              </a:rPr>
              <a:t>uso mais eficiente da energia na indústria e no setor de serviços </a:t>
            </a:r>
            <a:r>
              <a:rPr lang="pt-BR" sz="1600" dirty="0">
                <a:solidFill>
                  <a:srgbClr val="004853"/>
                </a:solidFill>
              </a:rPr>
              <a:t>traz, quase sempre, benefícios adicionais para as empresas, em termos de </a:t>
            </a:r>
            <a:r>
              <a:rPr lang="pt-BR" sz="1600" b="1" dirty="0">
                <a:solidFill>
                  <a:srgbClr val="004853"/>
                </a:solidFill>
              </a:rPr>
              <a:t>economia de tempo e matéria-prima</a:t>
            </a:r>
            <a:r>
              <a:rPr lang="pt-BR" sz="1600" dirty="0">
                <a:solidFill>
                  <a:srgbClr val="004853"/>
                </a:solidFill>
              </a:rPr>
              <a:t>, e </a:t>
            </a:r>
            <a:r>
              <a:rPr lang="pt-BR" sz="1600" b="1" dirty="0">
                <a:solidFill>
                  <a:srgbClr val="004853"/>
                </a:solidFill>
              </a:rPr>
              <a:t>aperfeiçoamento do produto final</a:t>
            </a:r>
            <a:r>
              <a:rPr lang="pt-BR" sz="1600" dirty="0">
                <a:solidFill>
                  <a:srgbClr val="004853"/>
                </a:solidFill>
              </a:rPr>
              <a:t>, contribuindo para a </a:t>
            </a:r>
            <a:r>
              <a:rPr lang="pt-BR" sz="1600" b="1" dirty="0">
                <a:solidFill>
                  <a:srgbClr val="004853"/>
                </a:solidFill>
              </a:rPr>
              <a:t>elevação da produtividade</a:t>
            </a:r>
            <a:r>
              <a:rPr lang="pt-BR" sz="1600" dirty="0">
                <a:solidFill>
                  <a:srgbClr val="004853"/>
                </a:solidFill>
              </a:rPr>
              <a:t> global da economia</a:t>
            </a:r>
            <a:endParaRPr lang="en-US" sz="1600" dirty="0">
              <a:solidFill>
                <a:srgbClr val="004853"/>
              </a:solidFill>
            </a:endParaRPr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355949" y="41700"/>
            <a:ext cx="8225745" cy="88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b="0" dirty="0"/>
              <a:t>Motivadores para a adoção de medidas de eficiência energética no Brasil</a:t>
            </a:r>
          </a:p>
        </p:txBody>
      </p:sp>
    </p:spTree>
    <p:extLst>
      <p:ext uri="{BB962C8B-B14F-4D97-AF65-F5344CB8AC3E}">
        <p14:creationId xmlns:p14="http://schemas.microsoft.com/office/powerpoint/2010/main" val="2520333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cenário de Eficiência Energética no </a:t>
            </a:r>
            <a:r>
              <a:rPr lang="pt-BR" dirty="0" smtClean="0"/>
              <a:t>Brasil</a:t>
            </a:r>
            <a:endParaRPr lang="pt-BR" dirty="0"/>
          </a:p>
        </p:txBody>
      </p:sp>
      <p:sp>
        <p:nvSpPr>
          <p:cNvPr id="17414" name="Rectangle 3"/>
          <p:cNvSpPr txBox="1">
            <a:spLocks noChangeArrowheads="1"/>
          </p:cNvSpPr>
          <p:nvPr/>
        </p:nvSpPr>
        <p:spPr bwMode="auto">
          <a:xfrm>
            <a:off x="920553" y="1735350"/>
            <a:ext cx="80930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pt-BR" sz="16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O Programa Brasileiro de Etiquetagem (PBE)</a:t>
            </a:r>
          </a:p>
          <a:p>
            <a:pPr algn="just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pt-BR" sz="16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O Programa Nacional de Conservação de Energia Elétrica (Procel)</a:t>
            </a:r>
          </a:p>
          <a:p>
            <a:pPr algn="just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pt-BR" sz="16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O Programa Nacional da Racionalização do Uso dos Derivados de Petróleo e do Gás Natural (Conpet)</a:t>
            </a:r>
          </a:p>
          <a:p>
            <a:pPr algn="just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pt-BR" sz="16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A Lei no 10.295/01 (“Lei da Eficiência Energética”)</a:t>
            </a:r>
          </a:p>
          <a:p>
            <a:pPr algn="just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pt-BR" sz="16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Os programas de eficiência energética das empresas distribuidoras de energia elétrica (</a:t>
            </a:r>
            <a:r>
              <a:rPr lang="pt-BR" sz="1600" dirty="0" err="1">
                <a:solidFill>
                  <a:srgbClr val="004853"/>
                </a:solidFill>
                <a:latin typeface="+mn-lt"/>
                <a:ea typeface="+mn-ea"/>
                <a:cs typeface="+mn-cs"/>
              </a:rPr>
              <a:t>PEEs</a:t>
            </a:r>
            <a:r>
              <a:rPr lang="pt-BR" sz="16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algn="just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pt-BR" sz="16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Políticas públicas e planejamento do governo federal na área de eficiência energética</a:t>
            </a:r>
          </a:p>
          <a:p>
            <a:pPr algn="just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pt-BR" sz="16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Gestão dos programas de eficiência energética do governo federal</a:t>
            </a:r>
          </a:p>
          <a:p>
            <a:pPr algn="just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pt-BR" sz="16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O imprescindível papel dos governos estaduais na área de eficiência energética</a:t>
            </a:r>
          </a:p>
          <a:p>
            <a:pPr algn="just"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AutoNum type="arabicPeriod"/>
              <a:defRPr/>
            </a:pPr>
            <a:r>
              <a:rPr lang="pt-BR" sz="1600" dirty="0">
                <a:solidFill>
                  <a:srgbClr val="004853"/>
                </a:solidFill>
                <a:latin typeface="+mn-lt"/>
                <a:ea typeface="+mn-ea"/>
                <a:cs typeface="+mn-cs"/>
              </a:rPr>
              <a:t>Ganhos potenciais de eficiência energética na indústria e no setor de serviços, no Brasil </a:t>
            </a:r>
          </a:p>
          <a:p>
            <a:pPr marL="0" indent="0" eaLnBrk="1" hangingPunct="1">
              <a:spcBef>
                <a:spcPct val="20000"/>
              </a:spcBef>
              <a:spcAft>
                <a:spcPts val="600"/>
              </a:spcAft>
              <a:defRPr/>
            </a:pPr>
            <a:endParaRPr lang="en-US" sz="1400" dirty="0">
              <a:latin typeface="Verdana" charset="0"/>
              <a:cs typeface="Verdana" charset="0"/>
            </a:endParaRPr>
          </a:p>
          <a:p>
            <a:pPr marL="0" indent="0" eaLnBrk="1" hangingPunct="1">
              <a:spcBef>
                <a:spcPct val="20000"/>
              </a:spcBef>
              <a:spcAft>
                <a:spcPts val="600"/>
              </a:spcAft>
              <a:defRPr/>
            </a:pPr>
            <a:endParaRPr lang="en-US" sz="1400" dirty="0">
              <a:latin typeface="Verdana" charset="0"/>
              <a:cs typeface="Verdana" charset="0"/>
            </a:endParaRPr>
          </a:p>
          <a:p>
            <a:pPr marL="0" indent="0" eaLnBrk="1" hangingPunct="1">
              <a:spcBef>
                <a:spcPct val="20000"/>
              </a:spcBef>
              <a:spcAft>
                <a:spcPts val="600"/>
              </a:spcAft>
              <a:defRPr/>
            </a:pPr>
            <a:endParaRPr lang="en-US" sz="1200" dirty="0">
              <a:latin typeface="Verdana" charset="0"/>
              <a:cs typeface="Verdana" charset="0"/>
            </a:endParaRPr>
          </a:p>
          <a:p>
            <a:pPr marL="0" indent="0" eaLnBrk="1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400" dirty="0">
                <a:latin typeface="Verdana" charset="0"/>
                <a:cs typeface="Verdan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6313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167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4&quot;&gt;&lt;elem m_fUsage=&quot;5.40914120516301899499E+00&quot;&gt;&lt;m_msothmcolidx val=&quot;0&quot;/&gt;&lt;m_rgb r=&quot;FD&quot; g=&quot;00&quot; b=&quot;00&quot;/&gt;&lt;m_nBrightness val=&quot;0&quot;/&gt;&lt;/elem&gt;&lt;elem m_fUsage=&quot;1.90154324433765919977E+00&quot;&gt;&lt;m_msothmcolidx val=&quot;0&quot;/&gt;&lt;m_rgb r=&quot;FC&quot; g=&quot;C7&quot; b=&quot;25&quot;/&gt;&lt;m_nBrightness val=&quot;0&quot;/&gt;&lt;/elem&gt;&lt;elem m_fUsage=&quot;1.70999999999999996447E+00&quot;&gt;&lt;m_msothmcolidx val=&quot;0&quot;/&gt;&lt;m_rgb r=&quot;E4&quot; g=&quot;6F&quot; b=&quot;03&quot;/&gt;&lt;m_nBrightness val=&quot;0&quot;/&gt;&lt;/elem&gt;&lt;elem m_fUsage=&quot;7.29000000000000092371E-01&quot;&gt;&lt;m_msothmcolidx val=&quot;0&quot;/&gt;&lt;m_rgb r=&quot;76&quot; g=&quot;9D&quot; b=&quot;00&quot;/&gt;&lt;m_nBrightness val=&quot;0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tc39cif0.f4bY3a4yRI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Design padrão">
  <a:themeElements>
    <a:clrScheme name="CPFL">
      <a:dk1>
        <a:srgbClr val="0058A0"/>
      </a:dk1>
      <a:lt1>
        <a:srgbClr val="FFFFFF"/>
      </a:lt1>
      <a:dk2>
        <a:srgbClr val="50A097"/>
      </a:dk2>
      <a:lt2>
        <a:srgbClr val="6D6E71"/>
      </a:lt2>
      <a:accent1>
        <a:srgbClr val="0058A0"/>
      </a:accent1>
      <a:accent2>
        <a:srgbClr val="80C342"/>
      </a:accent2>
      <a:accent3>
        <a:srgbClr val="ED1C24"/>
      </a:accent3>
      <a:accent4>
        <a:srgbClr val="F68B1F"/>
      </a:accent4>
      <a:accent5>
        <a:srgbClr val="00ADE1"/>
      </a:accent5>
      <a:accent6>
        <a:srgbClr val="A3C8D8"/>
      </a:accent6>
      <a:hlink>
        <a:srgbClr val="2575AE"/>
      </a:hlink>
      <a:folHlink>
        <a:srgbClr val="800080"/>
      </a:folHlink>
    </a:clrScheme>
    <a:fontScheme name="2_Design padrão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000" b="0" i="0" u="none" strike="noStrike" cap="none" normalizeH="0" baseline="0" dirty="0" err="1" smtClean="0">
            <a:ln>
              <a:noFill/>
            </a:ln>
            <a:solidFill>
              <a:srgbClr val="150F4D"/>
            </a:solidFill>
            <a:effectLst/>
            <a:latin typeface="Verdana" pitchFamily="34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sz="1400" b="0" dirty="0" smtClean="0"/>
        </a:defPPr>
      </a:lstStyle>
    </a:txDef>
  </a:objectDefaults>
  <a:extraClrSchemeLst>
    <a:extraClrScheme>
      <a:clrScheme name="2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ign padrão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58A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4F91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ign padrão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58A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4F91"/>
        </a:accent6>
        <a:hlink>
          <a:srgbClr val="0033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ign padrão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58A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4F91"/>
        </a:accent6>
        <a:hlink>
          <a:srgbClr val="0058A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22615</TotalTime>
  <Words>3972</Words>
  <Application>Microsoft Office PowerPoint</Application>
  <PresentationFormat>Papel A4 (210 x 297 mm)</PresentationFormat>
  <Paragraphs>821</Paragraphs>
  <Slides>74</Slides>
  <Notes>68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5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74</vt:i4>
      </vt:variant>
    </vt:vector>
  </HeadingPairs>
  <TitlesOfParts>
    <vt:vector size="88" baseType="lpstr">
      <vt:lpstr>ＭＳ Ｐゴシック</vt:lpstr>
      <vt:lpstr>宋体</vt:lpstr>
      <vt:lpstr>Arial</vt:lpstr>
      <vt:lpstr>BankGothic Lt BT</vt:lpstr>
      <vt:lpstr>Calibri</vt:lpstr>
      <vt:lpstr>Tahoma</vt:lpstr>
      <vt:lpstr>Verdana</vt:lpstr>
      <vt:lpstr>Wingdings</vt:lpstr>
      <vt:lpstr>2_Design padrão</vt:lpstr>
      <vt:lpstr>Personalizar design</vt:lpstr>
      <vt:lpstr>1_Personalizar design</vt:lpstr>
      <vt:lpstr>2_Personalizar design</vt:lpstr>
      <vt:lpstr>3_Personalizar design</vt:lpstr>
      <vt:lpstr>Slide do think-cell</vt:lpstr>
      <vt:lpstr>Programa de Eficiência Energética Escola de Engenharia de São Carlos - EESC Universidade de São Paulo - USP</vt:lpstr>
      <vt:lpstr>Agenda</vt:lpstr>
      <vt:lpstr>Apresentação do PowerPoint</vt:lpstr>
      <vt:lpstr>Apresentação do PowerPoint</vt:lpstr>
      <vt:lpstr>Considerações Gerais</vt:lpstr>
      <vt:lpstr>Qual é o Cenário?</vt:lpstr>
      <vt:lpstr>Apresentação do PowerPoint</vt:lpstr>
      <vt:lpstr>Apresentação do PowerPoint</vt:lpstr>
      <vt:lpstr>O cenário de Eficiência Energética no Brasil</vt:lpstr>
      <vt:lpstr>Apresentação do PowerPoint</vt:lpstr>
      <vt:lpstr>O “espírito” da Lei nº 10.295/01</vt:lpstr>
      <vt:lpstr>Potencial de eficiência energética</vt:lpstr>
      <vt:lpstr>Potencial de eficiência energética</vt:lpstr>
      <vt:lpstr>Partes interessadas</vt:lpstr>
      <vt:lpstr>Ciclo EE</vt:lpstr>
      <vt:lpstr>Modelo de Negócio</vt:lpstr>
      <vt:lpstr>Ganhos x Economia</vt:lpstr>
      <vt:lpstr>O indústria “já sabe o que fazer”?!</vt:lpstr>
      <vt:lpstr>Telhados solares</vt:lpstr>
      <vt:lpstr>Solar filmes finos | Prédios de vidro</vt:lpstr>
      <vt:lpstr>O que é o PEE?</vt:lpstr>
      <vt:lpstr>Legislação - PEE</vt:lpstr>
      <vt:lpstr>Regras</vt:lpstr>
      <vt:lpstr>Apresentação do PowerPoint</vt:lpstr>
      <vt:lpstr>Eficiência Energética Histórico de realizações</vt:lpstr>
      <vt:lpstr>Quais as regras do Programa de Eficiência Energética?</vt:lpstr>
      <vt:lpstr> PROGRAMA DE EFICIÊNCIA ENERGÉTICA</vt:lpstr>
      <vt:lpstr>CHAMADA PÚBLICA DE PROJETOS - ANUAL</vt:lpstr>
      <vt:lpstr>Portfólio de Projetos e Obras de EE</vt:lpstr>
      <vt:lpstr>Usos Finais</vt:lpstr>
      <vt:lpstr>Usos Finais</vt:lpstr>
      <vt:lpstr>Usos Finais</vt:lpstr>
      <vt:lpstr>Indicadores – CPFL Energia – Dezembro/2017</vt:lpstr>
      <vt:lpstr>Realização Física – Dezembro/2017</vt:lpstr>
      <vt:lpstr>Apresentação do PowerPoint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Principais Projetos Implementados</vt:lpstr>
      <vt:lpstr>Apresentação do PowerPoint</vt:lpstr>
    </vt:vector>
  </TitlesOfParts>
  <Company>CPFL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c482447</dc:creator>
  <cp:lastModifiedBy>Juliano Garcia Campos</cp:lastModifiedBy>
  <cp:revision>2166</cp:revision>
  <cp:lastPrinted>2012-04-05T11:16:51Z</cp:lastPrinted>
  <dcterms:created xsi:type="dcterms:W3CDTF">2008-08-15T14:44:23Z</dcterms:created>
  <dcterms:modified xsi:type="dcterms:W3CDTF">2018-06-05T13:06:49Z</dcterms:modified>
</cp:coreProperties>
</file>