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5" r:id="rId12"/>
    <p:sldId id="266" r:id="rId13"/>
    <p:sldId id="264" r:id="rId14"/>
    <p:sldId id="268" r:id="rId15"/>
    <p:sldId id="289" r:id="rId16"/>
    <p:sldId id="263" r:id="rId17"/>
    <p:sldId id="290" r:id="rId18"/>
    <p:sldId id="283" r:id="rId19"/>
    <p:sldId id="292" r:id="rId20"/>
    <p:sldId id="284" r:id="rId21"/>
    <p:sldId id="267" r:id="rId22"/>
    <p:sldId id="269" r:id="rId23"/>
    <p:sldId id="270" r:id="rId24"/>
    <p:sldId id="271" r:id="rId25"/>
    <p:sldId id="272" r:id="rId26"/>
    <p:sldId id="282" r:id="rId27"/>
    <p:sldId id="273" r:id="rId28"/>
    <p:sldId id="275" r:id="rId29"/>
    <p:sldId id="286" r:id="rId30"/>
    <p:sldId id="285" r:id="rId31"/>
    <p:sldId id="287" r:id="rId32"/>
    <p:sldId id="281" r:id="rId33"/>
    <p:sldId id="277" r:id="rId34"/>
    <p:sldId id="291" r:id="rId35"/>
    <p:sldId id="274" r:id="rId36"/>
    <p:sldId id="278" r:id="rId37"/>
    <p:sldId id="279" r:id="rId38"/>
    <p:sldId id="280" r:id="rId39"/>
    <p:sldId id="276" r:id="rId4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00B8BF-75BE-AF4A-87D1-861567711482}" v="125" dt="2023-11-23T08:37:17.88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p:restoredTop sz="94590"/>
  </p:normalViewPr>
  <p:slideViewPr>
    <p:cSldViewPr snapToGrid="0" snapToObjects="1">
      <p:cViewPr varScale="1">
        <p:scale>
          <a:sx n="84" d="100"/>
          <a:sy n="84" d="100"/>
        </p:scale>
        <p:origin x="200"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67737-88DB-4270-956B-6F8794685A2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5EACA6D-210C-43D2-95F8-50D9EFA959AA}">
      <dgm:prSet/>
      <dgm:spPr/>
      <dgm:t>
        <a:bodyPr/>
        <a:lstStyle/>
        <a:p>
          <a:r>
            <a:rPr lang="pt-BR"/>
            <a:t>Demanda intensa por reservas monetárias  leva à necessidade de liquidação rápida de ativos, com depreciação. Isso pode transformar um problema de liquidez em um problema de insolvência.</a:t>
          </a:r>
          <a:endParaRPr lang="en-US"/>
        </a:p>
      </dgm:t>
    </dgm:pt>
    <dgm:pt modelId="{5CA3CA30-F6E6-4F9D-A837-D72151791F8E}" type="parTrans" cxnId="{7622EB44-C666-4F99-B2EB-A02AFBD17053}">
      <dgm:prSet/>
      <dgm:spPr/>
      <dgm:t>
        <a:bodyPr/>
        <a:lstStyle/>
        <a:p>
          <a:endParaRPr lang="en-US"/>
        </a:p>
      </dgm:t>
    </dgm:pt>
    <dgm:pt modelId="{B555A6D6-9E1A-4190-9ED6-6B6CC867E262}" type="sibTrans" cxnId="{7622EB44-C666-4F99-B2EB-A02AFBD17053}">
      <dgm:prSet/>
      <dgm:spPr/>
      <dgm:t>
        <a:bodyPr/>
        <a:lstStyle/>
        <a:p>
          <a:endParaRPr lang="en-US"/>
        </a:p>
      </dgm:t>
    </dgm:pt>
    <dgm:pt modelId="{BC7C72DF-0F2C-4EB7-BD85-DC7EED62C28F}">
      <dgm:prSet/>
      <dgm:spPr/>
      <dgm:t>
        <a:bodyPr/>
        <a:lstStyle/>
        <a:p>
          <a:r>
            <a:rPr lang="pt-BR"/>
            <a:t>Risco de corrida bancária, pois depósitos são resgatados segundo o princípio first come, first served.</a:t>
          </a:r>
          <a:endParaRPr lang="en-US"/>
        </a:p>
      </dgm:t>
    </dgm:pt>
    <dgm:pt modelId="{FCA2978B-B29C-43BC-97A7-911F22F9E8BB}" type="parTrans" cxnId="{373A117D-5F79-4682-9D08-9B9D1A028B86}">
      <dgm:prSet/>
      <dgm:spPr/>
      <dgm:t>
        <a:bodyPr/>
        <a:lstStyle/>
        <a:p>
          <a:endParaRPr lang="en-US"/>
        </a:p>
      </dgm:t>
    </dgm:pt>
    <dgm:pt modelId="{3ABBDB6A-C37A-4EC5-87FA-72CDFFF181D9}" type="sibTrans" cxnId="{373A117D-5F79-4682-9D08-9B9D1A028B86}">
      <dgm:prSet/>
      <dgm:spPr/>
      <dgm:t>
        <a:bodyPr/>
        <a:lstStyle/>
        <a:p>
          <a:endParaRPr lang="en-US"/>
        </a:p>
      </dgm:t>
    </dgm:pt>
    <dgm:pt modelId="{4BF47123-7E0E-40C7-811A-B7D42D86771B}">
      <dgm:prSet/>
      <dgm:spPr/>
      <dgm:t>
        <a:bodyPr/>
        <a:lstStyle/>
        <a:p>
          <a:r>
            <a:rPr lang="pt-BR" dirty="0"/>
            <a:t>Crise bancária </a:t>
          </a:r>
          <a:r>
            <a:rPr lang="pt-BR" dirty="0" err="1"/>
            <a:t>caracteriza-ser</a:t>
          </a:r>
          <a:r>
            <a:rPr lang="pt-BR" dirty="0"/>
            <a:t> por risco de contágio. ¨Toda crise financeira é uma crise de confiança¨, Timothy </a:t>
          </a:r>
          <a:r>
            <a:rPr lang="pt-BR" dirty="0" err="1"/>
            <a:t>Geithner</a:t>
          </a:r>
          <a:endParaRPr lang="en-US" dirty="0"/>
        </a:p>
      </dgm:t>
    </dgm:pt>
    <dgm:pt modelId="{399D151E-31F5-4C1C-B0D8-B184D6F9BF79}" type="parTrans" cxnId="{B797E4A3-3420-4114-B9CB-A3E093790D96}">
      <dgm:prSet/>
      <dgm:spPr/>
      <dgm:t>
        <a:bodyPr/>
        <a:lstStyle/>
        <a:p>
          <a:endParaRPr lang="en-US"/>
        </a:p>
      </dgm:t>
    </dgm:pt>
    <dgm:pt modelId="{2B7F3259-6C1E-43FB-BC08-B935D8BE0B23}" type="sibTrans" cxnId="{B797E4A3-3420-4114-B9CB-A3E093790D96}">
      <dgm:prSet/>
      <dgm:spPr/>
      <dgm:t>
        <a:bodyPr/>
        <a:lstStyle/>
        <a:p>
          <a:endParaRPr lang="en-US"/>
        </a:p>
      </dgm:t>
    </dgm:pt>
    <dgm:pt modelId="{6925B6A2-1C9C-924B-800C-3CC4E2ABCA64}" type="pres">
      <dgm:prSet presAssocID="{24067737-88DB-4270-956B-6F8794685A2F}" presName="linear" presStyleCnt="0">
        <dgm:presLayoutVars>
          <dgm:animLvl val="lvl"/>
          <dgm:resizeHandles val="exact"/>
        </dgm:presLayoutVars>
      </dgm:prSet>
      <dgm:spPr/>
    </dgm:pt>
    <dgm:pt modelId="{1CD7113A-74FD-2142-AC0B-191E09396DF2}" type="pres">
      <dgm:prSet presAssocID="{C5EACA6D-210C-43D2-95F8-50D9EFA959AA}" presName="parentText" presStyleLbl="node1" presStyleIdx="0" presStyleCnt="3">
        <dgm:presLayoutVars>
          <dgm:chMax val="0"/>
          <dgm:bulletEnabled val="1"/>
        </dgm:presLayoutVars>
      </dgm:prSet>
      <dgm:spPr/>
    </dgm:pt>
    <dgm:pt modelId="{CC905FA3-895E-3B49-8A6C-7622DC2A6903}" type="pres">
      <dgm:prSet presAssocID="{B555A6D6-9E1A-4190-9ED6-6B6CC867E262}" presName="spacer" presStyleCnt="0"/>
      <dgm:spPr/>
    </dgm:pt>
    <dgm:pt modelId="{05887F00-7291-D74E-AA85-7CB8B34F834C}" type="pres">
      <dgm:prSet presAssocID="{BC7C72DF-0F2C-4EB7-BD85-DC7EED62C28F}" presName="parentText" presStyleLbl="node1" presStyleIdx="1" presStyleCnt="3">
        <dgm:presLayoutVars>
          <dgm:chMax val="0"/>
          <dgm:bulletEnabled val="1"/>
        </dgm:presLayoutVars>
      </dgm:prSet>
      <dgm:spPr/>
    </dgm:pt>
    <dgm:pt modelId="{7C6C212B-CDA1-FF43-B56A-21B17F6194AD}" type="pres">
      <dgm:prSet presAssocID="{3ABBDB6A-C37A-4EC5-87FA-72CDFFF181D9}" presName="spacer" presStyleCnt="0"/>
      <dgm:spPr/>
    </dgm:pt>
    <dgm:pt modelId="{2B1C6B7B-E31E-0241-BCB4-073DCA9D8E0B}" type="pres">
      <dgm:prSet presAssocID="{4BF47123-7E0E-40C7-811A-B7D42D86771B}" presName="parentText" presStyleLbl="node1" presStyleIdx="2" presStyleCnt="3">
        <dgm:presLayoutVars>
          <dgm:chMax val="0"/>
          <dgm:bulletEnabled val="1"/>
        </dgm:presLayoutVars>
      </dgm:prSet>
      <dgm:spPr/>
    </dgm:pt>
  </dgm:ptLst>
  <dgm:cxnLst>
    <dgm:cxn modelId="{F6EFB818-D7CB-9B44-ADB7-298A3A59D635}" type="presOf" srcId="{24067737-88DB-4270-956B-6F8794685A2F}" destId="{6925B6A2-1C9C-924B-800C-3CC4E2ABCA64}" srcOrd="0" destOrd="0" presId="urn:microsoft.com/office/officeart/2005/8/layout/vList2"/>
    <dgm:cxn modelId="{B7055F32-B00B-FE4C-9EFF-83584133659A}" type="presOf" srcId="{4BF47123-7E0E-40C7-811A-B7D42D86771B}" destId="{2B1C6B7B-E31E-0241-BCB4-073DCA9D8E0B}" srcOrd="0" destOrd="0" presId="urn:microsoft.com/office/officeart/2005/8/layout/vList2"/>
    <dgm:cxn modelId="{ABB5F233-530A-AA41-9D61-50982C5D5AE1}" type="presOf" srcId="{C5EACA6D-210C-43D2-95F8-50D9EFA959AA}" destId="{1CD7113A-74FD-2142-AC0B-191E09396DF2}" srcOrd="0" destOrd="0" presId="urn:microsoft.com/office/officeart/2005/8/layout/vList2"/>
    <dgm:cxn modelId="{7622EB44-C666-4F99-B2EB-A02AFBD17053}" srcId="{24067737-88DB-4270-956B-6F8794685A2F}" destId="{C5EACA6D-210C-43D2-95F8-50D9EFA959AA}" srcOrd="0" destOrd="0" parTransId="{5CA3CA30-F6E6-4F9D-A837-D72151791F8E}" sibTransId="{B555A6D6-9E1A-4190-9ED6-6B6CC867E262}"/>
    <dgm:cxn modelId="{373A117D-5F79-4682-9D08-9B9D1A028B86}" srcId="{24067737-88DB-4270-956B-6F8794685A2F}" destId="{BC7C72DF-0F2C-4EB7-BD85-DC7EED62C28F}" srcOrd="1" destOrd="0" parTransId="{FCA2978B-B29C-43BC-97A7-911F22F9E8BB}" sibTransId="{3ABBDB6A-C37A-4EC5-87FA-72CDFFF181D9}"/>
    <dgm:cxn modelId="{407FF680-2050-D44D-946A-94E9B79BB64C}" type="presOf" srcId="{BC7C72DF-0F2C-4EB7-BD85-DC7EED62C28F}" destId="{05887F00-7291-D74E-AA85-7CB8B34F834C}" srcOrd="0" destOrd="0" presId="urn:microsoft.com/office/officeart/2005/8/layout/vList2"/>
    <dgm:cxn modelId="{B797E4A3-3420-4114-B9CB-A3E093790D96}" srcId="{24067737-88DB-4270-956B-6F8794685A2F}" destId="{4BF47123-7E0E-40C7-811A-B7D42D86771B}" srcOrd="2" destOrd="0" parTransId="{399D151E-31F5-4C1C-B0D8-B184D6F9BF79}" sibTransId="{2B7F3259-6C1E-43FB-BC08-B935D8BE0B23}"/>
    <dgm:cxn modelId="{BF8D8E48-122C-0744-BB88-9C22CB57B8BB}" type="presParOf" srcId="{6925B6A2-1C9C-924B-800C-3CC4E2ABCA64}" destId="{1CD7113A-74FD-2142-AC0B-191E09396DF2}" srcOrd="0" destOrd="0" presId="urn:microsoft.com/office/officeart/2005/8/layout/vList2"/>
    <dgm:cxn modelId="{CDA60D90-C3AD-6A40-AD84-C22417B58B4F}" type="presParOf" srcId="{6925B6A2-1C9C-924B-800C-3CC4E2ABCA64}" destId="{CC905FA3-895E-3B49-8A6C-7622DC2A6903}" srcOrd="1" destOrd="0" presId="urn:microsoft.com/office/officeart/2005/8/layout/vList2"/>
    <dgm:cxn modelId="{2E66EE49-86CA-4C4E-8D4C-4892A606ED59}" type="presParOf" srcId="{6925B6A2-1C9C-924B-800C-3CC4E2ABCA64}" destId="{05887F00-7291-D74E-AA85-7CB8B34F834C}" srcOrd="2" destOrd="0" presId="urn:microsoft.com/office/officeart/2005/8/layout/vList2"/>
    <dgm:cxn modelId="{CA9D9BE3-8AFF-9F49-970E-8B3CD9170879}" type="presParOf" srcId="{6925B6A2-1C9C-924B-800C-3CC4E2ABCA64}" destId="{7C6C212B-CDA1-FF43-B56A-21B17F6194AD}" srcOrd="3" destOrd="0" presId="urn:microsoft.com/office/officeart/2005/8/layout/vList2"/>
    <dgm:cxn modelId="{E0A6B194-2284-0645-A2EF-7F0B176EBFCD}" type="presParOf" srcId="{6925B6A2-1C9C-924B-800C-3CC4E2ABCA64}" destId="{2B1C6B7B-E31E-0241-BCB4-073DCA9D8E0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6BBF94-5FF4-4D1F-82EB-3565AF43F2EE}"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099769F-0447-4E95-9228-D92118DBDBB5}">
      <dgm:prSet/>
      <dgm:spPr/>
      <dgm:t>
        <a:bodyPr/>
        <a:lstStyle/>
        <a:p>
          <a:r>
            <a:rPr lang="pt-BR"/>
            <a:t>Subjetiva: Fabio Ulhoa Coelho e Rubens Requião</a:t>
          </a:r>
          <a:endParaRPr lang="en-US"/>
        </a:p>
      </dgm:t>
    </dgm:pt>
    <dgm:pt modelId="{26AC638D-9F96-47D1-B31A-E94D17CE24C5}" type="parTrans" cxnId="{44F98D32-90F1-4AAC-AC32-3E2DBE3397C2}">
      <dgm:prSet/>
      <dgm:spPr/>
      <dgm:t>
        <a:bodyPr/>
        <a:lstStyle/>
        <a:p>
          <a:endParaRPr lang="en-US"/>
        </a:p>
      </dgm:t>
    </dgm:pt>
    <dgm:pt modelId="{280C6B74-A057-4595-AB38-A9FD3620DBE0}" type="sibTrans" cxnId="{44F98D32-90F1-4AAC-AC32-3E2DBE3397C2}">
      <dgm:prSet/>
      <dgm:spPr/>
      <dgm:t>
        <a:bodyPr/>
        <a:lstStyle/>
        <a:p>
          <a:endParaRPr lang="en-US"/>
        </a:p>
      </dgm:t>
    </dgm:pt>
    <dgm:pt modelId="{8F0A0774-82C7-4725-B625-254536853E3A}">
      <dgm:prSet/>
      <dgm:spPr/>
      <dgm:t>
        <a:bodyPr/>
        <a:lstStyle/>
        <a:p>
          <a:r>
            <a:rPr lang="pt-BR"/>
            <a:t>Objetiva: Modesto Carvalhosa</a:t>
          </a:r>
          <a:endParaRPr lang="en-US"/>
        </a:p>
      </dgm:t>
    </dgm:pt>
    <dgm:pt modelId="{EAF847B2-9D6C-453D-898A-006193B074EF}" type="parTrans" cxnId="{45A1F839-07CF-48FB-83E7-A59BFCEB5086}">
      <dgm:prSet/>
      <dgm:spPr/>
      <dgm:t>
        <a:bodyPr/>
        <a:lstStyle/>
        <a:p>
          <a:endParaRPr lang="en-US"/>
        </a:p>
      </dgm:t>
    </dgm:pt>
    <dgm:pt modelId="{090EF298-F40E-4BE9-8C71-B0ACB02E078B}" type="sibTrans" cxnId="{45A1F839-07CF-48FB-83E7-A59BFCEB5086}">
      <dgm:prSet/>
      <dgm:spPr/>
      <dgm:t>
        <a:bodyPr/>
        <a:lstStyle/>
        <a:p>
          <a:endParaRPr lang="en-US"/>
        </a:p>
      </dgm:t>
    </dgm:pt>
    <dgm:pt modelId="{04757074-B316-8B42-A984-58732578ED08}" type="pres">
      <dgm:prSet presAssocID="{DC6BBF94-5FF4-4D1F-82EB-3565AF43F2EE}" presName="hierChild1" presStyleCnt="0">
        <dgm:presLayoutVars>
          <dgm:chPref val="1"/>
          <dgm:dir/>
          <dgm:animOne val="branch"/>
          <dgm:animLvl val="lvl"/>
          <dgm:resizeHandles/>
        </dgm:presLayoutVars>
      </dgm:prSet>
      <dgm:spPr/>
    </dgm:pt>
    <dgm:pt modelId="{3762E5D2-0C84-9A44-9D90-EE395F9BD0AB}" type="pres">
      <dgm:prSet presAssocID="{2099769F-0447-4E95-9228-D92118DBDBB5}" presName="hierRoot1" presStyleCnt="0"/>
      <dgm:spPr/>
    </dgm:pt>
    <dgm:pt modelId="{398382D6-19E2-1441-8156-BC872172B5FC}" type="pres">
      <dgm:prSet presAssocID="{2099769F-0447-4E95-9228-D92118DBDBB5}" presName="composite" presStyleCnt="0"/>
      <dgm:spPr/>
    </dgm:pt>
    <dgm:pt modelId="{ACAA60C5-A0F8-6648-8DDC-D1E9535F12E7}" type="pres">
      <dgm:prSet presAssocID="{2099769F-0447-4E95-9228-D92118DBDBB5}" presName="background" presStyleLbl="node0" presStyleIdx="0" presStyleCnt="2"/>
      <dgm:spPr/>
    </dgm:pt>
    <dgm:pt modelId="{659062ED-B3B1-9E41-82DA-0886291E1506}" type="pres">
      <dgm:prSet presAssocID="{2099769F-0447-4E95-9228-D92118DBDBB5}" presName="text" presStyleLbl="fgAcc0" presStyleIdx="0" presStyleCnt="2">
        <dgm:presLayoutVars>
          <dgm:chPref val="3"/>
        </dgm:presLayoutVars>
      </dgm:prSet>
      <dgm:spPr/>
    </dgm:pt>
    <dgm:pt modelId="{C409452E-A06E-5247-87A0-87E97ACB1323}" type="pres">
      <dgm:prSet presAssocID="{2099769F-0447-4E95-9228-D92118DBDBB5}" presName="hierChild2" presStyleCnt="0"/>
      <dgm:spPr/>
    </dgm:pt>
    <dgm:pt modelId="{899093F1-80FB-784C-AAF2-8E652EEF0FFB}" type="pres">
      <dgm:prSet presAssocID="{8F0A0774-82C7-4725-B625-254536853E3A}" presName="hierRoot1" presStyleCnt="0"/>
      <dgm:spPr/>
    </dgm:pt>
    <dgm:pt modelId="{1DC0FAD4-1E99-7F40-9A47-BAC23D5EA29F}" type="pres">
      <dgm:prSet presAssocID="{8F0A0774-82C7-4725-B625-254536853E3A}" presName="composite" presStyleCnt="0"/>
      <dgm:spPr/>
    </dgm:pt>
    <dgm:pt modelId="{69AF4B28-E371-A34E-9CDB-55DA61B05F2B}" type="pres">
      <dgm:prSet presAssocID="{8F0A0774-82C7-4725-B625-254536853E3A}" presName="background" presStyleLbl="node0" presStyleIdx="1" presStyleCnt="2"/>
      <dgm:spPr/>
    </dgm:pt>
    <dgm:pt modelId="{2DE16AA7-3942-4440-9125-D4DC424918B6}" type="pres">
      <dgm:prSet presAssocID="{8F0A0774-82C7-4725-B625-254536853E3A}" presName="text" presStyleLbl="fgAcc0" presStyleIdx="1" presStyleCnt="2">
        <dgm:presLayoutVars>
          <dgm:chPref val="3"/>
        </dgm:presLayoutVars>
      </dgm:prSet>
      <dgm:spPr/>
    </dgm:pt>
    <dgm:pt modelId="{4CACFBA1-78A7-1C49-B94C-CCDEA0F8A084}" type="pres">
      <dgm:prSet presAssocID="{8F0A0774-82C7-4725-B625-254536853E3A}" presName="hierChild2" presStyleCnt="0"/>
      <dgm:spPr/>
    </dgm:pt>
  </dgm:ptLst>
  <dgm:cxnLst>
    <dgm:cxn modelId="{44F98D32-90F1-4AAC-AC32-3E2DBE3397C2}" srcId="{DC6BBF94-5FF4-4D1F-82EB-3565AF43F2EE}" destId="{2099769F-0447-4E95-9228-D92118DBDBB5}" srcOrd="0" destOrd="0" parTransId="{26AC638D-9F96-47D1-B31A-E94D17CE24C5}" sibTransId="{280C6B74-A057-4595-AB38-A9FD3620DBE0}"/>
    <dgm:cxn modelId="{45A1F839-07CF-48FB-83E7-A59BFCEB5086}" srcId="{DC6BBF94-5FF4-4D1F-82EB-3565AF43F2EE}" destId="{8F0A0774-82C7-4725-B625-254536853E3A}" srcOrd="1" destOrd="0" parTransId="{EAF847B2-9D6C-453D-898A-006193B074EF}" sibTransId="{090EF298-F40E-4BE9-8C71-B0ACB02E078B}"/>
    <dgm:cxn modelId="{01F42195-C508-0043-90CC-3EDC0612D5CE}" type="presOf" srcId="{8F0A0774-82C7-4725-B625-254536853E3A}" destId="{2DE16AA7-3942-4440-9125-D4DC424918B6}" srcOrd="0" destOrd="0" presId="urn:microsoft.com/office/officeart/2005/8/layout/hierarchy1"/>
    <dgm:cxn modelId="{ECAC20D7-6ADE-A447-92A2-653C3EF3CDEC}" type="presOf" srcId="{2099769F-0447-4E95-9228-D92118DBDBB5}" destId="{659062ED-B3B1-9E41-82DA-0886291E1506}" srcOrd="0" destOrd="0" presId="urn:microsoft.com/office/officeart/2005/8/layout/hierarchy1"/>
    <dgm:cxn modelId="{60ED31EF-11EA-D147-90E6-C3C0B071BFEC}" type="presOf" srcId="{DC6BBF94-5FF4-4D1F-82EB-3565AF43F2EE}" destId="{04757074-B316-8B42-A984-58732578ED08}" srcOrd="0" destOrd="0" presId="urn:microsoft.com/office/officeart/2005/8/layout/hierarchy1"/>
    <dgm:cxn modelId="{57936807-B038-4A41-AD57-30DDCCE5234B}" type="presParOf" srcId="{04757074-B316-8B42-A984-58732578ED08}" destId="{3762E5D2-0C84-9A44-9D90-EE395F9BD0AB}" srcOrd="0" destOrd="0" presId="urn:microsoft.com/office/officeart/2005/8/layout/hierarchy1"/>
    <dgm:cxn modelId="{64382804-ACAF-3D40-A4D8-648B6761B307}" type="presParOf" srcId="{3762E5D2-0C84-9A44-9D90-EE395F9BD0AB}" destId="{398382D6-19E2-1441-8156-BC872172B5FC}" srcOrd="0" destOrd="0" presId="urn:microsoft.com/office/officeart/2005/8/layout/hierarchy1"/>
    <dgm:cxn modelId="{F9584800-8B25-E841-B3ED-2797A4205985}" type="presParOf" srcId="{398382D6-19E2-1441-8156-BC872172B5FC}" destId="{ACAA60C5-A0F8-6648-8DDC-D1E9535F12E7}" srcOrd="0" destOrd="0" presId="urn:microsoft.com/office/officeart/2005/8/layout/hierarchy1"/>
    <dgm:cxn modelId="{4B115B4A-C97A-674F-887F-CCE8E9F3705F}" type="presParOf" srcId="{398382D6-19E2-1441-8156-BC872172B5FC}" destId="{659062ED-B3B1-9E41-82DA-0886291E1506}" srcOrd="1" destOrd="0" presId="urn:microsoft.com/office/officeart/2005/8/layout/hierarchy1"/>
    <dgm:cxn modelId="{CFC48925-9812-1E44-A40B-C318F92F47EB}" type="presParOf" srcId="{3762E5D2-0C84-9A44-9D90-EE395F9BD0AB}" destId="{C409452E-A06E-5247-87A0-87E97ACB1323}" srcOrd="1" destOrd="0" presId="urn:microsoft.com/office/officeart/2005/8/layout/hierarchy1"/>
    <dgm:cxn modelId="{E8FD6093-2394-204C-A402-C8152D8BCF3F}" type="presParOf" srcId="{04757074-B316-8B42-A984-58732578ED08}" destId="{899093F1-80FB-784C-AAF2-8E652EEF0FFB}" srcOrd="1" destOrd="0" presId="urn:microsoft.com/office/officeart/2005/8/layout/hierarchy1"/>
    <dgm:cxn modelId="{F597A503-586F-0E49-AA45-3F1846B44520}" type="presParOf" srcId="{899093F1-80FB-784C-AAF2-8E652EEF0FFB}" destId="{1DC0FAD4-1E99-7F40-9A47-BAC23D5EA29F}" srcOrd="0" destOrd="0" presId="urn:microsoft.com/office/officeart/2005/8/layout/hierarchy1"/>
    <dgm:cxn modelId="{A274DF54-A03D-F746-833E-9A3982A0B7D4}" type="presParOf" srcId="{1DC0FAD4-1E99-7F40-9A47-BAC23D5EA29F}" destId="{69AF4B28-E371-A34E-9CDB-55DA61B05F2B}" srcOrd="0" destOrd="0" presId="urn:microsoft.com/office/officeart/2005/8/layout/hierarchy1"/>
    <dgm:cxn modelId="{DCB72DDA-FBFF-0C46-8D17-86D5285D2D12}" type="presParOf" srcId="{1DC0FAD4-1E99-7F40-9A47-BAC23D5EA29F}" destId="{2DE16AA7-3942-4440-9125-D4DC424918B6}" srcOrd="1" destOrd="0" presId="urn:microsoft.com/office/officeart/2005/8/layout/hierarchy1"/>
    <dgm:cxn modelId="{42F1AA7C-6BC8-FF47-BBF4-F57DBC2E35AD}" type="presParOf" srcId="{899093F1-80FB-784C-AAF2-8E652EEF0FFB}" destId="{4CACFBA1-78A7-1C49-B94C-CCDEA0F8A08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7113A-74FD-2142-AC0B-191E09396DF2}">
      <dsp:nvSpPr>
        <dsp:cNvPr id="0" name=""/>
        <dsp:cNvSpPr/>
      </dsp:nvSpPr>
      <dsp:spPr>
        <a:xfrm>
          <a:off x="0" y="223838"/>
          <a:ext cx="6263640" cy="16415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Demanda intensa por reservas monetárias  leva à necessidade de liquidação rápida de ativos, com depreciação. Isso pode transformar um problema de liquidez em um problema de insolvência.</a:t>
          </a:r>
          <a:endParaRPr lang="en-US" sz="2300" kern="1200"/>
        </a:p>
      </dsp:txBody>
      <dsp:txXfrm>
        <a:off x="80132" y="303970"/>
        <a:ext cx="6103376" cy="1481245"/>
      </dsp:txXfrm>
    </dsp:sp>
    <dsp:sp modelId="{05887F00-7291-D74E-AA85-7CB8B34F834C}">
      <dsp:nvSpPr>
        <dsp:cNvPr id="0" name=""/>
        <dsp:cNvSpPr/>
      </dsp:nvSpPr>
      <dsp:spPr>
        <a:xfrm>
          <a:off x="0" y="1931589"/>
          <a:ext cx="6263640" cy="164150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Risco de corrida bancária, pois depósitos são resgatados segundo o princípio first come, first served.</a:t>
          </a:r>
          <a:endParaRPr lang="en-US" sz="2300" kern="1200"/>
        </a:p>
      </dsp:txBody>
      <dsp:txXfrm>
        <a:off x="80132" y="2011721"/>
        <a:ext cx="6103376" cy="1481245"/>
      </dsp:txXfrm>
    </dsp:sp>
    <dsp:sp modelId="{2B1C6B7B-E31E-0241-BCB4-073DCA9D8E0B}">
      <dsp:nvSpPr>
        <dsp:cNvPr id="0" name=""/>
        <dsp:cNvSpPr/>
      </dsp:nvSpPr>
      <dsp:spPr>
        <a:xfrm>
          <a:off x="0" y="3639339"/>
          <a:ext cx="6263640" cy="16415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dirty="0"/>
            <a:t>Crise bancária </a:t>
          </a:r>
          <a:r>
            <a:rPr lang="pt-BR" sz="2300" kern="1200" dirty="0" err="1"/>
            <a:t>caracteriza-ser</a:t>
          </a:r>
          <a:r>
            <a:rPr lang="pt-BR" sz="2300" kern="1200" dirty="0"/>
            <a:t> por risco de contágio. ¨Toda crise financeira é uma crise de confiança¨, Timothy </a:t>
          </a:r>
          <a:r>
            <a:rPr lang="pt-BR" sz="2300" kern="1200" dirty="0" err="1"/>
            <a:t>Geithner</a:t>
          </a:r>
          <a:endParaRPr lang="en-US" sz="2300" kern="1200" dirty="0"/>
        </a:p>
      </dsp:txBody>
      <dsp:txXfrm>
        <a:off x="80132" y="3719471"/>
        <a:ext cx="6103376" cy="1481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60C5-A0F8-6648-8DDC-D1E9535F12E7}">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9062ED-B3B1-9E41-82DA-0886291E1506}">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pt-BR" sz="4500" kern="1200"/>
            <a:t>Subjetiva: Fabio Ulhoa Coelho e Rubens Requião</a:t>
          </a:r>
          <a:endParaRPr lang="en-US" sz="4500" kern="1200"/>
        </a:p>
      </dsp:txBody>
      <dsp:txXfrm>
        <a:off x="696297" y="538547"/>
        <a:ext cx="4171627" cy="2590157"/>
      </dsp:txXfrm>
    </dsp:sp>
    <dsp:sp modelId="{69AF4B28-E371-A34E-9CDB-55DA61B05F2B}">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16AA7-3942-4440-9125-D4DC424918B6}">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pt-BR" sz="4500" kern="1200"/>
            <a:t>Objetiva: Modesto Carvalhosa</a:t>
          </a:r>
          <a:endParaRPr lang="en-US" sz="45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EABC0E-9A09-5445-8DBA-4EDEA41A90D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334C3F0-4580-2B4B-8157-0AC57C6B83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9B1D9B5-1E99-EF46-A87A-50CDE7CD657E}"/>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5" name="Espaço Reservado para Rodapé 4">
            <a:extLst>
              <a:ext uri="{FF2B5EF4-FFF2-40B4-BE49-F238E27FC236}">
                <a16:creationId xmlns:a16="http://schemas.microsoft.com/office/drawing/2014/main" id="{5E3960D4-426D-8848-BBE8-EDA7872CDA2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479DCBE-DFC4-6B4C-9CAE-CF218DD93767}"/>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425916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F209B7-B399-0F47-B171-60BAC8F385D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1253FFC-1920-BA4A-87DD-1EB09EE93A9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37E6654-31CD-E34B-8D12-F5A8F925E966}"/>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5" name="Espaço Reservado para Rodapé 4">
            <a:extLst>
              <a:ext uri="{FF2B5EF4-FFF2-40B4-BE49-F238E27FC236}">
                <a16:creationId xmlns:a16="http://schemas.microsoft.com/office/drawing/2014/main" id="{5C19F6AA-E92C-474F-91EE-8BDC0461221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77BDD42-9331-F445-A4BA-36665B7F89E0}"/>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48109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D75689D-5904-5344-A131-B5BB7C0F2D0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A9052E4-316B-584F-80BE-916C5FF893E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90656ED-F659-4D42-8409-8F9699F2CBB6}"/>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5" name="Espaço Reservado para Rodapé 4">
            <a:extLst>
              <a:ext uri="{FF2B5EF4-FFF2-40B4-BE49-F238E27FC236}">
                <a16:creationId xmlns:a16="http://schemas.microsoft.com/office/drawing/2014/main" id="{CC024255-16F0-DF43-9CA4-B3A666204F7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4D6DE08-ABF6-E141-AB26-E2463F43FEDB}"/>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422824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5CAC1-4C10-7F4E-B871-363ADD4402B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BDF7C99-15A3-8748-8019-E4C5C2C5D58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F31FBBE-844C-484D-9D80-F62A25E0C410}"/>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5" name="Espaço Reservado para Rodapé 4">
            <a:extLst>
              <a:ext uri="{FF2B5EF4-FFF2-40B4-BE49-F238E27FC236}">
                <a16:creationId xmlns:a16="http://schemas.microsoft.com/office/drawing/2014/main" id="{0047B2E6-EF49-7046-AB25-F7FE88771ED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3E93E55-F5DD-1B40-A1E1-4A68C654BC9B}"/>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4655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C645D2-4CC8-A249-A90B-B1701B08385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5F69031-764D-B84D-8FD1-B88B889313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2FF17F6-3D9B-9546-A048-93F42F6460E8}"/>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5" name="Espaço Reservado para Rodapé 4">
            <a:extLst>
              <a:ext uri="{FF2B5EF4-FFF2-40B4-BE49-F238E27FC236}">
                <a16:creationId xmlns:a16="http://schemas.microsoft.com/office/drawing/2014/main" id="{EB5AF5A2-6D36-AF4A-BFDD-A55A39FAF40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4FA267B-A749-854C-8BCF-530CA1252F2E}"/>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351431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5E2BE-2FB7-7D48-A20F-B3655E408BD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0665536-DF96-654A-887D-81668D210EDE}"/>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5417DE5-D0B5-DD44-A161-CEC45A59424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6EBE24B-3CB1-8044-911C-30CCF55043C1}"/>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6" name="Espaço Reservado para Rodapé 5">
            <a:extLst>
              <a:ext uri="{FF2B5EF4-FFF2-40B4-BE49-F238E27FC236}">
                <a16:creationId xmlns:a16="http://schemas.microsoft.com/office/drawing/2014/main" id="{A5412A19-AF2C-9844-871B-E95EE9B368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9379704-DA8F-1C42-8E5C-F5EA31796CE1}"/>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2353223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6FF5D-A649-2247-B184-2D7D86739F2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01A7C22-89F0-1743-9FD3-CB202726B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56FACFB-6222-ED41-B255-340F68C40E4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B72FB03-A404-4443-9867-B4DEA386B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76A4B28-367C-A642-9866-8AB5C371D23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E32E8DF-F268-E242-BA14-B98685D90B38}"/>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8" name="Espaço Reservado para Rodapé 7">
            <a:extLst>
              <a:ext uri="{FF2B5EF4-FFF2-40B4-BE49-F238E27FC236}">
                <a16:creationId xmlns:a16="http://schemas.microsoft.com/office/drawing/2014/main" id="{E5764ECC-F59E-B74B-A4D6-313EBAF0DEA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172894D-B49F-B245-8CBF-882DF8FBDFAC}"/>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809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02104-C65C-BF45-B9B7-D110001E432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AED29BF-A422-104A-BF8C-9A80DBF544FF}"/>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4" name="Espaço Reservado para Rodapé 3">
            <a:extLst>
              <a:ext uri="{FF2B5EF4-FFF2-40B4-BE49-F238E27FC236}">
                <a16:creationId xmlns:a16="http://schemas.microsoft.com/office/drawing/2014/main" id="{D72F02AE-DD60-1142-9F75-025CC6C4C9C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10FD3F1-FF81-0A40-ADD1-A4CE8920F1EF}"/>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274868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A124882-9070-DC40-9E7C-CF387B7AB344}"/>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3" name="Espaço Reservado para Rodapé 2">
            <a:extLst>
              <a:ext uri="{FF2B5EF4-FFF2-40B4-BE49-F238E27FC236}">
                <a16:creationId xmlns:a16="http://schemas.microsoft.com/office/drawing/2014/main" id="{8A612DFD-06D4-5347-BEE6-A3D02A5BFF3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8B93684-0EE3-FE47-9FB5-BB0213C83D37}"/>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39328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4017E7-696D-0F4B-BC7C-D319A228282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73FA4B79-D935-9347-BCD2-82986753E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99C28CB-5FE8-894C-9BB3-DF65DC48D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F65CFC2-9089-144B-A40C-F980F775FEE7}"/>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6" name="Espaço Reservado para Rodapé 5">
            <a:extLst>
              <a:ext uri="{FF2B5EF4-FFF2-40B4-BE49-F238E27FC236}">
                <a16:creationId xmlns:a16="http://schemas.microsoft.com/office/drawing/2014/main" id="{4A8AE4F2-80F4-AD4C-BDFE-1C0CCCAA088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F1056E7-F974-0446-9EF5-1D1632FDE6FF}"/>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99402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54BD4-4F44-044B-8482-BB0FC7B318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D068059-7A26-F74A-B0E5-211CDD592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979CD25-F648-064C-A41B-3B7581FA8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F270B06-FD32-3E4E-9519-8623704FFCDF}"/>
              </a:ext>
            </a:extLst>
          </p:cNvPr>
          <p:cNvSpPr>
            <a:spLocks noGrp="1"/>
          </p:cNvSpPr>
          <p:nvPr>
            <p:ph type="dt" sz="half" idx="10"/>
          </p:nvPr>
        </p:nvSpPr>
        <p:spPr/>
        <p:txBody>
          <a:bodyPr/>
          <a:lstStyle/>
          <a:p>
            <a:fld id="{0FBE3244-2404-5F48-9837-2CE4E68931F1}" type="datetimeFigureOut">
              <a:rPr lang="pt-BR" smtClean="0"/>
              <a:t>23/11/2023</a:t>
            </a:fld>
            <a:endParaRPr lang="pt-BR"/>
          </a:p>
        </p:txBody>
      </p:sp>
      <p:sp>
        <p:nvSpPr>
          <p:cNvPr id="6" name="Espaço Reservado para Rodapé 5">
            <a:extLst>
              <a:ext uri="{FF2B5EF4-FFF2-40B4-BE49-F238E27FC236}">
                <a16:creationId xmlns:a16="http://schemas.microsoft.com/office/drawing/2014/main" id="{1F612684-1316-2348-917E-37651BEAD24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8BA6AB3-1250-AE48-BFD9-BE7D7D025091}"/>
              </a:ext>
            </a:extLst>
          </p:cNvPr>
          <p:cNvSpPr>
            <a:spLocks noGrp="1"/>
          </p:cNvSpPr>
          <p:nvPr>
            <p:ph type="sldNum" sz="quarter" idx="12"/>
          </p:nvPr>
        </p:nvSpPr>
        <p:spPr/>
        <p:txBody>
          <a:bodyPr/>
          <a:lstStyle/>
          <a:p>
            <a:fld id="{339A4FDB-1B7D-6948-BA3C-588C3B281867}" type="slidenum">
              <a:rPr lang="pt-BR" smtClean="0"/>
              <a:t>‹nº›</a:t>
            </a:fld>
            <a:endParaRPr lang="pt-BR"/>
          </a:p>
        </p:txBody>
      </p:sp>
    </p:spTree>
    <p:extLst>
      <p:ext uri="{BB962C8B-B14F-4D97-AF65-F5344CB8AC3E}">
        <p14:creationId xmlns:p14="http://schemas.microsoft.com/office/powerpoint/2010/main" val="356386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8E556C6-B10B-3147-B0F8-80CE9BDCC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968B1AB-B380-FD45-AFFA-97D09E75B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287AF0E-6747-5D45-B821-3970D03A9D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E3244-2404-5F48-9837-2CE4E68931F1}" type="datetimeFigureOut">
              <a:rPr lang="pt-BR" smtClean="0"/>
              <a:t>23/11/2023</a:t>
            </a:fld>
            <a:endParaRPr lang="pt-BR"/>
          </a:p>
        </p:txBody>
      </p:sp>
      <p:sp>
        <p:nvSpPr>
          <p:cNvPr id="5" name="Espaço Reservado para Rodapé 4">
            <a:extLst>
              <a:ext uri="{FF2B5EF4-FFF2-40B4-BE49-F238E27FC236}">
                <a16:creationId xmlns:a16="http://schemas.microsoft.com/office/drawing/2014/main" id="{54B4EAD1-3C8E-F044-81BA-1FB842FD0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F086351-C445-7E4D-8547-E268EB1BA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A4FDB-1B7D-6948-BA3C-588C3B281867}" type="slidenum">
              <a:rPr lang="pt-BR" smtClean="0"/>
              <a:t>‹nº›</a:t>
            </a:fld>
            <a:endParaRPr lang="pt-BR"/>
          </a:p>
        </p:txBody>
      </p:sp>
    </p:spTree>
    <p:extLst>
      <p:ext uri="{BB962C8B-B14F-4D97-AF65-F5344CB8AC3E}">
        <p14:creationId xmlns:p14="http://schemas.microsoft.com/office/powerpoint/2010/main" val="334320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planalto.gov.br/ccivil_03/leis/L6024.htm" TargetMode="External"/><Relationship Id="rId2" Type="http://schemas.openxmlformats.org/officeDocument/2006/relationships/hyperlink" Target="http://www.planalto.gov.br/ccivil_03/Decreto-Lei/Del2321.htm#art15" TargetMode="External"/><Relationship Id="rId1" Type="http://schemas.openxmlformats.org/officeDocument/2006/relationships/slideLayout" Target="../slideLayouts/slideLayout2.xml"/><Relationship Id="rId4" Type="http://schemas.openxmlformats.org/officeDocument/2006/relationships/hyperlink" Target="http://www.planalto.gov.br/ccivil_03/Decreto-Lei/Del2321.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omo será o Open Banking no Brasil? - Fala, Nubank">
            <a:extLst>
              <a:ext uri="{FF2B5EF4-FFF2-40B4-BE49-F238E27FC236}">
                <a16:creationId xmlns:a16="http://schemas.microsoft.com/office/drawing/2014/main" id="{2FC5024B-AE93-8B49-BA5D-ADEA89E9283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0896" r="488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E92837A-4973-964E-AF6A-131E2C1AA458}"/>
              </a:ext>
            </a:extLst>
          </p:cNvPr>
          <p:cNvSpPr>
            <a:spLocks noGrp="1"/>
          </p:cNvSpPr>
          <p:nvPr>
            <p:ph type="ctrTitle"/>
          </p:nvPr>
        </p:nvSpPr>
        <p:spPr>
          <a:xfrm>
            <a:off x="1524000" y="1122362"/>
            <a:ext cx="9144000" cy="2900518"/>
          </a:xfrm>
        </p:spPr>
        <p:txBody>
          <a:bodyPr>
            <a:normAutofit/>
          </a:bodyPr>
          <a:lstStyle/>
          <a:p>
            <a:r>
              <a:rPr lang="pt-BR" sz="3300">
                <a:solidFill>
                  <a:srgbClr val="FFFFFF"/>
                </a:solidFill>
              </a:rPr>
              <a:t>Processo sancionador perante o Banco Central e o Conselho de Recursos do Sistema Financeiro.</a:t>
            </a:r>
            <a:br>
              <a:rPr lang="pt-BR" sz="3300">
                <a:solidFill>
                  <a:srgbClr val="FFFFFF"/>
                </a:solidFill>
              </a:rPr>
            </a:br>
            <a:r>
              <a:rPr lang="pt-BR" sz="3300">
                <a:solidFill>
                  <a:srgbClr val="FFFFFF"/>
                </a:solidFill>
              </a:rPr>
              <a:t>Insolvência da instituição financeira: Intervenção, RAET, liquidação extrajudicial, falência. O Fundo Garantidor de Créditos (FGC). </a:t>
            </a:r>
          </a:p>
        </p:txBody>
      </p:sp>
      <p:sp>
        <p:nvSpPr>
          <p:cNvPr id="3" name="Subtítulo 2">
            <a:extLst>
              <a:ext uri="{FF2B5EF4-FFF2-40B4-BE49-F238E27FC236}">
                <a16:creationId xmlns:a16="http://schemas.microsoft.com/office/drawing/2014/main" id="{939824BD-AD91-094F-A815-FF9B7D0966E1}"/>
              </a:ext>
            </a:extLst>
          </p:cNvPr>
          <p:cNvSpPr>
            <a:spLocks noGrp="1"/>
          </p:cNvSpPr>
          <p:nvPr>
            <p:ph type="subTitle" idx="1"/>
          </p:nvPr>
        </p:nvSpPr>
        <p:spPr>
          <a:xfrm>
            <a:off x="1524000" y="4159404"/>
            <a:ext cx="9144000" cy="1098395"/>
          </a:xfrm>
        </p:spPr>
        <p:txBody>
          <a:bodyPr>
            <a:normAutofit/>
          </a:bodyPr>
          <a:lstStyle/>
          <a:p>
            <a:endParaRPr lang="pt-BR">
              <a:solidFill>
                <a:srgbClr val="FFFFFF"/>
              </a:solidFill>
            </a:endParaRPr>
          </a:p>
          <a:p>
            <a:r>
              <a:rPr lang="pt-BR">
                <a:solidFill>
                  <a:srgbClr val="FFFFFF"/>
                </a:solidFill>
              </a:rPr>
              <a:t>Professor Doutor Ruy Pereira Camilo Junior</a:t>
            </a:r>
          </a:p>
        </p:txBody>
      </p:sp>
    </p:spTree>
    <p:extLst>
      <p:ext uri="{BB962C8B-B14F-4D97-AF65-F5344CB8AC3E}">
        <p14:creationId xmlns:p14="http://schemas.microsoft.com/office/powerpoint/2010/main" val="15571289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Espaço Reservado para Conteúdo 4">
            <a:extLst>
              <a:ext uri="{FF2B5EF4-FFF2-40B4-BE49-F238E27FC236}">
                <a16:creationId xmlns:a16="http://schemas.microsoft.com/office/drawing/2014/main" id="{AAB0F781-445C-5746-AEA8-7835CD7A0183}"/>
              </a:ext>
            </a:extLst>
          </p:cNvPr>
          <p:cNvGraphicFramePr>
            <a:graphicFrameLocks noGrp="1"/>
          </p:cNvGraphicFramePr>
          <p:nvPr>
            <p:ph idx="1"/>
            <p:extLst>
              <p:ext uri="{D42A27DB-BD31-4B8C-83A1-F6EECF244321}">
                <p14:modId xmlns:p14="http://schemas.microsoft.com/office/powerpoint/2010/main" val="227970301"/>
              </p:ext>
            </p:extLst>
          </p:nvPr>
        </p:nvGraphicFramePr>
        <p:xfrm>
          <a:off x="1017779" y="643466"/>
          <a:ext cx="10156442" cy="5879047"/>
        </p:xfrm>
        <a:graphic>
          <a:graphicData uri="http://schemas.openxmlformats.org/drawingml/2006/table">
            <a:tbl>
              <a:tblPr/>
              <a:tblGrid>
                <a:gridCol w="10156442">
                  <a:extLst>
                    <a:ext uri="{9D8B030D-6E8A-4147-A177-3AD203B41FA5}">
                      <a16:colId xmlns:a16="http://schemas.microsoft.com/office/drawing/2014/main" val="41916233"/>
                    </a:ext>
                  </a:extLst>
                </a:gridCol>
              </a:tblGrid>
              <a:tr h="376966">
                <a:tc>
                  <a:txBody>
                    <a:bodyPr/>
                    <a:lstStyle/>
                    <a:p>
                      <a:pPr algn="just" fontAlgn="t">
                        <a:spcBef>
                          <a:spcPts val="0"/>
                        </a:spcBef>
                        <a:spcAft>
                          <a:spcPts val="0"/>
                        </a:spcAft>
                      </a:pPr>
                      <a:r>
                        <a:rPr lang="pt-BR" sz="2000" b="1" i="0" u="none" strike="noStrike">
                          <a:effectLst/>
                          <a:latin typeface="Arial" panose="020B0604020202020204" pitchFamily="34" charset="0"/>
                          <a:ea typeface="Times New Roman" panose="02020603050405020304" pitchFamily="18" charset="0"/>
                          <a:cs typeface="Times New Roman" panose="02020603050405020304" pitchFamily="18" charset="0"/>
                        </a:rPr>
                        <a:t> </a:t>
                      </a:r>
                      <a:endParaRPr lang="pt-BR" sz="3000" b="0" i="0" u="none" strike="noStrike">
                        <a:effectLst/>
                        <a:latin typeface="Arial" panose="020B0604020202020204" pitchFamily="34" charset="0"/>
                      </a:endParaRPr>
                    </a:p>
                  </a:txBody>
                  <a:tcPr marL="73177" marR="73177" marT="15681" marB="0">
                    <a:lnL>
                      <a:noFill/>
                    </a:lnL>
                    <a:lnR>
                      <a:noFill/>
                    </a:lnR>
                    <a:lnT>
                      <a:noFill/>
                    </a:lnT>
                    <a:lnB>
                      <a:noFill/>
                    </a:lnB>
                  </a:tcPr>
                </a:tc>
                <a:extLst>
                  <a:ext uri="{0D108BD9-81ED-4DB2-BD59-A6C34878D82A}">
                    <a16:rowId xmlns:a16="http://schemas.microsoft.com/office/drawing/2014/main" val="1612922562"/>
                  </a:ext>
                </a:extLst>
              </a:tr>
              <a:tr h="5194102">
                <a:tc>
                  <a:txBody>
                    <a:bodyPr/>
                    <a:lstStyle/>
                    <a:p>
                      <a:pPr algn="just" fontAlgn="t">
                        <a:spcBef>
                          <a:spcPts val="0"/>
                        </a:spcBef>
                        <a:spcAft>
                          <a:spcPts val="0"/>
                        </a:spcAft>
                      </a:pP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EMENTA: RECURSO(</a:t>
                      </a:r>
                      <a:r>
                        <a:rPr lang="pt-BR" sz="2000" b="1"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VOLUNTÁRIO(</a:t>
                      </a:r>
                      <a:r>
                        <a:rPr lang="pt-BR" sz="2000" b="1"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Cooperativa de crédito </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Realização de operações de crédito em desacordo com os princípios de seletividade, garantia, liquidez e diversificação de riscos </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Manutenção de escrituração contábil em desacordo com a regulamentação vigente – Elaboração de demonstrações financeiras e contábeis que não refletiam com fidedignidade e clareza a real situação econômico-financeira da Cooperativa – </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Descumprimento dos deveres legais e estatutários do Conselho de Administração de estabelecer normas de controle das operações e serviços, de verificar o desenvolvimento das operações e atividades em geral e de verificar periodicamente o estado econômico-financeiro da sociedade </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Descumprimento dos deveres legais e estatutários do Conselho Fiscal de exercer assídua e minuciosa fiscalização sobre a administração da Cooperativa e de informar à Assembleia Geral sobre os atos de má gestão - Irregularidades caracterizadas, inclusive de natureza grave – Apelos a que se nega provimento. (CRSFN, recurso 13448, de 21016)</a:t>
                      </a:r>
                      <a:endParaRPr lang="pt-BR" sz="3000" b="0" i="0" u="none" strike="noStrike" dirty="0">
                        <a:effectLst/>
                        <a:latin typeface="Arial" panose="020B0604020202020204" pitchFamily="34" charset="0"/>
                      </a:endParaRPr>
                    </a:p>
                    <a:p>
                      <a:pPr algn="just" fontAlgn="t">
                        <a:spcBef>
                          <a:spcPts val="0"/>
                        </a:spcBef>
                        <a:spcAft>
                          <a:spcPts val="0"/>
                        </a:spcAft>
                      </a:pP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pt-BR" sz="3000" b="0" i="0" u="none" strike="noStrike" dirty="0">
                        <a:effectLst/>
                        <a:latin typeface="Arial" panose="020B0604020202020204" pitchFamily="34" charset="0"/>
                      </a:endParaRPr>
                    </a:p>
                    <a:p>
                      <a:pPr marL="1307592" indent="-1353312" algn="just" fontAlgn="t">
                        <a:spcBef>
                          <a:spcPts val="0"/>
                        </a:spcBef>
                        <a:spcAft>
                          <a:spcPts val="0"/>
                        </a:spcAft>
                      </a:pP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PENALIDADE(</a:t>
                      </a:r>
                      <a:r>
                        <a:rPr lang="pt-BR" sz="2000" b="1"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Advertência e Inabilitação Temporária.</a:t>
                      </a:r>
                      <a:endParaRPr lang="pt-BR" sz="3000" b="0" i="0" u="none" strike="noStrike" dirty="0">
                        <a:effectLst/>
                        <a:latin typeface="Arial" panose="020B0604020202020204" pitchFamily="34" charset="0"/>
                      </a:endParaRPr>
                    </a:p>
                    <a:p>
                      <a:pPr algn="just" fontAlgn="t">
                        <a:spcBef>
                          <a:spcPts val="0"/>
                        </a:spcBef>
                        <a:spcAft>
                          <a:spcPts val="0"/>
                        </a:spcAft>
                      </a:pP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pt-BR" sz="3000" b="0" i="0" u="none" strike="noStrike" dirty="0">
                        <a:effectLst/>
                        <a:latin typeface="Arial" panose="020B0604020202020204" pitchFamily="34" charset="0"/>
                      </a:endParaRPr>
                    </a:p>
                    <a:p>
                      <a:pPr marL="1033272" algn="just" fontAlgn="t">
                        <a:spcBef>
                          <a:spcPts val="0"/>
                        </a:spcBef>
                        <a:spcAft>
                          <a:spcPts val="0"/>
                        </a:spcAft>
                      </a:pP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BASE LEGAL: </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Lei nº 4.595/1964, art. 44, inciso </a:t>
                      </a:r>
                      <a:r>
                        <a:rPr lang="pt-BR" sz="2000" b="0"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I</a:t>
                      </a:r>
                      <a:r>
                        <a:rPr lang="pt-BR" sz="20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e § 4º.</a:t>
                      </a:r>
                      <a:endParaRPr lang="pt-BR" sz="3000" b="0" i="0" u="none" strike="noStrike" dirty="0">
                        <a:effectLst/>
                        <a:latin typeface="Arial" panose="020B0604020202020204" pitchFamily="34" charset="0"/>
                      </a:endParaRPr>
                    </a:p>
                  </a:txBody>
                  <a:tcPr marL="73177" marR="73177" marT="15681" marB="0">
                    <a:lnL>
                      <a:noFill/>
                    </a:lnL>
                    <a:lnR>
                      <a:noFill/>
                    </a:lnR>
                    <a:lnT>
                      <a:noFill/>
                    </a:lnT>
                    <a:lnB>
                      <a:noFill/>
                    </a:lnB>
                  </a:tcPr>
                </a:tc>
                <a:extLst>
                  <a:ext uri="{0D108BD9-81ED-4DB2-BD59-A6C34878D82A}">
                    <a16:rowId xmlns:a16="http://schemas.microsoft.com/office/drawing/2014/main" val="3359648673"/>
                  </a:ext>
                </a:extLst>
              </a:tr>
            </a:tbl>
          </a:graphicData>
        </a:graphic>
      </p:graphicFrame>
    </p:spTree>
    <p:extLst>
      <p:ext uri="{BB962C8B-B14F-4D97-AF65-F5344CB8AC3E}">
        <p14:creationId xmlns:p14="http://schemas.microsoft.com/office/powerpoint/2010/main" val="38605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Espaço Reservado para Conteúdo 3">
            <a:extLst>
              <a:ext uri="{FF2B5EF4-FFF2-40B4-BE49-F238E27FC236}">
                <a16:creationId xmlns:a16="http://schemas.microsoft.com/office/drawing/2014/main" id="{E4FA2254-7671-2B4C-9A00-2D05727D8A99}"/>
              </a:ext>
            </a:extLst>
          </p:cNvPr>
          <p:cNvGraphicFramePr>
            <a:graphicFrameLocks noGrp="1"/>
          </p:cNvGraphicFramePr>
          <p:nvPr>
            <p:ph idx="1"/>
            <p:extLst>
              <p:ext uri="{D42A27DB-BD31-4B8C-83A1-F6EECF244321}">
                <p14:modId xmlns:p14="http://schemas.microsoft.com/office/powerpoint/2010/main" val="2555009844"/>
              </p:ext>
            </p:extLst>
          </p:nvPr>
        </p:nvGraphicFramePr>
        <p:xfrm>
          <a:off x="1674399" y="643466"/>
          <a:ext cx="8843203" cy="5571067"/>
        </p:xfrm>
        <a:graphic>
          <a:graphicData uri="http://schemas.openxmlformats.org/drawingml/2006/table">
            <a:tbl>
              <a:tblPr/>
              <a:tblGrid>
                <a:gridCol w="8843203">
                  <a:extLst>
                    <a:ext uri="{9D8B030D-6E8A-4147-A177-3AD203B41FA5}">
                      <a16:colId xmlns:a16="http://schemas.microsoft.com/office/drawing/2014/main" val="3475119324"/>
                    </a:ext>
                  </a:extLst>
                </a:gridCol>
              </a:tblGrid>
              <a:tr h="5571067">
                <a:tc>
                  <a:txBody>
                    <a:bodyPr/>
                    <a:lstStyle/>
                    <a:p>
                      <a:pPr algn="just" fontAlgn="t">
                        <a:spcBef>
                          <a:spcPts val="0"/>
                        </a:spcBef>
                        <a:spcAft>
                          <a:spcPts val="0"/>
                        </a:spcAft>
                      </a:pP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EMENTA: </a:t>
                      </a:r>
                      <a:r>
                        <a:rPr lang="pt-BR" sz="17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RECURSO(</a:t>
                      </a:r>
                      <a:r>
                        <a:rPr lang="pt-BR" sz="1700" b="1" i="0" u="none" strike="noStrik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t>
                      </a:r>
                      <a:r>
                        <a:rPr lang="pt-BR" sz="17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VOLUNTÁRIO(</a:t>
                      </a:r>
                      <a:r>
                        <a:rPr lang="pt-BR" sz="1700" b="1" i="0" u="none" strike="noStrike"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t>
                      </a:r>
                      <a:r>
                        <a:rPr lang="pt-BR" sz="1700" b="1"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 DE OFÍCIO</a:t>
                      </a: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Instituição financeira bancária – Ex-Administradores e </a:t>
                      </a:r>
                      <a:r>
                        <a:rPr lang="pt-BR" sz="2000" b="1"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Ex-Membros</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do Conselho de Administração </a:t>
                      </a:r>
                      <a:r>
                        <a:rPr lang="pt-BR" sz="17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Inexistência de prescrição (...)- Inobservância das normas de boa gestão e de boa técnica bancária (deferimento e condução de operações em desatendimento aos princípios de seletividade, garantia, liquidez e diversificação de riscos) - Inobservância dos deveres de diligência e de fiscalização exigidos de membros de conselho de administração de sociedades anônimas (conivência, negligência em descobrir ou falta de ação para impedir política institucional danosa) - Distorção de demonstrações financeiras - Falta de transferência, transferência parcial ou após o prazo, para as contas de “créditos em liquidação”, de créditos considerados de difícil liquidação - </a:t>
                      </a:r>
                      <a:r>
                        <a:rPr lang="pt-BR" sz="20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Não adoção de medidas judiciais cabíveis visando à recuperação de valores devidos - Concessão de empréstimo vedado de forma indireta a acionista controlador – Irregularidades, inclusive de natureza grave, caracterizadas </a:t>
                      </a:r>
                      <a:r>
                        <a:rPr lang="pt-BR" sz="1700" b="0" i="0" u="none" strike="noStrike"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Alguns apelos não conhecidos ou parcialmente providos – Demais apelos a que se nega provimento</a:t>
                      </a:r>
                      <a:r>
                        <a:rPr lang="pt-BR" sz="17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 Recurso de ofício desprovido (Arquivamento confirmado).</a:t>
                      </a:r>
                      <a:endParaRPr lang="pt-BR" sz="2600" b="0" i="0" u="none" strike="noStrike" dirty="0">
                        <a:effectLst/>
                        <a:latin typeface="Arial" panose="020B0604020202020204" pitchFamily="34" charset="0"/>
                      </a:endParaRPr>
                    </a:p>
                    <a:p>
                      <a:pPr algn="just" fontAlgn="t">
                        <a:spcBef>
                          <a:spcPts val="0"/>
                        </a:spcBef>
                        <a:spcAft>
                          <a:spcPts val="0"/>
                        </a:spcAft>
                      </a:pP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pt-BR" sz="2600" b="0" i="0" u="none" strike="noStrike" dirty="0">
                        <a:effectLst/>
                        <a:latin typeface="Arial" panose="020B0604020202020204" pitchFamily="34" charset="0"/>
                      </a:endParaRPr>
                    </a:p>
                    <a:p>
                      <a:pPr marL="1216152" indent="-1261872" algn="just" fontAlgn="t">
                        <a:spcBef>
                          <a:spcPts val="0"/>
                        </a:spcBef>
                        <a:spcAft>
                          <a:spcPts val="0"/>
                        </a:spcAft>
                      </a:pP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PENALIDADE(</a:t>
                      </a:r>
                      <a:r>
                        <a:rPr lang="pt-BR" sz="1700" b="1"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S</a:t>
                      </a: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r>
                        <a:rPr lang="pt-BR" sz="17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Advertência e Inabilitação Temporária.</a:t>
                      </a:r>
                      <a:endParaRPr lang="pt-BR" sz="2600" b="0" i="0" u="none" strike="noStrike" dirty="0">
                        <a:effectLst/>
                        <a:latin typeface="Arial" panose="020B0604020202020204" pitchFamily="34" charset="0"/>
                      </a:endParaRPr>
                    </a:p>
                    <a:p>
                      <a:pPr marL="1216152" indent="-1261872" algn="just" fontAlgn="t">
                        <a:spcBef>
                          <a:spcPts val="0"/>
                        </a:spcBef>
                        <a:spcAft>
                          <a:spcPts val="0"/>
                        </a:spcAft>
                      </a:pP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pt-BR" sz="2600" b="0" i="0" u="none" strike="noStrike" dirty="0">
                        <a:effectLst/>
                        <a:latin typeface="Arial" panose="020B0604020202020204" pitchFamily="34" charset="0"/>
                      </a:endParaRPr>
                    </a:p>
                    <a:p>
                      <a:pPr marL="1216152" indent="-1261872" algn="just" fontAlgn="t">
                        <a:spcBef>
                          <a:spcPts val="0"/>
                        </a:spcBef>
                        <a:spcAft>
                          <a:spcPts val="0"/>
                        </a:spcAft>
                      </a:pPr>
                      <a:r>
                        <a:rPr lang="pt-BR" sz="1700" b="1" i="0" u="none" strike="noStrike" dirty="0">
                          <a:effectLst/>
                          <a:latin typeface="Arial" panose="020B0604020202020204" pitchFamily="34" charset="0"/>
                          <a:ea typeface="Times New Roman" panose="02020603050405020304" pitchFamily="18" charset="0"/>
                          <a:cs typeface="Times New Roman" panose="02020603050405020304" pitchFamily="18" charset="0"/>
                        </a:rPr>
                        <a:t>BASE LEGAL: </a:t>
                      </a:r>
                      <a:r>
                        <a:rPr lang="pt-BR" sz="17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Lei 4.595/1964, art. 44, inc. </a:t>
                      </a:r>
                      <a:r>
                        <a:rPr lang="pt-BR" sz="1700" b="0" i="0" u="none" strike="noStrike" dirty="0" err="1">
                          <a:effectLst/>
                          <a:latin typeface="Arial" panose="020B0604020202020204" pitchFamily="34" charset="0"/>
                          <a:ea typeface="Times New Roman" panose="02020603050405020304" pitchFamily="18" charset="0"/>
                          <a:cs typeface="Times New Roman" panose="02020603050405020304" pitchFamily="18" charset="0"/>
                        </a:rPr>
                        <a:t>I</a:t>
                      </a:r>
                      <a:r>
                        <a:rPr lang="pt-BR" sz="1700" b="0" i="0" u="none" strike="noStrike" dirty="0">
                          <a:effectLst/>
                          <a:latin typeface="Arial" panose="020B0604020202020204" pitchFamily="34" charset="0"/>
                          <a:ea typeface="Times New Roman" panose="02020603050405020304" pitchFamily="18" charset="0"/>
                          <a:cs typeface="Times New Roman" panose="02020603050405020304" pitchFamily="18" charset="0"/>
                        </a:rPr>
                        <a:t> e §4º.</a:t>
                      </a:r>
                      <a:endParaRPr lang="pt-BR" sz="2600" b="0" i="0" u="none" strike="noStrike" dirty="0">
                        <a:effectLst/>
                        <a:latin typeface="Arial" panose="020B0604020202020204" pitchFamily="34" charset="0"/>
                      </a:endParaRPr>
                    </a:p>
                  </a:txBody>
                  <a:tcPr marL="63715" marR="63715" marT="13653" marB="0">
                    <a:lnL>
                      <a:noFill/>
                    </a:lnL>
                    <a:lnR>
                      <a:noFill/>
                    </a:lnR>
                    <a:lnT>
                      <a:noFill/>
                    </a:lnT>
                    <a:lnB>
                      <a:noFill/>
                    </a:lnB>
                  </a:tcPr>
                </a:tc>
                <a:extLst>
                  <a:ext uri="{0D108BD9-81ED-4DB2-BD59-A6C34878D82A}">
                    <a16:rowId xmlns:a16="http://schemas.microsoft.com/office/drawing/2014/main" val="2829131810"/>
                  </a:ext>
                </a:extLst>
              </a:tr>
            </a:tbl>
          </a:graphicData>
        </a:graphic>
      </p:graphicFrame>
    </p:spTree>
    <p:extLst>
      <p:ext uri="{BB962C8B-B14F-4D97-AF65-F5344CB8AC3E}">
        <p14:creationId xmlns:p14="http://schemas.microsoft.com/office/powerpoint/2010/main" val="3706660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CDF5D-205D-6571-AE44-9FCE2447F184}"/>
              </a:ext>
            </a:extLst>
          </p:cNvPr>
          <p:cNvSpPr>
            <a:spLocks noGrp="1"/>
          </p:cNvSpPr>
          <p:nvPr>
            <p:ph type="title"/>
          </p:nvPr>
        </p:nvSpPr>
        <p:spPr/>
        <p:txBody>
          <a:bodyPr/>
          <a:lstStyle/>
          <a:p>
            <a:r>
              <a:rPr lang="pt-BR" dirty="0"/>
              <a:t>Normas Penais em direito bancário</a:t>
            </a:r>
          </a:p>
        </p:txBody>
      </p:sp>
      <p:sp>
        <p:nvSpPr>
          <p:cNvPr id="3" name="Espaço Reservado para Conteúdo 2">
            <a:extLst>
              <a:ext uri="{FF2B5EF4-FFF2-40B4-BE49-F238E27FC236}">
                <a16:creationId xmlns:a16="http://schemas.microsoft.com/office/drawing/2014/main" id="{CA2226A0-5AEA-C144-7329-F743DCCE90FB}"/>
              </a:ext>
            </a:extLst>
          </p:cNvPr>
          <p:cNvSpPr>
            <a:spLocks noGrp="1"/>
          </p:cNvSpPr>
          <p:nvPr>
            <p:ph idx="1"/>
          </p:nvPr>
        </p:nvSpPr>
        <p:spPr/>
        <p:txBody>
          <a:bodyPr/>
          <a:lstStyle/>
          <a:p>
            <a:pPr marL="0" indent="0">
              <a:buNone/>
            </a:pPr>
            <a:endParaRPr lang="pt-BR" sz="2800" dirty="0"/>
          </a:p>
          <a:p>
            <a:pPr marL="0" indent="0">
              <a:buNone/>
            </a:pPr>
            <a:r>
              <a:rPr lang="pt-BR" sz="2800" dirty="0"/>
              <a:t>São crimes dolosos (</a:t>
            </a:r>
            <a:r>
              <a:rPr lang="pt-BR" sz="2800" dirty="0" err="1"/>
              <a:t>REsp</a:t>
            </a:r>
            <a:r>
              <a:rPr lang="pt-BR" sz="2800" dirty="0"/>
              <a:t> 1613260/SP, Rel. Ministra MARIA THEREZA DE ASSIS MOURA, SEXTA TURMA, julgado em 09/08/2016).</a:t>
            </a:r>
          </a:p>
          <a:p>
            <a:pPr marL="0" indent="0">
              <a:buNone/>
            </a:pPr>
            <a:endParaRPr lang="pt-BR" sz="2800" dirty="0"/>
          </a:p>
          <a:p>
            <a:pPr marL="0" indent="0">
              <a:buNone/>
            </a:pPr>
            <a:r>
              <a:rPr lang="pt-BR" sz="2800" dirty="0"/>
              <a:t>São crimes de perigo abstrato, prescindindo de dano concreto. Isso é comum em direito penal econômico.</a:t>
            </a:r>
          </a:p>
          <a:p>
            <a:pPr marL="0" indent="0">
              <a:buNone/>
            </a:pPr>
            <a:endParaRPr lang="pt-BR" sz="2800" dirty="0"/>
          </a:p>
          <a:p>
            <a:pPr marL="0" indent="0">
              <a:buNone/>
            </a:pPr>
            <a:r>
              <a:rPr lang="pt-BR" sz="2800" dirty="0"/>
              <a:t>A persecução penal independe do esgotamento prévio da instância administrativa (é diferente do crime tributário).</a:t>
            </a:r>
          </a:p>
          <a:p>
            <a:pPr marL="0" indent="0">
              <a:buNone/>
            </a:pPr>
            <a:endParaRPr lang="pt-BR" sz="2800" dirty="0"/>
          </a:p>
          <a:p>
            <a:pPr marL="0" indent="0">
              <a:buNone/>
            </a:pPr>
            <a:endParaRPr lang="pt-BR" sz="2800" dirty="0"/>
          </a:p>
          <a:p>
            <a:pPr marL="0" indent="0">
              <a:buNone/>
            </a:pPr>
            <a:endParaRPr lang="pt-BR" dirty="0"/>
          </a:p>
        </p:txBody>
      </p:sp>
    </p:spTree>
    <p:extLst>
      <p:ext uri="{BB962C8B-B14F-4D97-AF65-F5344CB8AC3E}">
        <p14:creationId xmlns:p14="http://schemas.microsoft.com/office/powerpoint/2010/main" val="1213573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B6305AB-632D-0843-96B6-B34BA9E7D362}"/>
              </a:ext>
            </a:extLst>
          </p:cNvPr>
          <p:cNvSpPr>
            <a:spLocks noGrp="1"/>
          </p:cNvSpPr>
          <p:nvPr>
            <p:ph type="title"/>
          </p:nvPr>
        </p:nvSpPr>
        <p:spPr>
          <a:xfrm>
            <a:off x="1371599" y="294538"/>
            <a:ext cx="9895951" cy="1033669"/>
          </a:xfrm>
        </p:spPr>
        <p:txBody>
          <a:bodyPr>
            <a:normAutofit/>
          </a:bodyPr>
          <a:lstStyle/>
          <a:p>
            <a:r>
              <a:rPr lang="pt-BR" sz="3400">
                <a:solidFill>
                  <a:srgbClr val="FFFFFF"/>
                </a:solidFill>
              </a:rPr>
              <a:t>Tipos penais (Lei 7492, de 1986 – Lei do Colarinho Branco). Gestão fraudulenta e Gestão Temerária</a:t>
            </a:r>
          </a:p>
        </p:txBody>
      </p:sp>
      <p:sp>
        <p:nvSpPr>
          <p:cNvPr id="3" name="Espaço Reservado para Conteúdo 2">
            <a:extLst>
              <a:ext uri="{FF2B5EF4-FFF2-40B4-BE49-F238E27FC236}">
                <a16:creationId xmlns:a16="http://schemas.microsoft.com/office/drawing/2014/main" id="{E23CAB7B-27BE-3B45-8656-E4428E8ECEA6}"/>
              </a:ext>
            </a:extLst>
          </p:cNvPr>
          <p:cNvSpPr>
            <a:spLocks noGrp="1"/>
          </p:cNvSpPr>
          <p:nvPr>
            <p:ph idx="1"/>
          </p:nvPr>
        </p:nvSpPr>
        <p:spPr>
          <a:xfrm>
            <a:off x="1371599" y="2318197"/>
            <a:ext cx="9724031" cy="3683358"/>
          </a:xfrm>
        </p:spPr>
        <p:txBody>
          <a:bodyPr anchor="ctr">
            <a:normAutofit fontScale="92500" lnSpcReduction="20000"/>
          </a:bodyPr>
          <a:lstStyle/>
          <a:p>
            <a:pPr marL="0" indent="0">
              <a:buNone/>
            </a:pPr>
            <a:r>
              <a:rPr lang="pt-BR" sz="1900" dirty="0"/>
              <a:t> Art. 3º Divulgar informação falsa ou prejudicialmente incompleta sobre instituição financeira:</a:t>
            </a:r>
          </a:p>
          <a:p>
            <a:pPr marL="0" indent="0">
              <a:buNone/>
            </a:pPr>
            <a:r>
              <a:rPr lang="pt-BR" sz="1900" dirty="0"/>
              <a:t>Pena - Reclusão, de 2 (dois) a 6 (seis) anos, e multa.</a:t>
            </a:r>
          </a:p>
          <a:p>
            <a:pPr marL="0" indent="0">
              <a:buNone/>
            </a:pPr>
            <a:r>
              <a:rPr lang="pt-BR" sz="1900" dirty="0"/>
              <a:t>Art. 4º Gerir fraudulentamente instituição financeira:</a:t>
            </a:r>
          </a:p>
          <a:p>
            <a:pPr marL="0" indent="0">
              <a:buNone/>
            </a:pPr>
            <a:r>
              <a:rPr lang="pt-BR" sz="1900" dirty="0"/>
              <a:t>Pena - Reclusão, de 3 (três) a 12 (doze) anos, e multa.</a:t>
            </a:r>
          </a:p>
          <a:p>
            <a:pPr marL="0" indent="0">
              <a:buNone/>
            </a:pPr>
            <a:r>
              <a:rPr lang="pt-BR" sz="1900" dirty="0"/>
              <a:t>Parágrafo único. Se a gestão é temerária:</a:t>
            </a:r>
          </a:p>
          <a:p>
            <a:pPr marL="0" indent="0">
              <a:buNone/>
            </a:pPr>
            <a:r>
              <a:rPr lang="pt-BR" sz="1900" dirty="0"/>
              <a:t>Pena - Reclusão, de 2 (dois) a 8 (oito) anos, e multa.</a:t>
            </a:r>
          </a:p>
          <a:p>
            <a:pPr marL="0" indent="0">
              <a:buNone/>
            </a:pPr>
            <a:endParaRPr lang="pt-BR" sz="1900" dirty="0"/>
          </a:p>
          <a:p>
            <a:pPr marL="0" indent="0">
              <a:buNone/>
            </a:pPr>
            <a:r>
              <a:rPr lang="pt-BR" sz="1900" dirty="0"/>
              <a:t>Gestão Fraudulenta: prática de ilícitos e ardis</a:t>
            </a:r>
          </a:p>
          <a:p>
            <a:pPr marL="0" indent="0">
              <a:buNone/>
            </a:pPr>
            <a:r>
              <a:rPr lang="pt-BR" sz="1900" dirty="0"/>
              <a:t>Gestão temerária: Imprudente, com assunção de riscos excessivos. Afinal, o dinheiro é do depositante!</a:t>
            </a:r>
          </a:p>
          <a:p>
            <a:pPr marL="0" indent="0">
              <a:buNone/>
            </a:pPr>
            <a:r>
              <a:rPr lang="pt-BR" sz="1900" dirty="0"/>
              <a:t>Boa técnica bancária exige verificar idoneidade do tomador e das garantias. Banco central considera gestão temerária concessão de empréstimo só atrasar a insolvência do tomador, rolando dívida. </a:t>
            </a:r>
          </a:p>
          <a:p>
            <a:pPr marL="0" indent="0">
              <a:buNone/>
            </a:pPr>
            <a:r>
              <a:rPr lang="pt-BR" sz="1900" dirty="0"/>
              <a:t> Importância dos pareceres dos comitês de crédito.</a:t>
            </a:r>
          </a:p>
          <a:p>
            <a:pPr marL="0" indent="0">
              <a:buNone/>
            </a:pPr>
            <a:endParaRPr lang="pt-BR" sz="1900" dirty="0"/>
          </a:p>
        </p:txBody>
      </p:sp>
    </p:spTree>
    <p:extLst>
      <p:ext uri="{BB962C8B-B14F-4D97-AF65-F5344CB8AC3E}">
        <p14:creationId xmlns:p14="http://schemas.microsoft.com/office/powerpoint/2010/main" val="391697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27385-657F-DD93-3BFC-7C452198CAD3}"/>
              </a:ext>
            </a:extLst>
          </p:cNvPr>
          <p:cNvSpPr>
            <a:spLocks noGrp="1"/>
          </p:cNvSpPr>
          <p:nvPr>
            <p:ph type="title"/>
          </p:nvPr>
        </p:nvSpPr>
        <p:spPr/>
        <p:txBody>
          <a:bodyPr/>
          <a:lstStyle/>
          <a:p>
            <a:r>
              <a:rPr lang="pt-BR" dirty="0"/>
              <a:t>Outros tipos penais.</a:t>
            </a:r>
          </a:p>
        </p:txBody>
      </p:sp>
      <p:sp>
        <p:nvSpPr>
          <p:cNvPr id="4" name="Rectangle 1">
            <a:extLst>
              <a:ext uri="{FF2B5EF4-FFF2-40B4-BE49-F238E27FC236}">
                <a16:creationId xmlns:a16="http://schemas.microsoft.com/office/drawing/2014/main" id="{77AA2D0F-17EC-8B37-8EAC-673DCBC8FC9F}"/>
              </a:ext>
            </a:extLst>
          </p:cNvPr>
          <p:cNvSpPr>
            <a:spLocks noGrp="1" noChangeArrowheads="1"/>
          </p:cNvSpPr>
          <p:nvPr>
            <p:ph idx="1"/>
          </p:nvPr>
        </p:nvSpPr>
        <p:spPr bwMode="auto">
          <a:xfrm>
            <a:off x="1076770" y="2028332"/>
            <a:ext cx="972511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66688"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Art. 17.  Tomar ou receber crédito, na qualidade de qualquer das pessoas mencionadas no art. 25, ou deferir operações de crédito vedadas (CONTROLADORES E ADMINISTRADORES). OPERAÇAO COM PESSOA LIGADA. </a:t>
            </a:r>
            <a:r>
              <a:rPr lang="pt-BR" altLang="pt-BR" sz="1200" dirty="0">
                <a:solidFill>
                  <a:srgbClr val="000000"/>
                </a:solidFill>
                <a:latin typeface="Times New Roman" panose="02020603050405020304" pitchFamily="18" charset="0"/>
                <a:cs typeface="Times New Roman" panose="02020603050405020304" pitchFamily="18" charset="0"/>
              </a:rPr>
              <a:t>Mauá fazia isso. </a:t>
            </a: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Por que é crime?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Pena - Reclusão, de 2 (dois) a 6 (seis) anos, e multa.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pt-BR" altLang="pt-BR" sz="1200" dirty="0">
                <a:solidFill>
                  <a:srgbClr val="000000"/>
                </a:solidFill>
                <a:latin typeface="Times New Roman" panose="02020603050405020304" pitchFamily="18" charset="0"/>
                <a:cs typeface="Times New Roman" panose="02020603050405020304" pitchFamily="18" charset="0"/>
              </a:rPr>
              <a:t>Não é crime, porém, a TROCA DE CHUMBO (Bancos fazem empréstimos cruzados).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Art. 18. Violar sigilo de operação ou de serviço prestado por instituição financeira ou integrante do sistema de distribuição de títulos mobiliários de que tenha conhecimento, em razão de ofício:</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Pena - Reclusão, de 1 (um) a 4 (quatro) anos, e multa.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Art. 19. Obter, mediante fraude, financiamento em instituição financeira: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Pena - Reclusão, de 2 (dois) a 6 (seis) anos, e multa.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Parágrafo único. A pena é aumentada de 1/3 (um terço) se o crime é cometido em detrimento de instituição financeira oficial ou por ela credenciada para o repasse de financiamento.</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Art. 20. Aplicar, em finalidade diversa da prevista em lei ou contrato, recursos provenientes de financiamento concedido por instituição financeira oficial ou por instituição credenciada para repassá-lo:</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Pena - Reclusão, de 2 (dois) a 6 (seis) anos, e multa.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Art. 21. Atribuir-se, ou atribuir a terceiro, falsa identidade, para realização de operação de câmbio:</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Pena - Detenção, de 1 (um) a 4 (quatro) anos, e multa.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Parágrafo único. Incorre na mesma pena quem, para o mesmo fim, sonega informação que devia prestar ou presta informação falsa.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Art. 22. Efetuar operação de câmbio não autorizada, com o fim de promover evasão de divisas do País:</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Pena - Reclusão, de 2 (dois) a 6 (seis) anos, e multa.</a:t>
            </a:r>
            <a:endParaRPr kumimoji="0" lang="pt-BR" altLang="pt-B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45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C6F6E0B-263F-4749-A91A-DDAA23FA690A}"/>
              </a:ext>
            </a:extLst>
          </p:cNvPr>
          <p:cNvSpPr>
            <a:spLocks noGrp="1"/>
          </p:cNvSpPr>
          <p:nvPr>
            <p:ph type="title"/>
          </p:nvPr>
        </p:nvSpPr>
        <p:spPr>
          <a:xfrm>
            <a:off x="524741" y="620392"/>
            <a:ext cx="3808268" cy="5504688"/>
          </a:xfrm>
        </p:spPr>
        <p:txBody>
          <a:bodyPr>
            <a:normAutofit/>
          </a:bodyPr>
          <a:lstStyle/>
          <a:p>
            <a:r>
              <a:rPr lang="pt-BR" sz="6000">
                <a:solidFill>
                  <a:schemeClr val="bg1"/>
                </a:solidFill>
              </a:rPr>
              <a:t>Crise Bancária</a:t>
            </a:r>
          </a:p>
        </p:txBody>
      </p:sp>
      <p:graphicFrame>
        <p:nvGraphicFramePr>
          <p:cNvPr id="5" name="Espaço Reservado para Conteúdo 2">
            <a:extLst>
              <a:ext uri="{FF2B5EF4-FFF2-40B4-BE49-F238E27FC236}">
                <a16:creationId xmlns:a16="http://schemas.microsoft.com/office/drawing/2014/main" id="{CB412F84-3690-115F-EB47-FCA3167771A9}"/>
              </a:ext>
            </a:extLst>
          </p:cNvPr>
          <p:cNvGraphicFramePr>
            <a:graphicFrameLocks noGrp="1"/>
          </p:cNvGraphicFramePr>
          <p:nvPr>
            <p:ph idx="1"/>
            <p:extLst>
              <p:ext uri="{D42A27DB-BD31-4B8C-83A1-F6EECF244321}">
                <p14:modId xmlns:p14="http://schemas.microsoft.com/office/powerpoint/2010/main" val="196317465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403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4A9591F9-7A6A-7C4C-92D7-87FF4C78A641}"/>
              </a:ext>
            </a:extLst>
          </p:cNvPr>
          <p:cNvPicPr>
            <a:picLocks noChangeAspect="1"/>
          </p:cNvPicPr>
          <p:nvPr/>
        </p:nvPicPr>
        <p:blipFill rotWithShape="1">
          <a:blip r:embed="rId2">
            <a:alphaModFix amt="60000"/>
          </a:blip>
          <a:srcRect t="9881"/>
          <a:stretch/>
        </p:blipFill>
        <p:spPr>
          <a:xfrm>
            <a:off x="180975" y="182880"/>
            <a:ext cx="11823637" cy="6499784"/>
          </a:xfrm>
          <a:prstGeom prst="rect">
            <a:avLst/>
          </a:prstGeom>
        </p:spPr>
      </p:pic>
      <p:sp>
        <p:nvSpPr>
          <p:cNvPr id="2" name="Título 1">
            <a:extLst>
              <a:ext uri="{FF2B5EF4-FFF2-40B4-BE49-F238E27FC236}">
                <a16:creationId xmlns:a16="http://schemas.microsoft.com/office/drawing/2014/main" id="{028AF42E-3678-E74E-8AE0-500D4481542B}"/>
              </a:ext>
            </a:extLst>
          </p:cNvPr>
          <p:cNvSpPr>
            <a:spLocks noGrp="1"/>
          </p:cNvSpPr>
          <p:nvPr>
            <p:ph type="title"/>
          </p:nvPr>
        </p:nvSpPr>
        <p:spPr>
          <a:xfrm>
            <a:off x="838200" y="525195"/>
            <a:ext cx="10165218" cy="2806506"/>
          </a:xfrm>
        </p:spPr>
        <p:txBody>
          <a:bodyPr anchor="b">
            <a:normAutofit/>
          </a:bodyPr>
          <a:lstStyle/>
          <a:p>
            <a:r>
              <a:rPr lang="pt-BR" sz="4000">
                <a:solidFill>
                  <a:srgbClr val="FFFFFF"/>
                </a:solidFill>
              </a:rPr>
              <a:t>Crise bancária tem impacto social devastador</a:t>
            </a:r>
          </a:p>
        </p:txBody>
      </p:sp>
      <p:sp>
        <p:nvSpPr>
          <p:cNvPr id="3" name="Espaço Reservado para Conteúdo 2">
            <a:extLst>
              <a:ext uri="{FF2B5EF4-FFF2-40B4-BE49-F238E27FC236}">
                <a16:creationId xmlns:a16="http://schemas.microsoft.com/office/drawing/2014/main" id="{F5A54BEC-B929-3145-8821-B4B3E33724C7}"/>
              </a:ext>
            </a:extLst>
          </p:cNvPr>
          <p:cNvSpPr>
            <a:spLocks noGrp="1"/>
          </p:cNvSpPr>
          <p:nvPr>
            <p:ph idx="1"/>
          </p:nvPr>
        </p:nvSpPr>
        <p:spPr>
          <a:xfrm>
            <a:off x="838200" y="3526300"/>
            <a:ext cx="10165218" cy="2588458"/>
          </a:xfrm>
        </p:spPr>
        <p:txBody>
          <a:bodyPr>
            <a:normAutofit/>
          </a:bodyPr>
          <a:lstStyle/>
          <a:p>
            <a:r>
              <a:rPr lang="pt-BR" sz="2000">
                <a:solidFill>
                  <a:srgbClr val="FFFFFF"/>
                </a:solidFill>
              </a:rPr>
              <a:t>Nos Estados Unidos, 9 milhões de pessoas perderam seus empregos e 5 milhões de pessoas perderam suas casas na crise de 2008</a:t>
            </a:r>
          </a:p>
          <a:p>
            <a:pPr marL="0" indent="0">
              <a:buNone/>
            </a:pPr>
            <a:endParaRPr lang="pt-BR" sz="2000">
              <a:solidFill>
                <a:srgbClr val="FFFFFF"/>
              </a:solidFill>
            </a:endParaRPr>
          </a:p>
        </p:txBody>
      </p:sp>
    </p:spTree>
    <p:extLst>
      <p:ext uri="{BB962C8B-B14F-4D97-AF65-F5344CB8AC3E}">
        <p14:creationId xmlns:p14="http://schemas.microsoft.com/office/powerpoint/2010/main" val="294319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477126-C446-544C-9207-416468A460F8}"/>
              </a:ext>
            </a:extLst>
          </p:cNvPr>
          <p:cNvSpPr>
            <a:spLocks noGrp="1"/>
          </p:cNvSpPr>
          <p:nvPr>
            <p:ph type="title"/>
          </p:nvPr>
        </p:nvSpPr>
        <p:spPr>
          <a:xfrm>
            <a:off x="640080" y="325369"/>
            <a:ext cx="4368602" cy="1956841"/>
          </a:xfrm>
        </p:spPr>
        <p:txBody>
          <a:bodyPr anchor="b">
            <a:normAutofit/>
          </a:bodyPr>
          <a:lstStyle/>
          <a:p>
            <a:r>
              <a:rPr lang="pt-BR" sz="4200"/>
              <a:t>A crise bancária da Casa Souto, em 1864</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F7F56FA-25F3-5D47-8288-A7CEF4C25748}"/>
              </a:ext>
            </a:extLst>
          </p:cNvPr>
          <p:cNvSpPr>
            <a:spLocks noGrp="1"/>
          </p:cNvSpPr>
          <p:nvPr>
            <p:ph idx="1"/>
          </p:nvPr>
        </p:nvSpPr>
        <p:spPr>
          <a:xfrm>
            <a:off x="640080" y="2872899"/>
            <a:ext cx="4243589" cy="3320668"/>
          </a:xfrm>
        </p:spPr>
        <p:txBody>
          <a:bodyPr>
            <a:normAutofit fontScale="85000" lnSpcReduction="20000"/>
          </a:bodyPr>
          <a:lstStyle/>
          <a:p>
            <a:pPr marL="0" indent="0">
              <a:buNone/>
            </a:pPr>
            <a:r>
              <a:rPr lang="pt-BR" sz="2000" dirty="0"/>
              <a:t>Crise do café e restrição monetária tornaram insolvente a casa bancária (que, além dos depósitos, </a:t>
            </a:r>
            <a:r>
              <a:rPr lang="pt-BR" sz="2000" dirty="0" err="1"/>
              <a:t>tambem</a:t>
            </a:r>
            <a:r>
              <a:rPr lang="pt-BR" sz="2000" dirty="0"/>
              <a:t> podia tomar dinheiro emprestado). Banco do Brasil não conseguiu emprestar os recursos necessários</a:t>
            </a:r>
          </a:p>
          <a:p>
            <a:pPr marL="0" indent="0">
              <a:buNone/>
            </a:pPr>
            <a:endParaRPr lang="pt-BR" sz="2000" dirty="0"/>
          </a:p>
          <a:p>
            <a:pPr marL="0" indent="0">
              <a:buNone/>
            </a:pPr>
            <a:r>
              <a:rPr lang="pt-BR" sz="2000" dirty="0"/>
              <a:t>Crise levou governo imperial a decretar moratória de títulos e protestos o Rio por 60 dias e suspender conversão.</a:t>
            </a:r>
          </a:p>
          <a:p>
            <a:pPr marL="0" indent="0">
              <a:buNone/>
            </a:pPr>
            <a:endParaRPr lang="pt-BR" sz="2000" dirty="0"/>
          </a:p>
          <a:p>
            <a:pPr marL="0" indent="0">
              <a:buNone/>
            </a:pPr>
            <a:r>
              <a:rPr lang="pt-BR" sz="2000" dirty="0"/>
              <a:t>Marcou o império e é varias vezes citada nos romances de Machado de Assis. ¨Pode cair; tudo pode cair. Eu vi cair o banqueiro Souto, em 1864¨ (</a:t>
            </a:r>
            <a:r>
              <a:rPr lang="pt-BR" sz="2000"/>
              <a:t>Quincas Borba).</a:t>
            </a:r>
            <a:endParaRPr lang="pt-BR" sz="2000" dirty="0"/>
          </a:p>
        </p:txBody>
      </p:sp>
      <p:pic>
        <p:nvPicPr>
          <p:cNvPr id="4" name="Imagem 3">
            <a:extLst>
              <a:ext uri="{FF2B5EF4-FFF2-40B4-BE49-F238E27FC236}">
                <a16:creationId xmlns:a16="http://schemas.microsoft.com/office/drawing/2014/main" id="{4D98F51B-2BD8-6849-986B-7230F21E3267}"/>
              </a:ext>
            </a:extLst>
          </p:cNvPr>
          <p:cNvPicPr>
            <a:picLocks noChangeAspect="1"/>
          </p:cNvPicPr>
          <p:nvPr/>
        </p:nvPicPr>
        <p:blipFill rotWithShape="1">
          <a:blip r:embed="rId2"/>
          <a:srcRect l="28299" r="2154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5184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0FC97FA-B0EE-134D-ABEE-8CD1B2E7622B}"/>
              </a:ext>
            </a:extLst>
          </p:cNvPr>
          <p:cNvSpPr>
            <a:spLocks noGrp="1"/>
          </p:cNvSpPr>
          <p:nvPr>
            <p:ph type="title"/>
          </p:nvPr>
        </p:nvSpPr>
        <p:spPr>
          <a:xfrm>
            <a:off x="838200" y="552741"/>
            <a:ext cx="3999971" cy="1690798"/>
          </a:xfrm>
        </p:spPr>
        <p:txBody>
          <a:bodyPr>
            <a:normAutofit fontScale="90000"/>
          </a:bodyPr>
          <a:lstStyle/>
          <a:p>
            <a:r>
              <a:rPr lang="pt-BR" sz="3700" dirty="0"/>
              <a:t>Crise da Instituição Financeira e regimes de resolução bancária (</a:t>
            </a:r>
            <a:r>
              <a:rPr lang="pt-BR" sz="3700" dirty="0" err="1"/>
              <a:t>bank</a:t>
            </a:r>
            <a:r>
              <a:rPr lang="pt-BR" sz="3700" dirty="0"/>
              <a:t> </a:t>
            </a:r>
            <a:r>
              <a:rPr lang="pt-BR" sz="3700" dirty="0" err="1"/>
              <a:t>resolution</a:t>
            </a:r>
            <a:r>
              <a:rPr lang="pt-BR" sz="3700" dirty="0"/>
              <a:t>)</a:t>
            </a:r>
          </a:p>
        </p:txBody>
      </p:sp>
      <p:sp>
        <p:nvSpPr>
          <p:cNvPr id="3" name="Espaço Reservado para Conteúdo 2">
            <a:extLst>
              <a:ext uri="{FF2B5EF4-FFF2-40B4-BE49-F238E27FC236}">
                <a16:creationId xmlns:a16="http://schemas.microsoft.com/office/drawing/2014/main" id="{37939CBB-5FA6-C24A-8C99-56D9944A5E9E}"/>
              </a:ext>
            </a:extLst>
          </p:cNvPr>
          <p:cNvSpPr>
            <a:spLocks noGrp="1"/>
          </p:cNvSpPr>
          <p:nvPr>
            <p:ph idx="1"/>
          </p:nvPr>
        </p:nvSpPr>
        <p:spPr>
          <a:xfrm>
            <a:off x="838200" y="2400475"/>
            <a:ext cx="3999971" cy="3721829"/>
          </a:xfrm>
        </p:spPr>
        <p:txBody>
          <a:bodyPr>
            <a:normAutofit/>
          </a:bodyPr>
          <a:lstStyle/>
          <a:p>
            <a:r>
              <a:rPr lang="pt-BR" sz="1600"/>
              <a:t>A Instituição financeira e as entidades a ela equiparadas (cooperativa de crédito e empresas administradoras de consórcio)  estão  sujeitas a três diferentes regimes para o enfrentamento de crise: </a:t>
            </a:r>
          </a:p>
          <a:p>
            <a:pPr marL="514350" indent="-514350">
              <a:buAutoNum type="arabicParenR"/>
            </a:pPr>
            <a:r>
              <a:rPr lang="pt-BR" sz="1600"/>
              <a:t>o  regime de administração especial temporária  (RAET), estabelecido pelo DL 2321 de 1987, </a:t>
            </a:r>
          </a:p>
          <a:p>
            <a:pPr marL="0" indent="0">
              <a:buNone/>
            </a:pPr>
            <a:endParaRPr lang="pt-BR" sz="1600"/>
          </a:p>
          <a:p>
            <a:pPr marL="0" indent="0">
              <a:buNone/>
            </a:pPr>
            <a:r>
              <a:rPr lang="pt-BR" sz="1600"/>
              <a:t>2) a intervenção e </a:t>
            </a:r>
          </a:p>
          <a:p>
            <a:pPr marL="0" indent="0">
              <a:buNone/>
            </a:pPr>
            <a:endParaRPr lang="pt-BR" sz="1600"/>
          </a:p>
          <a:p>
            <a:pPr marL="0" indent="0">
              <a:buNone/>
            </a:pPr>
            <a:r>
              <a:rPr lang="pt-BR" sz="1600"/>
              <a:t>3) a liquidação extrajudicial, regradas pela Lei 6024, de 1974.  </a:t>
            </a:r>
          </a:p>
          <a:p>
            <a:pPr marL="0" indent="0">
              <a:buNone/>
            </a:pPr>
            <a:endParaRPr lang="pt-BR" sz="1600"/>
          </a:p>
        </p:txBody>
      </p:sp>
      <p:pic>
        <p:nvPicPr>
          <p:cNvPr id="4" name="Imagem 3">
            <a:extLst>
              <a:ext uri="{FF2B5EF4-FFF2-40B4-BE49-F238E27FC236}">
                <a16:creationId xmlns:a16="http://schemas.microsoft.com/office/drawing/2014/main" id="{0B14CA41-792C-7549-AD36-3A4AA32E8C95}"/>
              </a:ext>
            </a:extLst>
          </p:cNvPr>
          <p:cNvPicPr>
            <a:picLocks noChangeAspect="1"/>
          </p:cNvPicPr>
          <p:nvPr/>
        </p:nvPicPr>
        <p:blipFill>
          <a:blip r:embed="rId2"/>
          <a:stretch>
            <a:fillRect/>
          </a:stretch>
        </p:blipFill>
        <p:spPr>
          <a:xfrm>
            <a:off x="5195933" y="1412623"/>
            <a:ext cx="3325118" cy="2490628"/>
          </a:xfrm>
          <a:prstGeom prst="rect">
            <a:avLst/>
          </a:prstGeom>
        </p:spPr>
      </p:pic>
      <p:pic>
        <p:nvPicPr>
          <p:cNvPr id="5" name="Imagem 4">
            <a:extLst>
              <a:ext uri="{FF2B5EF4-FFF2-40B4-BE49-F238E27FC236}">
                <a16:creationId xmlns:a16="http://schemas.microsoft.com/office/drawing/2014/main" id="{4BFCAE4E-4CF3-224E-94C3-2D8C1A1F9CC5}"/>
              </a:ext>
            </a:extLst>
          </p:cNvPr>
          <p:cNvPicPr>
            <a:picLocks noChangeAspect="1"/>
          </p:cNvPicPr>
          <p:nvPr/>
        </p:nvPicPr>
        <p:blipFill>
          <a:blip r:embed="rId3"/>
          <a:stretch>
            <a:fillRect/>
          </a:stretch>
        </p:blipFill>
        <p:spPr>
          <a:xfrm>
            <a:off x="8672469" y="1542827"/>
            <a:ext cx="3325118" cy="2360424"/>
          </a:xfrm>
          <a:prstGeom prst="rect">
            <a:avLst/>
          </a:prstGeom>
        </p:spPr>
      </p:pic>
      <p:pic>
        <p:nvPicPr>
          <p:cNvPr id="6" name="Imagem 5">
            <a:extLst>
              <a:ext uri="{FF2B5EF4-FFF2-40B4-BE49-F238E27FC236}">
                <a16:creationId xmlns:a16="http://schemas.microsoft.com/office/drawing/2014/main" id="{3CA73335-8452-6749-823C-B398F7F09B14}"/>
              </a:ext>
            </a:extLst>
          </p:cNvPr>
          <p:cNvPicPr>
            <a:picLocks noChangeAspect="1"/>
          </p:cNvPicPr>
          <p:nvPr/>
        </p:nvPicPr>
        <p:blipFill>
          <a:blip r:embed="rId4"/>
          <a:stretch>
            <a:fillRect/>
          </a:stretch>
        </p:blipFill>
        <p:spPr>
          <a:xfrm>
            <a:off x="5191604" y="4139118"/>
            <a:ext cx="2152419" cy="2152419"/>
          </a:xfrm>
          <a:prstGeom prst="rect">
            <a:avLst/>
          </a:prstGeom>
        </p:spPr>
      </p:pic>
      <p:pic>
        <p:nvPicPr>
          <p:cNvPr id="9" name="Imagem 8">
            <a:extLst>
              <a:ext uri="{FF2B5EF4-FFF2-40B4-BE49-F238E27FC236}">
                <a16:creationId xmlns:a16="http://schemas.microsoft.com/office/drawing/2014/main" id="{B01A121B-60F5-0849-AF77-40AC66A292AD}"/>
              </a:ext>
            </a:extLst>
          </p:cNvPr>
          <p:cNvPicPr>
            <a:picLocks noChangeAspect="1"/>
          </p:cNvPicPr>
          <p:nvPr/>
        </p:nvPicPr>
        <p:blipFill>
          <a:blip r:embed="rId5"/>
          <a:stretch>
            <a:fillRect/>
          </a:stretch>
        </p:blipFill>
        <p:spPr>
          <a:xfrm>
            <a:off x="7528164" y="4376155"/>
            <a:ext cx="2152419" cy="1913261"/>
          </a:xfrm>
          <a:prstGeom prst="rect">
            <a:avLst/>
          </a:prstGeom>
        </p:spPr>
      </p:pic>
      <p:pic>
        <p:nvPicPr>
          <p:cNvPr id="7" name="Imagem 6">
            <a:extLst>
              <a:ext uri="{FF2B5EF4-FFF2-40B4-BE49-F238E27FC236}">
                <a16:creationId xmlns:a16="http://schemas.microsoft.com/office/drawing/2014/main" id="{8403DF10-64C8-D84F-A197-75E6FD87DF6E}"/>
              </a:ext>
            </a:extLst>
          </p:cNvPr>
          <p:cNvPicPr>
            <a:picLocks noChangeAspect="1"/>
          </p:cNvPicPr>
          <p:nvPr/>
        </p:nvPicPr>
        <p:blipFill>
          <a:blip r:embed="rId6"/>
          <a:stretch>
            <a:fillRect/>
          </a:stretch>
        </p:blipFill>
        <p:spPr>
          <a:xfrm>
            <a:off x="9845167" y="4493601"/>
            <a:ext cx="2152419" cy="1793682"/>
          </a:xfrm>
          <a:prstGeom prst="rect">
            <a:avLst/>
          </a:prstGeom>
        </p:spPr>
      </p:pic>
    </p:spTree>
    <p:extLst>
      <p:ext uri="{BB962C8B-B14F-4D97-AF65-F5344CB8AC3E}">
        <p14:creationId xmlns:p14="http://schemas.microsoft.com/office/powerpoint/2010/main" val="361499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BD058B3-ECC4-B946-B2AC-B712728D41BB}"/>
              </a:ext>
            </a:extLst>
          </p:cNvPr>
          <p:cNvSpPr>
            <a:spLocks noGrp="1"/>
          </p:cNvSpPr>
          <p:nvPr>
            <p:ph type="title"/>
          </p:nvPr>
        </p:nvSpPr>
        <p:spPr>
          <a:xfrm>
            <a:off x="1371599" y="294538"/>
            <a:ext cx="9895951" cy="1033669"/>
          </a:xfrm>
        </p:spPr>
        <p:txBody>
          <a:bodyPr>
            <a:normAutofit/>
          </a:bodyPr>
          <a:lstStyle/>
          <a:p>
            <a:r>
              <a:rPr lang="pt-BR" sz="3400">
                <a:solidFill>
                  <a:srgbClr val="FFFFFF"/>
                </a:solidFill>
              </a:rPr>
              <a:t>RAET (Regime de Administraçao Especial Temporária). </a:t>
            </a:r>
          </a:p>
        </p:txBody>
      </p:sp>
      <p:sp>
        <p:nvSpPr>
          <p:cNvPr id="3" name="Espaço Reservado para Conteúdo 2">
            <a:extLst>
              <a:ext uri="{FF2B5EF4-FFF2-40B4-BE49-F238E27FC236}">
                <a16:creationId xmlns:a16="http://schemas.microsoft.com/office/drawing/2014/main" id="{C89593A6-A7F7-1D47-98A6-C5514DA761F0}"/>
              </a:ext>
            </a:extLst>
          </p:cNvPr>
          <p:cNvSpPr>
            <a:spLocks noGrp="1"/>
          </p:cNvSpPr>
          <p:nvPr>
            <p:ph idx="1"/>
          </p:nvPr>
        </p:nvSpPr>
        <p:spPr>
          <a:xfrm>
            <a:off x="1371599" y="2318197"/>
            <a:ext cx="9724031" cy="3683358"/>
          </a:xfrm>
        </p:spPr>
        <p:txBody>
          <a:bodyPr anchor="ctr">
            <a:normAutofit fontScale="85000" lnSpcReduction="20000"/>
          </a:bodyPr>
          <a:lstStyle/>
          <a:p>
            <a:pPr marL="0" indent="0">
              <a:buNone/>
            </a:pPr>
            <a:r>
              <a:rPr lang="pt-BR" sz="1700" dirty="0"/>
              <a:t>O RAET é o regime mais brando, pois  há continuidade da operação e dos negócios da instituição - sem restrições a saques ou resgates.</a:t>
            </a:r>
          </a:p>
          <a:p>
            <a:pPr marL="0" indent="0">
              <a:buNone/>
            </a:pPr>
            <a:endParaRPr lang="pt-BR" sz="1700" dirty="0"/>
          </a:p>
          <a:p>
            <a:pPr marL="0" indent="0">
              <a:buNone/>
            </a:pPr>
            <a:r>
              <a:rPr lang="pt-BR" sz="1700" dirty="0" err="1"/>
              <a:t>Hipoteses</a:t>
            </a:r>
            <a:r>
              <a:rPr lang="pt-BR" sz="1700" dirty="0"/>
              <a:t> postas no artigo 1, do DL 2321, de 1987: prática reiterada de operações contrárias às diretrizes federais, passivo a descoberto, gestão temerária ou fraudulenta, etc..</a:t>
            </a:r>
          </a:p>
          <a:p>
            <a:pPr marL="0" indent="0">
              <a:buNone/>
            </a:pPr>
            <a:endParaRPr lang="pt-BR" sz="1700" dirty="0"/>
          </a:p>
          <a:p>
            <a:pPr marL="0" indent="0">
              <a:buNone/>
            </a:pPr>
            <a:r>
              <a:rPr lang="pt-BR" sz="1700" dirty="0"/>
              <a:t>Efeito imediato  é a substituição dos gestores por um conselho diretor indicado pelo Bacen (em vez de um único interventor, como ocorre na </a:t>
            </a:r>
            <a:r>
              <a:rPr lang="pt-BR" sz="1700"/>
              <a:t>intervenção extrajudicial). </a:t>
            </a:r>
            <a:endParaRPr lang="pt-BR" sz="1700" dirty="0"/>
          </a:p>
          <a:p>
            <a:pPr marL="0" indent="0">
              <a:buNone/>
            </a:pPr>
            <a:endParaRPr lang="pt-BR" sz="1700" dirty="0"/>
          </a:p>
          <a:p>
            <a:pPr marL="0" indent="0">
              <a:buNone/>
            </a:pPr>
            <a:r>
              <a:rPr lang="pt-BR" sz="1700" dirty="0"/>
              <a:t>É decretada por prazo determinado, mas prorrogável. </a:t>
            </a:r>
          </a:p>
          <a:p>
            <a:pPr marL="0" indent="0">
              <a:buNone/>
            </a:pPr>
            <a:endParaRPr lang="pt-BR" sz="1700" dirty="0"/>
          </a:p>
          <a:p>
            <a:pPr marL="0" indent="0">
              <a:buNone/>
            </a:pPr>
            <a:r>
              <a:rPr lang="pt-BR" sz="1700" dirty="0"/>
              <a:t>Decreta-se a indisponibilidade dos bens dos gestores e controladores.</a:t>
            </a:r>
          </a:p>
          <a:p>
            <a:pPr marL="0" indent="0">
              <a:buNone/>
            </a:pPr>
            <a:endParaRPr lang="pt-BR" sz="1700" dirty="0"/>
          </a:p>
          <a:p>
            <a:pPr marL="0" indent="0">
              <a:buNone/>
            </a:pPr>
            <a:r>
              <a:rPr lang="pt-BR" sz="1700" dirty="0"/>
              <a:t>Embora possa ser aplicada também a instituições privadas, o foco era os bancos estaduais. Foi aplicada ao BANESPA, antes de sua privatização. </a:t>
            </a:r>
          </a:p>
        </p:txBody>
      </p:sp>
    </p:spTree>
    <p:extLst>
      <p:ext uri="{BB962C8B-B14F-4D97-AF65-F5344CB8AC3E}">
        <p14:creationId xmlns:p14="http://schemas.microsoft.com/office/powerpoint/2010/main" val="3496791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2879B5AF-9BDC-AE4B-88DC-333D7E85D010}"/>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ítulo 1">
            <a:extLst>
              <a:ext uri="{FF2B5EF4-FFF2-40B4-BE49-F238E27FC236}">
                <a16:creationId xmlns:a16="http://schemas.microsoft.com/office/drawing/2014/main" id="{A5B54584-612C-5749-AEC2-0EE9E93E064B}"/>
              </a:ext>
            </a:extLst>
          </p:cNvPr>
          <p:cNvSpPr>
            <a:spLocks noGrp="1"/>
          </p:cNvSpPr>
          <p:nvPr>
            <p:ph type="title"/>
          </p:nvPr>
        </p:nvSpPr>
        <p:spPr>
          <a:xfrm>
            <a:off x="838200" y="365125"/>
            <a:ext cx="10515600" cy="1325563"/>
          </a:xfrm>
        </p:spPr>
        <p:txBody>
          <a:bodyPr>
            <a:normAutofit/>
          </a:bodyPr>
          <a:lstStyle/>
          <a:p>
            <a:r>
              <a:rPr lang="pt-BR">
                <a:solidFill>
                  <a:srgbClr val="FFFFFF"/>
                </a:solidFill>
              </a:rPr>
              <a:t>Processo Sancionador Perante o Banco Central do Brasil</a:t>
            </a:r>
          </a:p>
        </p:txBody>
      </p:sp>
      <p:sp>
        <p:nvSpPr>
          <p:cNvPr id="3" name="Espaço Reservado para Conteúdo 2">
            <a:extLst>
              <a:ext uri="{FF2B5EF4-FFF2-40B4-BE49-F238E27FC236}">
                <a16:creationId xmlns:a16="http://schemas.microsoft.com/office/drawing/2014/main" id="{3AD7130A-BB80-A34D-B56A-366324FFD8AC}"/>
              </a:ext>
            </a:extLst>
          </p:cNvPr>
          <p:cNvSpPr>
            <a:spLocks noGrp="1"/>
          </p:cNvSpPr>
          <p:nvPr>
            <p:ph idx="1"/>
          </p:nvPr>
        </p:nvSpPr>
        <p:spPr>
          <a:xfrm>
            <a:off x="838200" y="1825625"/>
            <a:ext cx="10515600" cy="4351338"/>
          </a:xfrm>
        </p:spPr>
        <p:txBody>
          <a:bodyPr>
            <a:normAutofit/>
          </a:bodyPr>
          <a:lstStyle/>
          <a:p>
            <a:pPr marL="0" indent="0">
              <a:buNone/>
            </a:pPr>
            <a:r>
              <a:rPr lang="pt-BR" sz="2600">
                <a:solidFill>
                  <a:srgbClr val="FFFFFF"/>
                </a:solidFill>
                <a:cs typeface="Times New Roman" panose="02020603050405020304" pitchFamily="18" charset="0"/>
              </a:rPr>
              <a:t>A Lei 13.503, de 13 de novembro de 2017, disciplina o processo administrativo sancionador junto à CVM e ao BACEN.</a:t>
            </a:r>
          </a:p>
          <a:p>
            <a:pPr marL="0" indent="0">
              <a:buNone/>
            </a:pPr>
            <a:endParaRPr lang="pt-BR" sz="2600">
              <a:solidFill>
                <a:srgbClr val="FFFFFF"/>
              </a:solidFill>
            </a:endParaRPr>
          </a:p>
          <a:p>
            <a:pPr marL="0" indent="0">
              <a:buNone/>
            </a:pPr>
            <a:r>
              <a:rPr lang="pt-BR" sz="2600">
                <a:solidFill>
                  <a:srgbClr val="FFFFFF"/>
                </a:solidFill>
              </a:rPr>
              <a:t>Quem é fiscalizado,  podendo  ser sancionado pelo BACEN?</a:t>
            </a:r>
          </a:p>
          <a:p>
            <a:pPr marL="514350" indent="-514350">
              <a:buFont typeface="+mj-lt"/>
              <a:buAutoNum type="arabicPeriod"/>
            </a:pPr>
            <a:r>
              <a:rPr lang="pt-BR" sz="2600">
                <a:solidFill>
                  <a:srgbClr val="FFFFFF"/>
                </a:solidFill>
              </a:rPr>
              <a:t>Instituições Financeiras</a:t>
            </a:r>
          </a:p>
          <a:p>
            <a:pPr marL="514350" indent="-514350">
              <a:buFont typeface="+mj-lt"/>
              <a:buAutoNum type="arabicPeriod"/>
            </a:pPr>
            <a:r>
              <a:rPr lang="pt-BR" sz="2600">
                <a:solidFill>
                  <a:srgbClr val="FFFFFF"/>
                </a:solidFill>
              </a:rPr>
              <a:t>Instituições integrantes do Sistema de Pagamentos Brasileiro (SPB)</a:t>
            </a:r>
          </a:p>
          <a:p>
            <a:pPr marL="514350" indent="-514350">
              <a:buFont typeface="+mj-lt"/>
              <a:buAutoNum type="arabicPeriod"/>
            </a:pPr>
            <a:r>
              <a:rPr lang="pt-BR" sz="2600">
                <a:solidFill>
                  <a:srgbClr val="FFFFFF"/>
                </a:solidFill>
              </a:rPr>
              <a:t>PF e PJ que exerça, sem autorização, atividade privativa de IF</a:t>
            </a:r>
          </a:p>
          <a:p>
            <a:pPr marL="514350" indent="-514350">
              <a:buFont typeface="+mj-lt"/>
              <a:buAutoNum type="arabicPeriod"/>
            </a:pPr>
            <a:r>
              <a:rPr lang="pt-BR" sz="2600">
                <a:solidFill>
                  <a:srgbClr val="FFFFFF"/>
                </a:solidFill>
              </a:rPr>
              <a:t>Auditorias</a:t>
            </a:r>
          </a:p>
          <a:p>
            <a:pPr marL="514350" indent="-514350">
              <a:buFont typeface="+mj-lt"/>
              <a:buAutoNum type="arabicPeriod"/>
            </a:pPr>
            <a:r>
              <a:rPr lang="pt-BR" sz="2600">
                <a:solidFill>
                  <a:srgbClr val="FFFFFF"/>
                </a:solidFill>
              </a:rPr>
              <a:t>Administradores de IF</a:t>
            </a:r>
          </a:p>
        </p:txBody>
      </p:sp>
    </p:spTree>
    <p:extLst>
      <p:ext uri="{BB962C8B-B14F-4D97-AF65-F5344CB8AC3E}">
        <p14:creationId xmlns:p14="http://schemas.microsoft.com/office/powerpoint/2010/main" val="38092316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3916F4-57C4-2449-A303-BBA4DCC02D56}"/>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Intervenção Extrajudicial </a:t>
            </a:r>
          </a:p>
        </p:txBody>
      </p:sp>
      <p:sp>
        <p:nvSpPr>
          <p:cNvPr id="3" name="Espaço Reservado para Conteúdo 2">
            <a:extLst>
              <a:ext uri="{FF2B5EF4-FFF2-40B4-BE49-F238E27FC236}">
                <a16:creationId xmlns:a16="http://schemas.microsoft.com/office/drawing/2014/main" id="{7C3667AB-8FF9-7D49-A7DE-582412C1DCD6}"/>
              </a:ext>
            </a:extLst>
          </p:cNvPr>
          <p:cNvSpPr>
            <a:spLocks noGrp="1"/>
          </p:cNvSpPr>
          <p:nvPr>
            <p:ph idx="1"/>
          </p:nvPr>
        </p:nvSpPr>
        <p:spPr>
          <a:xfrm>
            <a:off x="1371599" y="2318197"/>
            <a:ext cx="9724031" cy="3683358"/>
          </a:xfrm>
        </p:spPr>
        <p:txBody>
          <a:bodyPr anchor="ctr">
            <a:normAutofit/>
          </a:bodyPr>
          <a:lstStyle/>
          <a:p>
            <a:r>
              <a:rPr lang="pt-BR" sz="2000" dirty="0"/>
              <a:t> Cabe se IF sofrer prejuízos que colocam em risco sua sobrevivência, reiterado descumprimento de deveres ou insolvência. O objetivo é fazer um levantamento completo da situação da IF</a:t>
            </a:r>
          </a:p>
          <a:p>
            <a:pPr marL="0" indent="0">
              <a:buNone/>
            </a:pPr>
            <a:endParaRPr lang="pt-BR" sz="2000" dirty="0"/>
          </a:p>
          <a:p>
            <a:r>
              <a:rPr lang="pt-BR" sz="2000" dirty="0"/>
              <a:t>A intervenção extrajudicial implica imediata inexigibilidade dos depósitos e a  suspensão das obrigações da entidade. </a:t>
            </a:r>
          </a:p>
          <a:p>
            <a:endParaRPr lang="pt-BR" sz="2000" dirty="0"/>
          </a:p>
          <a:p>
            <a:r>
              <a:rPr lang="pt-BR" sz="2000" dirty="0"/>
              <a:t>Suspende-se o mandato de seus administradores. </a:t>
            </a:r>
          </a:p>
          <a:p>
            <a:pPr marL="0" indent="0">
              <a:buNone/>
            </a:pPr>
            <a:endParaRPr lang="pt-BR" sz="2000" dirty="0"/>
          </a:p>
          <a:p>
            <a:r>
              <a:rPr lang="pt-BR" sz="2000" dirty="0"/>
              <a:t>Indisponibilidade dos bens dos administradores</a:t>
            </a:r>
          </a:p>
        </p:txBody>
      </p:sp>
    </p:spTree>
    <p:extLst>
      <p:ext uri="{BB962C8B-B14F-4D97-AF65-F5344CB8AC3E}">
        <p14:creationId xmlns:p14="http://schemas.microsoft.com/office/powerpoint/2010/main" val="4221180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2D35C20-BD13-0C47-AF41-B2D5C270C6A2}"/>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Intervenção, liquidação Extrajudicial ou falência</a:t>
            </a:r>
          </a:p>
        </p:txBody>
      </p:sp>
      <p:sp>
        <p:nvSpPr>
          <p:cNvPr id="3" name="Espaço Reservado para Conteúdo 2">
            <a:extLst>
              <a:ext uri="{FF2B5EF4-FFF2-40B4-BE49-F238E27FC236}">
                <a16:creationId xmlns:a16="http://schemas.microsoft.com/office/drawing/2014/main" id="{2F9B28AA-465F-A647-947C-CCC4BD230968}"/>
              </a:ext>
            </a:extLst>
          </p:cNvPr>
          <p:cNvSpPr>
            <a:spLocks noGrp="1"/>
          </p:cNvSpPr>
          <p:nvPr>
            <p:ph idx="1"/>
          </p:nvPr>
        </p:nvSpPr>
        <p:spPr>
          <a:xfrm>
            <a:off x="1371599" y="2318197"/>
            <a:ext cx="9724031" cy="3683358"/>
          </a:xfrm>
        </p:spPr>
        <p:txBody>
          <a:bodyPr anchor="ctr">
            <a:normAutofit fontScale="92500" lnSpcReduction="10000"/>
          </a:bodyPr>
          <a:lstStyle/>
          <a:p>
            <a:pPr marL="0" indent="0">
              <a:buNone/>
            </a:pPr>
            <a:r>
              <a:rPr lang="pt-BR" sz="2000" dirty="0"/>
              <a:t>Na intervenção, prevê o artigo  12, da Lei 6024, que, à vista do relatório ou da proposta do interventor, o Banco Central do Brasil poderá determinar a </a:t>
            </a:r>
            <a:r>
              <a:rPr lang="pt-BR" sz="2000" b="1" dirty="0"/>
              <a:t>cessação </a:t>
            </a:r>
            <a:r>
              <a:rPr lang="pt-BR" sz="2000" dirty="0"/>
              <a:t> </a:t>
            </a:r>
            <a:r>
              <a:rPr lang="pt-BR" sz="2000" b="1" dirty="0"/>
              <a:t>ou a manutenção da intervenção, decretar sua liquidação extrajudicial, ou ¨ autorizar o interventor a requerer a falência da entidade</a:t>
            </a:r>
            <a:r>
              <a:rPr lang="pt-BR" sz="2000" dirty="0"/>
              <a:t>, quando o seu ativo não for suficiente para cobrir sequer metade do valor dos créditos quirografários, ou quando julgada inconveniente a liquidação extrajudicial, ou quando a complexidade dos negócios da instituição ou, a gravidade dos fatos apurados aconselharem a medida¨. </a:t>
            </a:r>
          </a:p>
          <a:p>
            <a:pPr marL="0" indent="0">
              <a:buNone/>
            </a:pPr>
            <a:endParaRPr lang="pt-BR" sz="2000" dirty="0"/>
          </a:p>
          <a:p>
            <a:pPr marL="0" indent="0">
              <a:buNone/>
            </a:pPr>
            <a:r>
              <a:rPr lang="pt-BR" sz="2000" dirty="0"/>
              <a:t>Liquidação extrajudicial é procedimento </a:t>
            </a:r>
            <a:r>
              <a:rPr lang="pt-BR" sz="2000" dirty="0" err="1"/>
              <a:t>paraconcursal</a:t>
            </a:r>
            <a:r>
              <a:rPr lang="pt-BR" sz="2000" dirty="0"/>
              <a:t>: suspensão de ações, vencimento antecipado de obrigações, etc...</a:t>
            </a:r>
          </a:p>
          <a:p>
            <a:pPr marL="0" indent="0">
              <a:buNone/>
            </a:pPr>
            <a:endParaRPr lang="pt-BR" sz="2000" dirty="0"/>
          </a:p>
          <a:p>
            <a:pPr marL="0" indent="0">
              <a:buNone/>
            </a:pPr>
            <a:r>
              <a:rPr lang="pt-BR" sz="2000" dirty="0" err="1"/>
              <a:t>Liquidaçao</a:t>
            </a:r>
            <a:r>
              <a:rPr lang="pt-BR" sz="2000" dirty="0"/>
              <a:t> pode ocorrer diretamente, sem prévia intervenção</a:t>
            </a:r>
          </a:p>
          <a:p>
            <a:pPr marL="0" indent="0">
              <a:buNone/>
            </a:pPr>
            <a:endParaRPr lang="pt-BR" sz="2000" dirty="0"/>
          </a:p>
          <a:p>
            <a:pPr marL="0" indent="0">
              <a:buNone/>
            </a:pPr>
            <a:endParaRPr lang="pt-BR" sz="2000" dirty="0"/>
          </a:p>
        </p:txBody>
      </p:sp>
    </p:spTree>
    <p:extLst>
      <p:ext uri="{BB962C8B-B14F-4D97-AF65-F5344CB8AC3E}">
        <p14:creationId xmlns:p14="http://schemas.microsoft.com/office/powerpoint/2010/main" val="37664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B562E87-C048-EB47-B44A-55A5E2978D58}"/>
              </a:ext>
            </a:extLst>
          </p:cNvPr>
          <p:cNvSpPr>
            <a:spLocks noGrp="1"/>
          </p:cNvSpPr>
          <p:nvPr>
            <p:ph type="title"/>
          </p:nvPr>
        </p:nvSpPr>
        <p:spPr>
          <a:xfrm>
            <a:off x="1371599" y="294538"/>
            <a:ext cx="9895951" cy="1033669"/>
          </a:xfrm>
        </p:spPr>
        <p:txBody>
          <a:bodyPr>
            <a:normAutofit/>
          </a:bodyPr>
          <a:lstStyle/>
          <a:p>
            <a:r>
              <a:rPr lang="pt-BR" sz="3400">
                <a:solidFill>
                  <a:srgbClr val="FFFFFF"/>
                </a:solidFill>
              </a:rPr>
              <a:t>Credores não podem pedir a falência da IF, mas interventor pode.</a:t>
            </a:r>
          </a:p>
        </p:txBody>
      </p:sp>
      <p:sp>
        <p:nvSpPr>
          <p:cNvPr id="3" name="Espaço Reservado para Conteúdo 2">
            <a:extLst>
              <a:ext uri="{FF2B5EF4-FFF2-40B4-BE49-F238E27FC236}">
                <a16:creationId xmlns:a16="http://schemas.microsoft.com/office/drawing/2014/main" id="{523C1E6C-1E4C-4B47-9425-D1B86F86F9CA}"/>
              </a:ext>
            </a:extLst>
          </p:cNvPr>
          <p:cNvSpPr>
            <a:spLocks noGrp="1"/>
          </p:cNvSpPr>
          <p:nvPr>
            <p:ph idx="1"/>
          </p:nvPr>
        </p:nvSpPr>
        <p:spPr>
          <a:xfrm>
            <a:off x="1371599" y="2318197"/>
            <a:ext cx="9724031" cy="3683358"/>
          </a:xfrm>
        </p:spPr>
        <p:txBody>
          <a:bodyPr anchor="ctr">
            <a:normAutofit/>
          </a:bodyPr>
          <a:lstStyle/>
          <a:p>
            <a:pPr marL="0" indent="0">
              <a:buNone/>
            </a:pPr>
            <a:endParaRPr lang="pt-BR" sz="2000"/>
          </a:p>
          <a:p>
            <a:pPr marL="0" indent="0">
              <a:buNone/>
            </a:pPr>
            <a:r>
              <a:rPr lang="pt-BR" sz="2000"/>
              <a:t>A autorização para o requerimento da quebra é justificável em casos envolvendo </a:t>
            </a:r>
            <a:r>
              <a:rPr lang="pt-BR" sz="2000" b="1"/>
              <a:t>número significativo de credores</a:t>
            </a:r>
            <a:r>
              <a:rPr lang="pt-BR" sz="2000"/>
              <a:t>, sendo mais conveniente para a administração pública transferir tal tarefa ao Poder Judiciário, mais estruturado e especializado para a condução de procedimentos concursais com muitos interessados do que a autoridade administrativa.</a:t>
            </a:r>
          </a:p>
          <a:p>
            <a:pPr marL="0" indent="0">
              <a:buNone/>
            </a:pPr>
            <a:r>
              <a:rPr lang="pt-BR" sz="2000"/>
              <a:t>A flexibilidade do processo administrativo deve dar lugar ao bem  regulado processo falimentar, regido por lei detalhada, assecuratória dos direitos de todos os envolvidos.</a:t>
            </a:r>
          </a:p>
          <a:p>
            <a:endParaRPr lang="pt-BR" sz="2000"/>
          </a:p>
        </p:txBody>
      </p:sp>
    </p:spTree>
    <p:extLst>
      <p:ext uri="{BB962C8B-B14F-4D97-AF65-F5344CB8AC3E}">
        <p14:creationId xmlns:p14="http://schemas.microsoft.com/office/powerpoint/2010/main" val="348669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540230B-FA18-1248-8FAC-83E9D506F156}"/>
              </a:ext>
            </a:extLst>
          </p:cNvPr>
          <p:cNvSpPr>
            <a:spLocks noGrp="1"/>
          </p:cNvSpPr>
          <p:nvPr>
            <p:ph type="title"/>
          </p:nvPr>
        </p:nvSpPr>
        <p:spPr>
          <a:xfrm>
            <a:off x="838200" y="365125"/>
            <a:ext cx="10515600" cy="1325563"/>
          </a:xfrm>
        </p:spPr>
        <p:txBody>
          <a:bodyPr>
            <a:normAutofit/>
          </a:bodyPr>
          <a:lstStyle/>
          <a:p>
            <a:r>
              <a:rPr lang="pt-BR" sz="4300">
                <a:solidFill>
                  <a:srgbClr val="FFFFFF"/>
                </a:solidFill>
              </a:rPr>
              <a:t>Outras medidas de saneamento na competência do BACEN (lei 9447, de 1997)</a:t>
            </a:r>
          </a:p>
        </p:txBody>
      </p:sp>
      <p:sp>
        <p:nvSpPr>
          <p:cNvPr id="3" name="Espaço Reservado para Conteúdo 2">
            <a:extLst>
              <a:ext uri="{FF2B5EF4-FFF2-40B4-BE49-F238E27FC236}">
                <a16:creationId xmlns:a16="http://schemas.microsoft.com/office/drawing/2014/main" id="{2971CDBE-4110-394A-A72E-1337610E5710}"/>
              </a:ext>
            </a:extLst>
          </p:cNvPr>
          <p:cNvSpPr>
            <a:spLocks noGrp="1"/>
          </p:cNvSpPr>
          <p:nvPr>
            <p:ph idx="1"/>
          </p:nvPr>
        </p:nvSpPr>
        <p:spPr>
          <a:xfrm>
            <a:off x="838200" y="2438400"/>
            <a:ext cx="10515600" cy="3738562"/>
          </a:xfrm>
        </p:spPr>
        <p:txBody>
          <a:bodyPr>
            <a:normAutofit/>
          </a:bodyPr>
          <a:lstStyle/>
          <a:p>
            <a:pPr marL="0" indent="0">
              <a:buNone/>
            </a:pPr>
            <a:r>
              <a:rPr lang="pt-BR" sz="1800" dirty="0"/>
              <a:t>Art. 6º No resguardo da economia pública e dos interesses dos depositantes e investidores, o interventor, o liquidante ou o conselho diretor da instituição submetida aos regimes de intervenção, liquidação extrajudicial ou administração especial temporária, quando prévia e expressamente autorizado pelo Banco Central do Brasil, poderá:</a:t>
            </a:r>
          </a:p>
          <a:p>
            <a:pPr marL="0" indent="0">
              <a:buNone/>
            </a:pPr>
            <a:r>
              <a:rPr lang="pt-BR" sz="1800" dirty="0" err="1"/>
              <a:t>I</a:t>
            </a:r>
            <a:r>
              <a:rPr lang="pt-BR" sz="1800" dirty="0"/>
              <a:t> - transferir para outra ou outras sociedades, isoladamente ou em conjunto, bens, direitos e obrigações da empresa ou de seus estabelecimentos;</a:t>
            </a:r>
          </a:p>
          <a:p>
            <a:pPr marL="0" indent="0">
              <a:buNone/>
            </a:pPr>
            <a:r>
              <a:rPr lang="pt-BR" sz="1800" dirty="0"/>
              <a:t>II - alienar ou ceder bens e direitos a terceiros e acordar a assunção de obrigações por outra sociedade;</a:t>
            </a:r>
          </a:p>
          <a:p>
            <a:pPr marL="0" indent="0">
              <a:buNone/>
            </a:pPr>
            <a:r>
              <a:rPr lang="pt-BR" sz="1800" dirty="0"/>
              <a:t>III - proceder à constituição ou reorganização de sociedade ou sociedades para as quais sejam transferidos, no todo ou em parte, bens, direitos e obrigações da instituição sob intervenção, liquidação extrajudicial ou administração especial temporária, objetivando a continuação geral ou parcial de seu negócio ou atividade.</a:t>
            </a:r>
          </a:p>
          <a:p>
            <a:pPr marL="0" indent="0">
              <a:buNone/>
            </a:pPr>
            <a:br>
              <a:rPr lang="pt-BR" sz="1800" dirty="0"/>
            </a:br>
            <a:endParaRPr lang="pt-BR" sz="1800" dirty="0"/>
          </a:p>
        </p:txBody>
      </p:sp>
      <p:sp>
        <p:nvSpPr>
          <p:cNvPr id="4" name="CaixaDeTexto 3">
            <a:extLst>
              <a:ext uri="{FF2B5EF4-FFF2-40B4-BE49-F238E27FC236}">
                <a16:creationId xmlns:a16="http://schemas.microsoft.com/office/drawing/2014/main" id="{46E8B480-8C49-8D4F-8DC2-092BA4F11E9E}"/>
              </a:ext>
            </a:extLst>
          </p:cNvPr>
          <p:cNvSpPr txBox="1"/>
          <p:nvPr/>
        </p:nvSpPr>
        <p:spPr>
          <a:xfrm>
            <a:off x="857250" y="2171700"/>
            <a:ext cx="8748805" cy="646331"/>
          </a:xfrm>
          <a:prstGeom prst="rect">
            <a:avLst/>
          </a:prstGeom>
          <a:noFill/>
        </p:spPr>
        <p:txBody>
          <a:bodyPr wrap="none" rtlCol="0">
            <a:spAutoFit/>
          </a:bodyPr>
          <a:lstStyle/>
          <a:p>
            <a:r>
              <a:rPr lang="pt-BR" dirty="0"/>
              <a:t>A LEI INOVOU, AO DAR AO BACEN PODERES PARA TOMAR MEDIDAS PREVENTIVAS DA CRISE</a:t>
            </a:r>
          </a:p>
          <a:p>
            <a:endParaRPr lang="pt-BR" dirty="0"/>
          </a:p>
        </p:txBody>
      </p:sp>
    </p:spTree>
    <p:extLst>
      <p:ext uri="{BB962C8B-B14F-4D97-AF65-F5344CB8AC3E}">
        <p14:creationId xmlns:p14="http://schemas.microsoft.com/office/powerpoint/2010/main" val="825892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44412A-C1A3-664F-B999-48A6A2694583}"/>
              </a:ext>
            </a:extLst>
          </p:cNvPr>
          <p:cNvSpPr>
            <a:spLocks noGrp="1"/>
          </p:cNvSpPr>
          <p:nvPr>
            <p:ph type="title"/>
          </p:nvPr>
        </p:nvSpPr>
        <p:spPr>
          <a:xfrm>
            <a:off x="838200" y="365125"/>
            <a:ext cx="10515600" cy="1325563"/>
          </a:xfrm>
        </p:spPr>
        <p:txBody>
          <a:bodyPr>
            <a:normAutofit/>
          </a:bodyPr>
          <a:lstStyle/>
          <a:p>
            <a:r>
              <a:rPr lang="pt-BR" sz="4300">
                <a:solidFill>
                  <a:srgbClr val="FFFFFF"/>
                </a:solidFill>
              </a:rPr>
              <a:t>Indisponibilidade dos bens dos administradores (lei 6024)</a:t>
            </a:r>
          </a:p>
        </p:txBody>
      </p:sp>
      <p:sp>
        <p:nvSpPr>
          <p:cNvPr id="3" name="Espaço Reservado para Conteúdo 2">
            <a:extLst>
              <a:ext uri="{FF2B5EF4-FFF2-40B4-BE49-F238E27FC236}">
                <a16:creationId xmlns:a16="http://schemas.microsoft.com/office/drawing/2014/main" id="{9795263E-D838-CD44-9FC5-CE3C22F16EB8}"/>
              </a:ext>
            </a:extLst>
          </p:cNvPr>
          <p:cNvSpPr>
            <a:spLocks noGrp="1"/>
          </p:cNvSpPr>
          <p:nvPr>
            <p:ph idx="1"/>
          </p:nvPr>
        </p:nvSpPr>
        <p:spPr>
          <a:xfrm>
            <a:off x="838200" y="2438400"/>
            <a:ext cx="10515600" cy="3738562"/>
          </a:xfrm>
        </p:spPr>
        <p:txBody>
          <a:bodyPr>
            <a:normAutofit/>
          </a:bodyPr>
          <a:lstStyle/>
          <a:p>
            <a:pPr marL="0" indent="0">
              <a:buNone/>
            </a:pPr>
            <a:r>
              <a:rPr lang="pt-BR" sz="2600"/>
              <a:t>Art . 36. Os administradores das instituições financeiras em intervenção, em liquidação extrajudicial ou em falência, ficarão com </a:t>
            </a:r>
            <a:r>
              <a:rPr lang="pt-BR" sz="2600" b="1"/>
              <a:t>todos os seus bens indisponíveis </a:t>
            </a:r>
            <a:r>
              <a:rPr lang="pt-BR" sz="2600"/>
              <a:t>não podendo, por qualquer forma, direta ou indireta, aliená-los ou onerá-los, até apuração e liquidação final de suas responsabilidades.</a:t>
            </a:r>
          </a:p>
          <a:p>
            <a:pPr marL="0" indent="0">
              <a:buNone/>
            </a:pPr>
            <a:r>
              <a:rPr lang="pt-BR" sz="2600"/>
              <a:t>§ 1º A indisponibilidade prevista neste artigo decorre do ato que decretar a intervenção, a extrajudicial ou a falência, atinge a todos aqueles que tenham estado no exercício das funções nos doze meses anteriores ao mesmo ato.</a:t>
            </a:r>
          </a:p>
          <a:p>
            <a:pPr marL="0" indent="0">
              <a:buNone/>
            </a:pPr>
            <a:endParaRPr lang="pt-BR" sz="2600"/>
          </a:p>
        </p:txBody>
      </p:sp>
    </p:spTree>
    <p:extLst>
      <p:ext uri="{BB962C8B-B14F-4D97-AF65-F5344CB8AC3E}">
        <p14:creationId xmlns:p14="http://schemas.microsoft.com/office/powerpoint/2010/main" val="3315869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94EE96-7CA7-4F4C-BA39-2F2D0E95C895}"/>
              </a:ext>
            </a:extLst>
          </p:cNvPr>
          <p:cNvSpPr>
            <a:spLocks noGrp="1"/>
          </p:cNvSpPr>
          <p:nvPr>
            <p:ph type="title"/>
          </p:nvPr>
        </p:nvSpPr>
        <p:spPr>
          <a:xfrm>
            <a:off x="838200" y="365125"/>
            <a:ext cx="10515600" cy="1325563"/>
          </a:xfrm>
        </p:spPr>
        <p:txBody>
          <a:bodyPr>
            <a:normAutofit fontScale="90000"/>
          </a:bodyPr>
          <a:lstStyle/>
          <a:p>
            <a:r>
              <a:rPr lang="pt-BR" sz="4600" dirty="0">
                <a:solidFill>
                  <a:srgbClr val="FFFFFF"/>
                </a:solidFill>
              </a:rPr>
              <a:t>A Responsabilidade dos Administradores é subjetiva ou objetiva? O artigo 39 aponta em uma sentido e o 40 em outro!</a:t>
            </a:r>
          </a:p>
        </p:txBody>
      </p:sp>
      <p:sp>
        <p:nvSpPr>
          <p:cNvPr id="3" name="Espaço Reservado para Conteúdo 2">
            <a:extLst>
              <a:ext uri="{FF2B5EF4-FFF2-40B4-BE49-F238E27FC236}">
                <a16:creationId xmlns:a16="http://schemas.microsoft.com/office/drawing/2014/main" id="{5FD00745-123D-1048-8E0E-F4428D56D518}"/>
              </a:ext>
            </a:extLst>
          </p:cNvPr>
          <p:cNvSpPr>
            <a:spLocks noGrp="1"/>
          </p:cNvSpPr>
          <p:nvPr>
            <p:ph idx="1"/>
          </p:nvPr>
        </p:nvSpPr>
        <p:spPr>
          <a:xfrm>
            <a:off x="838200" y="2438400"/>
            <a:ext cx="10515600" cy="3738562"/>
          </a:xfrm>
        </p:spPr>
        <p:txBody>
          <a:bodyPr>
            <a:normAutofit/>
          </a:bodyPr>
          <a:lstStyle/>
          <a:p>
            <a:pPr marL="0" indent="0">
              <a:buNone/>
            </a:pPr>
            <a:r>
              <a:rPr lang="pt-BR" sz="1800" dirty="0"/>
              <a:t>        Art. 39. Os administradores e membros do Conselho Fiscal de instituições financeiras responderão, a qualquer tempo, salvo prescrição extintiva</a:t>
            </a:r>
            <a:r>
              <a:rPr lang="pt-BR" sz="1800" b="1" dirty="0"/>
              <a:t>, pelos que tiverem praticado ou omissões em que houverem incorrido.</a:t>
            </a:r>
          </a:p>
          <a:p>
            <a:pPr marL="0" indent="0">
              <a:buNone/>
            </a:pPr>
            <a:r>
              <a:rPr lang="pt-BR" sz="1800" dirty="0"/>
              <a:t>        Art. 40. Os administradores de instituições financeiras respondem </a:t>
            </a:r>
            <a:r>
              <a:rPr lang="pt-BR" sz="1800" b="1" dirty="0"/>
              <a:t>solidariamente </a:t>
            </a:r>
            <a:r>
              <a:rPr lang="pt-BR" sz="1800" dirty="0"/>
              <a:t>pelas obrigações por elas assumidas durante sua gestão, até que se cumpram.</a:t>
            </a:r>
          </a:p>
          <a:p>
            <a:pPr marL="0" indent="0">
              <a:buNone/>
            </a:pPr>
            <a:r>
              <a:rPr lang="pt-BR" sz="1800" dirty="0"/>
              <a:t>        Parágrafo único. A responsabilidade solidária se circunscreverá ao montante e dos prejuízos causados.</a:t>
            </a:r>
          </a:p>
          <a:p>
            <a:pPr marL="0" indent="0">
              <a:buNone/>
            </a:pPr>
            <a:r>
              <a:rPr lang="pt-BR" sz="1800" dirty="0"/>
              <a:t>        Art. 41. Decretada a intervenção, da liquidação extrajudicial ou a falência de instituição financeira, o Banco Central do Brasil procederá a </a:t>
            </a:r>
            <a:r>
              <a:rPr lang="pt-BR" sz="1800" b="1" dirty="0"/>
              <a:t>inquérito,</a:t>
            </a:r>
            <a:r>
              <a:rPr lang="pt-BR" sz="1800" dirty="0"/>
              <a:t> a fim de apurar as causas que levaram a sociedade àquela situação e a responsabilidade de seu administradores e membros do Conselho Fiscal.      </a:t>
            </a:r>
          </a:p>
          <a:p>
            <a:pPr marL="0" indent="0">
              <a:buNone/>
            </a:pPr>
            <a:endParaRPr lang="pt-BR" sz="1800" dirty="0"/>
          </a:p>
          <a:p>
            <a:pPr marL="0" indent="0">
              <a:buNone/>
            </a:pPr>
            <a:r>
              <a:rPr lang="pt-BR" sz="1800" dirty="0"/>
              <a:t>Lei não explicita se a responsabilidade é subjetiva ou objetiva. O artigo 39 aponta para responsabilidade subjetiva e o 40 para objetiva.  O STJ no </a:t>
            </a:r>
            <a:r>
              <a:rPr lang="pt-BR" sz="1800" dirty="0" err="1"/>
              <a:t>REsp</a:t>
            </a:r>
            <a:r>
              <a:rPr lang="pt-BR" sz="1800" dirty="0"/>
              <a:t> 21.245 diz que é de dupla natureza.´</a:t>
            </a:r>
          </a:p>
          <a:p>
            <a:pPr marL="0" indent="0">
              <a:buNone/>
            </a:pPr>
            <a:endParaRPr lang="pt-BR" sz="1800" dirty="0"/>
          </a:p>
          <a:p>
            <a:pPr marL="0" indent="0">
              <a:buNone/>
            </a:pPr>
            <a:endParaRPr lang="pt-BR" sz="1800" dirty="0"/>
          </a:p>
        </p:txBody>
      </p:sp>
    </p:spTree>
    <p:extLst>
      <p:ext uri="{BB962C8B-B14F-4D97-AF65-F5344CB8AC3E}">
        <p14:creationId xmlns:p14="http://schemas.microsoft.com/office/powerpoint/2010/main" val="734530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E63AD5E-9C36-C14D-937F-B3C9CFD81E3A}"/>
              </a:ext>
            </a:extLst>
          </p:cNvPr>
          <p:cNvSpPr>
            <a:spLocks noGrp="1"/>
          </p:cNvSpPr>
          <p:nvPr>
            <p:ph type="title"/>
          </p:nvPr>
        </p:nvSpPr>
        <p:spPr>
          <a:xfrm>
            <a:off x="1043631" y="809898"/>
            <a:ext cx="10173010" cy="1554480"/>
          </a:xfrm>
        </p:spPr>
        <p:txBody>
          <a:bodyPr anchor="ctr">
            <a:normAutofit/>
          </a:bodyPr>
          <a:lstStyle/>
          <a:p>
            <a:r>
              <a:rPr lang="pt-BR" sz="4800"/>
              <a:t>Controvérsia na doutrina</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Espaço Reservado para Conteúdo 2">
            <a:extLst>
              <a:ext uri="{FF2B5EF4-FFF2-40B4-BE49-F238E27FC236}">
                <a16:creationId xmlns:a16="http://schemas.microsoft.com/office/drawing/2014/main" id="{36A9E9D6-984F-95F0-D192-E9457A0B3BDC}"/>
              </a:ext>
            </a:extLst>
          </p:cNvPr>
          <p:cNvGraphicFramePr>
            <a:graphicFrameLocks noGrp="1"/>
          </p:cNvGraphicFramePr>
          <p:nvPr>
            <p:ph idx="1"/>
            <p:extLst>
              <p:ext uri="{D42A27DB-BD31-4B8C-83A1-F6EECF244321}">
                <p14:modId xmlns:p14="http://schemas.microsoft.com/office/powerpoint/2010/main" val="269428855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886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8A4EE9D-107F-FD4D-A6D5-6EA58DCE0C56}"/>
              </a:ext>
            </a:extLst>
          </p:cNvPr>
          <p:cNvSpPr>
            <a:spLocks noGrp="1"/>
          </p:cNvSpPr>
          <p:nvPr>
            <p:ph type="title"/>
          </p:nvPr>
        </p:nvSpPr>
        <p:spPr>
          <a:xfrm>
            <a:off x="1043631" y="809898"/>
            <a:ext cx="9942716" cy="1554480"/>
          </a:xfrm>
        </p:spPr>
        <p:txBody>
          <a:bodyPr anchor="ctr">
            <a:normAutofit/>
          </a:bodyPr>
          <a:lstStyle/>
          <a:p>
            <a:r>
              <a:rPr lang="pt-BR" sz="4800"/>
              <a:t>Paulo Fernando Campos Salles de Toledo: 2 responsabilidades diversas</a:t>
            </a:r>
          </a:p>
        </p:txBody>
      </p:sp>
      <p:sp>
        <p:nvSpPr>
          <p:cNvPr id="3" name="Espaço Reservado para Conteúdo 2">
            <a:extLst>
              <a:ext uri="{FF2B5EF4-FFF2-40B4-BE49-F238E27FC236}">
                <a16:creationId xmlns:a16="http://schemas.microsoft.com/office/drawing/2014/main" id="{7A67C721-64F0-0346-9F74-4909D87392C1}"/>
              </a:ext>
            </a:extLst>
          </p:cNvPr>
          <p:cNvSpPr>
            <a:spLocks noGrp="1"/>
          </p:cNvSpPr>
          <p:nvPr>
            <p:ph idx="1"/>
          </p:nvPr>
        </p:nvSpPr>
        <p:spPr>
          <a:xfrm>
            <a:off x="1045028" y="3017522"/>
            <a:ext cx="9941319" cy="3124658"/>
          </a:xfrm>
        </p:spPr>
        <p:txBody>
          <a:bodyPr anchor="ctr">
            <a:normAutofit/>
          </a:bodyPr>
          <a:lstStyle/>
          <a:p>
            <a:pPr marL="0" indent="0">
              <a:buNone/>
            </a:pPr>
            <a:r>
              <a:rPr lang="pt-BR" sz="1300" i="1"/>
              <a:t>¨A própria disposição da matéria, na Lei 6.024, em dois artigos (39 e 40), já conduz à inferência de que são duas as espécies de responsabilidade civil previstas nesse diploma legal. Caso contrário, não haveria porque tratar do tema em dois diferentes dispositivos: um repetiria o outro, embora com outros termos (....) </a:t>
            </a:r>
          </a:p>
          <a:p>
            <a:pPr marL="0" indent="0">
              <a:buNone/>
            </a:pPr>
            <a:endParaRPr lang="pt-BR" sz="1300" i="1"/>
          </a:p>
          <a:p>
            <a:pPr marL="0" indent="0">
              <a:buNone/>
            </a:pPr>
            <a:r>
              <a:rPr lang="pt-BR" sz="1300" i="1"/>
              <a:t>Assim, no art. 39 a Lei 6.024 trata de responsabilidade civil por ações (atos ou omissões) ilícitos. Há, nesse caso, plena indagação do elemento subjetivo</a:t>
            </a:r>
          </a:p>
          <a:p>
            <a:pPr marL="0" indent="0">
              <a:buNone/>
            </a:pPr>
            <a:endParaRPr lang="pt-BR" sz="1300" i="1"/>
          </a:p>
          <a:p>
            <a:pPr marL="0" indent="0">
              <a:buNone/>
            </a:pPr>
            <a:r>
              <a:rPr lang="pt-BR" sz="1300" i="1"/>
              <a:t>Já no art. 40, a Lei 6.024 estabelece a responsabilidade solidária dos administradores de instituições financeiras pelas obrigações assumidas durante suas gestões. A responsabilidade é solidária, como diz a própria lei, ou seja, cada administrador é coobrigado pelas dívidas contraídas pela sociedade, tenham ou não participado pessoalmente da contração. Não é, no entanto, absoluta essa responsabilidade, ou melhor esclarecendo, não diz respeito a todo o passivo da financeira, mas sim apenas àquele apurado durante sua gestão. Além do mais, estabelece a lei uma limitação no tempo para a existência da responsabilidade solidária. Este limite encontra-se no art. 43 e é de cinco anos</a:t>
            </a:r>
            <a:r>
              <a:rPr lang="pt-BR" sz="1300"/>
              <a:t>.¨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37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094BD5-4AE7-D648-BB99-D99D5B7044C7}"/>
              </a:ext>
            </a:extLst>
          </p:cNvPr>
          <p:cNvSpPr>
            <a:spLocks noGrp="1"/>
          </p:cNvSpPr>
          <p:nvPr>
            <p:ph type="title"/>
          </p:nvPr>
        </p:nvSpPr>
        <p:spPr>
          <a:xfrm>
            <a:off x="1043631" y="809898"/>
            <a:ext cx="9942716" cy="1554480"/>
          </a:xfrm>
        </p:spPr>
        <p:txBody>
          <a:bodyPr anchor="ctr">
            <a:normAutofit/>
          </a:bodyPr>
          <a:lstStyle/>
          <a:p>
            <a:r>
              <a:rPr lang="pt-BR" sz="4800"/>
              <a:t>Posição do STJ: Responsabilidade Subjetiva</a:t>
            </a:r>
          </a:p>
        </p:txBody>
      </p:sp>
      <p:sp>
        <p:nvSpPr>
          <p:cNvPr id="3" name="Espaço Reservado para Conteúdo 2">
            <a:extLst>
              <a:ext uri="{FF2B5EF4-FFF2-40B4-BE49-F238E27FC236}">
                <a16:creationId xmlns:a16="http://schemas.microsoft.com/office/drawing/2014/main" id="{69464105-5398-D34E-8C9D-4E61E667EDF5}"/>
              </a:ext>
            </a:extLst>
          </p:cNvPr>
          <p:cNvSpPr>
            <a:spLocks noGrp="1"/>
          </p:cNvSpPr>
          <p:nvPr>
            <p:ph idx="1"/>
          </p:nvPr>
        </p:nvSpPr>
        <p:spPr>
          <a:xfrm>
            <a:off x="1045028" y="3017522"/>
            <a:ext cx="9941319" cy="3124658"/>
          </a:xfrm>
        </p:spPr>
        <p:txBody>
          <a:bodyPr anchor="ctr">
            <a:normAutofit/>
          </a:bodyPr>
          <a:lstStyle/>
          <a:p>
            <a:pPr marL="0" indent="0">
              <a:buNone/>
            </a:pPr>
            <a:r>
              <a:rPr lang="pt-BR" sz="1500" b="1"/>
              <a:t>A jurisprudência do STJ firmou-se no sentido de que a responsabilidade dos administradores de instituições financeiras ou a ela equiparadas em liquidação é subjetiva, na esteira do que dispõem os artigos 39 e 40 da Lei nº 6.024/74. </a:t>
            </a:r>
            <a:r>
              <a:rPr lang="pt-BR" sz="1500"/>
              <a:t>Precedentes. 2. A gravidade dos efeitos da ação de responsabilidade civil exige a verificação concreta de indícios de má gestão por parte dos demandados, do descumprimento dos deveres legais e/ou contratuais, da deslealdade para com os segurados, do privilégio de interesses outros que não os coletivos, da realização de investimentos incompatíveis ou fora dos limites estabelecidos legalmente, da ausência deliberada de transparência ou tantos outros fatos que poderiam corroborar a existência de causa justa apta a evidenciar a procedência do pedido de responsabilização. [...] 4. Recurso especial provido para, relativamente aos ora insurgentes, restabelecer a sentença no que julgou improcedentes os pedidos deduzidos na ação de responsabilidade civil e na medida cautelar de arresto. (REsp 1.653.380/RJ, Rel. Ministro MARCO BUZZI, Quarta Turma, j. 30/8/2018, DJe 12/9/2018)</a:t>
            </a:r>
          </a:p>
          <a:p>
            <a:pPr marL="0" indent="0">
              <a:buNone/>
            </a:pPr>
            <a:endParaRPr lang="pt-BR" sz="1500"/>
          </a:p>
          <a:p>
            <a:pPr marL="0" indent="0">
              <a:buNone/>
            </a:pPr>
            <a:r>
              <a:rPr lang="pt-BR" sz="1500"/>
              <a:t>Precedentes da 3ª Turma no mesmo sentido: REsp 819.217/RJ, Rel. Ministro MASSAMI UYEDA, j. 17/9/2009; REsp 1.036.398/RS, Rel. Ministra NANCY ANDRIGHI, j. 16/12/2008 e REsp 447.939/SP, Rel. Ministra NANCY ANDRIGHI)</a:t>
            </a:r>
          </a:p>
          <a:p>
            <a:pPr marL="0" indent="0">
              <a:buNone/>
            </a:pPr>
            <a:endParaRPr lang="pt-BR" sz="15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771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B5D32C-DDD3-244D-9F11-6F092ADA725F}"/>
              </a:ext>
            </a:extLst>
          </p:cNvPr>
          <p:cNvSpPr>
            <a:spLocks noGrp="1"/>
          </p:cNvSpPr>
          <p:nvPr>
            <p:ph type="title"/>
          </p:nvPr>
        </p:nvSpPr>
        <p:spPr>
          <a:xfrm>
            <a:off x="838200" y="365125"/>
            <a:ext cx="10515600" cy="1325563"/>
          </a:xfrm>
        </p:spPr>
        <p:txBody>
          <a:bodyPr>
            <a:normAutofit/>
          </a:bodyPr>
          <a:lstStyle/>
          <a:p>
            <a:r>
              <a:rPr lang="pt-BR" sz="4600">
                <a:solidFill>
                  <a:srgbClr val="FFFFFF"/>
                </a:solidFill>
              </a:rPr>
              <a:t>Responsabilidade dos Controladores</a:t>
            </a:r>
          </a:p>
        </p:txBody>
      </p:sp>
      <p:sp>
        <p:nvSpPr>
          <p:cNvPr id="3" name="Espaço Reservado para Conteúdo 2">
            <a:extLst>
              <a:ext uri="{FF2B5EF4-FFF2-40B4-BE49-F238E27FC236}">
                <a16:creationId xmlns:a16="http://schemas.microsoft.com/office/drawing/2014/main" id="{019CC0F3-DE2A-3D4A-B102-FE4C56C3831C}"/>
              </a:ext>
            </a:extLst>
          </p:cNvPr>
          <p:cNvSpPr>
            <a:spLocks noGrp="1"/>
          </p:cNvSpPr>
          <p:nvPr>
            <p:ph idx="1"/>
          </p:nvPr>
        </p:nvSpPr>
        <p:spPr>
          <a:xfrm>
            <a:off x="838200" y="2438400"/>
            <a:ext cx="10515600" cy="3738562"/>
          </a:xfrm>
        </p:spPr>
        <p:txBody>
          <a:bodyPr>
            <a:normAutofit/>
          </a:bodyPr>
          <a:lstStyle/>
          <a:p>
            <a:pPr marL="0" indent="0">
              <a:buNone/>
            </a:pPr>
            <a:endParaRPr lang="pt-BR" sz="1600"/>
          </a:p>
          <a:p>
            <a:pPr marL="0" indent="0">
              <a:buNone/>
            </a:pPr>
            <a:r>
              <a:rPr lang="pt-BR" sz="1600"/>
              <a:t>Decreto Lei 2321 de 1987 estendeu o regime de responsabilidade aos CONTROLADORES. </a:t>
            </a:r>
          </a:p>
          <a:p>
            <a:pPr marL="0" indent="0">
              <a:buNone/>
            </a:pPr>
            <a:endParaRPr lang="pt-BR" sz="1600"/>
          </a:p>
          <a:p>
            <a:pPr marL="0" indent="0">
              <a:buNone/>
            </a:pPr>
            <a:r>
              <a:rPr lang="pt-BR" sz="1600"/>
              <a:t>Hoje a matéria é tratada pela Lei 9447 de 1997</a:t>
            </a:r>
          </a:p>
          <a:p>
            <a:pPr marL="0" indent="0">
              <a:buNone/>
            </a:pPr>
            <a:endParaRPr lang="pt-BR" sz="1600"/>
          </a:p>
          <a:p>
            <a:pPr marL="0" indent="0">
              <a:buNone/>
            </a:pPr>
            <a:endParaRPr lang="pt-BR" sz="1600"/>
          </a:p>
          <a:p>
            <a:pPr marL="0" indent="0">
              <a:buNone/>
            </a:pPr>
            <a:r>
              <a:rPr lang="pt-BR" sz="1600"/>
              <a:t>Art. 1º A responsabilidade solidária dos controladores de instituições financeiras estabelecida no </a:t>
            </a:r>
            <a:r>
              <a:rPr lang="pt-BR" sz="1600">
                <a:hlinkClick r:id="rId2"/>
              </a:rPr>
              <a:t>art. 15 do Decreto-lei nº 2.321, de 25 de fevereiro de 1987</a:t>
            </a:r>
            <a:r>
              <a:rPr lang="pt-BR" sz="1600"/>
              <a:t>, aplica-se, também, aos regimes de intervenção e liquidação extrajudicial de que trata a </a:t>
            </a:r>
            <a:r>
              <a:rPr lang="pt-BR" sz="1600">
                <a:hlinkClick r:id="rId3"/>
              </a:rPr>
              <a:t>Lei nº 6.024, de 13 de março de 1974.</a:t>
            </a:r>
            <a:endParaRPr lang="pt-BR" sz="1600"/>
          </a:p>
          <a:p>
            <a:pPr marL="0" indent="0">
              <a:buNone/>
            </a:pPr>
            <a:r>
              <a:rPr lang="pt-BR" sz="1600"/>
              <a:t>Art. 2º O disposto na </a:t>
            </a:r>
            <a:r>
              <a:rPr lang="pt-BR" sz="1600">
                <a:hlinkClick r:id="rId3"/>
              </a:rPr>
              <a:t>Lei nº 6.024, de 1974</a:t>
            </a:r>
            <a:r>
              <a:rPr lang="pt-BR" sz="1600"/>
              <a:t>, e no </a:t>
            </a:r>
            <a:r>
              <a:rPr lang="pt-BR" sz="1600">
                <a:hlinkClick r:id="rId4"/>
              </a:rPr>
              <a:t>Decreto-lei nº 2.321, de 1987</a:t>
            </a:r>
            <a:r>
              <a:rPr lang="pt-BR" sz="1600"/>
              <a:t>, no que se refere à indisponibilidade de bens, aplica-se, também, aos bens das pessoas, naturais ou jurídicas, que detenham o controle, direto ou indireto das instituições submetidas aos regimes de intervenção, liquidação extrajudicial ou administração especial temporária.</a:t>
            </a:r>
          </a:p>
          <a:p>
            <a:pPr marL="0" indent="0">
              <a:buNone/>
            </a:pPr>
            <a:endParaRPr lang="pt-BR" sz="1600"/>
          </a:p>
        </p:txBody>
      </p:sp>
    </p:spTree>
    <p:extLst>
      <p:ext uri="{BB962C8B-B14F-4D97-AF65-F5344CB8AC3E}">
        <p14:creationId xmlns:p14="http://schemas.microsoft.com/office/powerpoint/2010/main" val="311827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5EDEBB0-E0F3-CE41-94DF-AB4212ECAB18}"/>
              </a:ext>
            </a:extLst>
          </p:cNvPr>
          <p:cNvSpPr>
            <a:spLocks noGrp="1"/>
          </p:cNvSpPr>
          <p:nvPr>
            <p:ph type="title"/>
          </p:nvPr>
        </p:nvSpPr>
        <p:spPr>
          <a:xfrm>
            <a:off x="838200" y="365125"/>
            <a:ext cx="10515600" cy="1325563"/>
          </a:xfrm>
        </p:spPr>
        <p:txBody>
          <a:bodyPr>
            <a:normAutofit/>
          </a:bodyPr>
          <a:lstStyle/>
          <a:p>
            <a:r>
              <a:rPr lang="pt-BR" sz="4300">
                <a:solidFill>
                  <a:srgbClr val="FFFFFF"/>
                </a:solidFill>
              </a:rPr>
              <a:t>Alguns exemplos de infrações previstas no artigo 3º, da Lei 13.506, de 2017</a:t>
            </a:r>
          </a:p>
        </p:txBody>
      </p:sp>
      <p:sp>
        <p:nvSpPr>
          <p:cNvPr id="3" name="Espaço Reservado para Conteúdo 2">
            <a:extLst>
              <a:ext uri="{FF2B5EF4-FFF2-40B4-BE49-F238E27FC236}">
                <a16:creationId xmlns:a16="http://schemas.microsoft.com/office/drawing/2014/main" id="{4AD67ABB-14F5-AB4A-BD6A-F25CB1BC4BFA}"/>
              </a:ext>
            </a:extLst>
          </p:cNvPr>
          <p:cNvSpPr>
            <a:spLocks noGrp="1"/>
          </p:cNvSpPr>
          <p:nvPr>
            <p:ph idx="1"/>
          </p:nvPr>
        </p:nvSpPr>
        <p:spPr>
          <a:xfrm>
            <a:off x="400050" y="2137410"/>
            <a:ext cx="10953750" cy="4039552"/>
          </a:xfrm>
        </p:spPr>
        <p:txBody>
          <a:bodyPr>
            <a:normAutofit fontScale="92500" lnSpcReduction="10000"/>
          </a:bodyPr>
          <a:lstStyle/>
          <a:p>
            <a:r>
              <a:rPr lang="pt-BR" sz="1700" dirty="0"/>
              <a:t>Descumprimento de princípios ou normas regulamentares;</a:t>
            </a:r>
          </a:p>
          <a:p>
            <a:r>
              <a:rPr lang="pt-BR" sz="1700" dirty="0"/>
              <a:t>Embaraço à fiscalização e não entrega de documentos</a:t>
            </a:r>
          </a:p>
          <a:p>
            <a:r>
              <a:rPr lang="pt-BR" sz="1700" dirty="0"/>
              <a:t>Atuação como administrador sem autorização prévia do BACEN (EXEMPLO: CASO DE PRESIDENTE DE BANCO ESTADUAL)</a:t>
            </a:r>
          </a:p>
          <a:p>
            <a:r>
              <a:rPr lang="pt-BR" sz="1700" dirty="0"/>
              <a:t>negociar títulos, instrumentos financeiros e outros ativos, ou realizar operações de crédito ou de arrendamento mercantil, em preços destoantes dos praticados pelo mercado, em prejuízo próprio ou de terceiros;</a:t>
            </a:r>
          </a:p>
          <a:p>
            <a:r>
              <a:rPr lang="pt-BR" sz="1700" dirty="0"/>
              <a:t>Operações simuladas</a:t>
            </a:r>
          </a:p>
          <a:p>
            <a:r>
              <a:rPr lang="pt-BR" sz="1700" dirty="0"/>
              <a:t>Registro ou informação falsa em demonstração contábil ou financeira ou em relatório de auditoria.</a:t>
            </a:r>
          </a:p>
          <a:p>
            <a:r>
              <a:rPr lang="pt-BR" sz="1700" dirty="0"/>
              <a:t>Distribuição fraudulenta de dividendos</a:t>
            </a:r>
          </a:p>
          <a:p>
            <a:r>
              <a:rPr lang="pt-BR" sz="1700" dirty="0"/>
              <a:t>deixar de atuar com diligência e prudência na condução da IF ou integrante do SPB (EXEMPLO: FALTA DE IMPLANTACAO DE CONTROLES DE RISCO DE CRÉDITO ADEQUADOS)</a:t>
            </a:r>
          </a:p>
          <a:p>
            <a:r>
              <a:rPr lang="pt-BR" sz="1700" dirty="0"/>
              <a:t>deixar de segregar as atividades da IF ou integrante do SBP das  atividades de outras sociedades, controladas e coligadas, de modo a gerar ou contribuir para gerar confusão patrimonial;</a:t>
            </a:r>
          </a:p>
          <a:p>
            <a:r>
              <a:rPr lang="pt-BR" sz="1700" dirty="0"/>
              <a:t>deixar de fiscalizar os atos dos órgãos de administração </a:t>
            </a:r>
            <a:br>
              <a:rPr lang="pt-BR" sz="1400" dirty="0"/>
            </a:br>
            <a:endParaRPr lang="pt-BR" sz="1400" dirty="0"/>
          </a:p>
        </p:txBody>
      </p:sp>
    </p:spTree>
    <p:extLst>
      <p:ext uri="{BB962C8B-B14F-4D97-AF65-F5344CB8AC3E}">
        <p14:creationId xmlns:p14="http://schemas.microsoft.com/office/powerpoint/2010/main" val="3198832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5CAA8-34AE-864F-BC29-63F7EF8B4DF5}"/>
              </a:ext>
            </a:extLst>
          </p:cNvPr>
          <p:cNvSpPr>
            <a:spLocks noGrp="1"/>
          </p:cNvSpPr>
          <p:nvPr>
            <p:ph type="title"/>
          </p:nvPr>
        </p:nvSpPr>
        <p:spPr/>
        <p:txBody>
          <a:bodyPr/>
          <a:lstStyle/>
          <a:p>
            <a:r>
              <a:rPr lang="pt-BR" dirty="0"/>
              <a:t>FUNDO GARANTIDOR DE CRÉDITOS (FGC)</a:t>
            </a:r>
          </a:p>
        </p:txBody>
      </p:sp>
      <p:sp>
        <p:nvSpPr>
          <p:cNvPr id="3" name="Espaço Reservado para Conteúdo 2">
            <a:extLst>
              <a:ext uri="{FF2B5EF4-FFF2-40B4-BE49-F238E27FC236}">
                <a16:creationId xmlns:a16="http://schemas.microsoft.com/office/drawing/2014/main" id="{513AA445-8EDF-CC42-8AD3-9C708070F03E}"/>
              </a:ext>
            </a:extLst>
          </p:cNvPr>
          <p:cNvSpPr>
            <a:spLocks noGrp="1"/>
          </p:cNvSpPr>
          <p:nvPr>
            <p:ph idx="1"/>
          </p:nvPr>
        </p:nvSpPr>
        <p:spPr/>
        <p:txBody>
          <a:bodyPr>
            <a:normAutofit lnSpcReduction="10000"/>
          </a:bodyPr>
          <a:lstStyle/>
          <a:p>
            <a:r>
              <a:rPr lang="pt-BR" dirty="0"/>
              <a:t>Associação Privada, sem fins lucrativos, cuja criação foi autorizado pelo CMN em 1995.</a:t>
            </a:r>
          </a:p>
          <a:p>
            <a:endParaRPr lang="pt-BR" dirty="0"/>
          </a:p>
          <a:p>
            <a:endParaRPr lang="pt-BR" dirty="0"/>
          </a:p>
          <a:p>
            <a:r>
              <a:rPr lang="pt-BR" dirty="0"/>
              <a:t>Segue exemplo da Federal </a:t>
            </a:r>
            <a:r>
              <a:rPr lang="pt-BR" dirty="0" err="1"/>
              <a:t>Deposit</a:t>
            </a:r>
            <a:r>
              <a:rPr lang="pt-BR" dirty="0"/>
              <a:t> </a:t>
            </a:r>
            <a:r>
              <a:rPr lang="pt-BR" dirty="0" err="1"/>
              <a:t>Insurance</a:t>
            </a:r>
            <a:r>
              <a:rPr lang="pt-BR" dirty="0"/>
              <a:t> Corporation (FDIC), criada por Roosevelt em 1933.</a:t>
            </a:r>
          </a:p>
          <a:p>
            <a:endParaRPr lang="pt-BR" dirty="0"/>
          </a:p>
          <a:p>
            <a:r>
              <a:rPr lang="pt-BR" dirty="0"/>
              <a:t>Além de pagar a investidores (</a:t>
            </a:r>
            <a:r>
              <a:rPr lang="pt-BR" dirty="0" err="1"/>
              <a:t>R</a:t>
            </a:r>
            <a:r>
              <a:rPr lang="pt-BR" dirty="0"/>
              <a:t>$ 250 mil por CPF ou CNPJ), busca dar liquidez a instituições menores, podendo dar garantia de até  </a:t>
            </a:r>
            <a:r>
              <a:rPr lang="pt-BR" dirty="0" err="1"/>
              <a:t>R</a:t>
            </a:r>
            <a:r>
              <a:rPr lang="pt-BR" dirty="0"/>
              <a:t>$ 40 milhões a depósitos de longo prazo.</a:t>
            </a:r>
          </a:p>
          <a:p>
            <a:endParaRPr lang="pt-BR" dirty="0"/>
          </a:p>
          <a:p>
            <a:pPr marL="0" indent="0">
              <a:buNone/>
            </a:pPr>
            <a:endParaRPr lang="pt-BR" dirty="0"/>
          </a:p>
        </p:txBody>
      </p:sp>
    </p:spTree>
    <p:extLst>
      <p:ext uri="{BB962C8B-B14F-4D97-AF65-F5344CB8AC3E}">
        <p14:creationId xmlns:p14="http://schemas.microsoft.com/office/powerpoint/2010/main" val="1578481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41C090-5BD5-0645-91A9-90413E646F45}"/>
              </a:ext>
            </a:extLst>
          </p:cNvPr>
          <p:cNvSpPr>
            <a:spLocks noGrp="1"/>
          </p:cNvSpPr>
          <p:nvPr>
            <p:ph type="title"/>
          </p:nvPr>
        </p:nvSpPr>
        <p:spPr/>
        <p:txBody>
          <a:bodyPr/>
          <a:lstStyle/>
          <a:p>
            <a:r>
              <a:rPr lang="pt-BR" dirty="0"/>
              <a:t>FGC</a:t>
            </a:r>
          </a:p>
        </p:txBody>
      </p:sp>
      <p:sp>
        <p:nvSpPr>
          <p:cNvPr id="3" name="Espaço Reservado para Conteúdo 2">
            <a:extLst>
              <a:ext uri="{FF2B5EF4-FFF2-40B4-BE49-F238E27FC236}">
                <a16:creationId xmlns:a16="http://schemas.microsoft.com/office/drawing/2014/main" id="{C86267F5-2042-1D47-B0DF-10FB6FF39C0E}"/>
              </a:ext>
            </a:extLst>
          </p:cNvPr>
          <p:cNvSpPr>
            <a:spLocks noGrp="1"/>
          </p:cNvSpPr>
          <p:nvPr>
            <p:ph idx="1"/>
          </p:nvPr>
        </p:nvSpPr>
        <p:spPr/>
        <p:txBody>
          <a:bodyPr/>
          <a:lstStyle/>
          <a:p>
            <a:r>
              <a:rPr lang="pt-BR" dirty="0"/>
              <a:t>Cobre </a:t>
            </a:r>
            <a:r>
              <a:rPr lang="pt-BR" dirty="0" err="1"/>
              <a:t>nao</a:t>
            </a:r>
            <a:r>
              <a:rPr lang="pt-BR" dirty="0"/>
              <a:t> só depósitos, mas </a:t>
            </a:r>
            <a:r>
              <a:rPr lang="pt-BR" dirty="0" err="1"/>
              <a:t>tambem</a:t>
            </a:r>
            <a:r>
              <a:rPr lang="pt-BR" dirty="0"/>
              <a:t> CDB, LCI e LCA</a:t>
            </a:r>
          </a:p>
          <a:p>
            <a:endParaRPr lang="pt-BR" dirty="0"/>
          </a:p>
          <a:p>
            <a:endParaRPr lang="pt-BR" dirty="0"/>
          </a:p>
          <a:p>
            <a:r>
              <a:rPr lang="pt-BR" dirty="0"/>
              <a:t>Tinha </a:t>
            </a:r>
            <a:r>
              <a:rPr lang="pt-BR" dirty="0" err="1"/>
              <a:t>R</a:t>
            </a:r>
            <a:r>
              <a:rPr lang="pt-BR" dirty="0"/>
              <a:t>$ 86 bilhões em reservas em dezembro de 22</a:t>
            </a:r>
          </a:p>
          <a:p>
            <a:endParaRPr lang="pt-BR" dirty="0"/>
          </a:p>
          <a:p>
            <a:endParaRPr lang="pt-BR" dirty="0"/>
          </a:p>
          <a:p>
            <a:r>
              <a:rPr lang="pt-BR" dirty="0"/>
              <a:t>Após o pagamento dos depositantes, torna-se em geral o maior credor quirografário das massas falidas de bancos.</a:t>
            </a:r>
          </a:p>
        </p:txBody>
      </p:sp>
    </p:spTree>
    <p:extLst>
      <p:ext uri="{BB962C8B-B14F-4D97-AF65-F5344CB8AC3E}">
        <p14:creationId xmlns:p14="http://schemas.microsoft.com/office/powerpoint/2010/main" val="1163113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94EE96-7CA7-4F4C-BA39-2F2D0E95C895}"/>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Fundo Garantidor de Créditos (FGC)</a:t>
            </a:r>
          </a:p>
        </p:txBody>
      </p:sp>
      <p:pic>
        <p:nvPicPr>
          <p:cNvPr id="4" name="Espaço Reservado para Conteúdo 3">
            <a:extLst>
              <a:ext uri="{FF2B5EF4-FFF2-40B4-BE49-F238E27FC236}">
                <a16:creationId xmlns:a16="http://schemas.microsoft.com/office/drawing/2014/main" id="{8FF44557-AB0D-8D4D-8AEC-13EB4705D785}"/>
              </a:ext>
            </a:extLst>
          </p:cNvPr>
          <p:cNvPicPr>
            <a:picLocks noGrp="1" noChangeAspect="1"/>
          </p:cNvPicPr>
          <p:nvPr>
            <p:ph idx="1"/>
          </p:nvPr>
        </p:nvPicPr>
        <p:blipFill>
          <a:blip r:embed="rId2"/>
          <a:stretch>
            <a:fillRect/>
          </a:stretch>
        </p:blipFill>
        <p:spPr>
          <a:xfrm>
            <a:off x="867043" y="1864348"/>
            <a:ext cx="10457909" cy="4993652"/>
          </a:xfrm>
          <a:prstGeom prst="rect">
            <a:avLst/>
          </a:prstGeom>
        </p:spPr>
      </p:pic>
    </p:spTree>
    <p:extLst>
      <p:ext uri="{BB962C8B-B14F-4D97-AF65-F5344CB8AC3E}">
        <p14:creationId xmlns:p14="http://schemas.microsoft.com/office/powerpoint/2010/main" val="1949037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790308F-0B40-9540-8037-F6886B3155F8}"/>
              </a:ext>
            </a:extLst>
          </p:cNvPr>
          <p:cNvSpPr>
            <a:spLocks noGrp="1"/>
          </p:cNvSpPr>
          <p:nvPr>
            <p:ph type="title"/>
          </p:nvPr>
        </p:nvSpPr>
        <p:spPr>
          <a:xfrm>
            <a:off x="838200" y="365125"/>
            <a:ext cx="10515600" cy="1325563"/>
          </a:xfrm>
        </p:spPr>
        <p:txBody>
          <a:bodyPr>
            <a:normAutofit/>
          </a:bodyPr>
          <a:lstStyle/>
          <a:p>
            <a:r>
              <a:rPr lang="pt-BR" sz="4300">
                <a:solidFill>
                  <a:srgbClr val="FFFFFF"/>
                </a:solidFill>
              </a:rPr>
              <a:t>FINALMENTE, A MENSAGEM FINAL DE NOSSO CURSO</a:t>
            </a:r>
          </a:p>
        </p:txBody>
      </p:sp>
      <p:sp>
        <p:nvSpPr>
          <p:cNvPr id="3" name="Espaço Reservado para Conteúdo 2">
            <a:extLst>
              <a:ext uri="{FF2B5EF4-FFF2-40B4-BE49-F238E27FC236}">
                <a16:creationId xmlns:a16="http://schemas.microsoft.com/office/drawing/2014/main" id="{0A4FEE41-2709-0B42-9176-FBAB07EC4D17}"/>
              </a:ext>
            </a:extLst>
          </p:cNvPr>
          <p:cNvSpPr>
            <a:spLocks noGrp="1"/>
          </p:cNvSpPr>
          <p:nvPr>
            <p:ph idx="1"/>
          </p:nvPr>
        </p:nvSpPr>
        <p:spPr>
          <a:xfrm>
            <a:off x="838200" y="2438400"/>
            <a:ext cx="10515600" cy="3738562"/>
          </a:xfrm>
        </p:spPr>
        <p:txBody>
          <a:bodyPr>
            <a:normAutofit lnSpcReduction="10000"/>
          </a:bodyPr>
          <a:lstStyle/>
          <a:p>
            <a:pPr marL="514350" indent="-514350">
              <a:buFont typeface="+mj-lt"/>
              <a:buAutoNum type="arabicPeriod"/>
            </a:pPr>
            <a:r>
              <a:rPr lang="pt-BR" sz="1800" dirty="0"/>
              <a:t>O Sistema bancário exerce funções clássicas:</a:t>
            </a:r>
          </a:p>
          <a:p>
            <a:pPr marL="0" indent="0">
              <a:buNone/>
            </a:pPr>
            <a:r>
              <a:rPr lang="pt-BR" sz="1800" dirty="0"/>
              <a:t>1.1. Cria a moeda escritural, pelo sistema de reservas fracionárias e o multiplicador bancário. </a:t>
            </a:r>
          </a:p>
          <a:p>
            <a:pPr marL="0" indent="0">
              <a:buNone/>
            </a:pPr>
            <a:r>
              <a:rPr lang="pt-BR" sz="1800" dirty="0"/>
              <a:t>Por esse motivo, o uso de criptomoedas é </a:t>
            </a:r>
            <a:r>
              <a:rPr lang="pt-BR" sz="1800" dirty="0" err="1"/>
              <a:t>disruptivos</a:t>
            </a:r>
            <a:r>
              <a:rPr lang="pt-BR" sz="1800" dirty="0"/>
              <a:t>.</a:t>
            </a:r>
          </a:p>
          <a:p>
            <a:pPr marL="0" indent="0">
              <a:buNone/>
            </a:pPr>
            <a:r>
              <a:rPr lang="pt-BR" sz="1800" dirty="0"/>
              <a:t>1.2. O sistema de pagamentos é fundamental para toda a economia rodar e para a redução dos custos de transação. </a:t>
            </a:r>
            <a:r>
              <a:rPr lang="pt-BR" sz="1800" dirty="0" err="1"/>
              <a:t>Ampliaçao</a:t>
            </a:r>
            <a:r>
              <a:rPr lang="pt-BR" sz="1800" dirty="0"/>
              <a:t> de meios de pagamentos permite ampliar a cidadania bancária</a:t>
            </a:r>
          </a:p>
          <a:p>
            <a:pPr marL="0" indent="0">
              <a:buNone/>
            </a:pPr>
            <a:r>
              <a:rPr lang="pt-BR" sz="1800" dirty="0"/>
              <a:t>1.3. O crédito é fundamental para as empresas e consumidores. Para isso são necessárias garantias eficazes, como a alienação fiduciária. Mas devem ser evitados abusos de poder econômico, com a revisão de taxas de juros e uma melhor reflexão sobre a trava bancária</a:t>
            </a:r>
          </a:p>
          <a:p>
            <a:pPr marL="0" indent="0">
              <a:buNone/>
            </a:pPr>
            <a:r>
              <a:rPr lang="pt-BR" sz="1800" dirty="0"/>
              <a:t>1.4 As operações de câmbio são fundamentais para nossa integração no mundo, e um câmbio mais livre, com um real conversível, deve ser um objetivo</a:t>
            </a:r>
          </a:p>
          <a:p>
            <a:pPr marL="0" indent="0">
              <a:buNone/>
            </a:pPr>
            <a:r>
              <a:rPr lang="pt-BR" sz="1800" dirty="0"/>
              <a:t>1.5. O setor bancário permite captação de investimentos seguros, com liquidez, e deve ser protegida a poupança popular, pelo rigor das regras prudenciais e estrita supervisão bancária</a:t>
            </a:r>
          </a:p>
        </p:txBody>
      </p:sp>
    </p:spTree>
    <p:extLst>
      <p:ext uri="{BB962C8B-B14F-4D97-AF65-F5344CB8AC3E}">
        <p14:creationId xmlns:p14="http://schemas.microsoft.com/office/powerpoint/2010/main" val="279199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03B8E7E-3E9A-9241-84F6-A12593907A0D}"/>
              </a:ext>
            </a:extLst>
          </p:cNvPr>
          <p:cNvSpPr>
            <a:spLocks noGrp="1"/>
          </p:cNvSpPr>
          <p:nvPr>
            <p:ph type="title"/>
          </p:nvPr>
        </p:nvSpPr>
        <p:spPr>
          <a:xfrm>
            <a:off x="838200" y="365125"/>
            <a:ext cx="10515600" cy="1325563"/>
          </a:xfrm>
        </p:spPr>
        <p:txBody>
          <a:bodyPr>
            <a:normAutofit/>
          </a:bodyPr>
          <a:lstStyle/>
          <a:p>
            <a:r>
              <a:rPr lang="pt-BR" sz="4600">
                <a:solidFill>
                  <a:srgbClr val="FFFFFF"/>
                </a:solidFill>
              </a:rPr>
              <a:t>A mensagem final de nosso curso</a:t>
            </a:r>
          </a:p>
        </p:txBody>
      </p:sp>
      <p:sp>
        <p:nvSpPr>
          <p:cNvPr id="3" name="Espaço Reservado para Conteúdo 2">
            <a:extLst>
              <a:ext uri="{FF2B5EF4-FFF2-40B4-BE49-F238E27FC236}">
                <a16:creationId xmlns:a16="http://schemas.microsoft.com/office/drawing/2014/main" id="{BC4CBC99-9EF8-2646-B152-A78EE4721C79}"/>
              </a:ext>
            </a:extLst>
          </p:cNvPr>
          <p:cNvSpPr>
            <a:spLocks noGrp="1"/>
          </p:cNvSpPr>
          <p:nvPr>
            <p:ph idx="1"/>
          </p:nvPr>
        </p:nvSpPr>
        <p:spPr>
          <a:xfrm>
            <a:off x="838200" y="2438400"/>
            <a:ext cx="10515600" cy="3738562"/>
          </a:xfrm>
        </p:spPr>
        <p:txBody>
          <a:bodyPr>
            <a:normAutofit/>
          </a:bodyPr>
          <a:lstStyle/>
          <a:p>
            <a:pPr marL="0" indent="0">
              <a:buNone/>
            </a:pPr>
            <a:r>
              <a:rPr lang="pt-BR" sz="2200" dirty="0"/>
              <a:t>2. É necessário:</a:t>
            </a:r>
          </a:p>
          <a:p>
            <a:pPr marL="0" indent="0">
              <a:buNone/>
            </a:pPr>
            <a:r>
              <a:rPr lang="pt-BR" sz="2200" dirty="0"/>
              <a:t>2.1. Democratizar as finanças, ampliando a bancarização e o acesso aos sistemas de crédito e pagamento. Para isso, o PIX foi fundamental. Mas deve haver inovação contínuas. No séculos XIX, foi inventada a caderneta de poupança; no século XX, o microcrédito.</a:t>
            </a:r>
          </a:p>
          <a:p>
            <a:pPr marL="0" indent="0">
              <a:buNone/>
            </a:pPr>
            <a:r>
              <a:rPr lang="pt-BR" sz="2200" dirty="0"/>
              <a:t>2.2. </a:t>
            </a:r>
            <a:r>
              <a:rPr lang="pt-BR" sz="2200" dirty="0" err="1"/>
              <a:t>Fintechs</a:t>
            </a:r>
            <a:r>
              <a:rPr lang="pt-BR" sz="2200" dirty="0"/>
              <a:t> são um campo de inovação, e permitem ampliar a concorrência no setor bancário através dos arranjos de pagamento e das instituições de pagamento;</a:t>
            </a:r>
          </a:p>
          <a:p>
            <a:pPr marL="0" indent="0">
              <a:buNone/>
            </a:pPr>
            <a:r>
              <a:rPr lang="pt-BR" sz="2200" dirty="0"/>
              <a:t>2.3. É preciso ao BACEN e ao judiciário estarem atentos aos abusos do poder econômico e zelarem pela ampliação permanente da concorrência. Lição </a:t>
            </a:r>
            <a:r>
              <a:rPr lang="pt-BR" sz="2200" dirty="0" err="1"/>
              <a:t>ordoliberal</a:t>
            </a:r>
            <a:r>
              <a:rPr lang="pt-BR" sz="2200" dirty="0"/>
              <a:t>: um Estado forte à favor da concorrência</a:t>
            </a:r>
          </a:p>
          <a:p>
            <a:pPr marL="0" indent="0">
              <a:buNone/>
            </a:pPr>
            <a:r>
              <a:rPr lang="pt-BR" sz="2200" dirty="0"/>
              <a:t>2.4. Regulação é necessária para conter o risco moral e o too big </a:t>
            </a:r>
            <a:r>
              <a:rPr lang="pt-BR" sz="2200" dirty="0" err="1"/>
              <a:t>to</a:t>
            </a:r>
            <a:r>
              <a:rPr lang="pt-BR" sz="2200" dirty="0"/>
              <a:t> </a:t>
            </a:r>
            <a:r>
              <a:rPr lang="pt-BR" sz="2200" dirty="0" err="1"/>
              <a:t>fail</a:t>
            </a:r>
            <a:endParaRPr lang="pt-BR" sz="2200" dirty="0"/>
          </a:p>
        </p:txBody>
      </p:sp>
    </p:spTree>
    <p:extLst>
      <p:ext uri="{BB962C8B-B14F-4D97-AF65-F5344CB8AC3E}">
        <p14:creationId xmlns:p14="http://schemas.microsoft.com/office/powerpoint/2010/main" val="3497162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E92873E-DA9F-694F-8662-4DB9C567A899}"/>
              </a:ext>
            </a:extLst>
          </p:cNvPr>
          <p:cNvSpPr>
            <a:spLocks noGrp="1"/>
          </p:cNvSpPr>
          <p:nvPr>
            <p:ph type="title"/>
          </p:nvPr>
        </p:nvSpPr>
        <p:spPr>
          <a:xfrm>
            <a:off x="838200" y="365125"/>
            <a:ext cx="10515600" cy="1325563"/>
          </a:xfrm>
        </p:spPr>
        <p:txBody>
          <a:bodyPr>
            <a:normAutofit/>
          </a:bodyPr>
          <a:lstStyle/>
          <a:p>
            <a:r>
              <a:rPr lang="pt-BR" sz="4600">
                <a:solidFill>
                  <a:srgbClr val="FFFFFF"/>
                </a:solidFill>
              </a:rPr>
              <a:t>Mensagem final de nosso curso</a:t>
            </a:r>
          </a:p>
        </p:txBody>
      </p:sp>
      <p:sp>
        <p:nvSpPr>
          <p:cNvPr id="3" name="Espaço Reservado para Conteúdo 2">
            <a:extLst>
              <a:ext uri="{FF2B5EF4-FFF2-40B4-BE49-F238E27FC236}">
                <a16:creationId xmlns:a16="http://schemas.microsoft.com/office/drawing/2014/main" id="{6197746A-776D-634A-830D-E39FFC717A7A}"/>
              </a:ext>
            </a:extLst>
          </p:cNvPr>
          <p:cNvSpPr>
            <a:spLocks noGrp="1"/>
          </p:cNvSpPr>
          <p:nvPr>
            <p:ph idx="1"/>
          </p:nvPr>
        </p:nvSpPr>
        <p:spPr>
          <a:xfrm>
            <a:off x="838200" y="2438400"/>
            <a:ext cx="10515600" cy="3738562"/>
          </a:xfrm>
        </p:spPr>
        <p:txBody>
          <a:bodyPr>
            <a:normAutofit lnSpcReduction="10000"/>
          </a:bodyPr>
          <a:lstStyle/>
          <a:p>
            <a:pPr marL="0" indent="0">
              <a:buNone/>
            </a:pPr>
            <a:r>
              <a:rPr lang="pt-BR" sz="2600" dirty="0"/>
              <a:t>3. Juristas são engenheiros de instituições: Law </a:t>
            </a:r>
            <a:r>
              <a:rPr lang="pt-BR" sz="2600" dirty="0" err="1"/>
              <a:t>Matters</a:t>
            </a:r>
            <a:r>
              <a:rPr lang="pt-BR" sz="2600" dirty="0"/>
              <a:t>!</a:t>
            </a:r>
          </a:p>
          <a:p>
            <a:pPr marL="0" indent="0">
              <a:buNone/>
            </a:pPr>
            <a:endParaRPr lang="pt-BR" sz="2600" dirty="0"/>
          </a:p>
          <a:p>
            <a:pPr marL="0" indent="0">
              <a:buNone/>
            </a:pPr>
            <a:r>
              <a:rPr lang="pt-BR" sz="2600" dirty="0"/>
              <a:t>4. Nosso curso pretendeu lhe explicar os fundamentos do direito bancário. Continue estudando e verifique os grupos de estudo da área.</a:t>
            </a:r>
          </a:p>
          <a:p>
            <a:pPr marL="0" indent="0">
              <a:buNone/>
            </a:pPr>
            <a:endParaRPr lang="pt-BR" sz="2600" dirty="0"/>
          </a:p>
          <a:p>
            <a:pPr marL="0" indent="0">
              <a:buNone/>
            </a:pPr>
            <a:r>
              <a:rPr lang="pt-BR" sz="2600" dirty="0"/>
              <a:t>5. Os juristas têm no nosso tempo a função que tinham os cartógrafos na era das grandes navegações, como nos lembra San Tiago Dantas. Por isso é importante a Faculdade de Direito da USP ser um centro de reflexão e estudos do direito bancário.</a:t>
            </a:r>
          </a:p>
        </p:txBody>
      </p:sp>
    </p:spTree>
    <p:extLst>
      <p:ext uri="{BB962C8B-B14F-4D97-AF65-F5344CB8AC3E}">
        <p14:creationId xmlns:p14="http://schemas.microsoft.com/office/powerpoint/2010/main" val="2727477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A3A859C-EA62-E14C-B25B-AC72BE92198C}"/>
              </a:ext>
            </a:extLst>
          </p:cNvPr>
          <p:cNvSpPr>
            <a:spLocks noGrp="1"/>
          </p:cNvSpPr>
          <p:nvPr>
            <p:ph type="title"/>
          </p:nvPr>
        </p:nvSpPr>
        <p:spPr>
          <a:xfrm>
            <a:off x="838200" y="4669978"/>
            <a:ext cx="4391024" cy="1173700"/>
          </a:xfrm>
        </p:spPr>
        <p:txBody>
          <a:bodyPr anchor="t">
            <a:normAutofit/>
          </a:bodyPr>
          <a:lstStyle/>
          <a:p>
            <a:r>
              <a:rPr lang="pt-BR" sz="2800" dirty="0">
                <a:solidFill>
                  <a:schemeClr val="bg1"/>
                </a:solidFill>
              </a:rPr>
              <a:t>O Capitalismo Financeiro:  A Máquina do Mundo</a:t>
            </a:r>
          </a:p>
        </p:txBody>
      </p:sp>
      <p:pic>
        <p:nvPicPr>
          <p:cNvPr id="4" name="Imagem 3">
            <a:extLst>
              <a:ext uri="{FF2B5EF4-FFF2-40B4-BE49-F238E27FC236}">
                <a16:creationId xmlns:a16="http://schemas.microsoft.com/office/drawing/2014/main" id="{4A2967A7-25DB-E344-828D-6714347E396B}"/>
              </a:ext>
            </a:extLst>
          </p:cNvPr>
          <p:cNvPicPr>
            <a:picLocks noChangeAspect="1"/>
          </p:cNvPicPr>
          <p:nvPr/>
        </p:nvPicPr>
        <p:blipFill rotWithShape="1">
          <a:blip r:embed="rId2"/>
          <a:srcRect r="1" b="233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Imagem 4">
            <a:extLst>
              <a:ext uri="{FF2B5EF4-FFF2-40B4-BE49-F238E27FC236}">
                <a16:creationId xmlns:a16="http://schemas.microsoft.com/office/drawing/2014/main" id="{A0EEC0FD-67FF-DF46-8F05-142184445574}"/>
              </a:ext>
            </a:extLst>
          </p:cNvPr>
          <p:cNvPicPr>
            <a:picLocks noChangeAspect="1"/>
          </p:cNvPicPr>
          <p:nvPr/>
        </p:nvPicPr>
        <p:blipFill rotWithShape="1">
          <a:blip r:embed="rId3"/>
          <a:srcRect t="8067" r="1" b="1598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2" name="Group 1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3" name="Freeform: Shape 1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Espaço Reservado para Conteúdo 2">
            <a:extLst>
              <a:ext uri="{FF2B5EF4-FFF2-40B4-BE49-F238E27FC236}">
                <a16:creationId xmlns:a16="http://schemas.microsoft.com/office/drawing/2014/main" id="{9F6FF437-95A7-0543-AD6F-FC5ED3717348}"/>
              </a:ext>
            </a:extLst>
          </p:cNvPr>
          <p:cNvSpPr>
            <a:spLocks noGrp="1"/>
          </p:cNvSpPr>
          <p:nvPr>
            <p:ph idx="1"/>
          </p:nvPr>
        </p:nvSpPr>
        <p:spPr>
          <a:xfrm>
            <a:off x="5520690" y="4480560"/>
            <a:ext cx="5836285" cy="1851659"/>
          </a:xfrm>
        </p:spPr>
        <p:txBody>
          <a:bodyPr>
            <a:normAutofit/>
          </a:bodyPr>
          <a:lstStyle/>
          <a:p>
            <a:pPr marL="0" indent="0">
              <a:buNone/>
            </a:pPr>
            <a:r>
              <a:rPr lang="pt-BR" sz="2400" dirty="0">
                <a:solidFill>
                  <a:schemeClr val="bg1">
                    <a:alpha val="80000"/>
                  </a:schemeClr>
                </a:solidFill>
              </a:rPr>
              <a:t>¨A máquina do mundo se entreabriu (...)</a:t>
            </a:r>
          </a:p>
          <a:p>
            <a:pPr marL="0" indent="0">
              <a:buNone/>
            </a:pPr>
            <a:r>
              <a:rPr lang="pt-BR" sz="2400" dirty="0">
                <a:solidFill>
                  <a:schemeClr val="bg1">
                    <a:alpha val="80000"/>
                  </a:schemeClr>
                </a:solidFill>
              </a:rPr>
              <a:t>Essa total explicação da vida</a:t>
            </a:r>
          </a:p>
          <a:p>
            <a:pPr marL="0" indent="0">
              <a:buNone/>
            </a:pPr>
            <a:r>
              <a:rPr lang="pt-BR" sz="2400" dirty="0">
                <a:solidFill>
                  <a:schemeClr val="bg1">
                    <a:alpha val="80000"/>
                  </a:schemeClr>
                </a:solidFill>
              </a:rPr>
              <a:t>Esse nexo primeiro e singular¨</a:t>
            </a:r>
          </a:p>
          <a:p>
            <a:pPr marL="0" indent="0">
              <a:buNone/>
            </a:pPr>
            <a:r>
              <a:rPr lang="pt-BR" sz="2400" dirty="0">
                <a:solidFill>
                  <a:schemeClr val="bg1">
                    <a:alpha val="80000"/>
                  </a:schemeClr>
                </a:solidFill>
              </a:rPr>
              <a:t>                                                Drummond</a:t>
            </a:r>
          </a:p>
        </p:txBody>
      </p:sp>
    </p:spTree>
    <p:extLst>
      <p:ext uri="{BB962C8B-B14F-4D97-AF65-F5344CB8AC3E}">
        <p14:creationId xmlns:p14="http://schemas.microsoft.com/office/powerpoint/2010/main" val="325090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FE3D907-C0FC-244D-897D-B621515A71F6}"/>
              </a:ext>
            </a:extLst>
          </p:cNvPr>
          <p:cNvSpPr>
            <a:spLocks noGrp="1"/>
          </p:cNvSpPr>
          <p:nvPr>
            <p:ph type="title"/>
          </p:nvPr>
        </p:nvSpPr>
        <p:spPr>
          <a:xfrm>
            <a:off x="1156851" y="637762"/>
            <a:ext cx="9888496" cy="900131"/>
          </a:xfrm>
        </p:spPr>
        <p:txBody>
          <a:bodyPr anchor="t">
            <a:normAutofit/>
          </a:bodyPr>
          <a:lstStyle/>
          <a:p>
            <a:r>
              <a:rPr lang="pt-BR" sz="4000">
                <a:solidFill>
                  <a:schemeClr val="bg1"/>
                </a:solidFill>
              </a:rPr>
              <a:t>Infrações Graves, considerando os efeitos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D8067DE-6C65-8D4B-BBF4-4A5DAA3B29FC}"/>
              </a:ext>
            </a:extLst>
          </p:cNvPr>
          <p:cNvSpPr>
            <a:spLocks noGrp="1"/>
          </p:cNvSpPr>
          <p:nvPr>
            <p:ph idx="1"/>
          </p:nvPr>
        </p:nvSpPr>
        <p:spPr>
          <a:xfrm>
            <a:off x="1155548" y="2217343"/>
            <a:ext cx="9880893" cy="3959619"/>
          </a:xfrm>
        </p:spPr>
        <p:txBody>
          <a:bodyPr>
            <a:normAutofit/>
          </a:bodyPr>
          <a:lstStyle/>
          <a:p>
            <a:pPr marL="0" indent="0">
              <a:buNone/>
            </a:pPr>
            <a:r>
              <a:rPr lang="pt-BR" sz="1700"/>
              <a:t>Art. 4º Constituem infrações graves aquelas infrações que produzam ou possam produzir quaisquer dos seguintes efeitos:</a:t>
            </a:r>
          </a:p>
          <a:p>
            <a:pPr marL="0" indent="0">
              <a:buNone/>
            </a:pPr>
            <a:r>
              <a:rPr lang="pt-BR" sz="1700"/>
              <a:t>I - causar dano à </a:t>
            </a:r>
            <a:r>
              <a:rPr lang="pt-BR" sz="1700" b="1"/>
              <a:t>liquidez, à solvência ou à higidez </a:t>
            </a:r>
            <a:r>
              <a:rPr lang="pt-BR" sz="1700"/>
              <a:t>ou assumir risco incompatível com a estrutura patrimonial de pessoa mencionada no </a:t>
            </a:r>
            <a:r>
              <a:rPr lang="pt-BR" sz="1700" b="1"/>
              <a:t>caput </a:t>
            </a:r>
            <a:r>
              <a:rPr lang="pt-BR" sz="1700"/>
              <a:t>do art. 2º desta Lei;</a:t>
            </a:r>
          </a:p>
          <a:p>
            <a:pPr marL="0" indent="0">
              <a:buNone/>
            </a:pPr>
            <a:r>
              <a:rPr lang="pt-BR" sz="1700"/>
              <a:t>II - contribuir para gerar indisciplina no mercado financeiro ou para </a:t>
            </a:r>
            <a:r>
              <a:rPr lang="pt-BR" sz="1700" b="1"/>
              <a:t>afetar a estabilidade </a:t>
            </a:r>
            <a:r>
              <a:rPr lang="pt-BR" sz="1700"/>
              <a:t>ou o funcionamento regular do Sistema Financeiro Nacional, do Sistema de Consórcios, do Sistema de Pagamentos Brasileiro ou do mercado de capitais;</a:t>
            </a:r>
          </a:p>
          <a:p>
            <a:pPr marL="0" indent="0">
              <a:buNone/>
            </a:pPr>
            <a:r>
              <a:rPr lang="pt-BR" sz="1700"/>
              <a:t>III - </a:t>
            </a:r>
            <a:r>
              <a:rPr lang="pt-BR" sz="1700" b="1"/>
              <a:t>dificultar o conhecimento da real situação patrimonial ou financeira</a:t>
            </a:r>
            <a:r>
              <a:rPr lang="pt-BR" sz="1700"/>
              <a:t> de pessoa mencionada no </a:t>
            </a:r>
            <a:r>
              <a:rPr lang="pt-BR" sz="1700" b="1"/>
              <a:t>caput </a:t>
            </a:r>
            <a:r>
              <a:rPr lang="pt-BR" sz="1700"/>
              <a:t>do art. 2º desta Lei;</a:t>
            </a:r>
          </a:p>
          <a:p>
            <a:pPr marL="0" indent="0">
              <a:buNone/>
            </a:pPr>
            <a:r>
              <a:rPr lang="pt-BR" sz="1700"/>
              <a:t>IV - afetar severamente a finalidade e a continuidade das atividades ou das operações no âmbito do Sistema Financeiro Nacional, do Sistema de Consórcios ou do Sistema de Pagamentos Brasileiro.</a:t>
            </a:r>
          </a:p>
          <a:p>
            <a:pPr marL="0" indent="0">
              <a:buNone/>
            </a:pPr>
            <a:br>
              <a:rPr lang="pt-BR" sz="1700"/>
            </a:br>
            <a:endParaRPr lang="pt-BR" sz="1700"/>
          </a:p>
        </p:txBody>
      </p:sp>
    </p:spTree>
    <p:extLst>
      <p:ext uri="{BB962C8B-B14F-4D97-AF65-F5344CB8AC3E}">
        <p14:creationId xmlns:p14="http://schemas.microsoft.com/office/powerpoint/2010/main" val="55138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7C70036-2492-1A49-9162-2C0DA78F11D2}"/>
              </a:ext>
            </a:extLst>
          </p:cNvPr>
          <p:cNvSpPr>
            <a:spLocks noGrp="1"/>
          </p:cNvSpPr>
          <p:nvPr>
            <p:ph type="title"/>
          </p:nvPr>
        </p:nvSpPr>
        <p:spPr>
          <a:xfrm>
            <a:off x="1371599" y="294538"/>
            <a:ext cx="9895951" cy="1033669"/>
          </a:xfrm>
        </p:spPr>
        <p:txBody>
          <a:bodyPr>
            <a:normAutofit/>
          </a:bodyPr>
          <a:lstStyle/>
          <a:p>
            <a:r>
              <a:rPr lang="pt-BR" sz="4000" dirty="0">
                <a:solidFill>
                  <a:srgbClr val="FFFFFF"/>
                </a:solidFill>
              </a:rPr>
              <a:t>Penalidades</a:t>
            </a:r>
          </a:p>
        </p:txBody>
      </p:sp>
      <p:sp>
        <p:nvSpPr>
          <p:cNvPr id="3" name="Espaço Reservado para Conteúdo 2">
            <a:extLst>
              <a:ext uri="{FF2B5EF4-FFF2-40B4-BE49-F238E27FC236}">
                <a16:creationId xmlns:a16="http://schemas.microsoft.com/office/drawing/2014/main" id="{B76EC820-53DC-E549-9F99-23CB529FD207}"/>
              </a:ext>
            </a:extLst>
          </p:cNvPr>
          <p:cNvSpPr>
            <a:spLocks noGrp="1"/>
          </p:cNvSpPr>
          <p:nvPr>
            <p:ph idx="1"/>
          </p:nvPr>
        </p:nvSpPr>
        <p:spPr>
          <a:xfrm>
            <a:off x="1011381" y="1891970"/>
            <a:ext cx="10084249" cy="4827485"/>
          </a:xfrm>
        </p:spPr>
        <p:txBody>
          <a:bodyPr anchor="ctr">
            <a:normAutofit fontScale="40000" lnSpcReduction="20000"/>
          </a:bodyPr>
          <a:lstStyle/>
          <a:p>
            <a:pPr marL="0" indent="0">
              <a:buNone/>
            </a:pPr>
            <a:r>
              <a:rPr lang="pt-BR" sz="3300" dirty="0"/>
              <a:t>Art. 5º São aplicáveis as seguintes penalidades às pessoas mencionadas no art. 2º desta Lei, de forma isolada ou cumulativa:</a:t>
            </a:r>
          </a:p>
          <a:p>
            <a:pPr marL="0" indent="0">
              <a:buNone/>
            </a:pPr>
            <a:r>
              <a:rPr lang="pt-BR" sz="3300" dirty="0" err="1"/>
              <a:t>I</a:t>
            </a:r>
            <a:r>
              <a:rPr lang="pt-BR" sz="3300" dirty="0"/>
              <a:t> - admoestação pública;</a:t>
            </a:r>
          </a:p>
          <a:p>
            <a:pPr marL="0" indent="0">
              <a:buNone/>
            </a:pPr>
            <a:r>
              <a:rPr lang="pt-BR" sz="3300" dirty="0"/>
              <a:t>II - multa;</a:t>
            </a:r>
          </a:p>
          <a:p>
            <a:pPr marL="0" indent="0">
              <a:buNone/>
            </a:pPr>
            <a:r>
              <a:rPr lang="pt-BR" sz="3300" dirty="0"/>
              <a:t>III - proibição de prestar determinados serviços para as instituições mencionadas no </a:t>
            </a:r>
            <a:r>
              <a:rPr lang="pt-BR" sz="3300" b="1" dirty="0"/>
              <a:t>caput </a:t>
            </a:r>
            <a:r>
              <a:rPr lang="pt-BR" sz="3300" dirty="0"/>
              <a:t>do art. 2º desta Lei;</a:t>
            </a:r>
          </a:p>
          <a:p>
            <a:pPr marL="0" indent="0">
              <a:buNone/>
            </a:pPr>
            <a:r>
              <a:rPr lang="pt-BR" sz="3300" dirty="0"/>
              <a:t>IV - proibição de realizar determinadas atividades ou modalidades de operação;</a:t>
            </a:r>
          </a:p>
          <a:p>
            <a:pPr marL="0" indent="0">
              <a:buNone/>
            </a:pPr>
            <a:r>
              <a:rPr lang="pt-BR" sz="3300" dirty="0"/>
              <a:t>V - inabilitação para atuar como administrador e para exercer cargo em órgão previsto em estatuto ou em contrato social de pessoa mencionada no </a:t>
            </a:r>
            <a:r>
              <a:rPr lang="pt-BR" sz="3300" b="1" dirty="0"/>
              <a:t>caput </a:t>
            </a:r>
            <a:r>
              <a:rPr lang="pt-BR" sz="3300" dirty="0"/>
              <a:t>do art. 2º desta Lei;</a:t>
            </a:r>
          </a:p>
          <a:p>
            <a:pPr marL="0" indent="0">
              <a:buNone/>
            </a:pPr>
            <a:r>
              <a:rPr lang="pt-BR" sz="3300" dirty="0"/>
              <a:t>VI - cassação de autorização para funcionamento.</a:t>
            </a:r>
          </a:p>
          <a:p>
            <a:pPr marL="0" indent="0">
              <a:buNone/>
            </a:pPr>
            <a:endParaRPr lang="pt-BR" sz="3300" dirty="0"/>
          </a:p>
          <a:p>
            <a:pPr marL="0" indent="0">
              <a:buNone/>
            </a:pPr>
            <a:r>
              <a:rPr lang="pt-BR" sz="3300" dirty="0"/>
              <a:t>Art. 7º A penalidade de multa não excederá o maior destes valores:</a:t>
            </a:r>
          </a:p>
          <a:p>
            <a:pPr marL="0" indent="0">
              <a:buNone/>
            </a:pPr>
            <a:r>
              <a:rPr lang="pt-BR" sz="3300" dirty="0" err="1"/>
              <a:t>I</a:t>
            </a:r>
            <a:r>
              <a:rPr lang="pt-BR" sz="3300" dirty="0"/>
              <a:t> - 0,5% (cinco décimos por cento) da receita de serviços e de produtos financeiros apurada no ano anterior ao da consumação da infração, ou, no caso de ilícito continuado, da consumação da última infração; ou</a:t>
            </a:r>
          </a:p>
          <a:p>
            <a:pPr marL="0" indent="0">
              <a:buNone/>
            </a:pPr>
            <a:r>
              <a:rPr lang="pt-BR" sz="3300" dirty="0"/>
              <a:t>II - </a:t>
            </a:r>
            <a:r>
              <a:rPr lang="pt-BR" sz="3300" dirty="0" err="1"/>
              <a:t>R</a:t>
            </a:r>
            <a:r>
              <a:rPr lang="pt-BR" sz="3300" dirty="0"/>
              <a:t>$ 2.000.000.000,00 (dois bilhões de reais).</a:t>
            </a:r>
          </a:p>
          <a:p>
            <a:pPr marL="0" indent="0">
              <a:buNone/>
            </a:pPr>
            <a:r>
              <a:rPr lang="pt-BR" sz="3300" dirty="0"/>
              <a:t>§ 5º Em caso de falência, liquidação extrajudicial ou qualquer outra forma de concurso de credores do apenado, os créditos do Banco Central do Brasil oriundos da aplicação da penalidade de multa serão subordinados.</a:t>
            </a:r>
          </a:p>
          <a:p>
            <a:pPr marL="0" indent="0">
              <a:buNone/>
            </a:pPr>
            <a:endParaRPr lang="pt-BR" sz="3300" dirty="0"/>
          </a:p>
          <a:p>
            <a:pPr marL="0" indent="0">
              <a:buNone/>
            </a:pPr>
            <a:r>
              <a:rPr lang="pt-BR" sz="3300" dirty="0"/>
              <a:t>Lei prevê medidas Acautelatórias Administrativas: afastamento de administradores, determinação de cessação de atos, etc...</a:t>
            </a:r>
          </a:p>
          <a:p>
            <a:pPr marL="0" indent="0">
              <a:buNone/>
            </a:pPr>
            <a:endParaRPr lang="pt-BR" sz="1300" dirty="0"/>
          </a:p>
          <a:p>
            <a:endParaRPr lang="pt-BR" sz="1300" dirty="0"/>
          </a:p>
        </p:txBody>
      </p:sp>
    </p:spTree>
    <p:extLst>
      <p:ext uri="{BB962C8B-B14F-4D97-AF65-F5344CB8AC3E}">
        <p14:creationId xmlns:p14="http://schemas.microsoft.com/office/powerpoint/2010/main" val="164369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4F23BC-BECA-9248-B776-18B77AE713AC}"/>
              </a:ext>
            </a:extLst>
          </p:cNvPr>
          <p:cNvSpPr>
            <a:spLocks noGrp="1"/>
          </p:cNvSpPr>
          <p:nvPr>
            <p:ph type="title"/>
          </p:nvPr>
        </p:nvSpPr>
        <p:spPr>
          <a:xfrm>
            <a:off x="1371599" y="294538"/>
            <a:ext cx="9895951" cy="1033669"/>
          </a:xfrm>
        </p:spPr>
        <p:txBody>
          <a:bodyPr>
            <a:normAutofit/>
          </a:bodyPr>
          <a:lstStyle/>
          <a:p>
            <a:r>
              <a:rPr lang="pt-BR" sz="4000">
                <a:solidFill>
                  <a:srgbClr val="FFFFFF"/>
                </a:solidFill>
              </a:rPr>
              <a:t>Termo de Compromisso</a:t>
            </a:r>
          </a:p>
        </p:txBody>
      </p:sp>
      <p:sp>
        <p:nvSpPr>
          <p:cNvPr id="3" name="Espaço Reservado para Conteúdo 2">
            <a:extLst>
              <a:ext uri="{FF2B5EF4-FFF2-40B4-BE49-F238E27FC236}">
                <a16:creationId xmlns:a16="http://schemas.microsoft.com/office/drawing/2014/main" id="{C79109F9-5B01-DB49-86E7-546201E98CBE}"/>
              </a:ext>
            </a:extLst>
          </p:cNvPr>
          <p:cNvSpPr>
            <a:spLocks noGrp="1"/>
          </p:cNvSpPr>
          <p:nvPr>
            <p:ph idx="1"/>
          </p:nvPr>
        </p:nvSpPr>
        <p:spPr>
          <a:xfrm>
            <a:off x="1371599" y="2318197"/>
            <a:ext cx="9724031" cy="3683358"/>
          </a:xfrm>
        </p:spPr>
        <p:txBody>
          <a:bodyPr anchor="ctr">
            <a:normAutofit/>
          </a:bodyPr>
          <a:lstStyle/>
          <a:p>
            <a:pPr marL="0" indent="0">
              <a:buNone/>
            </a:pPr>
            <a:r>
              <a:rPr lang="pt-BR" sz="2000"/>
              <a:t>Art. 11. O Banco Central do Brasil, em juízo de conveniência e oportunidade, devidamente fundamentado, com vistas a atender ao interesse público, poderá deixar de instaurar ou suspender, em qualquer fase que preceda a tomada da decisão de primeira instância, o processo administrativo destinado à apuração de infração prevista neste Capítulo ou nas demais normas legais e regulamentares cujo cumprimento lhe caiba fiscalizar se o investigado assinar termo de compromisso no qual se obrigue a, cumulativamente:</a:t>
            </a:r>
          </a:p>
          <a:p>
            <a:pPr marL="0" indent="0">
              <a:buNone/>
            </a:pPr>
            <a:r>
              <a:rPr lang="pt-BR" sz="2000"/>
              <a:t>I - cessar a prática sob investigação ou os seus efeitos lesivos;</a:t>
            </a:r>
          </a:p>
          <a:p>
            <a:pPr marL="0" indent="0">
              <a:buNone/>
            </a:pPr>
            <a:r>
              <a:rPr lang="pt-BR" sz="2000"/>
              <a:t>II - corrigir as irregularidades apontadas e indenizar os prejuízos;</a:t>
            </a:r>
          </a:p>
          <a:p>
            <a:pPr marL="0" indent="0">
              <a:buNone/>
            </a:pPr>
            <a:r>
              <a:rPr lang="pt-BR" sz="2000"/>
              <a:t>III - cumprir as demais condições que forem acordadas no caso concreto, com obrigatório recolhimento de contribuição pecuniária, observado o disposto no art. 10 desta Lei.</a:t>
            </a:r>
          </a:p>
          <a:p>
            <a:pPr marL="0" indent="0">
              <a:buNone/>
            </a:pPr>
            <a:endParaRPr lang="pt-BR" sz="2000"/>
          </a:p>
        </p:txBody>
      </p:sp>
    </p:spTree>
    <p:extLst>
      <p:ext uri="{BB962C8B-B14F-4D97-AF65-F5344CB8AC3E}">
        <p14:creationId xmlns:p14="http://schemas.microsoft.com/office/powerpoint/2010/main" val="383114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0611D1-E299-024D-B310-2FF99C4777BF}"/>
              </a:ext>
            </a:extLst>
          </p:cNvPr>
          <p:cNvSpPr>
            <a:spLocks noGrp="1"/>
          </p:cNvSpPr>
          <p:nvPr>
            <p:ph type="title"/>
          </p:nvPr>
        </p:nvSpPr>
        <p:spPr>
          <a:xfrm>
            <a:off x="1371599" y="294538"/>
            <a:ext cx="9895951" cy="1033669"/>
          </a:xfrm>
        </p:spPr>
        <p:txBody>
          <a:bodyPr>
            <a:normAutofit/>
          </a:bodyPr>
          <a:lstStyle/>
          <a:p>
            <a:r>
              <a:rPr lang="pt-BR" sz="3400" b="1">
                <a:solidFill>
                  <a:srgbClr val="FFFFFF"/>
                </a:solidFill>
              </a:rPr>
              <a:t>Do Acordo Administrativo em Processo de Supervisão</a:t>
            </a:r>
            <a:br>
              <a:rPr lang="pt-BR" sz="3400">
                <a:solidFill>
                  <a:srgbClr val="FFFFFF"/>
                </a:solidFill>
              </a:rPr>
            </a:br>
            <a:endParaRPr lang="pt-BR" sz="3400">
              <a:solidFill>
                <a:srgbClr val="FFFFFF"/>
              </a:solidFill>
            </a:endParaRPr>
          </a:p>
        </p:txBody>
      </p:sp>
      <p:sp>
        <p:nvSpPr>
          <p:cNvPr id="3" name="Espaço Reservado para Conteúdo 2">
            <a:extLst>
              <a:ext uri="{FF2B5EF4-FFF2-40B4-BE49-F238E27FC236}">
                <a16:creationId xmlns:a16="http://schemas.microsoft.com/office/drawing/2014/main" id="{5271EA29-3060-C54B-AAD7-5D19EF08BE3A}"/>
              </a:ext>
            </a:extLst>
          </p:cNvPr>
          <p:cNvSpPr>
            <a:spLocks noGrp="1"/>
          </p:cNvSpPr>
          <p:nvPr>
            <p:ph idx="1"/>
          </p:nvPr>
        </p:nvSpPr>
        <p:spPr>
          <a:xfrm>
            <a:off x="1371599" y="2318197"/>
            <a:ext cx="9724031" cy="3683358"/>
          </a:xfrm>
        </p:spPr>
        <p:txBody>
          <a:bodyPr anchor="ctr">
            <a:normAutofit/>
          </a:bodyPr>
          <a:lstStyle/>
          <a:p>
            <a:pPr marL="0" indent="0">
              <a:buNone/>
            </a:pPr>
            <a:r>
              <a:rPr lang="pt-BR" sz="2000" dirty="0"/>
              <a:t>Art. 30. O Banco Central do Brasil poderá celebrar acordo administrativo em processo de supervisão com pessoas físicas ou jurídicas que confessarem a prática de infração às normas legais ou regulamentares cujo cumprimento lhe caiba fiscalizar, com extinção de sua ação punitiva ou redução de 1/3 (um terço) a 2/3 (dois terços) da penalidade aplicável, mediante efetiva, plena e permanente cooperação para a apuração dos fatos, da qual resulte utilidade para o processo, em especial:</a:t>
            </a:r>
          </a:p>
          <a:p>
            <a:pPr marL="0" indent="0">
              <a:buNone/>
            </a:pPr>
            <a:r>
              <a:rPr lang="pt-BR" sz="2000" dirty="0" err="1"/>
              <a:t>I</a:t>
            </a:r>
            <a:r>
              <a:rPr lang="pt-BR" sz="2000" dirty="0"/>
              <a:t> - a identificação dos demais envolvidos na prática da infração, quando couber;</a:t>
            </a:r>
          </a:p>
          <a:p>
            <a:pPr marL="0" indent="0">
              <a:buNone/>
            </a:pPr>
            <a:r>
              <a:rPr lang="pt-BR" sz="2000" dirty="0"/>
              <a:t>II - a obtenção de informações e de documentos que comprovem a infração noticiada ou sob investigação.</a:t>
            </a:r>
            <a:br>
              <a:rPr lang="pt-BR" sz="2000" dirty="0"/>
            </a:br>
            <a:endParaRPr lang="pt-BR" sz="2000" dirty="0"/>
          </a:p>
        </p:txBody>
      </p:sp>
    </p:spTree>
    <p:extLst>
      <p:ext uri="{BB962C8B-B14F-4D97-AF65-F5344CB8AC3E}">
        <p14:creationId xmlns:p14="http://schemas.microsoft.com/office/powerpoint/2010/main" val="1569040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BAC3CC2-9C0E-5A4B-8367-047C3D7F5B05}"/>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kern="1200">
                <a:solidFill>
                  <a:schemeClr val="bg1"/>
                </a:solidFill>
                <a:latin typeface="+mj-lt"/>
                <a:ea typeface="+mj-ea"/>
                <a:cs typeface="+mj-cs"/>
              </a:rPr>
              <a:t>Processo Sancionador</a:t>
            </a:r>
          </a:p>
        </p:txBody>
      </p:sp>
      <p:pic>
        <p:nvPicPr>
          <p:cNvPr id="4" name="Espaço Reservado para Conteúdo 3">
            <a:extLst>
              <a:ext uri="{FF2B5EF4-FFF2-40B4-BE49-F238E27FC236}">
                <a16:creationId xmlns:a16="http://schemas.microsoft.com/office/drawing/2014/main" id="{193FCD16-C736-E240-92BD-3EDE70A958F0}"/>
              </a:ext>
            </a:extLst>
          </p:cNvPr>
          <p:cNvPicPr>
            <a:picLocks noGrp="1" noChangeAspect="1"/>
          </p:cNvPicPr>
          <p:nvPr>
            <p:ph idx="1"/>
          </p:nvPr>
        </p:nvPicPr>
        <p:blipFill>
          <a:blip r:embed="rId2"/>
          <a:stretch>
            <a:fillRect/>
          </a:stretch>
        </p:blipFill>
        <p:spPr>
          <a:xfrm>
            <a:off x="5195454" y="1251910"/>
            <a:ext cx="6356465" cy="4354178"/>
          </a:xfrm>
          <a:prstGeom prst="rect">
            <a:avLst/>
          </a:prstGeom>
        </p:spPr>
      </p:pic>
    </p:spTree>
    <p:extLst>
      <p:ext uri="{BB962C8B-B14F-4D97-AF65-F5344CB8AC3E}">
        <p14:creationId xmlns:p14="http://schemas.microsoft.com/office/powerpoint/2010/main" val="672496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65BCB0E-E799-114C-9202-CF451E07ED4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Conselho de Recursos do Sistema Financeiro Nacional (CRSFN), ou CONSELHINHO</a:t>
            </a:r>
          </a:p>
        </p:txBody>
      </p:sp>
      <p:pic>
        <p:nvPicPr>
          <p:cNvPr id="4" name="Espaço Reservado para Conteúdo 3">
            <a:extLst>
              <a:ext uri="{FF2B5EF4-FFF2-40B4-BE49-F238E27FC236}">
                <a16:creationId xmlns:a16="http://schemas.microsoft.com/office/drawing/2014/main" id="{05A8C555-B7E6-B543-AE56-BDE6E4DC505A}"/>
              </a:ext>
            </a:extLst>
          </p:cNvPr>
          <p:cNvPicPr>
            <a:picLocks noGrp="1" noChangeAspect="1"/>
          </p:cNvPicPr>
          <p:nvPr>
            <p:ph idx="1"/>
          </p:nvPr>
        </p:nvPicPr>
        <p:blipFill>
          <a:blip r:embed="rId2"/>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296384284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6" ma:contentTypeDescription="Crie um novo documento." ma:contentTypeScope="" ma:versionID="66f9a464c5f8b2bbfe198461755c292d">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039b16e6fac43b79a128687017738e6c"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627F23-58AC-462F-9629-F9B6C76E4F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F3F8A0-4B72-4424-8294-727E97112162}">
  <ds:schemaRefs>
    <ds:schemaRef ds:uri="http://purl.org/dc/terms/"/>
    <ds:schemaRef ds:uri="http://schemas.microsoft.com/office/2006/metadata/properties"/>
    <ds:schemaRef ds:uri="http://purl.org/dc/dcmitype/"/>
    <ds:schemaRef ds:uri="http://purl.org/dc/elements/1.1/"/>
    <ds:schemaRef ds:uri="ebba5f7d-3b76-4a58-9735-74f0064eafba"/>
    <ds:schemaRef ds:uri="4c414ac8-549e-4ca5-81e3-16b3f3eb5c24"/>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C7D1B9A-5176-4F4F-8F82-81B624FE02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TotalTime>
  <Words>4462</Words>
  <Application>Microsoft Macintosh PowerPoint</Application>
  <PresentationFormat>Widescreen</PresentationFormat>
  <Paragraphs>235</Paragraphs>
  <Slides>36</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36</vt:i4>
      </vt:variant>
    </vt:vector>
  </HeadingPairs>
  <TitlesOfParts>
    <vt:vector size="41" baseType="lpstr">
      <vt:lpstr>Arial</vt:lpstr>
      <vt:lpstr>Calibri</vt:lpstr>
      <vt:lpstr>Calibri Light</vt:lpstr>
      <vt:lpstr>Times New Roman</vt:lpstr>
      <vt:lpstr>Tema do Office</vt:lpstr>
      <vt:lpstr>Processo sancionador perante o Banco Central e o Conselho de Recursos do Sistema Financeiro. Insolvência da instituição financeira: Intervenção, RAET, liquidação extrajudicial, falência. O Fundo Garantidor de Créditos (FGC). </vt:lpstr>
      <vt:lpstr>Processo Sancionador Perante o Banco Central do Brasil</vt:lpstr>
      <vt:lpstr>Alguns exemplos de infrações previstas no artigo 3º, da Lei 13.506, de 2017</vt:lpstr>
      <vt:lpstr>Infrações Graves, considerando os efeitos</vt:lpstr>
      <vt:lpstr>Penalidades</vt:lpstr>
      <vt:lpstr>Termo de Compromisso</vt:lpstr>
      <vt:lpstr>Do Acordo Administrativo em Processo de Supervisão </vt:lpstr>
      <vt:lpstr>Processo Sancionador</vt:lpstr>
      <vt:lpstr>Conselho de Recursos do Sistema Financeiro Nacional (CRSFN), ou CONSELHINHO</vt:lpstr>
      <vt:lpstr>Apresentação do PowerPoint</vt:lpstr>
      <vt:lpstr>Apresentação do PowerPoint</vt:lpstr>
      <vt:lpstr>Normas Penais em direito bancário</vt:lpstr>
      <vt:lpstr>Tipos penais (Lei 7492, de 1986 – Lei do Colarinho Branco). Gestão fraudulenta e Gestão Temerária</vt:lpstr>
      <vt:lpstr>Outros tipos penais.</vt:lpstr>
      <vt:lpstr>Crise Bancária</vt:lpstr>
      <vt:lpstr>Crise bancária tem impacto social devastador</vt:lpstr>
      <vt:lpstr>A crise bancária da Casa Souto, em 1864</vt:lpstr>
      <vt:lpstr>Crise da Instituição Financeira e regimes de resolução bancária (bank resolution)</vt:lpstr>
      <vt:lpstr>RAET (Regime de Administraçao Especial Temporária). </vt:lpstr>
      <vt:lpstr>Intervenção Extrajudicial </vt:lpstr>
      <vt:lpstr>Intervenção, liquidação Extrajudicial ou falência</vt:lpstr>
      <vt:lpstr>Credores não podem pedir a falência da IF, mas interventor pode.</vt:lpstr>
      <vt:lpstr>Outras medidas de saneamento na competência do BACEN (lei 9447, de 1997)</vt:lpstr>
      <vt:lpstr>Indisponibilidade dos bens dos administradores (lei 6024)</vt:lpstr>
      <vt:lpstr>A Responsabilidade dos Administradores é subjetiva ou objetiva? O artigo 39 aponta em uma sentido e o 40 em outro!</vt:lpstr>
      <vt:lpstr>Controvérsia na doutrina</vt:lpstr>
      <vt:lpstr>Paulo Fernando Campos Salles de Toledo: 2 responsabilidades diversas</vt:lpstr>
      <vt:lpstr>Posição do STJ: Responsabilidade Subjetiva</vt:lpstr>
      <vt:lpstr>Responsabilidade dos Controladores</vt:lpstr>
      <vt:lpstr>FUNDO GARANTIDOR DE CRÉDITOS (FGC)</vt:lpstr>
      <vt:lpstr>FGC</vt:lpstr>
      <vt:lpstr>Fundo Garantidor de Créditos (FGC)</vt:lpstr>
      <vt:lpstr>FINALMENTE, A MENSAGEM FINAL DE NOSSO CURSO</vt:lpstr>
      <vt:lpstr>A mensagem final de nosso curso</vt:lpstr>
      <vt:lpstr>Mensagem final de nosso curso</vt:lpstr>
      <vt:lpstr>O Capitalismo Financeiro:  A Máquina do Mundo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Processo sancionador perante o Banco Central e o Conselho de Recursos do Sistema Financeiro. Insolvência da instituição financeira: Intervenção, RAET, liquidação extrajudicial, falência. O Fundo Garantidor de Créditos (FGC). </dc:title>
  <dc:creator>Ruy Pereira Camilo Junior</dc:creator>
  <cp:lastModifiedBy>Ruy Camilo</cp:lastModifiedBy>
  <cp:revision>1</cp:revision>
  <dcterms:created xsi:type="dcterms:W3CDTF">2023-11-23T08:37:24Z</dcterms:created>
  <dcterms:modified xsi:type="dcterms:W3CDTF">2023-11-23T09:36:53Z</dcterms:modified>
</cp:coreProperties>
</file>