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24" r:id="rId2"/>
    <p:sldId id="310" r:id="rId3"/>
    <p:sldId id="317" r:id="rId4"/>
    <p:sldId id="257" r:id="rId5"/>
    <p:sldId id="318" r:id="rId6"/>
    <p:sldId id="316" r:id="rId7"/>
    <p:sldId id="312" r:id="rId8"/>
    <p:sldId id="319" r:id="rId9"/>
    <p:sldId id="322" r:id="rId10"/>
    <p:sldId id="320" r:id="rId11"/>
    <p:sldId id="311" r:id="rId12"/>
    <p:sldId id="262" r:id="rId13"/>
    <p:sldId id="263" r:id="rId14"/>
    <p:sldId id="261" r:id="rId15"/>
    <p:sldId id="323" r:id="rId16"/>
    <p:sldId id="264" r:id="rId17"/>
    <p:sldId id="265" r:id="rId18"/>
    <p:sldId id="266" r:id="rId19"/>
    <p:sldId id="267" r:id="rId20"/>
    <p:sldId id="268" r:id="rId21"/>
    <p:sldId id="321" r:id="rId22"/>
    <p:sldId id="307" r:id="rId23"/>
    <p:sldId id="308" r:id="rId24"/>
    <p:sldId id="30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8E5D-C009-4924-9FFB-FB03A3418B90}" type="datetimeFigureOut">
              <a:rPr lang="pt-BR" smtClean="0"/>
              <a:pPr/>
              <a:t>09/11/2020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75BA-8848-46DF-A61B-B2F8B0ADA2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E3AF5-2625-4680-A259-9A7703B7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81605"/>
            <a:ext cx="8229600" cy="1143000"/>
          </a:xfrm>
        </p:spPr>
        <p:txBody>
          <a:bodyPr/>
          <a:lstStyle/>
          <a:p>
            <a:r>
              <a:rPr lang="pt-BR" b="1" dirty="0"/>
              <a:t>Tutelas no Novo CPC</a:t>
            </a:r>
          </a:p>
        </p:txBody>
      </p:sp>
    </p:spTree>
    <p:extLst>
      <p:ext uri="{BB962C8B-B14F-4D97-AF65-F5344CB8AC3E}">
        <p14:creationId xmlns:p14="http://schemas.microsoft.com/office/powerpoint/2010/main" val="395325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tutelas provisórias de urgência: principais 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Concessão</a:t>
            </a:r>
            <a:r>
              <a:rPr lang="pt-BR" dirty="0"/>
              <a:t>: probabilidade do direito (</a:t>
            </a:r>
            <a:r>
              <a:rPr lang="pt-BR" i="1" dirty="0"/>
              <a:t>fumus boni juris)</a:t>
            </a:r>
            <a:r>
              <a:rPr lang="pt-BR" dirty="0"/>
              <a:t> + perigo de dano ou risco ao resultado útil do processo (</a:t>
            </a:r>
            <a:r>
              <a:rPr lang="pt-BR" i="1" dirty="0"/>
              <a:t>periculum in mora</a:t>
            </a:r>
            <a:r>
              <a:rPr lang="pt-BR" dirty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Atenção</a:t>
            </a:r>
            <a:r>
              <a:rPr lang="pt-BR" dirty="0"/>
              <a:t>: possibilidade de se exigir caução para a sua concessão (seja </a:t>
            </a:r>
            <a:r>
              <a:rPr lang="pt-BR" u="sng" dirty="0"/>
              <a:t>antecipada</a:t>
            </a:r>
            <a:r>
              <a:rPr lang="pt-BR" dirty="0"/>
              <a:t> ou cautelar).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Fungibilidade </a:t>
            </a:r>
            <a:r>
              <a:rPr lang="pt-BR" dirty="0"/>
              <a:t>- art. 305, parágrafo único.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Momento</a:t>
            </a:r>
            <a:r>
              <a:rPr lang="pt-BR" dirty="0"/>
              <a:t>: liminarmente ou após justificação prévia.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466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b="1" dirty="0"/>
              <a:t>As tutelas provisórias submetem-se ao princípio do contraditório? Há incompatibilidade entre o </a:t>
            </a:r>
            <a:r>
              <a:rPr lang="pt-BR" b="1" i="1" dirty="0"/>
              <a:t>princípio do contraditório </a:t>
            </a:r>
            <a:r>
              <a:rPr lang="pt-BR" b="1" dirty="0"/>
              <a:t>e a ideia de </a:t>
            </a:r>
            <a:r>
              <a:rPr lang="pt-BR" b="1" i="1" dirty="0"/>
              <a:t>aparência do direito </a:t>
            </a:r>
            <a:r>
              <a:rPr lang="pt-BR" b="1" dirty="0"/>
              <a:t>que orienta a concessão destas medidas? </a:t>
            </a:r>
          </a:p>
          <a:p>
            <a:pPr algn="just"/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Sim. As tutelas de urgência submetem-se ao princípio do contraditório, senão vejamos: (i) antes de conceder a tutela de urgência liminarmente o juiz pode intimar a parte contrária a se manifestar, garantindo o contraditório de plano; (</a:t>
            </a:r>
            <a:r>
              <a:rPr lang="pt-BR" dirty="0" err="1"/>
              <a:t>ii</a:t>
            </a:r>
            <a:r>
              <a:rPr lang="pt-BR" dirty="0"/>
              <a:t>) diante da urgência da questão, pode ser determinada a tutela de urgência sem oitiva da parte contrária. 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Neste último caso haverá </a:t>
            </a:r>
            <a:r>
              <a:rPr lang="pt-BR" b="1" u="sng" dirty="0"/>
              <a:t>o diferimento do contraditório</a:t>
            </a:r>
            <a:r>
              <a:rPr lang="pt-BR" dirty="0"/>
              <a:t>, mas não sua supressão, para um momento posterior a fim de garantir a efetividade da medida de urgência. Assim, inclusive as tutelas de urgência </a:t>
            </a:r>
            <a:r>
              <a:rPr lang="pt-BR" i="1" dirty="0"/>
              <a:t>inaudita altera </a:t>
            </a:r>
            <a:r>
              <a:rPr lang="pt-BR" i="1" dirty="0" err="1"/>
              <a:t>pars</a:t>
            </a:r>
            <a:r>
              <a:rPr lang="pt-BR" i="1" dirty="0"/>
              <a:t> </a:t>
            </a:r>
            <a:r>
              <a:rPr lang="pt-BR" dirty="0"/>
              <a:t>estão submetidas ao princípio do contraditório, ainda que diferido, uma vez que é um provimento jurisdicional provisório. 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Assim, haverá a tutela de urgência sem a oitiva da parte contrária quando houver risco de que a aplicação do contraditório antes de sua concessão torne ineficaz a medida, ou, também, quando a urgência indicar a necessidade de concessão imediata da tutela. </a:t>
            </a:r>
          </a:p>
        </p:txBody>
      </p:sp>
    </p:spTree>
    <p:extLst>
      <p:ext uri="{BB962C8B-B14F-4D97-AF65-F5344CB8AC3E}">
        <p14:creationId xmlns:p14="http://schemas.microsoft.com/office/powerpoint/2010/main" val="225288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Antecipada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980728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requerimento da tutela + indicação do pedido final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572000" y="23488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635896" y="3068960"/>
            <a:ext cx="19442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Concessão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699792" y="3717032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5580112" y="3717032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115616" y="4653136"/>
            <a:ext cx="2808312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Autor: Aditamento da pet. Inicial em 15 dias ou em prazo maior fixado pelo juiz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436096" y="4581128"/>
            <a:ext cx="2808312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Citação do réu = contestação + interposição de Agravo de Instrumento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Antecipada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980728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requerimento da tutela + indicação do pedido final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572000" y="23488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635896" y="2852936"/>
            <a:ext cx="19442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Concessão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572000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3203848" y="3933056"/>
            <a:ext cx="28083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Autor não adita a Inicial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572000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203848" y="5157192"/>
            <a:ext cx="280831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Extinção do processo sem resolução do mérito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Antecipada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980728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requerimento da tutela + indicação do pedido final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572000" y="23488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635896" y="2852936"/>
            <a:ext cx="19442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Concessão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572000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3203848" y="3933056"/>
            <a:ext cx="28083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Réu não apresenta recurso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572000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203848" y="5157192"/>
            <a:ext cx="2808312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Estabilização da tutela e extinção do processo</a:t>
            </a:r>
          </a:p>
        </p:txBody>
      </p:sp>
      <p:sp>
        <p:nvSpPr>
          <p:cNvPr id="26" name="Texto explicativo em elipse 25"/>
          <p:cNvSpPr/>
          <p:nvPr/>
        </p:nvSpPr>
        <p:spPr>
          <a:xfrm>
            <a:off x="6660232" y="3429000"/>
            <a:ext cx="2483768" cy="2592288"/>
          </a:xfrm>
          <a:prstGeom prst="wedgeEllipseCallout">
            <a:avLst>
              <a:gd name="adj1" fmla="val -72203"/>
              <a:gd name="adj2" fmla="val 250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Revisão, reforma ou invalidação da tutela estabilizada por meio de ação própria – 2 anos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600" dirty="0"/>
              <a:t>A estabilização aplica-se apenas à tutela de urgência antecipada antecedente</a:t>
            </a:r>
          </a:p>
          <a:p>
            <a:pPr marL="0" indent="0" algn="just">
              <a:buNone/>
            </a:pPr>
            <a:r>
              <a:rPr lang="pt-BR" dirty="0"/>
              <a:t>Art. 304.  A tutela antecipada, concedida nos termos do art. 303, torna-se estável se da decisão que a conceder não for interposto o respectivo </a:t>
            </a:r>
            <a:r>
              <a:rPr lang="pt-BR" b="1" u="sng" dirty="0"/>
              <a:t>recurso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No caso previsto no caput, o processo será extinto.</a:t>
            </a:r>
          </a:p>
          <a:p>
            <a:pPr marL="0" indent="0" algn="just">
              <a:buNone/>
            </a:pPr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Qualquer das partes poderá demandar a outra com o intuito de rever, reformar ou invalidar a tutela antecipada estabilizada nos termos do caput.</a:t>
            </a:r>
          </a:p>
          <a:p>
            <a:pPr marL="0" indent="0" algn="just">
              <a:buNone/>
            </a:pPr>
            <a:r>
              <a:rPr lang="pt-BR" dirty="0"/>
              <a:t>§ 3</a:t>
            </a:r>
            <a:r>
              <a:rPr lang="pt-BR" u="sng" baseline="30000" dirty="0"/>
              <a:t>o</a:t>
            </a:r>
            <a:r>
              <a:rPr lang="pt-BR" dirty="0"/>
              <a:t> A tutela antecipada conservará seus efeitos enquanto não revista, reformada ou invalidada por decisão de mérito proferida na ação de que trata o § 2</a:t>
            </a:r>
            <a:r>
              <a:rPr lang="pt-BR" u="sng" baseline="30000" dirty="0"/>
              <a:t>o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Qualquer das partes poderá requerer o desarquivamento dos autos em que foi concedida a medida, para instruir a petição inicial da ação a que se refere o § 2</a:t>
            </a:r>
            <a:r>
              <a:rPr lang="pt-BR" u="sng" baseline="30000" dirty="0"/>
              <a:t>o</a:t>
            </a:r>
            <a:r>
              <a:rPr lang="pt-BR" dirty="0"/>
              <a:t>, prevento o juízo em que a tutela antecipada foi concedida.</a:t>
            </a:r>
          </a:p>
          <a:p>
            <a:pPr marL="0" indent="0" algn="just">
              <a:buNone/>
            </a:pPr>
            <a:r>
              <a:rPr lang="pt-BR" dirty="0"/>
              <a:t>§ 5</a:t>
            </a:r>
            <a:r>
              <a:rPr lang="pt-BR" u="sng" baseline="30000" dirty="0"/>
              <a:t>o</a:t>
            </a:r>
            <a:r>
              <a:rPr lang="pt-BR" dirty="0"/>
              <a:t> O direito de rever, reformar ou invalidar a tutela antecipada, previsto no § 2</a:t>
            </a:r>
            <a:r>
              <a:rPr lang="pt-BR" u="sng" baseline="30000" dirty="0"/>
              <a:t>o</a:t>
            </a:r>
            <a:r>
              <a:rPr lang="pt-BR" dirty="0"/>
              <a:t> deste artigo, extingue-se após </a:t>
            </a:r>
            <a:r>
              <a:rPr lang="pt-BR" b="1" u="sng" dirty="0"/>
              <a:t>2 (dois) anos</a:t>
            </a:r>
            <a:r>
              <a:rPr lang="pt-BR" dirty="0"/>
              <a:t>, contados da ciência da decisão que extinguiu o processo, nos termos do § 1</a:t>
            </a:r>
            <a:r>
              <a:rPr lang="pt-BR" u="sng" baseline="30000" dirty="0"/>
              <a:t>o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§ 6</a:t>
            </a:r>
            <a:r>
              <a:rPr lang="pt-BR" u="sng" baseline="30000" dirty="0"/>
              <a:t>o</a:t>
            </a:r>
            <a:r>
              <a:rPr lang="pt-BR" dirty="0"/>
              <a:t> A decisão que concede a tutela </a:t>
            </a:r>
            <a:r>
              <a:rPr lang="pt-BR" b="1" u="sng" dirty="0"/>
              <a:t>não fará coisa julgada</a:t>
            </a:r>
            <a:r>
              <a:rPr lang="pt-BR" dirty="0"/>
              <a:t>, mas a estabilidade dos respectivos efeitos só será afastada por decisão que a revir, reformar ou invalidar, proferida em ação ajuizada por uma das partes, nos termos do § 2</a:t>
            </a:r>
            <a:r>
              <a:rPr lang="pt-BR" u="sng" baseline="30000" dirty="0"/>
              <a:t>o</a:t>
            </a:r>
            <a:r>
              <a:rPr lang="pt-BR" dirty="0"/>
              <a:t> deste artigo.</a:t>
            </a:r>
          </a:p>
          <a:p>
            <a:pPr algn="just"/>
            <a:endParaRPr lang="pt-BR" sz="3600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928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Antecipada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980728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requerimento da tutela + indicação do pedido final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572000" y="23488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635896" y="2852936"/>
            <a:ext cx="19442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Indeferida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572000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2195736" y="3933056"/>
            <a:ext cx="4896544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/>
              <a:t>Autor – até 5 dias para emendar a Inicial, sob pena de extinção do processo sem resolução do mérito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Cautelar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736" y="1484784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indicação da lide + exposição sumária do direito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572000" y="28529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915816" y="3429000"/>
            <a:ext cx="331236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Citação do réu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4572000" y="42210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915816" y="4797152"/>
            <a:ext cx="331236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Contestação em 5 dias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Cautelar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23728" y="1052736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indicação da lide + exposição sumária do direito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355976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915816" y="2924944"/>
            <a:ext cx="266429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Citação do réu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43808" y="4149080"/>
            <a:ext cx="302433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Ausência de contestação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4355976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355976" y="501317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123728" y="5517232"/>
            <a:ext cx="4680520" cy="999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Presumem-se aceitos os fatos alegados pelo autor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Cautelar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23728" y="1052736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indicação da lide + exposição sumária do direito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355976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051720" y="4149080"/>
            <a:ext cx="496855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30 dias contados da efetivação da medida para que o autor formule o pedido principal nos mesmos autos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4355976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419872" y="2924944"/>
            <a:ext cx="19442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Concessão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AA7150-1F4D-4565-8388-B76F750D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4" y="2032681"/>
            <a:ext cx="8215452" cy="27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u="sng" dirty="0"/>
              <a:t>Tutela de Urgência Cautelar Antecedente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23728" y="1052736"/>
            <a:ext cx="4716016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Pet. Inicial – indicação da lide + exposição sumária do direito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355976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051720" y="4149080"/>
            <a:ext cx="5256584" cy="2448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O autor pode formular o pedido principal, salvo se o motivo do indeferimento for o reconhecimento de decadência ou prescrição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4355976" y="36450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419872" y="2924944"/>
            <a:ext cx="19442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Indeferida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Provisória de Evidência: principais 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Concessão: lista taxativa do artigo 311.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Não exige a demonstração do perigo de dano ou risco ao resultado útil do processo (</a:t>
            </a:r>
            <a:r>
              <a:rPr lang="pt-BR" i="1" dirty="0"/>
              <a:t>periculum in mora</a:t>
            </a:r>
            <a:r>
              <a:rPr lang="pt-BR" dirty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(i) abuso do direito de defesa ou manifesto propósito protelatório do réu.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(</a:t>
            </a:r>
            <a:r>
              <a:rPr lang="pt-BR" dirty="0" err="1"/>
              <a:t>ii</a:t>
            </a:r>
            <a:r>
              <a:rPr lang="pt-BR" dirty="0"/>
              <a:t>) alegações de fato comprovadas documentalmente e houver tese firmada em julgamento de casos repetitivos ou em súmula vinculante.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(</a:t>
            </a:r>
            <a:r>
              <a:rPr lang="pt-BR" dirty="0" err="1"/>
              <a:t>iii</a:t>
            </a:r>
            <a:r>
              <a:rPr lang="pt-BR" dirty="0"/>
              <a:t>) pedido reipersecutório.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(</a:t>
            </a:r>
            <a:r>
              <a:rPr lang="pt-BR" dirty="0" err="1"/>
              <a:t>iv</a:t>
            </a:r>
            <a:r>
              <a:rPr lang="pt-BR" dirty="0"/>
              <a:t>) petição inicial instruída com prova documental suficiente, a que o réu não oponha prova capaz de gerar dúvida razoável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26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de evidência e o artigo 170-A do CTN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b="1" dirty="0"/>
              <a:t>Diálogo das fontes CPC e art. 170-A do CTN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STJ, </a:t>
            </a:r>
            <a:r>
              <a:rPr lang="pt-BR" dirty="0" err="1"/>
              <a:t>REsp</a:t>
            </a:r>
            <a:r>
              <a:rPr lang="pt-BR" dirty="0"/>
              <a:t> nº1.167.039/DF: “</a:t>
            </a:r>
            <a:r>
              <a:rPr lang="pt-BR" i="1" dirty="0"/>
              <a:t>é vedada a compensação mediante o aproveitamento de tributo, objeto de contestação judicial pelo sujeito passivo, antes do trânsito em julgado da respectiva decisão judicial (...) o art. 170-A do CTN aplica-se também a indébitos tributários decorrentes de vício de inconstitucionalidade</a:t>
            </a:r>
            <a:r>
              <a:rPr lang="pt-BR" dirty="0"/>
              <a:t>”.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O contribuinte que foi conservador e ajuizou ação judicial fica em desvantagem em relação ao contribuinte que não iniciou demanda judicial e iniciou a compensação por “sua própria conta e risco”. Diante disso, seria possível entender que a eficácia normativa dos precedentes instituída pelo NCPC e a figura da tutela de evidência teriam impacto relevante no conteúdo normativo do art. 170-A do CTN? A tutela de evidência pode permitir a compensação de tributos antes do trânsito em julgado?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619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de evidência e o artigo 170-A do CTN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Os precedentes de STF e STJ firmado sob a sistemática dos recursos repetitivos têm caráter definitivo e aplicabilidade imediata em todo o território nacional (art. 987, §2º, CPC/2015) de forma obrigatória a todos os juízes e tribunais (art. 927, III, CPC/2015), garantida por meio de reclamação (art. 988, IV, CPC/2015);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O CARF também é vinculado, independentemente de nota explicativa da PGFN (disposição expressa no Regimento Interno);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 Lei nº 10.522 estabelece o procedimento que deve ser observado para que precedentes julgados sob a sistemática dos recursos repetitivos acarretem a dispensa de contestação/interposição de recurso/lavratura de auto de infração e o cancelamento dos débitos já constituídos;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Conclusão</a:t>
            </a:r>
            <a:r>
              <a:rPr lang="pt-BR" dirty="0"/>
              <a:t>: Aplicação da teoria do diálogo das fontes. Afastamento da aplicação do art. 170-A do CTN com o deferimento de tutela de evidência, permitindo-se a compensação.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Síntese – uma vez deferida tutela de evidência com base em: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Súmula vinculante</a:t>
            </a:r>
            <a:r>
              <a:rPr lang="pt-BR" dirty="0"/>
              <a:t>: afasta-se o art. 170-A,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Controle concentrado</a:t>
            </a:r>
            <a:r>
              <a:rPr lang="pt-BR" dirty="0"/>
              <a:t>: afasta-se o art. 170-A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Repercussão geral e recursos repetitivo</a:t>
            </a:r>
            <a:r>
              <a:rPr lang="pt-BR" dirty="0"/>
              <a:t>: afasta-se o art. 170-A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2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Tutela de evidência e a Lei nº 12.016/2009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b="1" dirty="0"/>
              <a:t>A tutela de evidência aplica-se ao mandado de segurança?</a:t>
            </a:r>
          </a:p>
          <a:p>
            <a:pPr algn="just"/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Não: o CPC é lei geral em relação à Lei do Mandado de Segurança e não teve o condão de modifica-la nessa parte.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Sim: não há incompatibilidade material ou procedimental entre os diplomas normativos, ao contrário, a tutela de evidência complementa o rol de medidas protetivas da Lei nº 12.016/2009. O CPC não limitou a tutela de evidência a determinado procedimento. 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Art. 1.059 do CPC: fez referência às regras específicas das tutelas contra a Fazenda Pública (lei nº 8.437/1992) e da Lei do MS (lei nº 12.016/2009): acaba reconhecendo que elas convivem em um sistema de medidas protetivas dos cidadãos e do interesse do Estado sem revoga-las, posto que possuem amplitude distintas. 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Art. 1.059 “À tutela </a:t>
            </a:r>
            <a:r>
              <a:rPr lang="pt-BR" b="1" u="sng" dirty="0"/>
              <a:t>provisória (pode ser de urgência ou de evidência)</a:t>
            </a:r>
            <a:r>
              <a:rPr lang="pt-BR" dirty="0"/>
              <a:t> requerida contra a Fazenda Pública ... (ideia de adição)”.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Conclusão: aplicação da teoria do diálogo das fontes </a:t>
            </a:r>
            <a:r>
              <a:rPr lang="pt-BR" dirty="0"/>
              <a:t>(CPC e Lei nº 12.016/2009).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249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F40134-AEB8-42BB-96B3-E6BA2F27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879"/>
            <a:ext cx="7140007" cy="26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45024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987824" y="260648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Tutela Provisória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227687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Tutela de Urgência</a:t>
            </a:r>
          </a:p>
        </p:txBody>
      </p:sp>
      <p:sp>
        <p:nvSpPr>
          <p:cNvPr id="9" name="Retângulo 8"/>
          <p:cNvSpPr/>
          <p:nvPr/>
        </p:nvSpPr>
        <p:spPr>
          <a:xfrm>
            <a:off x="5652120" y="227687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Tutela de Evidência</a:t>
            </a:r>
          </a:p>
        </p:txBody>
      </p:sp>
      <p:cxnSp>
        <p:nvCxnSpPr>
          <p:cNvPr id="11" name="Conector de seta reta 10"/>
          <p:cNvCxnSpPr>
            <a:stCxn id="7" idx="2"/>
          </p:cNvCxnSpPr>
          <p:nvPr/>
        </p:nvCxnSpPr>
        <p:spPr>
          <a:xfrm>
            <a:off x="4572000" y="1268760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7" idx="2"/>
          </p:cNvCxnSpPr>
          <p:nvPr/>
        </p:nvCxnSpPr>
        <p:spPr>
          <a:xfrm flipH="1">
            <a:off x="3203848" y="1268760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3635896" y="4005064"/>
            <a:ext cx="475252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Cautelar – antecedente ou incidental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35896" y="5445224"/>
            <a:ext cx="4752528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dirty="0"/>
              <a:t>Antecipada – antecedente ou incidental</a:t>
            </a:r>
          </a:p>
        </p:txBody>
      </p:sp>
      <p:cxnSp>
        <p:nvCxnSpPr>
          <p:cNvPr id="23" name="Conector angulado 22"/>
          <p:cNvCxnSpPr/>
          <p:nvPr/>
        </p:nvCxnSpPr>
        <p:spPr>
          <a:xfrm>
            <a:off x="2483768" y="3284984"/>
            <a:ext cx="1080120" cy="1008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/>
          <p:nvPr/>
        </p:nvCxnSpPr>
        <p:spPr>
          <a:xfrm>
            <a:off x="539552" y="3284984"/>
            <a:ext cx="2952328" cy="27363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C20714-8DA7-4FB9-A3AF-A11A1084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04" y="1988840"/>
            <a:ext cx="7596336" cy="37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Tutelas de provisórias</a:t>
            </a:r>
            <a:r>
              <a:rPr lang="pt-BR" dirty="0"/>
              <a:t>: podem ser satisfativas ou cautelares;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Satisfativas</a:t>
            </a:r>
            <a:r>
              <a:rPr lang="pt-BR" dirty="0"/>
              <a:t>: há referência direta ao direito material, embora prescindam da ideia de coisa julgada. Antecipa os efeitos de uma possível tutela exauriente, possibilitando, desde logo, a fruição do bem jurídico (vai além da mera preservação);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Cautelares</a:t>
            </a:r>
            <a:r>
              <a:rPr lang="pt-BR" dirty="0"/>
              <a:t>: não possuem </a:t>
            </a:r>
            <a:r>
              <a:rPr lang="pt-BR" dirty="0" err="1"/>
              <a:t>referibilidade</a:t>
            </a:r>
            <a:r>
              <a:rPr lang="pt-BR" dirty="0"/>
              <a:t> direta ao direito material. Visa preservar ou garantir o objeto de um processo principal;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b="1" dirty="0"/>
              <a:t>Pontos em comum</a:t>
            </a:r>
            <a:r>
              <a:rPr lang="pt-BR" dirty="0"/>
              <a:t>: ambos os tipos de tutela destinam-se a neutralizar os danos que podem resultar à parte que obtenha êxito na demanda no transcurso do processo até uma decisão de cognição exauriente.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79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PREMISSAS TRIBUTÁRIAS APLICÁVEIS ÀS TUTELAS PROVISÓRIAS EM MATÉRIA TRIBUTÁRIA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 tutela provisória tem seus efeitos definidos pelo CTN;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 tutela provisória suspende a exigibilidade do crédito tributário;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 tutela provisória no processo em que se discute a obrigação tributária tem natureza cautelar porque resguarda o bem da vida (a relação material de direito tributário), bem como o resultado útil do processo, sem antecipá-lo;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Ainda que a tutela provisória seja denominada “tutela antecipada”, a sua natureza cautelar não é alterada, já que seu efeito (o da tutela provisória) é definido no art. 151, V do CTN. Motivo: o juiz não impede a Administração Tributária de constituir o crédito tributário. Somente seria possível falar em tutela antecipada em âmbito tributário se fosse impedida a constituição do crédito tributário;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Não se aplica a regra da estabilização da tutela antecipada prevista no art. 304 do CPC/2015;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Mesmo a tutela de evidência possui efeito suspensivo da exigibilidade, ostentando efeito de acautelamento.</a:t>
            </a:r>
          </a:p>
        </p:txBody>
      </p:sp>
    </p:spTree>
    <p:extLst>
      <p:ext uri="{BB962C8B-B14F-4D97-AF65-F5344CB8AC3E}">
        <p14:creationId xmlns:p14="http://schemas.microsoft.com/office/powerpoint/2010/main" val="417384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b="1" dirty="0"/>
              <a:t>Que é </a:t>
            </a:r>
            <a:r>
              <a:rPr lang="pt-BR" sz="2800" b="1" dirty="0" err="1"/>
              <a:t>satisfatividade</a:t>
            </a:r>
            <a:r>
              <a:rPr lang="pt-BR" sz="2800" b="1" dirty="0"/>
              <a:t>? A tutela provisória (de urgência ou de evidência) pode ser satisfativa no âmbito do Direito Tributário? </a:t>
            </a:r>
          </a:p>
          <a:p>
            <a:pPr marL="0" indent="0" algn="just">
              <a:buNone/>
            </a:pPr>
            <a:endParaRPr lang="pt-BR" sz="2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Somente haveria que se falar em </a:t>
            </a:r>
            <a:r>
              <a:rPr lang="pt-BR" sz="2800" dirty="0" err="1"/>
              <a:t>satisfatividade</a:t>
            </a:r>
            <a:r>
              <a:rPr lang="pt-BR" sz="2800" dirty="0"/>
              <a:t> se o provimento precário “antecipasse” os efeitos de futura sentença (cancelamento do crédito tributário ou impedimento à constituição). Tal situação não ocorre na prática, uma vez que a jurisprudência do STJ firmou-se no sentido de que o fisco deve constituir o crédito tributário, mesmo que suspensa a exigibilidade do crédito tributário (decadência não se suspende nem interrompe). </a:t>
            </a:r>
            <a:endParaRPr lang="pt-BR" dirty="0"/>
          </a:p>
        </p:txBody>
      </p:sp>
      <p:pic>
        <p:nvPicPr>
          <p:cNvPr id="6" name="Picture 2" descr="C:\Users\Daniel\Downloads\logo_ibd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599" y="0"/>
            <a:ext cx="1104401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28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tutelas provisórias: de urgência e de evidência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/>
              <a:t>Contra a decisão que aprecia a tutela provisória cabe agravo de instrumento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/>
              <a:t>O pedido de antecipação da tutela recursal é decidido pelo Relator. Contra essa decisão, cabe agravo interno. No CPC/1973 essa decisão era irrecorrível.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/>
              <a:t>Cabe sustentação oral no agravo de instrumento (art. 937, VIII, do CPC/2015). Contudo, alguns Tribunais ainda não adaptaram seus regimentos internos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/>
              <a:t>Problemas: conflitos entre tutela provisória e sentença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dirty="0"/>
              <a:t>A tutela é deferida e posteriormente é dada sentença que julga improcedente a ação: o que prevalece? A tutela ou a sentença?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400" dirty="0"/>
              <a:t>Qual era o objeto da tutela? Era o mesmo da sentença?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400" dirty="0"/>
              <a:t>Conflito entre cognição sumária e cognição exauriente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1400" dirty="0"/>
              <a:t>Tutela concedida pelo Tribunal. Problema da hierarquia. O que prevalece?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7586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397</TotalTime>
  <Words>2095</Words>
  <Application>Microsoft Office PowerPoint</Application>
  <PresentationFormat>Apresentação na tela (4:3)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Tema do Office</vt:lpstr>
      <vt:lpstr>Tutelas no Novo CPC</vt:lpstr>
      <vt:lpstr>As tutelas provisórias: de urgência e de evidência</vt:lpstr>
      <vt:lpstr>As tutelas provisórias: de urgência e de evidência</vt:lpstr>
      <vt:lpstr>Apresentação do PowerPoint</vt:lpstr>
      <vt:lpstr>As tutelas provisórias: de urgência e de evidência</vt:lpstr>
      <vt:lpstr>As tutelas provisórias: de urgência e de evidência</vt:lpstr>
      <vt:lpstr>As tutelas provisórias: de urgência e de evidência</vt:lpstr>
      <vt:lpstr>As tutelas provisórias: de urgência e de evidência</vt:lpstr>
      <vt:lpstr>As tutelas provisórias: de urgência e de evidência</vt:lpstr>
      <vt:lpstr>tutelas provisórias de urgência: principais características</vt:lpstr>
      <vt:lpstr>As tutelas provisórias: de urgência e de evidência</vt:lpstr>
      <vt:lpstr>Tutela de Urgência Antecipada Antecedente</vt:lpstr>
      <vt:lpstr>Tutela de Urgência Antecipada Antecedente</vt:lpstr>
      <vt:lpstr>Tutela de Urgência Antecipada Antecedente</vt:lpstr>
      <vt:lpstr>As tutelas provisórias: de urgência e de evidência</vt:lpstr>
      <vt:lpstr>Tutela de Urgência Antecipada Antecedente</vt:lpstr>
      <vt:lpstr>Tutela de Urgência Cautelar Antecedente</vt:lpstr>
      <vt:lpstr>Tutela de Urgência Cautelar Antecedente</vt:lpstr>
      <vt:lpstr>Tutela de Urgência Cautelar Antecedente</vt:lpstr>
      <vt:lpstr>Tutela de Urgência Cautelar Antecedente</vt:lpstr>
      <vt:lpstr>Tutela Provisória de Evidência: principais características</vt:lpstr>
      <vt:lpstr>Tutela de evidência e o artigo 170-A do CTN</vt:lpstr>
      <vt:lpstr>Tutela de evidência e o artigo 170-A do CTN</vt:lpstr>
      <vt:lpstr>Tutela de evidência e a Lei nº 12.016/2009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Código de Processo Civil – Tutela Provisória (arts. 294 a 311)</dc:title>
  <dc:creator>Eduardo</dc:creator>
  <cp:lastModifiedBy>Túlio Venturini de Souza | DAS Advogados</cp:lastModifiedBy>
  <cp:revision>88</cp:revision>
  <dcterms:created xsi:type="dcterms:W3CDTF">2015-05-29T01:34:22Z</dcterms:created>
  <dcterms:modified xsi:type="dcterms:W3CDTF">2020-11-09T20:48:16Z</dcterms:modified>
</cp:coreProperties>
</file>