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328" r:id="rId4"/>
    <p:sldId id="330" r:id="rId5"/>
    <p:sldId id="329" r:id="rId6"/>
    <p:sldId id="331" r:id="rId7"/>
    <p:sldId id="259" r:id="rId8"/>
    <p:sldId id="289" r:id="rId9"/>
    <p:sldId id="263" r:id="rId10"/>
    <p:sldId id="272" r:id="rId11"/>
    <p:sldId id="267" r:id="rId12"/>
    <p:sldId id="276" r:id="rId13"/>
    <p:sldId id="298" r:id="rId14"/>
    <p:sldId id="297" r:id="rId15"/>
    <p:sldId id="265" r:id="rId16"/>
    <p:sldId id="296" r:id="rId17"/>
    <p:sldId id="280" r:id="rId18"/>
    <p:sldId id="284" r:id="rId19"/>
    <p:sldId id="332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33BEA-AEB7-4401-850C-EE1BF0539A99}" v="1" dt="2018-10-21T23:01:33.594"/>
    <p1510:client id="{8099AD6B-2BA0-4E34-8BDF-92FE05E6033E}" v="8" dt="2018-10-22T15:23:06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2"/>
  </p:normalViewPr>
  <p:slideViewPr>
    <p:cSldViewPr snapToGrid="0" snapToObjects="1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áudia Costin" userId="e3f091cfa9e99d67" providerId="LiveId" clId="{8099AD6B-2BA0-4E34-8BDF-92FE05E6033E}"/>
    <pc:docChg chg="custSel addSld delSld modSld sldOrd">
      <pc:chgData name="Cláudia Costin" userId="e3f091cfa9e99d67" providerId="LiveId" clId="{8099AD6B-2BA0-4E34-8BDF-92FE05E6033E}" dt="2018-10-22T21:59:38.930" v="2226" actId="20577"/>
      <pc:docMkLst>
        <pc:docMk/>
      </pc:docMkLst>
      <pc:sldChg chg="add del">
        <pc:chgData name="Cláudia Costin" userId="e3f091cfa9e99d67" providerId="LiveId" clId="{8099AD6B-2BA0-4E34-8BDF-92FE05E6033E}" dt="2018-10-22T12:47:13.745" v="5" actId="2696"/>
        <pc:sldMkLst>
          <pc:docMk/>
          <pc:sldMk cId="61370663" sldId="313"/>
        </pc:sldMkLst>
      </pc:sldChg>
      <pc:sldChg chg="add del">
        <pc:chgData name="Cláudia Costin" userId="e3f091cfa9e99d67" providerId="LiveId" clId="{8099AD6B-2BA0-4E34-8BDF-92FE05E6033E}" dt="2018-10-22T12:47:12.642" v="4" actId="2696"/>
        <pc:sldMkLst>
          <pc:docMk/>
          <pc:sldMk cId="1879762154" sldId="316"/>
        </pc:sldMkLst>
      </pc:sldChg>
      <pc:sldChg chg="add del">
        <pc:chgData name="Cláudia Costin" userId="e3f091cfa9e99d67" providerId="LiveId" clId="{8099AD6B-2BA0-4E34-8BDF-92FE05E6033E}" dt="2018-10-22T12:47:11.419" v="3" actId="2696"/>
        <pc:sldMkLst>
          <pc:docMk/>
          <pc:sldMk cId="3231045928" sldId="317"/>
        </pc:sldMkLst>
      </pc:sldChg>
      <pc:sldChg chg="modSp add">
        <pc:chgData name="Cláudia Costin" userId="e3f091cfa9e99d67" providerId="LiveId" clId="{8099AD6B-2BA0-4E34-8BDF-92FE05E6033E}" dt="2018-10-22T14:56:35.857" v="75" actId="20577"/>
        <pc:sldMkLst>
          <pc:docMk/>
          <pc:sldMk cId="2003570493" sldId="328"/>
        </pc:sldMkLst>
        <pc:spChg chg="mod">
          <ac:chgData name="Cláudia Costin" userId="e3f091cfa9e99d67" providerId="LiveId" clId="{8099AD6B-2BA0-4E34-8BDF-92FE05E6033E}" dt="2018-10-22T14:56:35.857" v="75" actId="20577"/>
          <ac:spMkLst>
            <pc:docMk/>
            <pc:sldMk cId="2003570493" sldId="328"/>
            <ac:spMk id="2" creationId="{00000000-0000-0000-0000-000000000000}"/>
          </ac:spMkLst>
        </pc:spChg>
      </pc:sldChg>
      <pc:sldChg chg="modSp add">
        <pc:chgData name="Cláudia Costin" userId="e3f091cfa9e99d67" providerId="LiveId" clId="{8099AD6B-2BA0-4E34-8BDF-92FE05E6033E}" dt="2018-10-22T15:22:35.521" v="2070" actId="20577"/>
        <pc:sldMkLst>
          <pc:docMk/>
          <pc:sldMk cId="2589160303" sldId="329"/>
        </pc:sldMkLst>
        <pc:spChg chg="mod">
          <ac:chgData name="Cláudia Costin" userId="e3f091cfa9e99d67" providerId="LiveId" clId="{8099AD6B-2BA0-4E34-8BDF-92FE05E6033E}" dt="2018-10-22T15:22:35.521" v="2070" actId="20577"/>
          <ac:spMkLst>
            <pc:docMk/>
            <pc:sldMk cId="2589160303" sldId="329"/>
            <ac:spMk id="3" creationId="{00000000-0000-0000-0000-000000000000}"/>
          </ac:spMkLst>
        </pc:spChg>
      </pc:sldChg>
      <pc:sldChg chg="modSp add">
        <pc:chgData name="Cláudia Costin" userId="e3f091cfa9e99d67" providerId="LiveId" clId="{8099AD6B-2BA0-4E34-8BDF-92FE05E6033E}" dt="2018-10-22T15:08:04.077" v="1061" actId="20577"/>
        <pc:sldMkLst>
          <pc:docMk/>
          <pc:sldMk cId="3468288991" sldId="330"/>
        </pc:sldMkLst>
        <pc:spChg chg="mod">
          <ac:chgData name="Cláudia Costin" userId="e3f091cfa9e99d67" providerId="LiveId" clId="{8099AD6B-2BA0-4E34-8BDF-92FE05E6033E}" dt="2018-10-22T15:08:04.077" v="1061" actId="20577"/>
          <ac:spMkLst>
            <pc:docMk/>
            <pc:sldMk cId="3468288991" sldId="330"/>
            <ac:spMk id="3" creationId="{00000000-0000-0000-0000-000000000000}"/>
          </ac:spMkLst>
        </pc:spChg>
      </pc:sldChg>
      <pc:sldChg chg="modSp add ord">
        <pc:chgData name="Cláudia Costin" userId="e3f091cfa9e99d67" providerId="LiveId" clId="{8099AD6B-2BA0-4E34-8BDF-92FE05E6033E}" dt="2018-10-22T21:59:38.930" v="2226" actId="20577"/>
        <pc:sldMkLst>
          <pc:docMk/>
          <pc:sldMk cId="2447625032" sldId="331"/>
        </pc:sldMkLst>
        <pc:spChg chg="mod">
          <ac:chgData name="Cláudia Costin" userId="e3f091cfa9e99d67" providerId="LiveId" clId="{8099AD6B-2BA0-4E34-8BDF-92FE05E6033E}" dt="2018-10-22T21:59:38.930" v="2226" actId="20577"/>
          <ac:spMkLst>
            <pc:docMk/>
            <pc:sldMk cId="2447625032" sldId="331"/>
            <ac:spMk id="2" creationId="{00000000-0000-0000-0000-000000000000}"/>
          </ac:spMkLst>
        </pc:spChg>
      </pc:sldChg>
      <pc:sldMasterChg chg="delSldLayout">
        <pc:chgData name="Cláudia Costin" userId="e3f091cfa9e99d67" providerId="LiveId" clId="{8099AD6B-2BA0-4E34-8BDF-92FE05E6033E}" dt="2018-10-22T12:47:13.745" v="6" actId="2696"/>
        <pc:sldMasterMkLst>
          <pc:docMk/>
          <pc:sldMasterMk cId="294402289" sldId="2147483648"/>
        </pc:sldMasterMkLst>
        <pc:sldLayoutChg chg="del">
          <pc:chgData name="Cláudia Costin" userId="e3f091cfa9e99d67" providerId="LiveId" clId="{8099AD6B-2BA0-4E34-8BDF-92FE05E6033E}" dt="2018-10-22T12:47:13.745" v="6" actId="2696"/>
          <pc:sldLayoutMkLst>
            <pc:docMk/>
            <pc:sldMasterMk cId="294402289" sldId="2147483648"/>
            <pc:sldLayoutMk cId="2681680326" sldId="2147483674"/>
          </pc:sldLayoutMkLst>
        </pc:sldLayoutChg>
      </pc:sldMasterChg>
    </pc:docChg>
  </pc:docChgLst>
  <pc:docChgLst>
    <pc:chgData name="Cláudia Costin" userId="e3f091cfa9e99d67" providerId="LiveId" clId="{12502981-5894-42D2-A3AB-DC1872ECED2D}"/>
    <pc:docChg chg="addSld delSld modSld">
      <pc:chgData name="Cláudia Costin" userId="e3f091cfa9e99d67" providerId="LiveId" clId="{12502981-5894-42D2-A3AB-DC1872ECED2D}" dt="2018-10-21T23:17:50.841" v="900" actId="20577"/>
      <pc:docMkLst>
        <pc:docMk/>
      </pc:docMkLst>
      <pc:sldChg chg="modSp">
        <pc:chgData name="Cláudia Costin" userId="e3f091cfa9e99d67" providerId="LiveId" clId="{12502981-5894-42D2-A3AB-DC1872ECED2D}" dt="2018-10-21T22:47:15.389" v="76" actId="6549"/>
        <pc:sldMkLst>
          <pc:docMk/>
          <pc:sldMk cId="3789909000" sldId="256"/>
        </pc:sldMkLst>
        <pc:spChg chg="mod">
          <ac:chgData name="Cláudia Costin" userId="e3f091cfa9e99d67" providerId="LiveId" clId="{12502981-5894-42D2-A3AB-DC1872ECED2D}" dt="2018-10-21T22:47:15.389" v="76" actId="6549"/>
          <ac:spMkLst>
            <pc:docMk/>
            <pc:sldMk cId="3789909000" sldId="256"/>
            <ac:spMk id="2" creationId="{00000000-0000-0000-0000-000000000000}"/>
          </ac:spMkLst>
        </pc:spChg>
      </pc:sldChg>
      <pc:sldChg chg="modSp">
        <pc:chgData name="Cláudia Costin" userId="e3f091cfa9e99d67" providerId="LiveId" clId="{12502981-5894-42D2-A3AB-DC1872ECED2D}" dt="2018-10-21T22:49:34.075" v="207" actId="20577"/>
        <pc:sldMkLst>
          <pc:docMk/>
          <pc:sldMk cId="3260802535" sldId="267"/>
        </pc:sldMkLst>
        <pc:spChg chg="mod">
          <ac:chgData name="Cláudia Costin" userId="e3f091cfa9e99d67" providerId="LiveId" clId="{12502981-5894-42D2-A3AB-DC1872ECED2D}" dt="2018-10-21T22:49:11.208" v="205" actId="20577"/>
          <ac:spMkLst>
            <pc:docMk/>
            <pc:sldMk cId="3260802535" sldId="267"/>
            <ac:spMk id="4" creationId="{00000000-0000-0000-0000-000000000000}"/>
          </ac:spMkLst>
        </pc:spChg>
        <pc:spChg chg="mod">
          <ac:chgData name="Cláudia Costin" userId="e3f091cfa9e99d67" providerId="LiveId" clId="{12502981-5894-42D2-A3AB-DC1872ECED2D}" dt="2018-10-21T22:49:34.075" v="207" actId="20577"/>
          <ac:spMkLst>
            <pc:docMk/>
            <pc:sldMk cId="3260802535" sldId="267"/>
            <ac:spMk id="5" creationId="{00000000-0000-0000-0000-000000000000}"/>
          </ac:spMkLst>
        </pc:spChg>
      </pc:sldChg>
      <pc:sldChg chg="modSp">
        <pc:chgData name="Cláudia Costin" userId="e3f091cfa9e99d67" providerId="LiveId" clId="{12502981-5894-42D2-A3AB-DC1872ECED2D}" dt="2018-10-21T22:48:30.715" v="163" actId="20577"/>
        <pc:sldMkLst>
          <pc:docMk/>
          <pc:sldMk cId="561479225" sldId="272"/>
        </pc:sldMkLst>
        <pc:spChg chg="mod">
          <ac:chgData name="Cláudia Costin" userId="e3f091cfa9e99d67" providerId="LiveId" clId="{12502981-5894-42D2-A3AB-DC1872ECED2D}" dt="2018-10-21T22:48:30.715" v="163" actId="20577"/>
          <ac:spMkLst>
            <pc:docMk/>
            <pc:sldMk cId="561479225" sldId="272"/>
            <ac:spMk id="5" creationId="{00000000-0000-0000-0000-000000000000}"/>
          </ac:spMkLst>
        </pc:spChg>
      </pc:sldChg>
      <pc:sldChg chg="del">
        <pc:chgData name="Cláudia Costin" userId="e3f091cfa9e99d67" providerId="LiveId" clId="{12502981-5894-42D2-A3AB-DC1872ECED2D}" dt="2018-10-21T22:50:17.415" v="208" actId="2696"/>
        <pc:sldMkLst>
          <pc:docMk/>
          <pc:sldMk cId="3017155874" sldId="279"/>
        </pc:sldMkLst>
      </pc:sldChg>
      <pc:sldChg chg="del">
        <pc:chgData name="Cláudia Costin" userId="e3f091cfa9e99d67" providerId="LiveId" clId="{12502981-5894-42D2-A3AB-DC1872ECED2D}" dt="2018-10-21T22:50:21.590" v="209" actId="2696"/>
        <pc:sldMkLst>
          <pc:docMk/>
          <pc:sldMk cId="2068112022" sldId="281"/>
        </pc:sldMkLst>
      </pc:sldChg>
      <pc:sldChg chg="modSp add">
        <pc:chgData name="Cláudia Costin" userId="e3f091cfa9e99d67" providerId="LiveId" clId="{12502981-5894-42D2-A3AB-DC1872ECED2D}" dt="2018-10-21T23:17:50.841" v="900" actId="20577"/>
        <pc:sldMkLst>
          <pc:docMk/>
          <pc:sldMk cId="975857519" sldId="298"/>
        </pc:sldMkLst>
        <pc:spChg chg="mod">
          <ac:chgData name="Cláudia Costin" userId="e3f091cfa9e99d67" providerId="LiveId" clId="{12502981-5894-42D2-A3AB-DC1872ECED2D}" dt="2018-10-21T23:02:07.038" v="282" actId="20577"/>
          <ac:spMkLst>
            <pc:docMk/>
            <pc:sldMk cId="975857519" sldId="298"/>
            <ac:spMk id="4" creationId="{00000000-0000-0000-0000-000000000000}"/>
          </ac:spMkLst>
        </pc:spChg>
        <pc:spChg chg="mod">
          <ac:chgData name="Cláudia Costin" userId="e3f091cfa9e99d67" providerId="LiveId" clId="{12502981-5894-42D2-A3AB-DC1872ECED2D}" dt="2018-10-21T23:17:50.841" v="900" actId="20577"/>
          <ac:spMkLst>
            <pc:docMk/>
            <pc:sldMk cId="975857519" sldId="298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2EC42-54C4-4B06-B730-142BB29B8DB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31473-FBFD-46CD-8B19-9E8F97232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43327"/>
            <a:ext cx="9144000" cy="183858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218432"/>
            <a:ext cx="9144000" cy="10393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91500-A594-244C-9CEF-2839732A7DD0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8302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00440" y="6376670"/>
            <a:ext cx="2743200" cy="365125"/>
          </a:xfrm>
          <a:prstGeom prst="rect">
            <a:avLst/>
          </a:prstGeom>
        </p:spPr>
        <p:txBody>
          <a:bodyPr/>
          <a:lstStyle/>
          <a:p>
            <a:fld id="{1D8C8174-AF19-1646-B284-800037AC4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4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23443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26110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00440" y="62547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53276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045336"/>
            <a:ext cx="10515600" cy="50384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9785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2245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00440" y="621817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9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999743"/>
            <a:ext cx="2628900" cy="4937761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999743"/>
            <a:ext cx="7734300" cy="49377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22223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24890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00440" y="624255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79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19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26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446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313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60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859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59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0160" y="1709738"/>
            <a:ext cx="1006729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0160" y="4589463"/>
            <a:ext cx="1006729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3012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491500-A594-244C-9CEF-2839732A7DD0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8302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00440" y="63766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C8174-AF19-1646-B284-800037AC4D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2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919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4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17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366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2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23443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26110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00440" y="62547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126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13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23443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26110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00440" y="62547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38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4099"/>
            <a:ext cx="10515600" cy="5937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87553"/>
            <a:ext cx="1051560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23443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26110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00440" y="62547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27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55714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083881"/>
            <a:ext cx="5181600" cy="49589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083881"/>
            <a:ext cx="5181600" cy="49589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22223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24890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00440" y="624255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36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883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02279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016062"/>
            <a:ext cx="5157787" cy="4039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02279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040064"/>
            <a:ext cx="5183188" cy="4015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22223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24890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00440" y="624255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5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5449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24662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27329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00440" y="626694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37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23443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26110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00440" y="62547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41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7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55" r:id="rId4"/>
    <p:sldLayoutId id="2147483650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9A71-A9B2-4C66-9DF1-5E1AAD3F26CB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12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516459"/>
            <a:ext cx="9144000" cy="1838580"/>
          </a:xfrm>
        </p:spPr>
        <p:txBody>
          <a:bodyPr/>
          <a:lstStyle/>
          <a:p>
            <a:r>
              <a:rPr lang="pt-BR" sz="5400" dirty="0" smtClean="0"/>
              <a:t>EDUCAÇÃO DE QUALIDADE E A ERRADICAÇÃO DA POBREZA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7127" y="4752821"/>
            <a:ext cx="9144000" cy="1039368"/>
          </a:xfrm>
        </p:spPr>
        <p:txBody>
          <a:bodyPr/>
          <a:lstStyle/>
          <a:p>
            <a:r>
              <a:rPr lang="pt-BR" dirty="0"/>
              <a:t>Claudia Costin</a:t>
            </a:r>
          </a:p>
          <a:p>
            <a:r>
              <a:rPr lang="pt-BR" dirty="0"/>
              <a:t>Diretora do CEIPE-FGV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990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0683" y="320716"/>
            <a:ext cx="10515600" cy="557149"/>
          </a:xfrm>
        </p:spPr>
        <p:txBody>
          <a:bodyPr>
            <a:noAutofit/>
          </a:bodyPr>
          <a:lstStyle/>
          <a:p>
            <a:r>
              <a:rPr lang="pt-BR" sz="4000" dirty="0"/>
              <a:t>COMO ESTAMOS HOJE EM APRENDIZAGEM?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220683" y="1300861"/>
            <a:ext cx="10288979" cy="495897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dirty="0"/>
              <a:t>Jovens de 15 anos- PISA: Brasil em 63º lugar em Ciências,  59º em leitura e 66º em Matemática, entre 70 economias.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25% mais ricos no PISA tiveram desempenho pior que os 25% mais pobres da OCDE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Carreira de professor pouco atrativa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Formação de professores no Ensino Superior muito teórica, centrada nos pilares da Educação e não na preparação para uma profissão.</a:t>
            </a:r>
          </a:p>
        </p:txBody>
      </p:sp>
    </p:spTree>
    <p:extLst>
      <p:ext uri="{BB962C8B-B14F-4D97-AF65-F5344CB8AC3E}">
        <p14:creationId xmlns:p14="http://schemas.microsoft.com/office/powerpoint/2010/main" val="326080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3608" y="305578"/>
            <a:ext cx="11678392" cy="557149"/>
          </a:xfrm>
        </p:spPr>
        <p:txBody>
          <a:bodyPr>
            <a:noAutofit/>
          </a:bodyPr>
          <a:lstStyle/>
          <a:p>
            <a:r>
              <a:rPr lang="pt-BR" sz="4000" dirty="0"/>
              <a:t>COMO ESTAMOS HOJE NA EDUCAÇÃO PÚBLICA?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513608" y="1085577"/>
            <a:ext cx="10672948" cy="4958970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pt-BR" dirty="0"/>
              <a:t>Problema começa cedo: 54,73% dos estudantes acima dos 8 anos, estão em níveis insuficientes de leitura e em Matemática, são 54,4%(ANA-2016).</a:t>
            </a:r>
          </a:p>
          <a:p>
            <a:pPr>
              <a:spcBef>
                <a:spcPts val="1400"/>
              </a:spcBef>
            </a:pPr>
            <a:r>
              <a:rPr lang="pt-BR" dirty="0"/>
              <a:t>49% dos alunos de 5º ano não aprenderam o adequado em Português e 61% em Matemática.</a:t>
            </a:r>
          </a:p>
          <a:p>
            <a:pPr>
              <a:spcBef>
                <a:spcPts val="1400"/>
              </a:spcBef>
            </a:pPr>
            <a:r>
              <a:rPr lang="pt-BR" dirty="0"/>
              <a:t>No 9º ano, 71% dos alunos não aprenderam o adequado em Português e 86,6% em Matemática.</a:t>
            </a:r>
          </a:p>
          <a:p>
            <a:pPr>
              <a:spcBef>
                <a:spcPts val="1400"/>
              </a:spcBef>
            </a:pPr>
            <a:r>
              <a:rPr lang="pt-BR" dirty="0"/>
              <a:t>13 disciplinas no Ensino Médio para 4 horas de aula: fragmentação dos </a:t>
            </a:r>
            <a:r>
              <a:rPr lang="pt-BR" dirty="0" smtClean="0"/>
              <a:t>saberes.</a:t>
            </a:r>
            <a:endParaRPr lang="pt-BR" dirty="0"/>
          </a:p>
          <a:p>
            <a:pPr>
              <a:spcBef>
                <a:spcPts val="1400"/>
              </a:spcBef>
            </a:pPr>
            <a:r>
              <a:rPr lang="pt-BR" dirty="0"/>
              <a:t>Só 21,9% dos jovens  de 3º ano do EM aprenderam o suficiente em Português e 3,6% em </a:t>
            </a:r>
            <a:r>
              <a:rPr lang="pt-BR" dirty="0" smtClean="0"/>
              <a:t>Matemática.</a:t>
            </a:r>
            <a:endParaRPr lang="pt-BR" dirty="0"/>
          </a:p>
          <a:p>
            <a:pPr>
              <a:spcBef>
                <a:spcPts val="60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39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3608" y="305578"/>
            <a:ext cx="11678392" cy="557149"/>
          </a:xfrm>
        </p:spPr>
        <p:txBody>
          <a:bodyPr>
            <a:noAutofit/>
          </a:bodyPr>
          <a:lstStyle/>
          <a:p>
            <a:r>
              <a:rPr lang="pt-BR" sz="4000" dirty="0" smtClean="0"/>
              <a:t>EDUCAÇÃO E COMBATE À POBREZA </a:t>
            </a:r>
            <a:endParaRPr lang="pt-BR" sz="4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513608" y="1363630"/>
            <a:ext cx="10288979" cy="4958970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pt-BR" dirty="0"/>
              <a:t>Guillermo Perri: importância de meninas completarem Ensino Médio  (evitar transmissão intergeracional de pobreza</a:t>
            </a:r>
            <a:r>
              <a:rPr lang="pt-BR" dirty="0" smtClean="0"/>
              <a:t>).</a:t>
            </a:r>
            <a:endParaRPr lang="pt-BR" dirty="0"/>
          </a:p>
          <a:p>
            <a:pPr>
              <a:spcBef>
                <a:spcPts val="1600"/>
              </a:spcBef>
            </a:pPr>
            <a:r>
              <a:rPr lang="pt-BR" dirty="0"/>
              <a:t>Qualidade da Educação como mecanismo de obtenção de crescimento inclusivo e de longo prazo- Eric Hannutschek</a:t>
            </a:r>
          </a:p>
          <a:p>
            <a:pPr>
              <a:spcBef>
                <a:spcPts val="1600"/>
              </a:spcBef>
            </a:pPr>
            <a:r>
              <a:rPr lang="pt-BR" dirty="0"/>
              <a:t>Acerto de sistemas de transferência de renda como Bolsa Família- condicionalidades ligadas à Educação.</a:t>
            </a:r>
          </a:p>
          <a:p>
            <a:pPr>
              <a:spcBef>
                <a:spcPts val="1600"/>
              </a:spcBef>
            </a:pPr>
            <a:r>
              <a:rPr lang="pt-BR" dirty="0"/>
              <a:t>A difícil questão da desigualdade e a promoção da igualdade de oportunidades.</a:t>
            </a:r>
          </a:p>
        </p:txBody>
      </p:sp>
    </p:spTree>
    <p:extLst>
      <p:ext uri="{BB962C8B-B14F-4D97-AF65-F5344CB8AC3E}">
        <p14:creationId xmlns:p14="http://schemas.microsoft.com/office/powerpoint/2010/main" val="97585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7662" y="2386632"/>
            <a:ext cx="10067290" cy="2852737"/>
          </a:xfrm>
        </p:spPr>
        <p:txBody>
          <a:bodyPr/>
          <a:lstStyle/>
          <a:p>
            <a:r>
              <a:rPr lang="pt-BR" sz="5400" dirty="0"/>
              <a:t>O FUTURO DA EDUCAÇÃO E NOVOS SABERES</a:t>
            </a:r>
            <a:br>
              <a:rPr lang="pt-BR" sz="5400" dirty="0"/>
            </a:b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44818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393372" y="21479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  <a:t>TENDÊNCIAS </a:t>
            </a:r>
          </a:p>
          <a:p>
            <a:pPr algn="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  <a:t>EM EDUCAÇÃO</a:t>
            </a:r>
          </a:p>
          <a:p>
            <a:pPr algn="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  <a:t>NO MUNDO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244936" y="380010"/>
            <a:ext cx="66897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</a:rPr>
              <a:t>Foco em resolução de problemas e em criatividade.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</a:rPr>
              <a:t>Personalização do ensino.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</a:rPr>
              <a:t>Flexibilização dos currículos e interdisciplinariedade (PBL e TBL</a:t>
            </a:r>
            <a:r>
              <a:rPr lang="pt-BR" sz="2400" dirty="0" smtClean="0">
                <a:solidFill>
                  <a:schemeClr val="tx2"/>
                </a:solidFill>
              </a:rPr>
              <a:t>).</a:t>
            </a:r>
            <a:endParaRPr lang="pt-BR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</a:rPr>
              <a:t>Ensinar a pensar e aprendizado profundo </a:t>
            </a:r>
            <a:r>
              <a:rPr lang="pt-BR" sz="2400" dirty="0" smtClean="0">
                <a:solidFill>
                  <a:schemeClr val="tx2"/>
                </a:solidFill>
              </a:rPr>
              <a:t>     (</a:t>
            </a:r>
            <a:r>
              <a:rPr lang="pt-BR" sz="2400" i="1" dirty="0" err="1">
                <a:solidFill>
                  <a:schemeClr val="tx2"/>
                </a:solidFill>
              </a:rPr>
              <a:t>deep</a:t>
            </a:r>
            <a:r>
              <a:rPr lang="pt-BR" sz="2400" i="1" dirty="0">
                <a:solidFill>
                  <a:schemeClr val="tx2"/>
                </a:solidFill>
              </a:rPr>
              <a:t> </a:t>
            </a:r>
            <a:r>
              <a:rPr lang="pt-BR" sz="2400" i="1" dirty="0" err="1">
                <a:solidFill>
                  <a:schemeClr val="tx2"/>
                </a:solidFill>
              </a:rPr>
              <a:t>learning</a:t>
            </a:r>
            <a:r>
              <a:rPr lang="pt-BR" sz="2400" dirty="0" smtClean="0">
                <a:solidFill>
                  <a:schemeClr val="tx2"/>
                </a:solidFill>
              </a:rPr>
              <a:t>).</a:t>
            </a:r>
            <a:endParaRPr lang="pt-BR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</a:rPr>
              <a:t>Competências cognitivas associadas a competências </a:t>
            </a:r>
            <a:r>
              <a:rPr lang="pt-BR" sz="2400" dirty="0" err="1">
                <a:solidFill>
                  <a:schemeClr val="tx2"/>
                </a:solidFill>
              </a:rPr>
              <a:t>sócio-emocionais</a:t>
            </a:r>
            <a:r>
              <a:rPr lang="pt-BR" sz="240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</a:rPr>
              <a:t>Protagonismo do aluno (formar para a autonomia  e para a cidadania global).</a:t>
            </a:r>
          </a:p>
        </p:txBody>
      </p:sp>
      <p:sp>
        <p:nvSpPr>
          <p:cNvPr id="7" name="Retângulo 6"/>
          <p:cNvSpPr/>
          <p:nvPr/>
        </p:nvSpPr>
        <p:spPr>
          <a:xfrm>
            <a:off x="9132125" y="6008914"/>
            <a:ext cx="2933205" cy="76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37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8189" y="320675"/>
            <a:ext cx="10515600" cy="557149"/>
          </a:xfrm>
        </p:spPr>
        <p:txBody>
          <a:bodyPr>
            <a:noAutofit/>
          </a:bodyPr>
          <a:lstStyle/>
          <a:p>
            <a:r>
              <a:rPr lang="pt-BR" sz="4000" dirty="0"/>
              <a:t>COMPETÊNCIAS SOCIO-EMOCIONAIS E ATITUDES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8189" y="1380763"/>
            <a:ext cx="11060876" cy="4958970"/>
          </a:xfrm>
        </p:spPr>
        <p:txBody>
          <a:bodyPr/>
          <a:lstStyle/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Empatia, o que nos faz </a:t>
            </a:r>
            <a:r>
              <a:rPr lang="pt-BR" dirty="0" smtClean="0">
                <a:ea typeface="Avenir Next" charset="0"/>
                <a:cs typeface="Avenir Next" charset="0"/>
              </a:rPr>
              <a:t>humanos.</a:t>
            </a: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Persistência e Garra (Grit), vulnerabilidade e </a:t>
            </a:r>
            <a:r>
              <a:rPr lang="pt-BR" dirty="0" smtClean="0">
                <a:ea typeface="Avenir Next" charset="0"/>
                <a:cs typeface="Avenir Next" charset="0"/>
              </a:rPr>
              <a:t>equidade.</a:t>
            </a: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Resiliência e </a:t>
            </a:r>
            <a:r>
              <a:rPr lang="pt-BR" dirty="0" smtClean="0">
                <a:ea typeface="Avenir Next" charset="0"/>
                <a:cs typeface="Avenir Next" charset="0"/>
              </a:rPr>
              <a:t>erros.</a:t>
            </a: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Auto-controle ou </a:t>
            </a:r>
            <a:r>
              <a:rPr lang="pt-BR" dirty="0" err="1" smtClean="0">
                <a:ea typeface="Avenir Next" charset="0"/>
                <a:cs typeface="Avenir Next" charset="0"/>
              </a:rPr>
              <a:t>auto-eficácia</a:t>
            </a:r>
            <a:r>
              <a:rPr lang="pt-BR" dirty="0" smtClean="0">
                <a:ea typeface="Avenir Next" charset="0"/>
                <a:cs typeface="Avenir Next" charset="0"/>
              </a:rPr>
              <a:t>.</a:t>
            </a: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Curiosidade, Criatividade e Imaginação (Leonardo da Vinci</a:t>
            </a:r>
            <a:r>
              <a:rPr lang="pt-BR" dirty="0" smtClean="0">
                <a:ea typeface="Avenir Next" charset="0"/>
                <a:cs typeface="Avenir Next" charset="0"/>
              </a:rPr>
              <a:t>).</a:t>
            </a: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Protagonismo, Cidadania Global e empreender a própria </a:t>
            </a:r>
            <a:r>
              <a:rPr lang="pt-BR" dirty="0" smtClean="0">
                <a:ea typeface="Avenir Next" charset="0"/>
                <a:cs typeface="Avenir Next" charset="0"/>
              </a:rPr>
              <a:t>vida.</a:t>
            </a: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83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414" y="2282104"/>
            <a:ext cx="10067290" cy="2852737"/>
          </a:xfrm>
        </p:spPr>
        <p:txBody>
          <a:bodyPr/>
          <a:lstStyle/>
          <a:p>
            <a:r>
              <a:rPr lang="pt-BR" sz="5400" dirty="0"/>
              <a:t>NESTE CONTEXTO, QUAL A ESCOLA A SE CONSTRUIR?</a:t>
            </a:r>
            <a:br>
              <a:rPr lang="pt-BR" sz="5400" dirty="0"/>
            </a:b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35219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6675" y="707434"/>
            <a:ext cx="1151114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Uma escola em que todos aprendam –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excelência com equidade</a:t>
            </a:r>
            <a:r>
              <a:rPr lang="pt-BR" sz="3000" dirty="0"/>
              <a:t>;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Uma escola em que tanto alunos como professores trabalhem </a:t>
            </a:r>
            <a:r>
              <a:rPr lang="pt-BR" sz="3000" b="1" dirty="0" err="1">
                <a:solidFill>
                  <a:schemeClr val="accent1">
                    <a:lumMod val="50000"/>
                  </a:schemeClr>
                </a:solidFill>
              </a:rPr>
              <a:t>colaborativamente</a:t>
            </a:r>
            <a:r>
              <a:rPr lang="pt-BR" sz="3000" dirty="0"/>
              <a:t>;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Uma escola que trabalhe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valores e atitudes </a:t>
            </a:r>
            <a:r>
              <a:rPr lang="pt-BR" sz="3000" dirty="0"/>
              <a:t>(formar cidadãos globais);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Uma escola em que os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saberes não </a:t>
            </a:r>
            <a:r>
              <a:rPr lang="pt-BR" sz="3000" dirty="0"/>
              <a:t>estejam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fragmentados</a:t>
            </a:r>
            <a:r>
              <a:rPr lang="pt-BR" sz="3000" dirty="0"/>
              <a:t>;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Uma escola que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ensine a pensar</a:t>
            </a:r>
            <a:r>
              <a:rPr lang="pt-BR" sz="3000" dirty="0"/>
              <a:t>;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Uma escola que reserve tempo e espaço para 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protagonismo</a:t>
            </a:r>
            <a:r>
              <a:rPr lang="pt-BR" sz="3000" dirty="0"/>
              <a:t> do aluno;</a:t>
            </a:r>
          </a:p>
        </p:txBody>
      </p:sp>
    </p:spTree>
    <p:extLst>
      <p:ext uri="{BB962C8B-B14F-4D97-AF65-F5344CB8AC3E}">
        <p14:creationId xmlns:p14="http://schemas.microsoft.com/office/powerpoint/2010/main" val="374477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38" y="3910694"/>
            <a:ext cx="1039623" cy="5978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32" y="3520761"/>
            <a:ext cx="427510" cy="4275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82" y="3020523"/>
            <a:ext cx="462660" cy="462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22668" y="1820636"/>
            <a:ext cx="43463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Obrigada !</a:t>
            </a:r>
          </a:p>
          <a:p>
            <a:endParaRPr lang="pt-BR" sz="3200" dirty="0"/>
          </a:p>
          <a:p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claudia.costin@fgv.br</a:t>
            </a:r>
          </a:p>
          <a:p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pt-BR" sz="3200" dirty="0" err="1" smtClean="0">
                <a:solidFill>
                  <a:schemeClr val="accent1">
                    <a:lumMod val="75000"/>
                  </a:schemeClr>
                </a:solidFill>
              </a:rPr>
              <a:t>claudiacostin</a:t>
            </a: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22668" y="3910694"/>
            <a:ext cx="3147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pt-BR" sz="3200" dirty="0" err="1">
                <a:solidFill>
                  <a:schemeClr val="accent1">
                    <a:lumMod val="75000"/>
                  </a:schemeClr>
                </a:solidFill>
              </a:rPr>
              <a:t>fgv.ebape.ceipe</a:t>
            </a: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1324" y="3343544"/>
            <a:ext cx="10546147" cy="1074454"/>
          </a:xfrm>
        </p:spPr>
        <p:txBody>
          <a:bodyPr/>
          <a:lstStyle/>
          <a:p>
            <a:r>
              <a:rPr lang="pt-BR" sz="5400" dirty="0" smtClean="0"/>
              <a:t>MINHA TRAJETÓRIA PESSOAL E ALGUNS APRENDIZADOS.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00357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44691" y="611956"/>
            <a:ext cx="11296205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Como entrei para o campo das políticas </a:t>
            </a:r>
            <a:r>
              <a:rPr lang="pt-BR" sz="2800" dirty="0" smtClean="0"/>
              <a:t>públicas. </a:t>
            </a:r>
            <a:endParaRPr lang="pt-BR" sz="28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O mundo acadêmico e o mundo da </a:t>
            </a:r>
            <a:r>
              <a:rPr lang="pt-BR" sz="2800" dirty="0" smtClean="0"/>
              <a:t>ação. </a:t>
            </a:r>
            <a:endParaRPr lang="pt-BR" sz="28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Transformando realidades em diferentes níveis de governo </a:t>
            </a:r>
            <a:r>
              <a:rPr lang="pt-BR" sz="2800" dirty="0" smtClean="0"/>
              <a:t>        </a:t>
            </a:r>
            <a:r>
              <a:rPr lang="pt-BR" sz="2800" dirty="0" smtClean="0"/>
              <a:t>             </a:t>
            </a:r>
            <a:r>
              <a:rPr lang="pt-BR" sz="2800" dirty="0" smtClean="0"/>
              <a:t>(ser </a:t>
            </a:r>
            <a:r>
              <a:rPr lang="pt-BR" sz="2800" dirty="0"/>
              <a:t>tecnocrata X dispor de teorias da mudança</a:t>
            </a:r>
            <a:r>
              <a:rPr lang="pt-BR" sz="2800" dirty="0" smtClean="0"/>
              <a:t>).</a:t>
            </a:r>
            <a:endParaRPr lang="pt-BR" sz="28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Minha atuação na Secretaria Municipal de Educação do Rio </a:t>
            </a:r>
            <a:r>
              <a:rPr lang="pt-BR" sz="2800" dirty="0" smtClean="0"/>
              <a:t>                       (a </a:t>
            </a:r>
            <a:r>
              <a:rPr lang="pt-BR" sz="2800" dirty="0"/>
              <a:t>Economia Política da Transformação e a mudança cultural</a:t>
            </a:r>
            <a:r>
              <a:rPr lang="pt-BR" sz="2800" dirty="0" smtClean="0"/>
              <a:t>).</a:t>
            </a:r>
            <a:endParaRPr lang="pt-BR" sz="28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 Ser Diretora Global de Educação do Banco </a:t>
            </a:r>
            <a:r>
              <a:rPr lang="pt-BR" sz="2800"/>
              <a:t>Mundial </a:t>
            </a:r>
            <a:r>
              <a:rPr lang="pt-BR" sz="2800" smtClean="0"/>
              <a:t>                 </a:t>
            </a:r>
            <a:r>
              <a:rPr lang="pt-BR" sz="2800" dirty="0" smtClean="0"/>
              <a:t>(</a:t>
            </a:r>
            <a:r>
              <a:rPr lang="pt-BR" sz="2800" dirty="0"/>
              <a:t>aprendendo a transformar em escala e entender melhor a importância do monitoramento e avaliação de impacto</a:t>
            </a:r>
            <a:r>
              <a:rPr lang="pt-BR" sz="2800" dirty="0" smtClean="0"/>
              <a:t>).</a:t>
            </a:r>
            <a:endParaRPr lang="pt-BR" sz="28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A volta ao Brasil em tempos de incerteza.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46828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44691" y="231946"/>
            <a:ext cx="1129620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É fundamental considerar a dimensão política (atores envolvidos, forças, fraquezas, riscos e ameaças) e ter uma teoria de mudança em qualquer processo de </a:t>
            </a:r>
            <a:r>
              <a:rPr lang="pt-BR" sz="2600" dirty="0" smtClean="0"/>
              <a:t>transformação.</a:t>
            </a:r>
            <a:endParaRPr lang="pt-BR" sz="2600" dirty="0"/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Excelência e equidade devem ser uma </a:t>
            </a:r>
            <a:r>
              <a:rPr lang="pt-BR" sz="2600" dirty="0" smtClean="0"/>
              <a:t>obsessão.</a:t>
            </a:r>
            <a:endParaRPr lang="pt-BR" sz="2600" dirty="0"/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É necessário ação afirmativa para escolas rurais e para áreas vulneráveis (Escolas do Amanhã por exemplo).</a:t>
            </a:r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Para transformar, você </a:t>
            </a:r>
            <a:r>
              <a:rPr lang="pt-BR" sz="2600" dirty="0" smtClean="0"/>
              <a:t>muda </a:t>
            </a:r>
            <a:r>
              <a:rPr lang="pt-BR" sz="2600" dirty="0"/>
              <a:t>culturas e isso não se faz por </a:t>
            </a:r>
            <a:r>
              <a:rPr lang="pt-BR" sz="2600" dirty="0" smtClean="0"/>
              <a:t>decreto. </a:t>
            </a:r>
            <a:endParaRPr lang="pt-BR" sz="2600" dirty="0"/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Interagir consistentemente com professores faz diferença (mas sem se render à lógica estabelecida).</a:t>
            </a:r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Monitorar e avaliar constantemente e liderar diretores e professores para que façam o </a:t>
            </a:r>
            <a:r>
              <a:rPr lang="pt-BR" sz="2600" dirty="0" smtClean="0"/>
              <a:t>mesmo.</a:t>
            </a:r>
            <a:endParaRPr lang="pt-BR" sz="2600" dirty="0"/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Precisamos melhorar a aprendizagem e preparar para o séc XXI ao mesmo tempo.</a:t>
            </a:r>
          </a:p>
        </p:txBody>
      </p:sp>
    </p:spTree>
    <p:extLst>
      <p:ext uri="{BB962C8B-B14F-4D97-AF65-F5344CB8AC3E}">
        <p14:creationId xmlns:p14="http://schemas.microsoft.com/office/powerpoint/2010/main" val="258916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8201" y="3393695"/>
            <a:ext cx="10546147" cy="1074454"/>
          </a:xfrm>
        </p:spPr>
        <p:txBody>
          <a:bodyPr/>
          <a:lstStyle/>
          <a:p>
            <a:r>
              <a:rPr lang="pt-BR" sz="5400" dirty="0" smtClean="0"/>
              <a:t>EDUCAÇÃO BRASILEIRA FRENTE AO CENÁRIO INTERNACIONAL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44762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1ACAE-2A9B-4106-8836-FAAB7146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NOVOS OBJETIVOS GLOBAIS PARA 2030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A569A9-58E0-4DF9-82B8-B80A8DC96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647"/>
            <a:ext cx="6353323" cy="4093471"/>
          </a:xfrm>
          <a:prstGeom prst="rect">
            <a:avLst/>
          </a:prstGeom>
        </p:spPr>
      </p:pic>
      <p:sp>
        <p:nvSpPr>
          <p:cNvPr id="5" name="Retângulo 3">
            <a:extLst>
              <a:ext uri="{FF2B5EF4-FFF2-40B4-BE49-F238E27FC236}">
                <a16:creationId xmlns:a16="http://schemas.microsoft.com/office/drawing/2014/main" id="{6A2570A0-D63E-46AE-A2E7-5C554173521A}"/>
              </a:ext>
            </a:extLst>
          </p:cNvPr>
          <p:cNvSpPr/>
          <p:nvPr/>
        </p:nvSpPr>
        <p:spPr>
          <a:xfrm>
            <a:off x="6353323" y="2006763"/>
            <a:ext cx="5514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ODS 4 – PARA A </a:t>
            </a:r>
            <a:r>
              <a:rPr lang="pt-BR" sz="3200" b="1" dirty="0"/>
              <a:t>EDUCAÇÃO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B1AC504-D486-45E9-A2FE-32EB43D7AA83}"/>
              </a:ext>
            </a:extLst>
          </p:cNvPr>
          <p:cNvSpPr/>
          <p:nvPr/>
        </p:nvSpPr>
        <p:spPr>
          <a:xfrm>
            <a:off x="6353323" y="2706651"/>
            <a:ext cx="55141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Assegurar a educação inclusiva,  equitativa e de qualidade, e promover oportunidades de aprendizagem ao longo da vida para todos.</a:t>
            </a:r>
          </a:p>
        </p:txBody>
      </p:sp>
    </p:spTree>
    <p:extLst>
      <p:ext uri="{BB962C8B-B14F-4D97-AF65-F5344CB8AC3E}">
        <p14:creationId xmlns:p14="http://schemas.microsoft.com/office/powerpoint/2010/main" val="16796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METAS ESPECÍFICAS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8200" y="2239013"/>
            <a:ext cx="10098975" cy="4958970"/>
          </a:xfrm>
        </p:spPr>
        <p:txBody>
          <a:bodyPr/>
          <a:lstStyle/>
          <a:p>
            <a:pPr marL="0" indent="0">
              <a:buNone/>
            </a:pPr>
            <a:r>
              <a:rPr lang="pt-BR" sz="3600" dirty="0"/>
              <a:t>Até 2030, assegurar que todas as meninas e meninos completem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Educação Primária e Secundária</a:t>
            </a:r>
            <a:r>
              <a:rPr lang="pt-BR" sz="3600" dirty="0"/>
              <a:t> de qualidade, livre e equitativa, que conduza a resultados de aprendizagem relevantes e efetivos.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039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METAS ESPECÍFICAS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8200" y="2239013"/>
            <a:ext cx="10098975" cy="4958970"/>
          </a:xfrm>
        </p:spPr>
        <p:txBody>
          <a:bodyPr/>
          <a:lstStyle/>
          <a:p>
            <a:pPr marL="0" indent="0">
              <a:buNone/>
            </a:pPr>
            <a:r>
              <a:rPr lang="pt-BR" sz="3600" dirty="0"/>
              <a:t>Até 2030, assegurar que todas as meninas e meninos tenham acesso a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Programas de Primeira Infância de qualidade</a:t>
            </a:r>
            <a:r>
              <a:rPr lang="pt-BR" sz="3600" dirty="0"/>
              <a:t>, incluindo Educação pré-escolar, para que estejam prontos para o Ensino Primário.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161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DESAFIOS QUE O FUTURO TRAZ PARA O BRASIL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8200" y="1155132"/>
            <a:ext cx="9944595" cy="4958970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pt-BR" sz="3200" dirty="0"/>
              <a:t>Crescimento da desigualdade social.</a:t>
            </a:r>
          </a:p>
          <a:p>
            <a:pPr>
              <a:spcBef>
                <a:spcPts val="1600"/>
              </a:spcBef>
            </a:pPr>
            <a:r>
              <a:rPr lang="pt-BR" sz="3200" dirty="0"/>
              <a:t>Automação e robotização, extinção de postos de trabalho.</a:t>
            </a:r>
          </a:p>
          <a:p>
            <a:pPr>
              <a:spcBef>
                <a:spcPts val="1600"/>
              </a:spcBef>
            </a:pPr>
            <a:r>
              <a:rPr lang="pt-BR" sz="3200" dirty="0"/>
              <a:t>Bônus demográfico se extingue em estimados 12 anos.</a:t>
            </a:r>
          </a:p>
          <a:p>
            <a:pPr>
              <a:spcBef>
                <a:spcPts val="1600"/>
              </a:spcBef>
            </a:pPr>
            <a:r>
              <a:rPr lang="pt-BR" sz="3200" dirty="0"/>
              <a:t>Produtividade do trabalho estagnada.</a:t>
            </a:r>
          </a:p>
          <a:p>
            <a:pPr>
              <a:spcBef>
                <a:spcPts val="1600"/>
              </a:spcBef>
            </a:pPr>
            <a:r>
              <a:rPr lang="pt-BR" sz="3200" dirty="0"/>
              <a:t>Cidadania frágil e populismos.</a:t>
            </a:r>
          </a:p>
          <a:p>
            <a:pPr>
              <a:spcBef>
                <a:spcPts val="1600"/>
              </a:spcBef>
            </a:pPr>
            <a:r>
              <a:rPr lang="pt-BR" sz="3200" dirty="0"/>
              <a:t>Avanços em acesso, mas aprendizagem insuficiente (WDR-2018</a:t>
            </a:r>
            <a:r>
              <a:rPr lang="pt-BR" sz="3200" dirty="0" smtClean="0"/>
              <a:t>).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479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834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Avenir Next</vt:lpstr>
      <vt:lpstr>Calibri</vt:lpstr>
      <vt:lpstr>Calibri Light</vt:lpstr>
      <vt:lpstr>Wingdings</vt:lpstr>
      <vt:lpstr>Tema do Office</vt:lpstr>
      <vt:lpstr>Personalizar design</vt:lpstr>
      <vt:lpstr>EDUCAÇÃO DE QUALIDADE E A ERRADICAÇÃO DA POBREZA</vt:lpstr>
      <vt:lpstr>MINHA TRAJETÓRIA PESSOAL E ALGUNS APRENDIZADOS.</vt:lpstr>
      <vt:lpstr>Apresentação do PowerPoint</vt:lpstr>
      <vt:lpstr>Apresentação do PowerPoint</vt:lpstr>
      <vt:lpstr>EDUCAÇÃO BRASILEIRA FRENTE AO CENÁRIO INTERNACIONAL</vt:lpstr>
      <vt:lpstr>NOVOS OBJETIVOS GLOBAIS PARA 2030</vt:lpstr>
      <vt:lpstr>ALGUMAS METAS ESPECÍFICAS</vt:lpstr>
      <vt:lpstr>ALGUMAS METAS ESPECÍFICAS</vt:lpstr>
      <vt:lpstr>DESAFIOS QUE O FUTURO TRAZ PARA O BRASIL </vt:lpstr>
      <vt:lpstr>COMO ESTAMOS HOJE EM APRENDIZAGEM?</vt:lpstr>
      <vt:lpstr>COMO ESTAMOS HOJE NA EDUCAÇÃO PÚBLICA? </vt:lpstr>
      <vt:lpstr>EDUCAÇÃO E COMBATE À POBREZA </vt:lpstr>
      <vt:lpstr>O FUTURO DA EDUCAÇÃO E NOVOS SABERES </vt:lpstr>
      <vt:lpstr>Apresentação do PowerPoint</vt:lpstr>
      <vt:lpstr>COMPETÊNCIAS SOCIO-EMOCIONAIS E ATITUDES</vt:lpstr>
      <vt:lpstr>NESTE CONTEXTO, QUAL A ESCOLA A SE CONSTRUIR?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Cristiano Americano do Brasil</cp:lastModifiedBy>
  <cp:revision>44</cp:revision>
  <dcterms:created xsi:type="dcterms:W3CDTF">2017-10-30T13:14:25Z</dcterms:created>
  <dcterms:modified xsi:type="dcterms:W3CDTF">2018-10-24T12:48:20Z</dcterms:modified>
</cp:coreProperties>
</file>