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381" r:id="rId2"/>
    <p:sldId id="257" r:id="rId3"/>
    <p:sldId id="290" r:id="rId4"/>
    <p:sldId id="389" r:id="rId5"/>
    <p:sldId id="384" r:id="rId6"/>
    <p:sldId id="385" r:id="rId7"/>
    <p:sldId id="386" r:id="rId8"/>
    <p:sldId id="312" r:id="rId9"/>
    <p:sldId id="328" r:id="rId10"/>
    <p:sldId id="329" r:id="rId11"/>
    <p:sldId id="383" r:id="rId12"/>
    <p:sldId id="382" r:id="rId13"/>
    <p:sldId id="282" r:id="rId14"/>
    <p:sldId id="309" r:id="rId15"/>
    <p:sldId id="285" r:id="rId16"/>
    <p:sldId id="297" r:id="rId17"/>
    <p:sldId id="379" r:id="rId18"/>
    <p:sldId id="348" r:id="rId19"/>
    <p:sldId id="347" r:id="rId20"/>
    <p:sldId id="293" r:id="rId21"/>
    <p:sldId id="313" r:id="rId22"/>
    <p:sldId id="310" r:id="rId23"/>
    <p:sldId id="387" r:id="rId24"/>
    <p:sldId id="314" r:id="rId25"/>
    <p:sldId id="318" r:id="rId26"/>
    <p:sldId id="315" r:id="rId27"/>
    <p:sldId id="316" r:id="rId28"/>
    <p:sldId id="317" r:id="rId29"/>
    <p:sldId id="322" r:id="rId30"/>
    <p:sldId id="375" r:id="rId31"/>
    <p:sldId id="352" r:id="rId32"/>
    <p:sldId id="368" r:id="rId33"/>
    <p:sldId id="344" r:id="rId34"/>
    <p:sldId id="283" r:id="rId35"/>
    <p:sldId id="280" r:id="rId36"/>
    <p:sldId id="306" r:id="rId37"/>
    <p:sldId id="351" r:id="rId38"/>
    <p:sldId id="355" r:id="rId39"/>
    <p:sldId id="295" r:id="rId40"/>
    <p:sldId id="354" r:id="rId41"/>
    <p:sldId id="358" r:id="rId42"/>
    <p:sldId id="388" r:id="rId43"/>
    <p:sldId id="320" r:id="rId44"/>
    <p:sldId id="363" r:id="rId45"/>
    <p:sldId id="364" r:id="rId46"/>
    <p:sldId id="366" r:id="rId47"/>
    <p:sldId id="365" r:id="rId48"/>
    <p:sldId id="378" r:id="rId49"/>
    <p:sldId id="376" r:id="rId50"/>
    <p:sldId id="332" r:id="rId51"/>
    <p:sldId id="333" r:id="rId52"/>
    <p:sldId id="372" r:id="rId53"/>
    <p:sldId id="377" r:id="rId54"/>
    <p:sldId id="360" r:id="rId55"/>
    <p:sldId id="361" r:id="rId5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4"/>
    <p:restoredTop sz="94643"/>
  </p:normalViewPr>
  <p:slideViewPr>
    <p:cSldViewPr snapToGrid="0" snapToObjects="1">
      <p:cViewPr varScale="1">
        <p:scale>
          <a:sx n="68" d="100"/>
          <a:sy n="68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rnando\Dropbox\PMT\PMT%20pos%20grad\17Jhoan\C&#243;pia%20de%20Densidade%20das%20amostras%20Ti-53%25N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55177571718806"/>
          <c:y val="2.2896697567084359E-2"/>
          <c:w val="0.78373840769903769"/>
          <c:h val="0.79963692038495193"/>
        </c:manualLayout>
      </c:layout>
      <c:scatterChart>
        <c:scatterStyle val="lineMarker"/>
        <c:varyColors val="0"/>
        <c:ser>
          <c:idx val="0"/>
          <c:order val="0"/>
          <c:tx>
            <c:v>P=150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Planilha1!$B$6:$B$15</c:f>
              <c:numCache>
                <c:formatCode>General</c:formatCode>
                <c:ptCount val="10"/>
                <c:pt idx="0">
                  <c:v>800</c:v>
                </c:pt>
                <c:pt idx="1">
                  <c:v>900</c:v>
                </c:pt>
                <c:pt idx="2">
                  <c:v>1000</c:v>
                </c:pt>
                <c:pt idx="3">
                  <c:v>1100</c:v>
                </c:pt>
                <c:pt idx="4">
                  <c:v>1200</c:v>
                </c:pt>
                <c:pt idx="5">
                  <c:v>1300</c:v>
                </c:pt>
                <c:pt idx="6">
                  <c:v>1400</c:v>
                </c:pt>
                <c:pt idx="7">
                  <c:v>1500</c:v>
                </c:pt>
                <c:pt idx="8">
                  <c:v>1600</c:v>
                </c:pt>
                <c:pt idx="9">
                  <c:v>1700</c:v>
                </c:pt>
              </c:numCache>
            </c:numRef>
          </c:xVal>
          <c:yVal>
            <c:numRef>
              <c:f>Planilha1!$C$6:$C$15</c:f>
              <c:numCache>
                <c:formatCode>General</c:formatCode>
                <c:ptCount val="10"/>
                <c:pt idx="0">
                  <c:v>62.5</c:v>
                </c:pt>
                <c:pt idx="1">
                  <c:v>55.55555555555555</c:v>
                </c:pt>
                <c:pt idx="2">
                  <c:v>50</c:v>
                </c:pt>
                <c:pt idx="3">
                  <c:v>45.454545454545453</c:v>
                </c:pt>
                <c:pt idx="4">
                  <c:v>41.666666666666664</c:v>
                </c:pt>
                <c:pt idx="5">
                  <c:v>38.46153846153846</c:v>
                </c:pt>
                <c:pt idx="6">
                  <c:v>35.714285714285715</c:v>
                </c:pt>
                <c:pt idx="7">
                  <c:v>33.333333333333336</c:v>
                </c:pt>
                <c:pt idx="8">
                  <c:v>31.25</c:v>
                </c:pt>
                <c:pt idx="9">
                  <c:v>29.411764705882351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6A-4917-ABBB-E7382120C7E1}"/>
            </c:ext>
          </c:extLst>
        </c:ser>
        <c:ser>
          <c:idx val="1"/>
          <c:order val="1"/>
          <c:tx>
            <c:v>P=200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Planilha1!$B$6:$B$15</c:f>
              <c:numCache>
                <c:formatCode>General</c:formatCode>
                <c:ptCount val="10"/>
                <c:pt idx="0">
                  <c:v>800</c:v>
                </c:pt>
                <c:pt idx="1">
                  <c:v>900</c:v>
                </c:pt>
                <c:pt idx="2">
                  <c:v>1000</c:v>
                </c:pt>
                <c:pt idx="3">
                  <c:v>1100</c:v>
                </c:pt>
                <c:pt idx="4">
                  <c:v>1200</c:v>
                </c:pt>
                <c:pt idx="5">
                  <c:v>1300</c:v>
                </c:pt>
                <c:pt idx="6">
                  <c:v>1400</c:v>
                </c:pt>
                <c:pt idx="7">
                  <c:v>1500</c:v>
                </c:pt>
                <c:pt idx="8">
                  <c:v>1600</c:v>
                </c:pt>
                <c:pt idx="9">
                  <c:v>1700</c:v>
                </c:pt>
              </c:numCache>
            </c:numRef>
          </c:xVal>
          <c:yVal>
            <c:numRef>
              <c:f>Planilha1!$D$6:$D$15</c:f>
              <c:numCache>
                <c:formatCode>General</c:formatCode>
                <c:ptCount val="10"/>
                <c:pt idx="0">
                  <c:v>83.333333333333343</c:v>
                </c:pt>
                <c:pt idx="1">
                  <c:v>74.074074074074076</c:v>
                </c:pt>
                <c:pt idx="2">
                  <c:v>66.666666666666671</c:v>
                </c:pt>
                <c:pt idx="3">
                  <c:v>60.606060606060602</c:v>
                </c:pt>
                <c:pt idx="4">
                  <c:v>55.555555555555557</c:v>
                </c:pt>
                <c:pt idx="5">
                  <c:v>51.282051282051285</c:v>
                </c:pt>
                <c:pt idx="6">
                  <c:v>47.61904761904762</c:v>
                </c:pt>
                <c:pt idx="7">
                  <c:v>44.444444444444443</c:v>
                </c:pt>
                <c:pt idx="8">
                  <c:v>41.666666666666671</c:v>
                </c:pt>
                <c:pt idx="9">
                  <c:v>39.2156862745098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A6A-4917-ABBB-E7382120C7E1}"/>
            </c:ext>
          </c:extLst>
        </c:ser>
        <c:ser>
          <c:idx val="2"/>
          <c:order val="2"/>
          <c:tx>
            <c:v>P=250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Planilha1!$B$6:$B$15</c:f>
              <c:numCache>
                <c:formatCode>General</c:formatCode>
                <c:ptCount val="10"/>
                <c:pt idx="0">
                  <c:v>800</c:v>
                </c:pt>
                <c:pt idx="1">
                  <c:v>900</c:v>
                </c:pt>
                <c:pt idx="2">
                  <c:v>1000</c:v>
                </c:pt>
                <c:pt idx="3">
                  <c:v>1100</c:v>
                </c:pt>
                <c:pt idx="4">
                  <c:v>1200</c:v>
                </c:pt>
                <c:pt idx="5">
                  <c:v>1300</c:v>
                </c:pt>
                <c:pt idx="6">
                  <c:v>1400</c:v>
                </c:pt>
                <c:pt idx="7">
                  <c:v>1500</c:v>
                </c:pt>
                <c:pt idx="8">
                  <c:v>1600</c:v>
                </c:pt>
                <c:pt idx="9">
                  <c:v>1700</c:v>
                </c:pt>
              </c:numCache>
            </c:numRef>
          </c:xVal>
          <c:yVal>
            <c:numRef>
              <c:f>Planilha1!$E$6:$E$15</c:f>
              <c:numCache>
                <c:formatCode>General</c:formatCode>
                <c:ptCount val="10"/>
                <c:pt idx="0">
                  <c:v>104.16666666666667</c:v>
                </c:pt>
                <c:pt idx="1">
                  <c:v>92.592592592592581</c:v>
                </c:pt>
                <c:pt idx="2">
                  <c:v>83.333333333333329</c:v>
                </c:pt>
                <c:pt idx="3">
                  <c:v>75.757575757575751</c:v>
                </c:pt>
                <c:pt idx="4">
                  <c:v>69.444444444444443</c:v>
                </c:pt>
                <c:pt idx="5">
                  <c:v>64.102564102564102</c:v>
                </c:pt>
                <c:pt idx="6">
                  <c:v>59.523809523809518</c:v>
                </c:pt>
                <c:pt idx="7">
                  <c:v>55.555555555555557</c:v>
                </c:pt>
                <c:pt idx="8">
                  <c:v>52.083333333333336</c:v>
                </c:pt>
                <c:pt idx="9">
                  <c:v>49.019607843137251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A6A-4917-ABBB-E7382120C7E1}"/>
            </c:ext>
          </c:extLst>
        </c:ser>
        <c:ser>
          <c:idx val="3"/>
          <c:order val="3"/>
          <c:tx>
            <c:v>P=300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Planilha1!$B$6:$B$15</c:f>
              <c:numCache>
                <c:formatCode>General</c:formatCode>
                <c:ptCount val="10"/>
                <c:pt idx="0">
                  <c:v>800</c:v>
                </c:pt>
                <c:pt idx="1">
                  <c:v>900</c:v>
                </c:pt>
                <c:pt idx="2">
                  <c:v>1000</c:v>
                </c:pt>
                <c:pt idx="3">
                  <c:v>1100</c:v>
                </c:pt>
                <c:pt idx="4">
                  <c:v>1200</c:v>
                </c:pt>
                <c:pt idx="5">
                  <c:v>1300</c:v>
                </c:pt>
                <c:pt idx="6">
                  <c:v>1400</c:v>
                </c:pt>
                <c:pt idx="7">
                  <c:v>1500</c:v>
                </c:pt>
                <c:pt idx="8">
                  <c:v>1600</c:v>
                </c:pt>
                <c:pt idx="9">
                  <c:v>1700</c:v>
                </c:pt>
              </c:numCache>
            </c:numRef>
          </c:xVal>
          <c:yVal>
            <c:numRef>
              <c:f>Planilha1!$F$6:$F$15</c:f>
              <c:numCache>
                <c:formatCode>General</c:formatCode>
                <c:ptCount val="10"/>
                <c:pt idx="0">
                  <c:v>125</c:v>
                </c:pt>
                <c:pt idx="1">
                  <c:v>111.1111111111111</c:v>
                </c:pt>
                <c:pt idx="2">
                  <c:v>100</c:v>
                </c:pt>
                <c:pt idx="3">
                  <c:v>90.909090909090907</c:v>
                </c:pt>
                <c:pt idx="4">
                  <c:v>83.333333333333329</c:v>
                </c:pt>
                <c:pt idx="5">
                  <c:v>76.92307692307692</c:v>
                </c:pt>
                <c:pt idx="6">
                  <c:v>71.428571428571431</c:v>
                </c:pt>
                <c:pt idx="7">
                  <c:v>66.666666666666671</c:v>
                </c:pt>
                <c:pt idx="8">
                  <c:v>62.5</c:v>
                </c:pt>
                <c:pt idx="9">
                  <c:v>58.823529411764703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A6A-4917-ABBB-E7382120C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0368"/>
        <c:axId val="1931009200"/>
      </c:scatterChart>
      <c:valAx>
        <c:axId val="1080368"/>
        <c:scaling>
          <c:orientation val="minMax"/>
          <c:max val="1800"/>
          <c:min val="7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velocidade (mm/s)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009200"/>
        <c:crosses val="autoZero"/>
        <c:crossBetween val="midCat"/>
      </c:valAx>
      <c:valAx>
        <c:axId val="193100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Densidade de energia (J/mm3)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03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15872702288434332"/>
          <c:y val="1.2602684162026354E-2"/>
          <c:w val="0.73471354620556517"/>
          <c:h val="6.2069408933935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MO_AP_Reservas!$B$7:$B$30</c:f>
              <c:numCache>
                <c:formatCode>0.00</c:formatCode>
                <c:ptCount val="24"/>
                <c:pt idx="0">
                  <c:v>52.910052910052912</c:v>
                </c:pt>
                <c:pt idx="1">
                  <c:v>43.290043290043293</c:v>
                </c:pt>
                <c:pt idx="2">
                  <c:v>36.630036630036635</c:v>
                </c:pt>
                <c:pt idx="3">
                  <c:v>47.61904761904762</c:v>
                </c:pt>
                <c:pt idx="4">
                  <c:v>39.682539682539684</c:v>
                </c:pt>
                <c:pt idx="5">
                  <c:v>34.013605442176868</c:v>
                </c:pt>
                <c:pt idx="6">
                  <c:v>70.546737213403887</c:v>
                </c:pt>
                <c:pt idx="7">
                  <c:v>57.720057720057724</c:v>
                </c:pt>
                <c:pt idx="8">
                  <c:v>48.840048840048844</c:v>
                </c:pt>
                <c:pt idx="9">
                  <c:v>63.492063492063494</c:v>
                </c:pt>
                <c:pt idx="10">
                  <c:v>52.910052910052912</c:v>
                </c:pt>
                <c:pt idx="11">
                  <c:v>45.351473922902493</c:v>
                </c:pt>
                <c:pt idx="12">
                  <c:v>88.183421516754848</c:v>
                </c:pt>
                <c:pt idx="13">
                  <c:v>72.150072150072148</c:v>
                </c:pt>
                <c:pt idx="14">
                  <c:v>61.050061050061053</c:v>
                </c:pt>
                <c:pt idx="15">
                  <c:v>79.365079365079367</c:v>
                </c:pt>
                <c:pt idx="16">
                  <c:v>66.137566137566139</c:v>
                </c:pt>
                <c:pt idx="17">
                  <c:v>56.689342403628117</c:v>
                </c:pt>
                <c:pt idx="18">
                  <c:v>105.82010582010582</c:v>
                </c:pt>
                <c:pt idx="19">
                  <c:v>86.580086580086586</c:v>
                </c:pt>
                <c:pt idx="20">
                  <c:v>73.26007326007327</c:v>
                </c:pt>
                <c:pt idx="21">
                  <c:v>95.238095238095241</c:v>
                </c:pt>
                <c:pt idx="22">
                  <c:v>79.365079365079367</c:v>
                </c:pt>
                <c:pt idx="23">
                  <c:v>68.027210884353735</c:v>
                </c:pt>
              </c:numCache>
            </c:numRef>
          </c:xVal>
          <c:yVal>
            <c:numRef>
              <c:f>MO_AP_Reservas!$C$7:$C$30</c:f>
              <c:numCache>
                <c:formatCode>0.00</c:formatCode>
                <c:ptCount val="24"/>
                <c:pt idx="0">
                  <c:v>99.75566666666667</c:v>
                </c:pt>
                <c:pt idx="1">
                  <c:v>98.900777777777776</c:v>
                </c:pt>
                <c:pt idx="2">
                  <c:v>99.37144444444445</c:v>
                </c:pt>
                <c:pt idx="3">
                  <c:v>99.57</c:v>
                </c:pt>
                <c:pt idx="4">
                  <c:v>99.605333333333334</c:v>
                </c:pt>
                <c:pt idx="5">
                  <c:v>98.030666666666676</c:v>
                </c:pt>
                <c:pt idx="6">
                  <c:v>99.343777777777774</c:v>
                </c:pt>
                <c:pt idx="7">
                  <c:v>99.916111111111107</c:v>
                </c:pt>
                <c:pt idx="8">
                  <c:v>99.526142857142858</c:v>
                </c:pt>
                <c:pt idx="9">
                  <c:v>99.87444444444445</c:v>
                </c:pt>
                <c:pt idx="10">
                  <c:v>99.82</c:v>
                </c:pt>
                <c:pt idx="11">
                  <c:v>99.37833333333333</c:v>
                </c:pt>
                <c:pt idx="12">
                  <c:v>99.685000000000002</c:v>
                </c:pt>
                <c:pt idx="13">
                  <c:v>99.79</c:v>
                </c:pt>
                <c:pt idx="14">
                  <c:v>99.63633333333334</c:v>
                </c:pt>
                <c:pt idx="15">
                  <c:v>99.87</c:v>
                </c:pt>
                <c:pt idx="16">
                  <c:v>99.720222222222219</c:v>
                </c:pt>
                <c:pt idx="17">
                  <c:v>99.388999999999996</c:v>
                </c:pt>
                <c:pt idx="18">
                  <c:v>99.692555555555558</c:v>
                </c:pt>
                <c:pt idx="19">
                  <c:v>99.920245959781894</c:v>
                </c:pt>
                <c:pt idx="20">
                  <c:v>99.74077777777778</c:v>
                </c:pt>
                <c:pt idx="21">
                  <c:v>99.894211070451504</c:v>
                </c:pt>
                <c:pt idx="22">
                  <c:v>99.723555555555549</c:v>
                </c:pt>
                <c:pt idx="23">
                  <c:v>99.79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9C5-4366-9E99-02EDE2D3E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7552176"/>
        <c:axId val="1993798464"/>
      </c:scatterChart>
      <c:valAx>
        <c:axId val="2007552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densiade de energia (J/mm3)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3798464"/>
        <c:crosses val="autoZero"/>
        <c:crossBetween val="midCat"/>
      </c:valAx>
      <c:valAx>
        <c:axId val="19937984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Densidade relativa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7552176"/>
        <c:crosses val="autoZero"/>
        <c:crossBetween val="midCat"/>
      </c:valAx>
      <c:spPr>
        <a:noFill/>
        <a:ln w="28575">
          <a:solidFill>
            <a:schemeClr val="accent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1970D-0B99-4CB5-A048-6FF461585608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D4655-614B-4FB4-A825-A7485FF14E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455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D4655-614B-4FB4-A825-A7485FF14EB4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62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D532C88F-6D6F-0049-9802-09B905552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506091-15CF-2043-950C-A811AA6C9B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57480" y="2605635"/>
            <a:ext cx="7477041" cy="2047284"/>
          </a:xfrm>
        </p:spPr>
        <p:txBody>
          <a:bodyPr anchor="t">
            <a:normAutofit/>
          </a:bodyPr>
          <a:lstStyle>
            <a:lvl1pPr algn="ctr">
              <a:defRPr sz="4500"/>
            </a:lvl1pPr>
          </a:lstStyle>
          <a:p>
            <a:r>
              <a:rPr lang="en-US" dirty="0"/>
              <a:t>Nome da Palestra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DAD48-6EBC-614E-AFF9-D99E91F54F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7480" y="4741932"/>
            <a:ext cx="7477041" cy="523959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Nome do </a:t>
            </a:r>
            <a:r>
              <a:rPr lang="en-US" dirty="0" err="1"/>
              <a:t>Palestrante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9090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A62AAF8-06B4-1C47-884A-3C65675898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2358A-6F1F-264A-A347-8EF6DF2E4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7425"/>
            <a:ext cx="10515600" cy="638287"/>
          </a:xfrm>
        </p:spPr>
        <p:txBody>
          <a:bodyPr/>
          <a:lstStyle>
            <a:lvl1pPr>
              <a:defRPr b="1">
                <a:solidFill>
                  <a:srgbClr val="EF6923"/>
                </a:solidFill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DB922-328F-2C4C-84AC-47F0C8DB45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58867"/>
            <a:ext cx="10515600" cy="451809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err="1"/>
              <a:t>Conteúdo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10B22-4476-B742-B63E-DB26B2FB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869" y="6272794"/>
            <a:ext cx="692331" cy="365125"/>
          </a:xfrm>
        </p:spPr>
        <p:txBody>
          <a:bodyPr/>
          <a:lstStyle>
            <a:lvl1pPr>
              <a:defRPr sz="1600" b="1">
                <a:solidFill>
                  <a:srgbClr val="002060"/>
                </a:solidFill>
              </a:defRPr>
            </a:lvl1pPr>
          </a:lstStyle>
          <a:p>
            <a:fld id="{8656CA9E-0987-584C-A690-1D28926E6011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710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263434" y="6356350"/>
            <a:ext cx="794657" cy="365125"/>
          </a:xfrm>
        </p:spPr>
        <p:txBody>
          <a:bodyPr/>
          <a:lstStyle>
            <a:lvl1pPr>
              <a:defRPr sz="1600" b="0">
                <a:solidFill>
                  <a:srgbClr val="002060"/>
                </a:solidFill>
              </a:defRPr>
            </a:lvl1pPr>
          </a:lstStyle>
          <a:p>
            <a:fld id="{A474DDC1-61B4-4F90-8F87-176D58F64E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98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4EFC6E-E5F0-AE4D-A56C-4152E3AE0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A1894-3E92-684A-8539-2F684393F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19C3-D9C9-9849-BAB1-930D11564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E99DE-F47A-DF4D-A3F8-A0BE0D524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11ECE-6AE1-FE45-8DD3-DE0AF768E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6CA9E-0987-584C-A690-1D28926E6011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841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10313976_Efficient_Predictive_Model_of_Cantilever_Distortion_in_Selective_Laser_Melti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B617609-3DFE-40BA-BCCB-EC63697BB2A8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Metalurgia da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Manufatura Aditiva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D19BCB-AEBA-47CD-A78B-4756BC2C5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656CA9E-0987-584C-A690-1D28926E6011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 sz="1000">
              <a:solidFill>
                <a:srgbClr val="898989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B3D51DF-24EB-44F8-A549-616E185EA978}"/>
              </a:ext>
            </a:extLst>
          </p:cNvPr>
          <p:cNvSpPr txBox="1"/>
          <p:nvPr/>
        </p:nvSpPr>
        <p:spPr>
          <a:xfrm>
            <a:off x="4618903" y="4262511"/>
            <a:ext cx="365760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b="1" dirty="0">
                <a:solidFill>
                  <a:srgbClr val="FFC000"/>
                </a:solidFill>
              </a:rPr>
              <a:t>Fernando JG Landgraf</a:t>
            </a:r>
          </a:p>
          <a:p>
            <a:pPr algn="ctr">
              <a:spcAft>
                <a:spcPts val="600"/>
              </a:spcAft>
            </a:pPr>
            <a:r>
              <a:rPr lang="pt-BR" sz="2400" b="1" dirty="0">
                <a:solidFill>
                  <a:srgbClr val="FFC000"/>
                </a:solidFill>
              </a:rPr>
              <a:t>Aula adaptada de Webinar </a:t>
            </a:r>
          </a:p>
          <a:p>
            <a:pPr algn="ctr">
              <a:spcAft>
                <a:spcPts val="600"/>
              </a:spcAft>
            </a:pPr>
            <a:r>
              <a:rPr lang="pt-BR" sz="2400" b="1" dirty="0">
                <a:solidFill>
                  <a:srgbClr val="FFC000"/>
                </a:solidFill>
              </a:rPr>
              <a:t>apresentado na ABM,</a:t>
            </a:r>
          </a:p>
          <a:p>
            <a:pPr algn="ctr">
              <a:spcAft>
                <a:spcPts val="600"/>
              </a:spcAft>
            </a:pPr>
            <a:r>
              <a:rPr lang="pt-BR" sz="2400" b="1" dirty="0">
                <a:solidFill>
                  <a:srgbClr val="FFC000"/>
                </a:solidFill>
              </a:rPr>
              <a:t>Maio 2020</a:t>
            </a:r>
          </a:p>
        </p:txBody>
      </p:sp>
    </p:spTree>
    <p:extLst>
      <p:ext uri="{BB962C8B-B14F-4D97-AF65-F5344CB8AC3E}">
        <p14:creationId xmlns:p14="http://schemas.microsoft.com/office/powerpoint/2010/main" val="4053961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C1B123E-3951-46FD-A313-F8020170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C988-135C-4807-B224-1A9ACF659E03}" type="slidenum">
              <a:rPr lang="pt-BR" smtClean="0"/>
              <a:t>10</a:t>
            </a:fld>
            <a:endParaRPr lang="pt-BR"/>
          </a:p>
        </p:txBody>
      </p:sp>
      <p:pic>
        <p:nvPicPr>
          <p:cNvPr id="3" name="New_method_of_manufacturing_using_powder_bed_Additive_Manufacturing_with_Selective_Laser_Melting(youtube.com)">
            <a:hlinkClick r:id="" action="ppaction://media"/>
            <a:extLst>
              <a:ext uri="{FF2B5EF4-FFF2-40B4-BE49-F238E27FC236}">
                <a16:creationId xmlns:a16="http://schemas.microsoft.com/office/drawing/2014/main" id="{6C465699-E5FC-419E-A10C-20B2E5379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9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16C3FBA-683C-4F7B-BBA4-02DBDDB5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DDC1-61B4-4F90-8F87-176D58F64EB0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9D67C33-16A0-4D72-9188-C15E8C8FE450}"/>
              </a:ext>
            </a:extLst>
          </p:cNvPr>
          <p:cNvSpPr txBox="1"/>
          <p:nvPr/>
        </p:nvSpPr>
        <p:spPr>
          <a:xfrm>
            <a:off x="1058091" y="801858"/>
            <a:ext cx="7550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/>
              <a:t>Duas Classes de processos</a:t>
            </a:r>
            <a:endParaRPr lang="en-US" sz="5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806AB30-F6E0-450B-81A7-25B5A819B039}"/>
              </a:ext>
            </a:extLst>
          </p:cNvPr>
          <p:cNvSpPr txBox="1"/>
          <p:nvPr/>
        </p:nvSpPr>
        <p:spPr>
          <a:xfrm>
            <a:off x="4184797" y="1763277"/>
            <a:ext cx="740698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Produzidos em uma etapa, </a:t>
            </a:r>
          </a:p>
          <a:p>
            <a:r>
              <a:rPr lang="pt-BR" sz="2800" dirty="0"/>
              <a:t>seguida de operações de acabamento dimensional e tratamento térmico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sz="3200" dirty="0">
                <a:solidFill>
                  <a:srgbClr val="FF0000"/>
                </a:solidFill>
              </a:rPr>
              <a:t>Produzido em 3 etapas</a:t>
            </a:r>
          </a:p>
          <a:p>
            <a:endParaRPr lang="pt-BR" dirty="0"/>
          </a:p>
          <a:p>
            <a:pPr marL="342900" indent="-342900">
              <a:buAutoNum type="arabicPeriod"/>
            </a:pPr>
            <a:r>
              <a:rPr lang="pt-BR" sz="2400" dirty="0"/>
              <a:t>Produção da peça em compósito polímero + metal</a:t>
            </a:r>
          </a:p>
          <a:p>
            <a:pPr marL="342900" indent="-342900">
              <a:buAutoNum type="arabicPeriod"/>
            </a:pPr>
            <a:r>
              <a:rPr lang="pt-BR" sz="2400" dirty="0"/>
              <a:t>Retirada química ou térmica do ligante polimérico</a:t>
            </a:r>
          </a:p>
          <a:p>
            <a:pPr marL="342900" indent="-342900">
              <a:buAutoNum type="arabicPeriod"/>
            </a:pPr>
            <a:r>
              <a:rPr lang="pt-BR" sz="2400" dirty="0"/>
              <a:t>Densificação por sinterização</a:t>
            </a:r>
          </a:p>
          <a:p>
            <a:r>
              <a:rPr lang="pt-BR" sz="2400" dirty="0"/>
              <a:t>seguida de operações de acabamento dimensional e tratamento térmico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2867C9E-808B-49DC-8D61-8DFFF006BECA}"/>
              </a:ext>
            </a:extLst>
          </p:cNvPr>
          <p:cNvSpPr txBox="1"/>
          <p:nvPr/>
        </p:nvSpPr>
        <p:spPr>
          <a:xfrm>
            <a:off x="1181267" y="1918709"/>
            <a:ext cx="2784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chemeClr val="tx2"/>
                </a:solidFill>
              </a:rPr>
              <a:t>Processos </a:t>
            </a:r>
          </a:p>
          <a:p>
            <a:r>
              <a:rPr lang="pt-BR" sz="4800" dirty="0">
                <a:solidFill>
                  <a:schemeClr val="tx2"/>
                </a:solidFill>
              </a:rPr>
              <a:t>diretos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8B8DA9-A102-4EDA-B8A1-5C90803A579B}"/>
              </a:ext>
            </a:extLst>
          </p:cNvPr>
          <p:cNvSpPr txBox="1"/>
          <p:nvPr/>
        </p:nvSpPr>
        <p:spPr>
          <a:xfrm>
            <a:off x="813162" y="4010046"/>
            <a:ext cx="2784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chemeClr val="tx2"/>
                </a:solidFill>
              </a:rPr>
              <a:t>Processos </a:t>
            </a:r>
          </a:p>
          <a:p>
            <a:r>
              <a:rPr lang="pt-BR" sz="4800" dirty="0">
                <a:solidFill>
                  <a:schemeClr val="tx2"/>
                </a:solidFill>
              </a:rPr>
              <a:t>Indiretos</a:t>
            </a:r>
            <a:endParaRPr lang="en-US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73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Os processos mais usados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96994" y="1480205"/>
            <a:ext cx="8474612" cy="4518096"/>
          </a:xfrm>
        </p:spPr>
        <p:txBody>
          <a:bodyPr/>
          <a:lstStyle/>
          <a:p>
            <a:r>
              <a:rPr lang="pt-BR" sz="3200" dirty="0">
                <a:solidFill>
                  <a:schemeClr val="tx2"/>
                </a:solidFill>
              </a:rPr>
              <a:t>DED – Direct Energy </a:t>
            </a:r>
            <a:r>
              <a:rPr lang="pt-BR" sz="3200" dirty="0" err="1">
                <a:solidFill>
                  <a:schemeClr val="tx2"/>
                </a:solidFill>
              </a:rPr>
              <a:t>Deposition</a:t>
            </a:r>
            <a:r>
              <a:rPr lang="pt-BR" sz="3200" dirty="0">
                <a:solidFill>
                  <a:schemeClr val="tx2"/>
                </a:solidFill>
              </a:rPr>
              <a:t>,</a:t>
            </a:r>
            <a:r>
              <a:rPr lang="pt-BR" dirty="0"/>
              <a:t> similar a soldagem</a:t>
            </a:r>
          </a:p>
          <a:p>
            <a:pPr lvl="1"/>
            <a:r>
              <a:rPr lang="pt-BR" dirty="0"/>
              <a:t>Em português DED: Deposição de Energia Direcionada</a:t>
            </a:r>
          </a:p>
          <a:p>
            <a:r>
              <a:rPr lang="pt-BR" sz="3600" dirty="0">
                <a:solidFill>
                  <a:schemeClr val="tx2"/>
                </a:solidFill>
              </a:rPr>
              <a:t>PBF – </a:t>
            </a:r>
            <a:r>
              <a:rPr lang="pt-BR" sz="3600" dirty="0" err="1">
                <a:solidFill>
                  <a:schemeClr val="tx2"/>
                </a:solidFill>
              </a:rPr>
              <a:t>powder</a:t>
            </a:r>
            <a:r>
              <a:rPr lang="pt-BR" sz="3600" dirty="0">
                <a:solidFill>
                  <a:schemeClr val="tx2"/>
                </a:solidFill>
              </a:rPr>
              <a:t> </a:t>
            </a:r>
            <a:r>
              <a:rPr lang="pt-BR" sz="3600" dirty="0" err="1">
                <a:solidFill>
                  <a:schemeClr val="tx2"/>
                </a:solidFill>
              </a:rPr>
              <a:t>bed</a:t>
            </a:r>
            <a:r>
              <a:rPr lang="pt-BR" sz="3600" dirty="0">
                <a:solidFill>
                  <a:schemeClr val="tx2"/>
                </a:solidFill>
              </a:rPr>
              <a:t> fusion</a:t>
            </a:r>
            <a:r>
              <a:rPr lang="pt-BR" dirty="0"/>
              <a:t>, com laser ou EB</a:t>
            </a:r>
          </a:p>
          <a:p>
            <a:pPr lvl="1"/>
            <a:r>
              <a:rPr lang="pt-BR" dirty="0"/>
              <a:t>Em português: Fusão em Leito de Pó (FLP)</a:t>
            </a:r>
          </a:p>
          <a:p>
            <a:pPr lvl="1"/>
            <a:endParaRPr lang="pt-BR" dirty="0"/>
          </a:p>
          <a:p>
            <a:r>
              <a:rPr lang="pt-BR" sz="3600" dirty="0" err="1">
                <a:solidFill>
                  <a:schemeClr val="tx2"/>
                </a:solidFill>
              </a:rPr>
              <a:t>Binder</a:t>
            </a:r>
            <a:r>
              <a:rPr lang="pt-BR" sz="3600" dirty="0">
                <a:solidFill>
                  <a:schemeClr val="tx2"/>
                </a:solidFill>
              </a:rPr>
              <a:t> </a:t>
            </a:r>
            <a:r>
              <a:rPr lang="pt-BR" sz="3600" dirty="0" err="1">
                <a:solidFill>
                  <a:schemeClr val="tx2"/>
                </a:solidFill>
              </a:rPr>
              <a:t>Jetting</a:t>
            </a:r>
            <a:endParaRPr lang="pt-BR" sz="3600" dirty="0">
              <a:solidFill>
                <a:schemeClr val="tx2"/>
              </a:solidFill>
            </a:endParaRPr>
          </a:p>
          <a:p>
            <a:pPr lvl="1"/>
            <a:r>
              <a:rPr lang="pt-BR" sz="2800" dirty="0"/>
              <a:t>Em português:  Jato de Aglutinante</a:t>
            </a:r>
          </a:p>
          <a:p>
            <a:r>
              <a:rPr lang="pt-BR" sz="3600" dirty="0">
                <a:solidFill>
                  <a:schemeClr val="tx2"/>
                </a:solidFill>
              </a:rPr>
              <a:t>Material </a:t>
            </a:r>
            <a:r>
              <a:rPr lang="pt-BR" sz="3600" dirty="0" err="1">
                <a:solidFill>
                  <a:schemeClr val="tx2"/>
                </a:solidFill>
              </a:rPr>
              <a:t>Extrusion</a:t>
            </a:r>
            <a:r>
              <a:rPr lang="pt-BR" sz="3600" dirty="0">
                <a:solidFill>
                  <a:schemeClr val="tx2"/>
                </a:solidFill>
              </a:rPr>
              <a:t> (FFF ou FDM)</a:t>
            </a:r>
          </a:p>
          <a:p>
            <a:pPr lvl="1"/>
            <a:r>
              <a:rPr lang="pt-BR" sz="2800" dirty="0"/>
              <a:t>Em português: Extrusão de Material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C988-135C-4807-B224-1A9ACF659E03}" type="slidenum">
              <a:rPr lang="pt-BR" smtClean="0"/>
              <a:t>12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BEB2AF-06FF-4A58-8180-FCB3978F1B9F}"/>
              </a:ext>
            </a:extLst>
          </p:cNvPr>
          <p:cNvSpPr txBox="1"/>
          <p:nvPr/>
        </p:nvSpPr>
        <p:spPr>
          <a:xfrm>
            <a:off x="492034" y="1508341"/>
            <a:ext cx="2784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/>
              <a:t>Processos </a:t>
            </a:r>
          </a:p>
          <a:p>
            <a:r>
              <a:rPr lang="pt-BR" sz="4800" dirty="0"/>
              <a:t>diretos</a:t>
            </a:r>
            <a:endParaRPr lang="en-US" sz="48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A7A4FCA-B055-44F5-9F12-588536F8899B}"/>
              </a:ext>
            </a:extLst>
          </p:cNvPr>
          <p:cNvSpPr txBox="1"/>
          <p:nvPr/>
        </p:nvSpPr>
        <p:spPr>
          <a:xfrm>
            <a:off x="492034" y="3913534"/>
            <a:ext cx="2784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/>
              <a:t>Processos </a:t>
            </a:r>
          </a:p>
          <a:p>
            <a:r>
              <a:rPr lang="pt-BR" sz="4800" dirty="0"/>
              <a:t>Indiretos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48876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DED- Deposição de Energia Direcionada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58597" y="1528354"/>
            <a:ext cx="4995202" cy="5193121"/>
          </a:xfrm>
        </p:spPr>
        <p:txBody>
          <a:bodyPr>
            <a:normAutofit/>
          </a:bodyPr>
          <a:lstStyle/>
          <a:p>
            <a:r>
              <a:rPr lang="en-US" dirty="0"/>
              <a:t>Um arco </a:t>
            </a:r>
            <a:r>
              <a:rPr lang="en-US" dirty="0" err="1"/>
              <a:t>elétrico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feixe</a:t>
            </a:r>
            <a:r>
              <a:rPr lang="en-US" dirty="0"/>
              <a:t> de laser é </a:t>
            </a:r>
            <a:r>
              <a:rPr lang="en-US" dirty="0" err="1"/>
              <a:t>usado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fonte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, que </a:t>
            </a:r>
            <a:r>
              <a:rPr lang="en-US" dirty="0" err="1"/>
              <a:t>funde</a:t>
            </a:r>
            <a:r>
              <a:rPr lang="en-US" dirty="0"/>
              <a:t> um arame </a:t>
            </a:r>
            <a:r>
              <a:rPr lang="en-US" dirty="0" err="1"/>
              <a:t>metálico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soldagem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Inclui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fonte</a:t>
            </a:r>
            <a:r>
              <a:rPr lang="en-US" dirty="0"/>
              <a:t> de </a:t>
            </a:r>
            <a:r>
              <a:rPr lang="en-US" dirty="0" err="1"/>
              <a:t>potência</a:t>
            </a:r>
            <a:r>
              <a:rPr lang="en-US" dirty="0"/>
              <a:t>, um Sistema de </a:t>
            </a:r>
            <a:r>
              <a:rPr lang="en-US" dirty="0" err="1"/>
              <a:t>alimentação</a:t>
            </a:r>
            <a:r>
              <a:rPr lang="en-US" dirty="0"/>
              <a:t> do arame e um Sistema multiaxial para </a:t>
            </a:r>
            <a:r>
              <a:rPr lang="en-US" dirty="0" err="1"/>
              <a:t>controlar</a:t>
            </a:r>
            <a:r>
              <a:rPr lang="en-US" dirty="0"/>
              <a:t> o </a:t>
            </a:r>
            <a:r>
              <a:rPr lang="en-US" dirty="0" err="1"/>
              <a:t>movimento</a:t>
            </a:r>
            <a:r>
              <a:rPr lang="en-US" dirty="0"/>
              <a:t> relative da </a:t>
            </a:r>
            <a:r>
              <a:rPr lang="en-US" dirty="0" err="1"/>
              <a:t>peça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contrução</a:t>
            </a:r>
            <a:r>
              <a:rPr lang="en-US" dirty="0"/>
              <a:t> e a </a:t>
            </a:r>
            <a:r>
              <a:rPr lang="en-US" dirty="0" err="1"/>
              <a:t>fonte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 As </a:t>
            </a:r>
            <a:r>
              <a:rPr lang="en-US" dirty="0" err="1"/>
              <a:t>peças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fabricadas</a:t>
            </a:r>
            <a:r>
              <a:rPr lang="en-US" dirty="0"/>
              <a:t> </a:t>
            </a:r>
            <a:r>
              <a:rPr lang="en-US" dirty="0" err="1"/>
              <a:t>camada</a:t>
            </a:r>
            <a:r>
              <a:rPr lang="en-US" dirty="0"/>
              <a:t> a </a:t>
            </a:r>
            <a:r>
              <a:rPr lang="en-US" dirty="0" err="1"/>
              <a:t>camada</a:t>
            </a:r>
            <a:r>
              <a:rPr lang="en-US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C988-135C-4807-B224-1A9ACF659E03}" type="slidenum">
              <a:rPr lang="pt-BR" smtClean="0"/>
              <a:t>13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207"/>
            <a:ext cx="6096000" cy="435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72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PBF-L  Fusão em leito de Pó a laser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66228" y="1253330"/>
            <a:ext cx="6078415" cy="5245943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peça</a:t>
            </a:r>
            <a:r>
              <a:rPr lang="en-US" dirty="0"/>
              <a:t> é </a:t>
            </a:r>
            <a:r>
              <a:rPr lang="en-US" dirty="0" err="1"/>
              <a:t>formada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espalhamento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fina</a:t>
            </a:r>
            <a:r>
              <a:rPr lang="en-US" dirty="0"/>
              <a:t> </a:t>
            </a:r>
            <a:r>
              <a:rPr lang="en-US" dirty="0" err="1"/>
              <a:t>cama</a:t>
            </a:r>
            <a:r>
              <a:rPr lang="en-US" dirty="0"/>
              <a:t> de </a:t>
            </a:r>
            <a:r>
              <a:rPr lang="en-US" dirty="0" err="1"/>
              <a:t>pó</a:t>
            </a:r>
            <a:r>
              <a:rPr lang="en-US" dirty="0"/>
              <a:t> </a:t>
            </a:r>
            <a:r>
              <a:rPr lang="en-US" dirty="0" err="1"/>
              <a:t>metálico</a:t>
            </a:r>
            <a:r>
              <a:rPr lang="en-US" dirty="0"/>
              <a:t> (30um) pela qual </a:t>
            </a:r>
            <a:r>
              <a:rPr lang="en-US" dirty="0" err="1"/>
              <a:t>passa</a:t>
            </a:r>
            <a:r>
              <a:rPr lang="en-US" dirty="0"/>
              <a:t> o </a:t>
            </a:r>
            <a:r>
              <a:rPr lang="en-US" dirty="0" err="1"/>
              <a:t>feixe</a:t>
            </a:r>
            <a:r>
              <a:rPr lang="en-US" dirty="0"/>
              <a:t> de laser </a:t>
            </a:r>
            <a:r>
              <a:rPr lang="en-US" dirty="0" err="1"/>
              <a:t>fundindo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a </a:t>
            </a:r>
            <a:r>
              <a:rPr lang="en-US" dirty="0" err="1"/>
              <a:t>região</a:t>
            </a:r>
            <a:r>
              <a:rPr lang="en-US" dirty="0"/>
              <a:t> </a:t>
            </a:r>
            <a:r>
              <a:rPr lang="en-US" dirty="0" err="1"/>
              <a:t>desejada</a:t>
            </a:r>
            <a:r>
              <a:rPr lang="en-US" dirty="0"/>
              <a:t>.</a:t>
            </a:r>
          </a:p>
          <a:p>
            <a:r>
              <a:rPr lang="en-US" dirty="0"/>
              <a:t>O </a:t>
            </a:r>
            <a:r>
              <a:rPr lang="en-US" dirty="0" err="1"/>
              <a:t>movimento</a:t>
            </a:r>
            <a:r>
              <a:rPr lang="en-US" dirty="0"/>
              <a:t> do laser é </a:t>
            </a:r>
            <a:r>
              <a:rPr lang="en-US" dirty="0" err="1"/>
              <a:t>guiado</a:t>
            </a:r>
            <a:r>
              <a:rPr lang="en-US" dirty="0"/>
              <a:t> por </a:t>
            </a:r>
            <a:r>
              <a:rPr lang="en-US" dirty="0" err="1"/>
              <a:t>espelhos</a:t>
            </a:r>
            <a:r>
              <a:rPr lang="en-US" dirty="0"/>
              <a:t> </a:t>
            </a:r>
            <a:r>
              <a:rPr lang="en-US" dirty="0" err="1"/>
              <a:t>controlados</a:t>
            </a:r>
            <a:r>
              <a:rPr lang="en-US" dirty="0"/>
              <a:t> por </a:t>
            </a:r>
            <a:r>
              <a:rPr lang="en-US" dirty="0" err="1"/>
              <a:t>galvanômetros</a:t>
            </a:r>
            <a:r>
              <a:rPr lang="en-US" dirty="0"/>
              <a:t>. O laser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movimento</a:t>
            </a:r>
            <a:r>
              <a:rPr lang="en-US" dirty="0"/>
              <a:t>  </a:t>
            </a:r>
            <a:r>
              <a:rPr lang="en-US" dirty="0" err="1"/>
              <a:t>funde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trilha</a:t>
            </a:r>
            <a:r>
              <a:rPr lang="en-US" dirty="0"/>
              <a:t> de </a:t>
            </a:r>
            <a:r>
              <a:rPr lang="en-US" dirty="0" err="1"/>
              <a:t>largura</a:t>
            </a:r>
            <a:r>
              <a:rPr lang="en-US" dirty="0"/>
              <a:t> 100um e </a:t>
            </a:r>
            <a:r>
              <a:rPr lang="en-US" dirty="0" err="1"/>
              <a:t>espessura</a:t>
            </a:r>
            <a:r>
              <a:rPr lang="en-US" dirty="0"/>
              <a:t> da </a:t>
            </a:r>
            <a:r>
              <a:rPr lang="en-US" dirty="0" err="1"/>
              <a:t>ordem</a:t>
            </a:r>
            <a:r>
              <a:rPr lang="en-US" dirty="0"/>
              <a:t> de </a:t>
            </a:r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espessuras</a:t>
            </a:r>
            <a:r>
              <a:rPr lang="en-US" dirty="0"/>
              <a:t> de </a:t>
            </a:r>
            <a:r>
              <a:rPr lang="en-US" dirty="0" err="1"/>
              <a:t>pó</a:t>
            </a:r>
            <a:r>
              <a:rPr lang="en-US" dirty="0"/>
              <a:t>.</a:t>
            </a:r>
          </a:p>
          <a:p>
            <a:r>
              <a:rPr lang="en-US" dirty="0" err="1"/>
              <a:t>Camadas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camadas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espalhadas</a:t>
            </a:r>
            <a:r>
              <a:rPr lang="en-US" dirty="0"/>
              <a:t>, </a:t>
            </a:r>
            <a:r>
              <a:rPr lang="en-US" dirty="0" err="1"/>
              <a:t>baixando</a:t>
            </a:r>
            <a:r>
              <a:rPr lang="en-US" dirty="0"/>
              <a:t> o </a:t>
            </a:r>
            <a:r>
              <a:rPr lang="en-US" dirty="0" err="1"/>
              <a:t>eixo</a:t>
            </a:r>
            <a:r>
              <a:rPr lang="en-US" dirty="0"/>
              <a:t> Z da </a:t>
            </a:r>
            <a:r>
              <a:rPr lang="en-US" dirty="0" err="1"/>
              <a:t>plataforma</a:t>
            </a:r>
            <a:r>
              <a:rPr lang="en-US" dirty="0"/>
              <a:t> </a:t>
            </a:r>
            <a:r>
              <a:rPr lang="en-US" dirty="0" err="1"/>
              <a:t>incrementalmente</a:t>
            </a:r>
            <a:r>
              <a:rPr lang="en-US" dirty="0"/>
              <a:t>, </a:t>
            </a:r>
            <a:r>
              <a:rPr lang="en-US" dirty="0" err="1"/>
              <a:t>após</a:t>
            </a:r>
            <a:r>
              <a:rPr lang="en-US" dirty="0"/>
              <a:t> </a:t>
            </a:r>
            <a:r>
              <a:rPr lang="en-US" dirty="0" err="1"/>
              <a:t>camada</a:t>
            </a:r>
            <a:r>
              <a:rPr lang="en-US" dirty="0"/>
              <a:t> </a:t>
            </a:r>
            <a:r>
              <a:rPr lang="en-US" dirty="0" err="1"/>
              <a:t>passada</a:t>
            </a:r>
            <a:r>
              <a:rPr lang="en-US" dirty="0"/>
              <a:t> do laser. </a:t>
            </a:r>
          </a:p>
          <a:p>
            <a:endParaRPr lang="en-US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C988-135C-4807-B224-1A9ACF659E03}" type="slidenum">
              <a:rPr lang="pt-BR" smtClean="0"/>
              <a:t>14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75770"/>
            <a:ext cx="6054029" cy="46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34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Binder</a:t>
            </a:r>
            <a:r>
              <a:rPr lang="pt-BR" dirty="0"/>
              <a:t> </a:t>
            </a:r>
            <a:r>
              <a:rPr lang="pt-BR" dirty="0" err="1"/>
              <a:t>Jetting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53069" y="1754405"/>
            <a:ext cx="4938931" cy="5484632"/>
          </a:xfrm>
        </p:spPr>
        <p:txBody>
          <a:bodyPr/>
          <a:lstStyle/>
          <a:p>
            <a:r>
              <a:rPr lang="pt-BR" dirty="0"/>
              <a:t>Processo indireto, de 3 estágios</a:t>
            </a:r>
          </a:p>
          <a:p>
            <a:r>
              <a:rPr lang="pt-BR" dirty="0"/>
              <a:t>É um processo tipo </a:t>
            </a:r>
            <a:r>
              <a:rPr lang="pt-BR" dirty="0" err="1"/>
              <a:t>powder</a:t>
            </a:r>
            <a:r>
              <a:rPr lang="pt-BR" dirty="0"/>
              <a:t> </a:t>
            </a:r>
            <a:r>
              <a:rPr lang="pt-BR" dirty="0" err="1"/>
              <a:t>bed</a:t>
            </a:r>
            <a:r>
              <a:rPr lang="pt-BR" dirty="0"/>
              <a:t>, com injeção de um polímero, um “</a:t>
            </a:r>
            <a:r>
              <a:rPr lang="pt-BR" dirty="0" err="1"/>
              <a:t>binder</a:t>
            </a:r>
            <a:r>
              <a:rPr lang="pt-BR" dirty="0"/>
              <a:t>”, que consolida a peça no formato desejado.</a:t>
            </a:r>
          </a:p>
          <a:p>
            <a:r>
              <a:rPr lang="pt-BR" dirty="0"/>
              <a:t>Passa por etapa de </a:t>
            </a:r>
            <a:r>
              <a:rPr lang="pt-BR" dirty="0" err="1"/>
              <a:t>debinding</a:t>
            </a:r>
            <a:r>
              <a:rPr lang="pt-BR" dirty="0"/>
              <a:t> e depois sinterização;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C988-135C-4807-B224-1A9ACF659E03}" type="slidenum">
              <a:rPr lang="pt-BR" smtClean="0"/>
              <a:t>15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92" y="1079225"/>
            <a:ext cx="6407500" cy="44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05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Material </a:t>
            </a:r>
            <a:r>
              <a:rPr lang="pt-BR" dirty="0" err="1"/>
              <a:t>extrusion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34632" y="1205712"/>
            <a:ext cx="5945776" cy="6133646"/>
          </a:xfrm>
        </p:spPr>
        <p:txBody>
          <a:bodyPr/>
          <a:lstStyle/>
          <a:p>
            <a:r>
              <a:rPr lang="pt-BR" dirty="0"/>
              <a:t>Processo de 3 estágios</a:t>
            </a:r>
          </a:p>
          <a:p>
            <a:r>
              <a:rPr lang="pt-BR" dirty="0"/>
              <a:t>Um filamento de compósito metal-polímero passa por um bocal onde aquecido e </a:t>
            </a:r>
            <a:r>
              <a:rPr lang="pt-BR" dirty="0" err="1"/>
              <a:t>extrudado</a:t>
            </a:r>
            <a:r>
              <a:rPr lang="pt-BR" dirty="0"/>
              <a:t> para formar a peça. 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C988-135C-4807-B224-1A9ACF659E03}" type="slidenum">
              <a:rPr lang="pt-BR" smtClean="0"/>
              <a:t>16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5680684" cy="45671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4C73CC1-7902-40E4-9FF4-8F45876CE643}"/>
              </a:ext>
            </a:extLst>
          </p:cNvPr>
          <p:cNvSpPr txBox="1"/>
          <p:nvPr/>
        </p:nvSpPr>
        <p:spPr>
          <a:xfrm>
            <a:off x="188073" y="1885071"/>
            <a:ext cx="117577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Filamento </a:t>
            </a:r>
          </a:p>
          <a:p>
            <a:r>
              <a:rPr lang="pt-BR" dirty="0"/>
              <a:t>Metal +</a:t>
            </a:r>
          </a:p>
          <a:p>
            <a:r>
              <a:rPr lang="pt-BR" dirty="0"/>
              <a:t>polímero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51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42AAF-1395-4A65-A5E0-985ACFD1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240"/>
            <a:ext cx="10515600" cy="638287"/>
          </a:xfrm>
        </p:spPr>
        <p:txBody>
          <a:bodyPr>
            <a:normAutofit fontScale="90000"/>
          </a:bodyPr>
          <a:lstStyle/>
          <a:p>
            <a:r>
              <a:rPr lang="pt-BR" dirty="0"/>
              <a:t>A tecnologia da Fusão em Leito de pó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75A7D5-56C5-4E16-840F-47107FCF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1207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F646817-2755-438B-A835-B8B93F198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92" y="182880"/>
            <a:ext cx="10455902" cy="6414867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2BA63A1-C8D5-47DE-83D9-6F42C354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DDC1-61B4-4F90-8F87-176D58F64EB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930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A975D78-F1DD-4F3A-B067-827F0B001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36" y="1933366"/>
            <a:ext cx="9523091" cy="3848456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2E3C309-AF20-4FDE-8E21-430785E1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35" y="437891"/>
            <a:ext cx="10992729" cy="638287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Na fase CAD, pode ser necessário</a:t>
            </a:r>
            <a:br>
              <a:rPr lang="pt-BR" dirty="0"/>
            </a:br>
            <a:r>
              <a:rPr lang="pt-BR" dirty="0"/>
              <a:t>incluir suportes para evitar deformações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7D2897-B639-4AE4-B45C-B13EE44E4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401" y="6113264"/>
            <a:ext cx="6072369" cy="525746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A46FC2-B368-4152-936E-AF4A899F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313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E18AC-98C7-5C42-ACB0-CCAF9DCE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Sumário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4DFDB-0C46-D847-8B2E-71211179C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600" dirty="0"/>
              <a:t>Introdução: relevância, nomenclatura, mercado, aplicações da </a:t>
            </a:r>
            <a:r>
              <a:rPr lang="pt-BR" sz="3600" b="1" dirty="0"/>
              <a:t>Manufatura Aditiva de metais</a:t>
            </a:r>
          </a:p>
          <a:p>
            <a:r>
              <a:rPr lang="pt-BR" sz="3600" dirty="0"/>
              <a:t>Variáveis dos processos de Fusão em Leito de Pó (FLP)</a:t>
            </a:r>
          </a:p>
          <a:p>
            <a:r>
              <a:rPr lang="pt-BR" sz="3600" dirty="0"/>
              <a:t>Microestrutura gerada no processo</a:t>
            </a:r>
          </a:p>
          <a:p>
            <a:r>
              <a:rPr lang="pt-BR" sz="3600" dirty="0"/>
              <a:t>Defeitos a controlar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0A152E-1618-4B74-9012-47FC5836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363394" cy="365125"/>
          </a:xfrm>
        </p:spPr>
        <p:txBody>
          <a:bodyPr/>
          <a:lstStyle/>
          <a:p>
            <a:pPr algn="l"/>
            <a:fld id="{8656CA9E-0987-584C-A690-1D28926E6011}" type="slidenum">
              <a:rPr lang="x-none" sz="1800" b="1" smtClean="0">
                <a:solidFill>
                  <a:srgbClr val="002060"/>
                </a:solidFill>
              </a:rPr>
              <a:pPr algn="l"/>
              <a:t>2</a:t>
            </a:fld>
            <a:endParaRPr lang="x-none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91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1218A0-FC9A-4C29-9AA0-B8818C36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Fusão com laser, em leito de pó, em um slide</a:t>
            </a:r>
          </a:p>
        </p:txBody>
      </p:sp>
      <p:pic>
        <p:nvPicPr>
          <p:cNvPr id="5" name="Espaço Reservado para Conteúdo 4" descr="Uma imagem contendo desenho&#10;&#10;Descrição gerada automaticamente">
            <a:extLst>
              <a:ext uri="{FF2B5EF4-FFF2-40B4-BE49-F238E27FC236}">
                <a16:creationId xmlns:a16="http://schemas.microsoft.com/office/drawing/2014/main" id="{B55BC0C1-A9C8-4AB7-8EA3-5F27A3668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978" y="1448690"/>
            <a:ext cx="11166044" cy="3960619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F8E20B3-1E98-4FCE-BE4B-301F20C1D3DB}"/>
              </a:ext>
            </a:extLst>
          </p:cNvPr>
          <p:cNvSpPr/>
          <p:nvPr/>
        </p:nvSpPr>
        <p:spPr>
          <a:xfrm>
            <a:off x="9031458" y="1448690"/>
            <a:ext cx="2647564" cy="2912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77622B7-E6A5-4F13-B305-48361A1B7BE3}"/>
              </a:ext>
            </a:extLst>
          </p:cNvPr>
          <p:cNvSpPr txBox="1"/>
          <p:nvPr/>
        </p:nvSpPr>
        <p:spPr>
          <a:xfrm>
            <a:off x="154745" y="5781821"/>
            <a:ext cx="526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Figura do verbete </a:t>
            </a:r>
            <a:r>
              <a:rPr lang="pt-BR" dirty="0" err="1"/>
              <a:t>Selective</a:t>
            </a:r>
            <a:r>
              <a:rPr lang="pt-BR" dirty="0"/>
              <a:t> laser </a:t>
            </a:r>
            <a:r>
              <a:rPr lang="pt-BR" dirty="0" err="1"/>
              <a:t>melting</a:t>
            </a:r>
            <a:r>
              <a:rPr lang="pt-BR" dirty="0"/>
              <a:t> da Wikipedia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18C07FE-E185-4D4D-8FD1-046B5F20D8E8}"/>
              </a:ext>
            </a:extLst>
          </p:cNvPr>
          <p:cNvSpPr txBox="1"/>
          <p:nvPr/>
        </p:nvSpPr>
        <p:spPr>
          <a:xfrm>
            <a:off x="6428935" y="5379473"/>
            <a:ext cx="391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laser funde o pó e refunde parte do que já estava fabricado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B2A6F7F-18CA-4EEC-9FE1-02040EFB3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6744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5BB4B-D8E5-4067-A376-5DB24F5D1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FLP: Duas vertentes de fonte de energia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B651F5-C26D-4D32-84CA-0B5D075C1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Laser, muitos fabricantes de máquinas</a:t>
            </a:r>
          </a:p>
          <a:p>
            <a:pPr lvl="1"/>
            <a:r>
              <a:rPr lang="pt-BR" dirty="0"/>
              <a:t>3d Systems, EOS, </a:t>
            </a:r>
            <a:r>
              <a:rPr lang="pt-BR" dirty="0" err="1"/>
              <a:t>Renishaw</a:t>
            </a:r>
            <a:r>
              <a:rPr lang="pt-BR" dirty="0"/>
              <a:t>, SLM </a:t>
            </a:r>
            <a:r>
              <a:rPr lang="pt-BR" dirty="0" err="1"/>
              <a:t>Solutions</a:t>
            </a:r>
            <a:r>
              <a:rPr lang="pt-BR" dirty="0"/>
              <a:t>, </a:t>
            </a:r>
            <a:r>
              <a:rPr lang="pt-BR" dirty="0" err="1"/>
              <a:t>Concept</a:t>
            </a:r>
            <a:r>
              <a:rPr lang="pt-BR" dirty="0"/>
              <a:t> Laser (GE), </a:t>
            </a:r>
            <a:r>
              <a:rPr lang="pt-BR" dirty="0" err="1"/>
              <a:t>Realizer</a:t>
            </a:r>
            <a:r>
              <a:rPr lang="pt-BR" dirty="0"/>
              <a:t>, </a:t>
            </a:r>
            <a:r>
              <a:rPr lang="pt-BR" dirty="0" err="1"/>
              <a:t>Trumpf</a:t>
            </a:r>
            <a:r>
              <a:rPr lang="pt-BR" dirty="0"/>
              <a:t>, </a:t>
            </a:r>
            <a:r>
              <a:rPr lang="pt-BR" dirty="0" err="1"/>
              <a:t>AddUp</a:t>
            </a:r>
            <a:endParaRPr lang="pt-BR" dirty="0"/>
          </a:p>
          <a:p>
            <a:pPr lvl="1"/>
            <a:r>
              <a:rPr lang="pt-BR" dirty="0"/>
              <a:t>Sob atmosfera protetora</a:t>
            </a:r>
          </a:p>
          <a:p>
            <a:pPr lvl="1"/>
            <a:r>
              <a:rPr lang="pt-BR" dirty="0"/>
              <a:t>Build rate: até 180cc/h</a:t>
            </a:r>
          </a:p>
          <a:p>
            <a:pPr lvl="1"/>
            <a:r>
              <a:rPr lang="pt-BR" dirty="0"/>
              <a:t>Alta Tensão residual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Feixe de elétrons, dominado pela ARCAM (comprada pela GE)</a:t>
            </a:r>
          </a:p>
          <a:p>
            <a:pPr lvl="1"/>
            <a:r>
              <a:rPr lang="pt-BR" dirty="0"/>
              <a:t>Em câmara de vácuo</a:t>
            </a:r>
          </a:p>
          <a:p>
            <a:pPr lvl="1"/>
            <a:r>
              <a:rPr lang="pt-BR" dirty="0"/>
              <a:t>Build rate: até 80 </a:t>
            </a:r>
            <a:r>
              <a:rPr lang="pt-BR" dirty="0" err="1"/>
              <a:t>cc</a:t>
            </a:r>
            <a:r>
              <a:rPr lang="pt-BR" dirty="0"/>
              <a:t>/h</a:t>
            </a:r>
          </a:p>
          <a:p>
            <a:pPr lvl="1"/>
            <a:r>
              <a:rPr lang="pt-BR" dirty="0"/>
              <a:t>baixa Tensão residual (plataforma aquecida)</a:t>
            </a:r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49E6A2-ED36-4983-A760-83E5A674D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1028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EBD6E-B505-4E4A-AFBB-7EC17A40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Variáveis do processo laser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629B65-8558-4770-916C-8C0E4CCAB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777" y="1785823"/>
            <a:ext cx="6850967" cy="44788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7127869-6A4D-4C9A-A708-FF996580F69C}"/>
              </a:ext>
            </a:extLst>
          </p:cNvPr>
          <p:cNvSpPr txBox="1"/>
          <p:nvPr/>
        </p:nvSpPr>
        <p:spPr>
          <a:xfrm>
            <a:off x="1772529" y="1491175"/>
            <a:ext cx="206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 Potência do Laser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4FCFA89-AC9D-4DC2-88E0-ACF9300B9C1C}"/>
              </a:ext>
            </a:extLst>
          </p:cNvPr>
          <p:cNvSpPr txBox="1"/>
          <p:nvPr/>
        </p:nvSpPr>
        <p:spPr>
          <a:xfrm>
            <a:off x="5066634" y="1129383"/>
            <a:ext cx="5019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 Velocidade do laser, 3.espaçamento entre trilhas,</a:t>
            </a:r>
          </a:p>
          <a:p>
            <a:r>
              <a:rPr lang="pt-BR" dirty="0"/>
              <a:t>4. estratégia de varredura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1EB8375-4E23-4BA2-AA02-784DBE1AED5A}"/>
              </a:ext>
            </a:extLst>
          </p:cNvPr>
          <p:cNvSpPr/>
          <p:nvPr/>
        </p:nvSpPr>
        <p:spPr>
          <a:xfrm>
            <a:off x="5873259" y="2827606"/>
            <a:ext cx="4213275" cy="784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5. Diâmetro do feixe de laser incidente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Perfil de distribuição de potência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3AF9BFC-5927-4BD2-9B18-43F713594525}"/>
              </a:ext>
            </a:extLst>
          </p:cNvPr>
          <p:cNvSpPr txBox="1"/>
          <p:nvPr/>
        </p:nvSpPr>
        <p:spPr>
          <a:xfrm>
            <a:off x="4783015" y="5696321"/>
            <a:ext cx="3248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6. Espessura de camada</a:t>
            </a:r>
          </a:p>
          <a:p>
            <a:r>
              <a:rPr lang="pt-BR" b="1" dirty="0"/>
              <a:t>6ª. Espessura efetiva de camada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C7A2728-C829-4290-9237-A4003E52CE9C}"/>
              </a:ext>
            </a:extLst>
          </p:cNvPr>
          <p:cNvSpPr txBox="1"/>
          <p:nvPr/>
        </p:nvSpPr>
        <p:spPr>
          <a:xfrm>
            <a:off x="300586" y="4025262"/>
            <a:ext cx="2428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7. Granulometria do pó,</a:t>
            </a:r>
          </a:p>
          <a:p>
            <a:r>
              <a:rPr lang="pt-BR" dirty="0"/>
              <a:t>8. Densidade aparente</a:t>
            </a:r>
          </a:p>
          <a:p>
            <a:r>
              <a:rPr lang="pt-BR" dirty="0"/>
              <a:t>Absorbância do laser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5CE057-92EE-4EE6-9167-FDF969851ADF}"/>
              </a:ext>
            </a:extLst>
          </p:cNvPr>
          <p:cNvSpPr txBox="1"/>
          <p:nvPr/>
        </p:nvSpPr>
        <p:spPr>
          <a:xfrm>
            <a:off x="3010486" y="4710891"/>
            <a:ext cx="204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12. Passo de subida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BFFF0B1-268E-4AE5-B580-4BBC3ED5B3BD}"/>
              </a:ext>
            </a:extLst>
          </p:cNvPr>
          <p:cNvSpPr/>
          <p:nvPr/>
        </p:nvSpPr>
        <p:spPr>
          <a:xfrm>
            <a:off x="2335237" y="1785823"/>
            <a:ext cx="6963507" cy="447887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F3465A7-82AC-44A2-BA5D-A5EFA9225871}"/>
              </a:ext>
            </a:extLst>
          </p:cNvPr>
          <p:cNvSpPr txBox="1"/>
          <p:nvPr/>
        </p:nvSpPr>
        <p:spPr>
          <a:xfrm>
            <a:off x="9312810" y="1950051"/>
            <a:ext cx="2644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10. Tamanho da Câmara</a:t>
            </a:r>
          </a:p>
          <a:p>
            <a:r>
              <a:rPr lang="pt-BR" dirty="0"/>
              <a:t>11. Teor de oxigênio no interior da câmara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69C24CB-1123-4BC1-8F52-1D037CCCDECA}"/>
              </a:ext>
            </a:extLst>
          </p:cNvPr>
          <p:cNvSpPr txBox="1"/>
          <p:nvPr/>
        </p:nvSpPr>
        <p:spPr>
          <a:xfrm>
            <a:off x="5066634" y="4931544"/>
            <a:ext cx="253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9. Aquecimento da base 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30F40CF-3031-4F05-B852-C23154C7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0602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6D71C9-3E24-42E5-A53C-D024E2F8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Para cada material a ser fabricado, é preciso definir: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D9ADF6-2058-4373-A9A4-A06CFD980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pó: esférico? Irregular? Granulometria? 30 a 60um</a:t>
            </a:r>
          </a:p>
          <a:p>
            <a:r>
              <a:rPr lang="pt-BR" dirty="0"/>
              <a:t>Potência do laser</a:t>
            </a:r>
          </a:p>
          <a:p>
            <a:r>
              <a:rPr lang="pt-BR" dirty="0"/>
              <a:t>Velocidade do laser</a:t>
            </a:r>
          </a:p>
          <a:p>
            <a:r>
              <a:rPr lang="pt-BR" dirty="0"/>
              <a:t>Estratégia de varredura</a:t>
            </a:r>
          </a:p>
          <a:p>
            <a:endParaRPr lang="pt-BR" dirty="0"/>
          </a:p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AD1ADBD-236D-4858-9280-762C7C087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7352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DA9FB6-A4BD-442B-B42C-DDA7F43DB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Velocidade, espaçamento das trilhas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3CD9C5-0243-49DD-A7A3-BB46E2779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867"/>
            <a:ext cx="5464126" cy="4518096"/>
          </a:xfrm>
        </p:spPr>
        <p:txBody>
          <a:bodyPr/>
          <a:lstStyle/>
          <a:p>
            <a:r>
              <a:rPr lang="pt-BR" dirty="0"/>
              <a:t>A velocidade do laser é controlada pelo espelho. </a:t>
            </a:r>
          </a:p>
          <a:p>
            <a:r>
              <a:rPr lang="pt-BR" dirty="0"/>
              <a:t>Pode chegar a 2000 mm/s, mas tem que reduzir para fazer as curvas de 180 graus nas bordas de peça ou de ilha.</a:t>
            </a:r>
          </a:p>
          <a:p>
            <a:endParaRPr lang="pt-BR" dirty="0"/>
          </a:p>
          <a:p>
            <a:r>
              <a:rPr lang="pt-BR" dirty="0"/>
              <a:t>O espaçamento entre trilhas deve ser tal que haja uma superposição das poças, para evitar ocorrência de pós não fundidos. </a:t>
            </a:r>
          </a:p>
        </p:txBody>
      </p:sp>
      <p:pic>
        <p:nvPicPr>
          <p:cNvPr id="4" name="Imagem 3" descr="Desenho de uma árvore&#10;&#10;Descrição gerada automaticamente">
            <a:extLst>
              <a:ext uri="{FF2B5EF4-FFF2-40B4-BE49-F238E27FC236}">
                <a16:creationId xmlns:a16="http://schemas.microsoft.com/office/drawing/2014/main" id="{D7069A57-1A8B-422E-98D3-C538E9F2811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26" y="1165225"/>
            <a:ext cx="5702721" cy="5011738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851C673-A809-4F57-A076-C3E8AF37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1043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9A839-E82B-4884-9F19-B0A81898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Espessura da camada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FC5183-A1F7-4C88-8B56-ED9CE7E4A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867"/>
            <a:ext cx="6364458" cy="4518096"/>
          </a:xfrm>
        </p:spPr>
        <p:txBody>
          <a:bodyPr/>
          <a:lstStyle/>
          <a:p>
            <a:r>
              <a:rPr lang="pt-BR" dirty="0"/>
              <a:t>Afeta a produtividade. Seria bom aumentar a camada, mas...</a:t>
            </a:r>
          </a:p>
          <a:p>
            <a:r>
              <a:rPr lang="pt-BR" dirty="0"/>
              <a:t>Variável associada à qualidade superficial da peça fabricada. </a:t>
            </a:r>
          </a:p>
          <a:p>
            <a:r>
              <a:rPr lang="pt-BR" dirty="0"/>
              <a:t>Afeta especialmente a </a:t>
            </a:r>
            <a:r>
              <a:rPr lang="pt-BR" dirty="0" err="1"/>
              <a:t>downskin</a:t>
            </a:r>
            <a:r>
              <a:rPr lang="pt-BR" dirty="0"/>
              <a:t>, a pele de baixo.</a:t>
            </a:r>
          </a:p>
          <a:p>
            <a:r>
              <a:rPr lang="pt-BR" dirty="0"/>
              <a:t>Além disso, a fonte de energia deve ser capaz de fundir a camada de pó e uma parte do substrato já fabricado.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FBAF63-201E-4195-87B8-535C3A9E4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704" y="0"/>
            <a:ext cx="3940382" cy="66827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2471E20-D299-4B70-8533-CB3C8EF23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943" y="149762"/>
            <a:ext cx="690965" cy="632104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D7A78EC-B7EC-41AF-89D1-7D084EAD3E29}"/>
              </a:ext>
            </a:extLst>
          </p:cNvPr>
          <p:cNvSpPr txBox="1"/>
          <p:nvPr/>
        </p:nvSpPr>
        <p:spPr>
          <a:xfrm>
            <a:off x="8774494" y="1021046"/>
            <a:ext cx="79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upskin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6ED2014-0920-4DF1-888D-E3DB29831533}"/>
              </a:ext>
            </a:extLst>
          </p:cNvPr>
          <p:cNvSpPr txBox="1"/>
          <p:nvPr/>
        </p:nvSpPr>
        <p:spPr>
          <a:xfrm>
            <a:off x="8721817" y="3851909"/>
            <a:ext cx="108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downskin</a:t>
            </a:r>
            <a:endParaRPr lang="pt-BR" dirty="0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FDCC47FC-742A-4896-938C-03B57E0B0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723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1D12D-503A-40FE-BB78-175B6083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Densidade de energia aplicada no processo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5537B38-F473-478B-848E-EAB6EAD35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867"/>
            <a:ext cx="6336323" cy="4518096"/>
          </a:xfrm>
        </p:spPr>
        <p:txBody>
          <a:bodyPr/>
          <a:lstStyle/>
          <a:p>
            <a:r>
              <a:rPr lang="pt-BR" dirty="0"/>
              <a:t>A densidade de energia aplicada pode ser calculada de diferentes maneiras. A mais comum relaciona Potência (P), velocidade (v), distancia entre centro de trilhas (h) e espessura (t).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h e t pouco podem variar, mas P e v podem.</a:t>
            </a:r>
          </a:p>
          <a:p>
            <a:r>
              <a:rPr lang="pt-BR" dirty="0"/>
              <a:t>Cremos que seria mais correto, em vez de t, usar o valor de e</a:t>
            </a:r>
            <a:r>
              <a:rPr lang="pt-BR" baseline="-25000" dirty="0"/>
              <a:t>e</a:t>
            </a:r>
            <a:r>
              <a:rPr lang="pt-BR" dirty="0"/>
              <a:t>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9CE83C3-3C51-4DFF-9328-1F6F32F57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561" y="3220201"/>
            <a:ext cx="2191056" cy="962159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3DD25504-083E-4F4B-85FA-D8CCD4A90D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932812"/>
              </p:ext>
            </p:extLst>
          </p:nvPr>
        </p:nvGraphicFramePr>
        <p:xfrm>
          <a:off x="6947978" y="1493794"/>
          <a:ext cx="5244022" cy="4062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3FB988CB-A06D-4E4B-B4E2-9F41CD9980BD}"/>
              </a:ext>
            </a:extLst>
          </p:cNvPr>
          <p:cNvSpPr txBox="1"/>
          <p:nvPr/>
        </p:nvSpPr>
        <p:spPr>
          <a:xfrm>
            <a:off x="7770265" y="5503623"/>
            <a:ext cx="359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Exemplo para h=0,1mm e t=0,03mm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E459C24-CF13-460B-AA12-64C9F2430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26</a:t>
            </a:fld>
            <a:endParaRPr lang="x-none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F0969F9-26DF-4659-AA1B-96FB5045D2FA}"/>
              </a:ext>
            </a:extLst>
          </p:cNvPr>
          <p:cNvSpPr txBox="1"/>
          <p:nvPr/>
        </p:nvSpPr>
        <p:spPr>
          <a:xfrm>
            <a:off x="5244023" y="3430246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(J/mm</a:t>
            </a:r>
            <a:r>
              <a:rPr lang="pt-BR" sz="2800" baseline="30000" dirty="0"/>
              <a:t>3</a:t>
            </a:r>
            <a:r>
              <a:rPr lang="pt-BR" sz="2800" dirty="0"/>
              <a:t>)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4037647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BD336-7348-4654-9478-CF8F5CB5C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Estratégia de varredura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BB6535-0869-4809-AA70-C7793919B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26" y="1246794"/>
            <a:ext cx="5604803" cy="4518096"/>
          </a:xfrm>
        </p:spPr>
        <p:txBody>
          <a:bodyPr/>
          <a:lstStyle/>
          <a:p>
            <a:r>
              <a:rPr lang="pt-BR" dirty="0"/>
              <a:t>É o caminho do laser em cada camada, e as mudanças que podem ser feitas em cada camada.</a:t>
            </a:r>
          </a:p>
          <a:p>
            <a:r>
              <a:rPr lang="pt-BR" dirty="0"/>
              <a:t>A peça deve ser subdividida em ilhas, para reduzir as tensões residuais geradas pelas sucessivas dilatações e contrações.</a:t>
            </a:r>
          </a:p>
          <a:p>
            <a:r>
              <a:rPr lang="pt-BR" dirty="0"/>
              <a:t>Na estratégia XY, a direção de varredura sofre rotação de 90º em cada camada</a:t>
            </a:r>
          </a:p>
          <a:p>
            <a:r>
              <a:rPr lang="pt-BR" dirty="0"/>
              <a:t>As ilhas podem ter, dentro delas, direções iguais ou como um “tabuleiro de xadrez”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8D89E1-FA41-4067-8D91-19BC84487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003" y="805392"/>
            <a:ext cx="5274638" cy="5339919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D81149D-70DD-4339-8F75-16DD02C0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1037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4DC90B-9314-439B-AFFF-85295028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pó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8A3763-DF0E-45DB-B0A1-BDAEDC771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mais comum é usar pó esférico, pois ele tem boa escoabilidade e alta densidade aparente (massa de pó acondicionada num certo volume). </a:t>
            </a:r>
          </a:p>
          <a:p>
            <a:r>
              <a:rPr lang="pt-BR" dirty="0"/>
              <a:t>O custo do pó cresce muito com a redução da espessura, limitando o valor mínimo do diâmetro médio em 30 micrometros.</a:t>
            </a:r>
          </a:p>
          <a:p>
            <a:r>
              <a:rPr lang="pt-BR" dirty="0"/>
              <a:t>O maior valor do diâmetro médio tem sido  45 micrometros, em função da espessura da camada, dado o efeito da espessura da camada na rugosidade das superfícies da peça.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1BCDE8-D5A2-44AE-8EBA-0FBC3F57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5577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7DBAB4-478F-400D-ABC1-8E7E48B0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microestrutura gerada no processo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D6CF1C-104E-41DB-A25C-99638142E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600" dirty="0"/>
              <a:t>A poça de fusão</a:t>
            </a:r>
          </a:p>
          <a:p>
            <a:r>
              <a:rPr lang="pt-BR" sz="3600" dirty="0"/>
              <a:t>Crescimento celular</a:t>
            </a:r>
          </a:p>
          <a:p>
            <a:r>
              <a:rPr lang="pt-BR" sz="3600" dirty="0"/>
              <a:t>Grãos que atravessam bordas de poça: crescimento epitaxial</a:t>
            </a:r>
          </a:p>
          <a:p>
            <a:r>
              <a:rPr lang="pt-BR" sz="3600" dirty="0"/>
              <a:t>Textura cristalográfica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2DBCF1A-69E8-4891-83E0-5303A608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652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138" y="115887"/>
            <a:ext cx="10515600" cy="1325563"/>
          </a:xfrm>
        </p:spPr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Por que o nome “Manufatura Aditiva”?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Diferenciando: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3196" y="1441450"/>
            <a:ext cx="3436400" cy="313055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Manufatura Formativa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6" name="Picture 2" descr="Resultado de imagem para forjamento esquemat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02" y="2052073"/>
            <a:ext cx="3445680" cy="307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938380" y="1915711"/>
            <a:ext cx="3515526" cy="303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Manufatura Subtrativa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7589904" y="1690688"/>
            <a:ext cx="3953400" cy="303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Manufatura Aditiva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pic>
        <p:nvPicPr>
          <p:cNvPr id="1036" name="Picture 12" descr="Resultado de imagem para manufatura aditiva esquematic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9668" l="0" r="96517">
                        <a14:foregroundMark x1="21642" y1="29384" x2="17910" y2="60664"/>
                        <a14:foregroundMark x1="48756" y1="33649" x2="47761" y2="56398"/>
                        <a14:foregroundMark x1="75373" y1="52607" x2="75373" y2="60664"/>
                        <a14:foregroundMark x1="73632" y1="55924" x2="78358" y2="57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9" y="2307366"/>
            <a:ext cx="4314608" cy="22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m para torneamento esquemat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78" y="2615037"/>
            <a:ext cx="2967838" cy="23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22151" y="5174446"/>
            <a:ext cx="2870842" cy="14071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Remoção de material </a:t>
            </a:r>
          </a:p>
          <a:p>
            <a:r>
              <a:rPr lang="en-US" sz="1800"/>
              <a:t>Semi-acabados</a:t>
            </a:r>
          </a:p>
          <a:p>
            <a:r>
              <a:rPr lang="en-US" sz="1800"/>
              <a:t>Utilização de ferramentas</a:t>
            </a:r>
          </a:p>
          <a:p>
            <a:r>
              <a:rPr lang="en-US" sz="1800"/>
              <a:t>CAD-CAM opcional</a:t>
            </a:r>
            <a:endParaRPr lang="en-US" sz="18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44121" y="5037904"/>
            <a:ext cx="2870842" cy="140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5000"/>
              <a:buBlip>
                <a:blip r:embed="rId6"/>
              </a:buBlip>
              <a:defRPr sz="3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5000"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Utilização</a:t>
            </a:r>
            <a:r>
              <a:rPr lang="en-US" sz="1800" dirty="0"/>
              <a:t> de </a:t>
            </a:r>
            <a:r>
              <a:rPr lang="en-US" sz="1800" dirty="0" err="1"/>
              <a:t>moldes</a:t>
            </a:r>
            <a:r>
              <a:rPr lang="en-US" sz="1800" dirty="0"/>
              <a:t>/</a:t>
            </a:r>
            <a:r>
              <a:rPr lang="en-US" sz="1800" dirty="0" err="1"/>
              <a:t>matrizes</a:t>
            </a:r>
            <a:endParaRPr lang="en-US" sz="1800" dirty="0"/>
          </a:p>
          <a:p>
            <a:r>
              <a:rPr lang="en-US" sz="1800" dirty="0" err="1"/>
              <a:t>Engloba</a:t>
            </a:r>
            <a:r>
              <a:rPr lang="en-US" sz="1800" dirty="0"/>
              <a:t> </a:t>
            </a:r>
            <a:r>
              <a:rPr lang="en-US" sz="1800" dirty="0" err="1"/>
              <a:t>forja</a:t>
            </a:r>
            <a:r>
              <a:rPr lang="en-US" sz="1800" dirty="0"/>
              <a:t>, </a:t>
            </a:r>
            <a:r>
              <a:rPr lang="en-US" sz="1800" dirty="0" err="1"/>
              <a:t>estampagem</a:t>
            </a:r>
            <a:r>
              <a:rPr lang="en-US" sz="1800" dirty="0"/>
              <a:t>, </a:t>
            </a:r>
            <a:r>
              <a:rPr lang="en-US" sz="1800" dirty="0" err="1"/>
              <a:t>fundição</a:t>
            </a:r>
            <a:r>
              <a:rPr lang="en-US" sz="1800" dirty="0"/>
              <a:t>, </a:t>
            </a:r>
            <a:r>
              <a:rPr lang="en-US" sz="1800" dirty="0" err="1"/>
              <a:t>solda</a:t>
            </a:r>
            <a:r>
              <a:rPr lang="en-US" sz="1800" dirty="0"/>
              <a:t>, </a:t>
            </a:r>
            <a:r>
              <a:rPr lang="en-US" sz="1800" dirty="0" err="1"/>
              <a:t>injeção</a:t>
            </a:r>
            <a:r>
              <a:rPr lang="en-US" sz="1800" dirty="0"/>
              <a:t>, </a:t>
            </a:r>
            <a:r>
              <a:rPr lang="en-US" sz="1800" dirty="0" err="1"/>
              <a:t>metalurgia</a:t>
            </a:r>
            <a:r>
              <a:rPr lang="en-US" sz="1800" dirty="0"/>
              <a:t> do </a:t>
            </a:r>
            <a:r>
              <a:rPr lang="en-US" sz="1800" dirty="0" err="1"/>
              <a:t>pó</a:t>
            </a:r>
            <a:r>
              <a:rPr lang="en-US" sz="1800" dirty="0"/>
              <a:t>, </a:t>
            </a:r>
            <a:r>
              <a:rPr lang="en-US" sz="1800" dirty="0" err="1"/>
              <a:t>etc</a:t>
            </a:r>
            <a:endParaRPr lang="en-US" sz="18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8200181" y="4097030"/>
            <a:ext cx="2870842" cy="140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5000"/>
              <a:buBlip>
                <a:blip r:embed="rId6"/>
              </a:buBlip>
              <a:defRPr sz="3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5000"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Material </a:t>
            </a:r>
            <a:r>
              <a:rPr lang="en-US" sz="1800" dirty="0" err="1"/>
              <a:t>aplicado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camadas</a:t>
            </a:r>
            <a:endParaRPr lang="en-US" sz="1800" dirty="0"/>
          </a:p>
          <a:p>
            <a:r>
              <a:rPr lang="en-US" sz="1800" dirty="0" err="1"/>
              <a:t>Sem</a:t>
            </a:r>
            <a:r>
              <a:rPr lang="en-US" sz="1800" dirty="0"/>
              <a:t> </a:t>
            </a:r>
            <a:r>
              <a:rPr lang="en-US" sz="1800" dirty="0" err="1"/>
              <a:t>moldes</a:t>
            </a:r>
            <a:r>
              <a:rPr lang="en-US" sz="1800" dirty="0"/>
              <a:t> </a:t>
            </a:r>
            <a:r>
              <a:rPr lang="en-US" sz="1800" dirty="0" err="1"/>
              <a:t>ou</a:t>
            </a:r>
            <a:r>
              <a:rPr lang="en-US" sz="1800" dirty="0"/>
              <a:t> </a:t>
            </a:r>
            <a:r>
              <a:rPr lang="en-US" sz="1800" dirty="0" err="1"/>
              <a:t>ferramentas</a:t>
            </a:r>
            <a:endParaRPr lang="en-US" sz="1800" dirty="0"/>
          </a:p>
          <a:p>
            <a:r>
              <a:rPr lang="en-US" sz="1800" dirty="0"/>
              <a:t>CAD-CAM </a:t>
            </a:r>
            <a:r>
              <a:rPr lang="en-US" sz="1800" dirty="0" err="1"/>
              <a:t>obrigatório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117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58357C-9CC7-420A-B723-12EE5F8CF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poça</a:t>
            </a:r>
          </a:p>
        </p:txBody>
      </p:sp>
      <p:pic>
        <p:nvPicPr>
          <p:cNvPr id="6" name="Espaço Reservado para Conteúdo 5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DBF39E1D-25C8-4C44-B313-26F0C9683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194" y="602870"/>
            <a:ext cx="8242047" cy="5417308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4183D1-E717-4E6B-984D-EB10B469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30</a:t>
            </a:fld>
            <a:endParaRPr lang="x-none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7F56586-F587-4826-9E63-3E62C50273B1}"/>
              </a:ext>
            </a:extLst>
          </p:cNvPr>
          <p:cNvSpPr txBox="1"/>
          <p:nvPr/>
        </p:nvSpPr>
        <p:spPr>
          <a:xfrm>
            <a:off x="9678572" y="2678538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pó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A89D5C3-A869-49CF-A15B-138C1A11B2FB}"/>
              </a:ext>
            </a:extLst>
          </p:cNvPr>
          <p:cNvSpPr txBox="1"/>
          <p:nvPr/>
        </p:nvSpPr>
        <p:spPr>
          <a:xfrm>
            <a:off x="9678571" y="331152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Camada sólida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60857-4A8D-44A7-A830-FF802EED1E2E}"/>
              </a:ext>
            </a:extLst>
          </p:cNvPr>
          <p:cNvSpPr txBox="1"/>
          <p:nvPr/>
        </p:nvSpPr>
        <p:spPr>
          <a:xfrm>
            <a:off x="6764214" y="35767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laser</a:t>
            </a:r>
          </a:p>
        </p:txBody>
      </p:sp>
    </p:spTree>
    <p:extLst>
      <p:ext uri="{BB962C8B-B14F-4D97-AF65-F5344CB8AC3E}">
        <p14:creationId xmlns:p14="http://schemas.microsoft.com/office/powerpoint/2010/main" val="3628378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7885033-59F2-4D62-9E24-84A9077927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64567" y="2119422"/>
            <a:ext cx="9383150" cy="261915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4CF4E38-D0F8-4D3A-A433-6EE776220390}"/>
              </a:ext>
            </a:extLst>
          </p:cNvPr>
          <p:cNvSpPr txBox="1"/>
          <p:nvPr/>
        </p:nvSpPr>
        <p:spPr>
          <a:xfrm>
            <a:off x="1444283" y="2206392"/>
            <a:ext cx="1828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800" dirty="0"/>
              <a:t>Velocidade    do laser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EEE5232-566F-4070-A711-6605B2CB0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Gradiente térmico e velocidade de solidificação na poça líquida em movimento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2C689F-670A-47F9-9CA1-427A2A9E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31</a:t>
            </a:fld>
            <a:endParaRPr lang="x-none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481785-B781-44D5-9CBE-251AEE773330}"/>
              </a:ext>
            </a:extLst>
          </p:cNvPr>
          <p:cNvSpPr txBox="1"/>
          <p:nvPr/>
        </p:nvSpPr>
        <p:spPr>
          <a:xfrm>
            <a:off x="703385" y="5233182"/>
            <a:ext cx="7834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G</a:t>
            </a:r>
            <a:r>
              <a:rPr lang="pt-BR" sz="2400" baseline="-25000" dirty="0"/>
              <a:t>FL</a:t>
            </a:r>
            <a:r>
              <a:rPr lang="pt-BR" sz="2400" dirty="0"/>
              <a:t> = </a:t>
            </a:r>
            <a:r>
              <a:rPr lang="el-GR" sz="2400" dirty="0"/>
              <a:t>Δ</a:t>
            </a:r>
            <a:r>
              <a:rPr lang="pt-BR" sz="2400" dirty="0"/>
              <a:t>T / </a:t>
            </a:r>
            <a:r>
              <a:rPr lang="el-GR" sz="2400" dirty="0"/>
              <a:t>Δ</a:t>
            </a:r>
            <a:r>
              <a:rPr lang="pt-BR" sz="2400" dirty="0"/>
              <a:t>largura = (3000-2000 K) / 50 x10</a:t>
            </a:r>
            <a:r>
              <a:rPr lang="pt-BR" sz="2400" baseline="30000" dirty="0"/>
              <a:t>-6</a:t>
            </a:r>
            <a:r>
              <a:rPr lang="pt-BR" sz="2400" dirty="0"/>
              <a:t> m = 2 *10</a:t>
            </a:r>
            <a:r>
              <a:rPr lang="pt-BR" sz="2400" baseline="30000" dirty="0"/>
              <a:t>7</a:t>
            </a:r>
            <a:r>
              <a:rPr lang="pt-BR" sz="2400" dirty="0"/>
              <a:t> K/m 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D768A37F-4794-44FD-A7A9-5E293DE9DE6C}"/>
              </a:ext>
            </a:extLst>
          </p:cNvPr>
          <p:cNvCxnSpPr/>
          <p:nvPr/>
        </p:nvCxnSpPr>
        <p:spPr>
          <a:xfrm>
            <a:off x="8538287" y="2206392"/>
            <a:ext cx="0" cy="954107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82B2025-F143-4127-8871-25B1C9F5354F}"/>
              </a:ext>
            </a:extLst>
          </p:cNvPr>
          <p:cNvSpPr txBox="1"/>
          <p:nvPr/>
        </p:nvSpPr>
        <p:spPr>
          <a:xfrm>
            <a:off x="8538287" y="2498779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50 µm</a:t>
            </a:r>
          </a:p>
        </p:txBody>
      </p:sp>
    </p:spTree>
    <p:extLst>
      <p:ext uri="{BB962C8B-B14F-4D97-AF65-F5344CB8AC3E}">
        <p14:creationId xmlns:p14="http://schemas.microsoft.com/office/powerpoint/2010/main" val="3440688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36FAE-4309-467F-A1BF-E78615955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205712"/>
            <a:ext cx="2658795" cy="638287"/>
          </a:xfrm>
        </p:spPr>
        <p:txBody>
          <a:bodyPr>
            <a:normAutofit fontScale="90000"/>
          </a:bodyPr>
          <a:lstStyle/>
          <a:p>
            <a:r>
              <a:rPr lang="pt-BR" dirty="0"/>
              <a:t>Simulação da poça de fusão</a:t>
            </a:r>
          </a:p>
        </p:txBody>
      </p:sp>
      <p:pic>
        <p:nvPicPr>
          <p:cNvPr id="5" name="keyhole">
            <a:hlinkClick r:id="" action="ppaction://media"/>
            <a:extLst>
              <a:ext uri="{FF2B5EF4-FFF2-40B4-BE49-F238E27FC236}">
                <a16:creationId xmlns:a16="http://schemas.microsoft.com/office/drawing/2014/main" id="{DD61A71B-837E-4A12-8919-43F1872EB5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9465" y="0"/>
            <a:ext cx="8456955" cy="5456471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497694-D8B2-4E7E-9E83-DC716B3E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32</a:t>
            </a:fld>
            <a:endParaRPr lang="x-none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A34F91-B2C8-4B24-8383-82AF607B9048}"/>
              </a:ext>
            </a:extLst>
          </p:cNvPr>
          <p:cNvSpPr txBox="1"/>
          <p:nvPr/>
        </p:nvSpPr>
        <p:spPr>
          <a:xfrm>
            <a:off x="267286" y="2742302"/>
            <a:ext cx="32637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Notar ocorrência de Zona de Depressão sob o laser: temperatura muito alta evapora o metal.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C6EBC0A-E5D6-4DCC-B263-A7ECC8122222}"/>
              </a:ext>
            </a:extLst>
          </p:cNvPr>
          <p:cNvSpPr/>
          <p:nvPr/>
        </p:nvSpPr>
        <p:spPr>
          <a:xfrm>
            <a:off x="5162843" y="2250831"/>
            <a:ext cx="2236764" cy="2771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9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5DDA53-7117-47C4-8EF0-94E625DAE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39"/>
            <a:ext cx="10515600" cy="1325563"/>
          </a:xfrm>
        </p:spPr>
        <p:txBody>
          <a:bodyPr/>
          <a:lstStyle/>
          <a:p>
            <a:r>
              <a:rPr lang="pt-BR" dirty="0"/>
              <a:t>Poça de fusão e as células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55D009-B833-48BE-8A4A-4B7B3868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DDC1-61B4-4F90-8F87-176D58F64EB0}" type="slidenum">
              <a:rPr lang="pt-BR" smtClean="0"/>
              <a:t>33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AEE8A9-1EA6-467E-8D44-5B54FAE6CB5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4033"/>
            <a:ext cx="5875199" cy="44209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6ECE0E0-4949-4CB8-B036-896AB28F3069}"/>
              </a:ext>
            </a:extLst>
          </p:cNvPr>
          <p:cNvSpPr txBox="1"/>
          <p:nvPr/>
        </p:nvSpPr>
        <p:spPr>
          <a:xfrm>
            <a:off x="384313" y="6356350"/>
            <a:ext cx="226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M.O. de liga Ti-53%Nb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785DA2F-9D37-4739-AB48-D724ECC2B09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02" y="340988"/>
            <a:ext cx="6359004" cy="5053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9B8B078-CB80-4B4A-BD0C-6CFDC7DBD72F}"/>
              </a:ext>
            </a:extLst>
          </p:cNvPr>
          <p:cNvSpPr txBox="1"/>
          <p:nvPr/>
        </p:nvSpPr>
        <p:spPr>
          <a:xfrm>
            <a:off x="211015" y="5655212"/>
            <a:ext cx="530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Poça de fusão: ataque químico revela  perfil das poças.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15A030-011F-40C6-A365-34C568F80603}"/>
              </a:ext>
            </a:extLst>
          </p:cNvPr>
          <p:cNvSpPr txBox="1"/>
          <p:nvPr/>
        </p:nvSpPr>
        <p:spPr>
          <a:xfrm>
            <a:off x="6226653" y="5506323"/>
            <a:ext cx="575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Células são bastonetes: aspecto depende do plano de corte</a:t>
            </a:r>
          </a:p>
        </p:txBody>
      </p:sp>
    </p:spTree>
    <p:extLst>
      <p:ext uri="{BB962C8B-B14F-4D97-AF65-F5344CB8AC3E}">
        <p14:creationId xmlns:p14="http://schemas.microsoft.com/office/powerpoint/2010/main" val="2860677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904F9-40EF-4A57-A1D5-1F56971A9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pt-BR" dirty="0"/>
              <a:t>Microestrutura obtida na FLP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5CFE5C-DECE-4DCC-992C-D4673D3DA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62" y="1033671"/>
            <a:ext cx="10515600" cy="53226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/>
              <a:t>A microestrutura produzida por FLP apresenta poças de fusão com estrutura celular-dendrítica, com células crescendo na direção &lt;100&gt; dos materiais cúbicos, delineadas por </a:t>
            </a:r>
            <a:r>
              <a:rPr lang="pt-BR" sz="2400" dirty="0" err="1"/>
              <a:t>microsegregação</a:t>
            </a:r>
            <a:r>
              <a:rPr lang="pt-BR" sz="2400" dirty="0"/>
              <a:t> e discordâncias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229563-DDEC-433F-AC1E-398179895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2AD7-BC76-4764-A91A-21E05B08CD6D}" type="slidenum">
              <a:rPr lang="pt-BR" smtClean="0"/>
              <a:t>34</a:t>
            </a:fld>
            <a:endParaRPr lang="pt-B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6C147F-EBF8-4DD3-ACB9-85E9B1DA0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9"/>
          <a:stretch/>
        </p:blipFill>
        <p:spPr>
          <a:xfrm>
            <a:off x="1830284" y="2359234"/>
            <a:ext cx="7727742" cy="36319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B7010BD-6144-4CEE-A7E6-2717551DC4B6}"/>
              </a:ext>
            </a:extLst>
          </p:cNvPr>
          <p:cNvSpPr txBox="1"/>
          <p:nvPr/>
        </p:nvSpPr>
        <p:spPr>
          <a:xfrm>
            <a:off x="838199" y="5865197"/>
            <a:ext cx="10299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316L fabricado por FSL. É apresentada uma poça de fusão com estrutura celular, com segregação e e emaranhados de discordâncias nas paredes de células e, em alguns casos, precipitados nas paredes celulares. Wang 2017</a:t>
            </a:r>
          </a:p>
        </p:txBody>
      </p:sp>
    </p:spTree>
    <p:extLst>
      <p:ext uri="{BB962C8B-B14F-4D97-AF65-F5344CB8AC3E}">
        <p14:creationId xmlns:p14="http://schemas.microsoft.com/office/powerpoint/2010/main" val="427121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BBE11DC-837E-42AA-85AB-2B304236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DDC1-61B4-4F90-8F87-176D58F64EB0}" type="slidenum">
              <a:rPr lang="pt-BR" smtClean="0"/>
              <a:t>35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311B56-CE6E-4466-BD1E-972945A8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26" y="212342"/>
            <a:ext cx="7732839" cy="500536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FA977D1-D245-4F57-8319-6D0A194F9321}"/>
              </a:ext>
            </a:extLst>
          </p:cNvPr>
          <p:cNvSpPr txBox="1"/>
          <p:nvPr/>
        </p:nvSpPr>
        <p:spPr>
          <a:xfrm>
            <a:off x="3737113" y="5291742"/>
            <a:ext cx="813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Efeito do gradiente de temperatura e a velocidade de solidificação na</a:t>
            </a:r>
          </a:p>
          <a:p>
            <a:r>
              <a:rPr lang="pt-BR" dirty="0"/>
              <a:t>microestrutura. Fonte: Lee (2014) [59]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DD986EE-688A-4D74-9DA2-60F29FD8E9B3}"/>
              </a:ext>
            </a:extLst>
          </p:cNvPr>
          <p:cNvSpPr txBox="1"/>
          <p:nvPr/>
        </p:nvSpPr>
        <p:spPr>
          <a:xfrm>
            <a:off x="3737113" y="5894685"/>
            <a:ext cx="7076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Y. Lee, M. </a:t>
            </a:r>
            <a:r>
              <a:rPr lang="en-US" dirty="0" err="1"/>
              <a:t>Nordin</a:t>
            </a:r>
            <a:r>
              <a:rPr lang="en-US" dirty="0"/>
              <a:t>, S.S. Babu, D.F. </a:t>
            </a:r>
            <a:r>
              <a:rPr lang="en-US" dirty="0" err="1"/>
              <a:t>Farson</a:t>
            </a:r>
            <a:r>
              <a:rPr lang="en-US" dirty="0"/>
              <a:t>, Effect of fluid convection on dendrite  </a:t>
            </a:r>
            <a:r>
              <a:rPr lang="sv-SE" dirty="0"/>
              <a:t>arm spacing in laser deposition, Metall. Mater. Trans. B Process Metall. Mater.  </a:t>
            </a:r>
            <a:r>
              <a:rPr lang="pt-BR" dirty="0" err="1"/>
              <a:t>Process</a:t>
            </a:r>
            <a:r>
              <a:rPr lang="pt-BR" dirty="0"/>
              <a:t>. </a:t>
            </a:r>
            <a:r>
              <a:rPr lang="pt-BR" dirty="0" err="1"/>
              <a:t>Sci</a:t>
            </a:r>
            <a:r>
              <a:rPr lang="pt-BR" dirty="0"/>
              <a:t>. (2014). doi:10.1007/s11663-014-0054-7.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E97DB45-527B-41D9-9AF7-FEB4EB986465}"/>
              </a:ext>
            </a:extLst>
          </p:cNvPr>
          <p:cNvSpPr txBox="1"/>
          <p:nvPr/>
        </p:nvSpPr>
        <p:spPr>
          <a:xfrm>
            <a:off x="379122" y="922762"/>
            <a:ext cx="31805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2"/>
                </a:solidFill>
              </a:rPr>
              <a:t>Na FLP, a solidificação ocorre no modo Celular Dendrítico.</a:t>
            </a:r>
          </a:p>
          <a:p>
            <a:endParaRPr lang="pt-BR" dirty="0"/>
          </a:p>
          <a:p>
            <a:r>
              <a:rPr lang="pt-BR" dirty="0"/>
              <a:t>O crescimento é celular, na forma de colunas com direção longitudinal numa direção cristalográfica determinada, com crescimento epitaxial.</a:t>
            </a:r>
          </a:p>
          <a:p>
            <a:endParaRPr lang="pt-BR" dirty="0"/>
          </a:p>
          <a:p>
            <a:r>
              <a:rPr lang="pt-BR" dirty="0"/>
              <a:t>Diferencia-se do colunar dendrítico por não formar braços laterais, secundários.</a:t>
            </a:r>
          </a:p>
          <a:p>
            <a:endParaRPr lang="pt-BR" dirty="0"/>
          </a:p>
          <a:p>
            <a:r>
              <a:rPr lang="pt-BR" dirty="0"/>
              <a:t>A taxa de resfriamento é muito alta,  </a:t>
            </a:r>
          </a:p>
          <a:p>
            <a:r>
              <a:rPr lang="pt-BR" dirty="0"/>
              <a:t>10</a:t>
            </a:r>
            <a:r>
              <a:rPr lang="pt-BR" baseline="30000" dirty="0"/>
              <a:t>6</a:t>
            </a:r>
            <a:r>
              <a:rPr lang="pt-BR" dirty="0"/>
              <a:t> K/s no Laser</a:t>
            </a:r>
          </a:p>
          <a:p>
            <a:r>
              <a:rPr lang="pt-BR" dirty="0"/>
              <a:t>10</a:t>
            </a:r>
            <a:r>
              <a:rPr lang="pt-BR" baseline="30000" dirty="0"/>
              <a:t>5</a:t>
            </a:r>
            <a:r>
              <a:rPr lang="pt-BR" dirty="0"/>
              <a:t> K/s  no EB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23DB6C8-63A7-4DC4-B448-CD5BB55CEF93}"/>
              </a:ext>
            </a:extLst>
          </p:cNvPr>
          <p:cNvSpPr txBox="1"/>
          <p:nvPr/>
        </p:nvSpPr>
        <p:spPr>
          <a:xfrm>
            <a:off x="336918" y="229961"/>
            <a:ext cx="539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MODOS DE SOLIDIFICAÇÃO</a:t>
            </a:r>
          </a:p>
        </p:txBody>
      </p:sp>
    </p:spTree>
    <p:extLst>
      <p:ext uri="{BB962C8B-B14F-4D97-AF65-F5344CB8AC3E}">
        <p14:creationId xmlns:p14="http://schemas.microsoft.com/office/powerpoint/2010/main" val="1586481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8D53E-C3D4-4326-8FB0-4BE16BCA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Micrscopia</a:t>
            </a:r>
            <a:r>
              <a:rPr lang="pt-BR" dirty="0"/>
              <a:t> óptica x EBSD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0D77E3-0432-4CC6-83D3-E67A8A7B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DDC1-61B4-4F90-8F87-176D58F64EB0}" type="slidenum">
              <a:rPr lang="pt-BR" smtClean="0"/>
              <a:t>36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A6C7EAB-C39E-4CA1-A9AA-F7C235985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9" y="1298713"/>
            <a:ext cx="9586413" cy="458111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13657A6-05A0-4DC8-940B-61DDA9356E08}"/>
              </a:ext>
            </a:extLst>
          </p:cNvPr>
          <p:cNvSpPr txBox="1"/>
          <p:nvPr/>
        </p:nvSpPr>
        <p:spPr>
          <a:xfrm>
            <a:off x="1524000" y="5433020"/>
            <a:ext cx="3551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M.O: ataque químico revela segregação na borda da poça e contornos de grão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DBE7345-9781-4F52-BED6-9A89D72A6236}"/>
              </a:ext>
            </a:extLst>
          </p:cNvPr>
          <p:cNvSpPr txBox="1"/>
          <p:nvPr/>
        </p:nvSpPr>
        <p:spPr>
          <a:xfrm>
            <a:off x="5323293" y="5875035"/>
            <a:ext cx="5901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EBSD, ao identificar a orientação cristalina de cada pixel de 1um, constrói uma mapa de orientações que revela o cristal, o grão.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Linhas verdes vem da M.O</a:t>
            </a:r>
            <a:r>
              <a:rPr lang="pt-BR" b="1" dirty="0">
                <a:solidFill>
                  <a:srgbClr val="92D050"/>
                </a:solidFill>
              </a:rPr>
              <a:t>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4C52EE-F2AE-437B-AA34-7EFC34C8CE9B}"/>
              </a:ext>
            </a:extLst>
          </p:cNvPr>
          <p:cNvSpPr txBox="1"/>
          <p:nvPr/>
        </p:nvSpPr>
        <p:spPr>
          <a:xfrm>
            <a:off x="71131" y="2649824"/>
            <a:ext cx="896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Borda de poça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135231ED-378C-450C-939A-EBD66FCD4B2E}"/>
              </a:ext>
            </a:extLst>
          </p:cNvPr>
          <p:cNvCxnSpPr/>
          <p:nvPr/>
        </p:nvCxnSpPr>
        <p:spPr>
          <a:xfrm>
            <a:off x="703385" y="3094892"/>
            <a:ext cx="1659987" cy="33410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024D3F4-126B-4F7C-B5FE-969139CF48BC}"/>
              </a:ext>
            </a:extLst>
          </p:cNvPr>
          <p:cNvSpPr txBox="1"/>
          <p:nvPr/>
        </p:nvSpPr>
        <p:spPr>
          <a:xfrm>
            <a:off x="52479" y="4125505"/>
            <a:ext cx="1072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Contorno de grão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C2A53174-8DB5-458E-AE26-41A419D1A02C}"/>
              </a:ext>
            </a:extLst>
          </p:cNvPr>
          <p:cNvCxnSpPr>
            <a:cxnSpLocks/>
          </p:cNvCxnSpPr>
          <p:nvPr/>
        </p:nvCxnSpPr>
        <p:spPr>
          <a:xfrm flipV="1">
            <a:off x="1125415" y="4125505"/>
            <a:ext cx="2630659" cy="31222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948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0AE2B2B-1D57-4823-B2BC-88BEC3A3B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672" y="366235"/>
            <a:ext cx="4744580" cy="472886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850CC2F-7B05-43C1-946D-B1C7023D1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33" y="312628"/>
            <a:ext cx="4701687" cy="482790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0B2E1FA-5F08-4520-A9B0-56CC099F2772}"/>
              </a:ext>
            </a:extLst>
          </p:cNvPr>
          <p:cNvSpPr txBox="1"/>
          <p:nvPr/>
        </p:nvSpPr>
        <p:spPr>
          <a:xfrm>
            <a:off x="593853" y="5140535"/>
            <a:ext cx="5502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Estratégia de varredura só direção x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D6F83EC-DE5A-4745-A4EE-D140DA946CD2}"/>
              </a:ext>
            </a:extLst>
          </p:cNvPr>
          <p:cNvSpPr txBox="1"/>
          <p:nvPr/>
        </p:nvSpPr>
        <p:spPr>
          <a:xfrm>
            <a:off x="6878136" y="5140535"/>
            <a:ext cx="5121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Estratégia de varredura x e y em camadas alternadas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1D1EBCE-5443-4B8C-B5EB-35C628BDE479}"/>
              </a:ext>
            </a:extLst>
          </p:cNvPr>
          <p:cNvSpPr txBox="1"/>
          <p:nvPr/>
        </p:nvSpPr>
        <p:spPr>
          <a:xfrm>
            <a:off x="7509343" y="1152954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C2874D3-70FF-4DD2-A720-0EFD6C9589F7}"/>
              </a:ext>
            </a:extLst>
          </p:cNvPr>
          <p:cNvSpPr txBox="1"/>
          <p:nvPr/>
        </p:nvSpPr>
        <p:spPr>
          <a:xfrm>
            <a:off x="7656915" y="2660906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4FE03B6-D755-4C54-B15F-5D0538DA7E6D}"/>
              </a:ext>
            </a:extLst>
          </p:cNvPr>
          <p:cNvSpPr txBox="1"/>
          <p:nvPr/>
        </p:nvSpPr>
        <p:spPr>
          <a:xfrm>
            <a:off x="8003458" y="4373264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4" name="Fluxograma: Ou 13">
            <a:extLst>
              <a:ext uri="{FF2B5EF4-FFF2-40B4-BE49-F238E27FC236}">
                <a16:creationId xmlns:a16="http://schemas.microsoft.com/office/drawing/2014/main" id="{0A46C24A-CE00-4190-BBF6-E158799C09D6}"/>
              </a:ext>
            </a:extLst>
          </p:cNvPr>
          <p:cNvSpPr/>
          <p:nvPr/>
        </p:nvSpPr>
        <p:spPr>
          <a:xfrm>
            <a:off x="3234490" y="1543876"/>
            <a:ext cx="417763" cy="450415"/>
          </a:xfrm>
          <a:prstGeom prst="flowChar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B4825ED-EE8C-4B85-A589-5F183EA9377D}"/>
              </a:ext>
            </a:extLst>
          </p:cNvPr>
          <p:cNvSpPr txBox="1"/>
          <p:nvPr/>
        </p:nvSpPr>
        <p:spPr>
          <a:xfrm>
            <a:off x="3873715" y="1439014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16" name="Fluxograma: Ou 15">
            <a:extLst>
              <a:ext uri="{FF2B5EF4-FFF2-40B4-BE49-F238E27FC236}">
                <a16:creationId xmlns:a16="http://schemas.microsoft.com/office/drawing/2014/main" id="{6894085E-F6B3-4250-AE87-831DAD56EC06}"/>
              </a:ext>
            </a:extLst>
          </p:cNvPr>
          <p:cNvSpPr/>
          <p:nvPr/>
        </p:nvSpPr>
        <p:spPr>
          <a:xfrm>
            <a:off x="8784799" y="1921483"/>
            <a:ext cx="417763" cy="450415"/>
          </a:xfrm>
          <a:prstGeom prst="flowChar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luxograma: Ou 16">
            <a:extLst>
              <a:ext uri="{FF2B5EF4-FFF2-40B4-BE49-F238E27FC236}">
                <a16:creationId xmlns:a16="http://schemas.microsoft.com/office/drawing/2014/main" id="{309C8C36-1BEE-433E-B5F6-6D6638DCE7ED}"/>
              </a:ext>
            </a:extLst>
          </p:cNvPr>
          <p:cNvSpPr/>
          <p:nvPr/>
        </p:nvSpPr>
        <p:spPr>
          <a:xfrm>
            <a:off x="8759787" y="3921443"/>
            <a:ext cx="417763" cy="450415"/>
          </a:xfrm>
          <a:prstGeom prst="flowChar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spaço Reservado para Número de Slide 17">
            <a:extLst>
              <a:ext uri="{FF2B5EF4-FFF2-40B4-BE49-F238E27FC236}">
                <a16:creationId xmlns:a16="http://schemas.microsoft.com/office/drawing/2014/main" id="{4B9A50F7-7694-45C6-8452-2E9A804E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DDC1-61B4-4F90-8F87-176D58F64EB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887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3374E9-F823-4048-9278-F83D2D34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epitaxial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44663FFF-5BFE-46FD-A4BF-BE00975125DE}"/>
              </a:ext>
            </a:extLst>
          </p:cNvPr>
          <p:cNvSpPr txBox="1">
            <a:spLocks/>
          </p:cNvSpPr>
          <p:nvPr/>
        </p:nvSpPr>
        <p:spPr>
          <a:xfrm>
            <a:off x="725658" y="15046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Ao contrário da solidificação em moldes, a cada camada os processos FLP refundem uma parte do sólido para ali iniciar a solidificação da poça de metal líquido.</a:t>
            </a:r>
          </a:p>
          <a:p>
            <a:r>
              <a:rPr lang="pt-BR" dirty="0"/>
              <a:t>Como esse sólido é o próprio material que será adicionado e fundido, não há necessidade de um processo de nucleação: é a solidificação epitaxial.</a:t>
            </a:r>
          </a:p>
          <a:p>
            <a:r>
              <a:rPr lang="pt-BR" dirty="0"/>
              <a:t>O novo sólido se forma seguindo a mesma orientação cristalina do sólido subjacente, ainda que a direção de crescimento possa mudar!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C7766B-5D12-48E1-A31B-AA3D9B9A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3807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FC06D1-17BC-4BDB-918F-344DE28DA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598" y="365124"/>
            <a:ext cx="3473550" cy="6391925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É comum crescer em “estrutura celular”, com seção transversal </a:t>
            </a:r>
            <a:r>
              <a:rPr lang="pt-BR" dirty="0" err="1"/>
              <a:t>equiaxial</a:t>
            </a:r>
            <a:r>
              <a:rPr lang="pt-BR" dirty="0"/>
              <a:t>  hexagonal , e com uma direção alongada.</a:t>
            </a:r>
          </a:p>
          <a:p>
            <a:r>
              <a:rPr lang="pt-BR" dirty="0"/>
              <a:t>Aqui se vê a borda de uma poça. Abaixo, o material que não se refundiu, com estrutura cúbica, mas a direção de crescimento das células foi perpendicular ao corte, digamos direção &lt;001&gt;.</a:t>
            </a:r>
          </a:p>
          <a:p>
            <a:r>
              <a:rPr lang="pt-BR" dirty="0"/>
              <a:t>Acima, o cristal que se formou </a:t>
            </a:r>
            <a:r>
              <a:rPr lang="pt-BR" dirty="0" err="1"/>
              <a:t>epitaxialmente</a:t>
            </a:r>
            <a:r>
              <a:rPr lang="pt-BR" dirty="0"/>
              <a:t> também é cúbico e na mesma orientação, mas a direção de crescimento mudou: digamos que cresceu na direção &lt;100&gt;, perpendicular à &lt;001&gt;. 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06183F-E090-48B5-A3D9-C801543B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DDC1-61B4-4F90-8F87-176D58F64EB0}" type="slidenum">
              <a:rPr lang="pt-BR" smtClean="0"/>
              <a:t>39</a:t>
            </a:fld>
            <a:endParaRPr lang="pt-BR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83FF8F90-34EF-44FB-AF13-D9D7EC661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13" y="976217"/>
            <a:ext cx="7751054" cy="578083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4591541-2288-44AB-A644-A05A9EEBED39}"/>
              </a:ext>
            </a:extLst>
          </p:cNvPr>
          <p:cNvSpPr txBox="1"/>
          <p:nvPr/>
        </p:nvSpPr>
        <p:spPr>
          <a:xfrm>
            <a:off x="492613" y="114382"/>
            <a:ext cx="4205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Crescimento epitaxial</a:t>
            </a:r>
          </a:p>
        </p:txBody>
      </p:sp>
    </p:spTree>
    <p:extLst>
      <p:ext uri="{BB962C8B-B14F-4D97-AF65-F5344CB8AC3E}">
        <p14:creationId xmlns:p14="http://schemas.microsoft.com/office/powerpoint/2010/main" val="2900772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9854EB-783D-40EA-8349-0A601840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As muitas aplicações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F4BFF5-C09D-4939-9E1A-1E09C1E7A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É a mesma coisa que Impressão 3D.</a:t>
            </a:r>
          </a:p>
          <a:p>
            <a:r>
              <a:rPr lang="pt-BR" sz="3200" dirty="0"/>
              <a:t>Está sendo usado em </a:t>
            </a:r>
          </a:p>
          <a:p>
            <a:pPr lvl="1"/>
            <a:r>
              <a:rPr lang="pt-BR" sz="3200" dirty="0"/>
              <a:t>Polímeros</a:t>
            </a:r>
          </a:p>
          <a:p>
            <a:pPr lvl="1"/>
            <a:r>
              <a:rPr lang="pt-BR" sz="3200" dirty="0"/>
              <a:t>Cerâmicas</a:t>
            </a:r>
          </a:p>
          <a:p>
            <a:pPr lvl="1"/>
            <a:r>
              <a:rPr lang="pt-BR" sz="3200" dirty="0"/>
              <a:t>Metais</a:t>
            </a:r>
          </a:p>
          <a:p>
            <a:pPr lvl="1"/>
            <a:r>
              <a:rPr lang="pt-BR" sz="3200" dirty="0"/>
              <a:t>Cimento (construção civil)</a:t>
            </a:r>
          </a:p>
          <a:p>
            <a:pPr lvl="1"/>
            <a:r>
              <a:rPr lang="pt-BR" sz="3200" dirty="0"/>
              <a:t>Comestíveis </a:t>
            </a:r>
            <a:endParaRPr lang="en-US" sz="3200" dirty="0"/>
          </a:p>
          <a:p>
            <a:r>
              <a:rPr lang="pt-BR" sz="3200" dirty="0"/>
              <a:t>Nós hoje discutiremos a Manufatura Aditiva de Metais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FB1F96-444A-4994-B29D-4AE5681B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7868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B76C3-1591-4728-9D12-F637DCF6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epitaxial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B8A34A-A9C4-4B00-AFCA-A6215287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63" y="1658867"/>
            <a:ext cx="4651719" cy="4518096"/>
          </a:xfrm>
        </p:spPr>
        <p:txBody>
          <a:bodyPr/>
          <a:lstStyle/>
          <a:p>
            <a:r>
              <a:rPr lang="pt-BR" dirty="0"/>
              <a:t>A direção de crescimento das células nos cristais cúbicos é a direção &lt;100&gt; mais próxima da direção de retirada de calor.</a:t>
            </a:r>
          </a:p>
          <a:p>
            <a:r>
              <a:rPr lang="pt-BR" dirty="0"/>
              <a:t>A direção de retirada de calor é a direção normal à superfície da poça, em cada ponto.</a:t>
            </a:r>
          </a:p>
          <a:p>
            <a:r>
              <a:rPr lang="pt-BR" dirty="0"/>
              <a:t>Tendências</a:t>
            </a:r>
          </a:p>
          <a:p>
            <a:pPr lvl="1"/>
            <a:r>
              <a:rPr lang="pt-BR" dirty="0"/>
              <a:t>no fundo da poça, células são verticais.</a:t>
            </a:r>
          </a:p>
          <a:p>
            <a:pPr lvl="1"/>
            <a:r>
              <a:rPr lang="pt-BR" dirty="0"/>
              <a:t>Nas laterais da poça, tendem a ser horizontais.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094C10-DDC5-4DBA-821E-495D37229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782" y="1205712"/>
            <a:ext cx="6994155" cy="5278608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BCF6765-FFE6-4725-BD69-84A66CAD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8506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A19F874-3CB7-438C-A4D4-CA7B45EAC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01" y="1060728"/>
            <a:ext cx="6928833" cy="576657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325AE10-529B-4452-BCF0-634158A6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534" y="5471907"/>
            <a:ext cx="1355399" cy="1355399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600F20EF-E0F0-46BB-B8B0-99AF9D81D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63" y="248281"/>
            <a:ext cx="10945837" cy="638287"/>
          </a:xfrm>
        </p:spPr>
        <p:txBody>
          <a:bodyPr>
            <a:normAutofit fontScale="90000"/>
          </a:bodyPr>
          <a:lstStyle/>
          <a:p>
            <a:r>
              <a:rPr lang="pt-BR" dirty="0"/>
              <a:t>É comum a ocorrência de forte textura cristalográfica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24BE823-835A-428D-955E-CB93A39768A3}"/>
              </a:ext>
            </a:extLst>
          </p:cNvPr>
          <p:cNvSpPr txBox="1"/>
          <p:nvPr/>
        </p:nvSpPr>
        <p:spPr>
          <a:xfrm>
            <a:off x="7863840" y="1346926"/>
            <a:ext cx="39670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Textura varia com estratégia de varredura:</a:t>
            </a:r>
          </a:p>
          <a:p>
            <a:r>
              <a:rPr lang="pt-BR" dirty="0"/>
              <a:t>Os mapas de EBSD colorem os grãos de acordo com sua direção cristalina. Grãos vermelhos tem a direção &lt;100&gt;  alinhada com o eixo normal à superfície mostrada.</a:t>
            </a:r>
          </a:p>
          <a:p>
            <a:endParaRPr lang="pt-BR" dirty="0"/>
          </a:p>
          <a:p>
            <a:r>
              <a:rPr lang="pt-BR" dirty="0"/>
              <a:t>Por exemplo: Figura (a) mostra que, no plano </a:t>
            </a:r>
            <a:r>
              <a:rPr lang="pt-BR" dirty="0" err="1"/>
              <a:t>yz</a:t>
            </a:r>
            <a:r>
              <a:rPr lang="pt-BR" dirty="0"/>
              <a:t>, a maioria dos grãos são vermelhos, ou seja, os grãos tem planos (100) paralelos àquela superfície e portanto a direção &lt;100&gt; é paralela ao eixo x.</a:t>
            </a:r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8E12E2FE-66BB-49A4-88A7-61EB572FD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4593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B4987-4AEC-43C5-BC01-341EF65C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267" y="248281"/>
            <a:ext cx="9284677" cy="638287"/>
          </a:xfrm>
        </p:spPr>
        <p:txBody>
          <a:bodyPr>
            <a:noAutofit/>
          </a:bodyPr>
          <a:lstStyle/>
          <a:p>
            <a:r>
              <a:rPr lang="pt-BR" sz="4800" b="1" dirty="0">
                <a:solidFill>
                  <a:schemeClr val="accent1"/>
                </a:solidFill>
              </a:rPr>
              <a:t>Características da solidificação na FLP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41F7CD-3D62-4743-B524-7ACB24595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82" y="902969"/>
            <a:ext cx="10515600" cy="4518096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pt-BR" sz="3200" dirty="0"/>
              <a:t>Poça líquida sempre refunde parte do sólido </a:t>
            </a:r>
            <a:r>
              <a:rPr lang="pt-BR" sz="3200" dirty="0" err="1"/>
              <a:t>pré</a:t>
            </a:r>
            <a:r>
              <a:rPr lang="pt-BR" sz="3200" dirty="0"/>
              <a:t> existente.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sz="3200" dirty="0">
                <a:solidFill>
                  <a:schemeClr val="tx2"/>
                </a:solidFill>
              </a:rPr>
              <a:t>Solidificação tende a ser por crescimento epitaxial: novo sólido cresce seguindo orientação cristalina do sólido que já existe. 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sz="3200" dirty="0"/>
              <a:t>Solidificação ocorre no modo celular dendrítico, que é </a:t>
            </a:r>
            <a:r>
              <a:rPr lang="pt-BR" sz="3200" dirty="0" err="1"/>
              <a:t>cristalograficamente</a:t>
            </a:r>
            <a:r>
              <a:rPr lang="pt-BR" sz="3200" dirty="0"/>
              <a:t> orientado).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sz="3200" dirty="0">
                <a:solidFill>
                  <a:schemeClr val="tx2"/>
                </a:solidFill>
              </a:rPr>
              <a:t>Nos cristais cúbicos, as células crescem na direção &lt;100&gt;.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3200" dirty="0"/>
              <a:t>A extração de calor ocorre nas direções normais à superfície da poça líquida.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sz="3200" dirty="0">
                <a:solidFill>
                  <a:schemeClr val="tx2"/>
                </a:solidFill>
              </a:rPr>
              <a:t>Crescimento epitaxial se dá na direção &lt;100&gt; </a:t>
            </a:r>
            <a:r>
              <a:rPr lang="pt-BR" sz="3200" dirty="0" err="1">
                <a:solidFill>
                  <a:schemeClr val="tx2"/>
                </a:solidFill>
              </a:rPr>
              <a:t>angularmente</a:t>
            </a:r>
            <a:r>
              <a:rPr lang="pt-BR" sz="3200" dirty="0">
                <a:solidFill>
                  <a:schemeClr val="tx2"/>
                </a:solidFill>
              </a:rPr>
              <a:t> mais próxima à direção de extração de calor. </a:t>
            </a:r>
          </a:p>
          <a:p>
            <a:pPr marL="0" indent="0">
              <a:buNone/>
            </a:pPr>
            <a:endParaRPr lang="pt-BR" sz="22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4C4F770-BDD6-4702-89C2-FDFFF5674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4128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E129E-B76E-49C7-B0A3-A76B70CD4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Principais defeitos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9DA82E-83C5-458D-951E-B840B8555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Porosidade</a:t>
            </a:r>
            <a:r>
              <a:rPr lang="en-US" dirty="0"/>
              <a:t> de </a:t>
            </a:r>
            <a:r>
              <a:rPr lang="en-US" dirty="0" err="1"/>
              <a:t>falta</a:t>
            </a:r>
            <a:r>
              <a:rPr lang="en-US" dirty="0"/>
              <a:t> de </a:t>
            </a:r>
            <a:r>
              <a:rPr lang="en-US" dirty="0" err="1"/>
              <a:t>fusão</a:t>
            </a:r>
            <a:endParaRPr lang="en-US" dirty="0"/>
          </a:p>
          <a:p>
            <a:r>
              <a:rPr lang="en-US" dirty="0" err="1"/>
              <a:t>Porosidade</a:t>
            </a:r>
            <a:r>
              <a:rPr lang="en-US" dirty="0"/>
              <a:t> de keyhole, </a:t>
            </a:r>
            <a:r>
              <a:rPr lang="en-US" dirty="0" err="1"/>
              <a:t>inchamento</a:t>
            </a:r>
            <a:endParaRPr lang="en-US" dirty="0"/>
          </a:p>
          <a:p>
            <a:r>
              <a:rPr lang="en-US" dirty="0" err="1"/>
              <a:t>Trincas</a:t>
            </a:r>
            <a:r>
              <a:rPr lang="en-US" dirty="0"/>
              <a:t> a </a:t>
            </a:r>
            <a:r>
              <a:rPr lang="en-US" dirty="0" err="1"/>
              <a:t>quente</a:t>
            </a:r>
            <a:r>
              <a:rPr lang="en-US" dirty="0"/>
              <a:t> </a:t>
            </a:r>
          </a:p>
          <a:p>
            <a:r>
              <a:rPr lang="en-US" dirty="0" err="1"/>
              <a:t>Trincas</a:t>
            </a:r>
            <a:r>
              <a:rPr lang="en-US" dirty="0"/>
              <a:t> a </a:t>
            </a:r>
            <a:r>
              <a:rPr lang="en-US" dirty="0" err="1"/>
              <a:t>frio</a:t>
            </a:r>
            <a:r>
              <a:rPr lang="en-US" dirty="0"/>
              <a:t> </a:t>
            </a:r>
          </a:p>
          <a:p>
            <a:r>
              <a:rPr lang="en-US" dirty="0" err="1"/>
              <a:t>Tensão</a:t>
            </a:r>
            <a:r>
              <a:rPr lang="en-US" dirty="0"/>
              <a:t> residual</a:t>
            </a:r>
          </a:p>
          <a:p>
            <a:r>
              <a:rPr lang="en-US" dirty="0" err="1"/>
              <a:t>Depleção</a:t>
            </a:r>
            <a:r>
              <a:rPr lang="en-US" dirty="0"/>
              <a:t> de </a:t>
            </a:r>
            <a:r>
              <a:rPr lang="en-US" dirty="0" err="1"/>
              <a:t>elementos</a:t>
            </a:r>
            <a:r>
              <a:rPr lang="en-US" dirty="0"/>
              <a:t> </a:t>
            </a:r>
            <a:r>
              <a:rPr lang="en-US" dirty="0" err="1"/>
              <a:t>voláteis</a:t>
            </a:r>
            <a:endParaRPr lang="en-US" dirty="0"/>
          </a:p>
          <a:p>
            <a:r>
              <a:rPr lang="en-US" dirty="0" err="1"/>
              <a:t>Variabilidade</a:t>
            </a:r>
            <a:r>
              <a:rPr lang="en-US" dirty="0"/>
              <a:t> de </a:t>
            </a:r>
            <a:r>
              <a:rPr lang="en-US" dirty="0" err="1"/>
              <a:t>propriedades</a:t>
            </a:r>
            <a:endParaRPr lang="en-US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213ED1-74A3-4E90-BC2F-ACCA5BAE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18328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889AC0-4B24-4B81-AC52-828C9178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7425"/>
            <a:ext cx="3030415" cy="638287"/>
          </a:xfrm>
        </p:spPr>
        <p:txBody>
          <a:bodyPr>
            <a:normAutofit fontScale="90000"/>
          </a:bodyPr>
          <a:lstStyle/>
          <a:p>
            <a:r>
              <a:rPr lang="pt-BR" dirty="0"/>
              <a:t>Porosidade de falta de fusão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6515F-95F0-4D87-A102-6D02B7D2F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867"/>
            <a:ext cx="3030415" cy="4518096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Poros de formato irregular são causados por Potência insuficiente ou velocidade muito alta ou baixa densidade aparente, associados baixa penetração do laser.</a:t>
            </a:r>
          </a:p>
          <a:p>
            <a:endParaRPr lang="pt-BR" dirty="0"/>
          </a:p>
          <a:p>
            <a:r>
              <a:rPr lang="pt-BR" dirty="0"/>
              <a:t>Solução: aumentar potencia, baixar velocidade,  aplicar compressão isostática a quente (HIP)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B5C0B3E-1576-40DF-9A31-1D9E8CDA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44</a:t>
            </a:fld>
            <a:endParaRPr lang="x-none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947B242-D073-4844-8E6A-1662A5D09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949" y="195149"/>
            <a:ext cx="7916380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4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089AAD-5FBB-4932-8EC3-50CC6EA3B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7425"/>
            <a:ext cx="3744854" cy="638287"/>
          </a:xfrm>
        </p:spPr>
        <p:txBody>
          <a:bodyPr>
            <a:normAutofit fontScale="90000"/>
          </a:bodyPr>
          <a:lstStyle/>
          <a:p>
            <a:r>
              <a:rPr lang="pt-BR" dirty="0"/>
              <a:t>Porosidade de </a:t>
            </a:r>
            <a:r>
              <a:rPr lang="pt-BR" dirty="0" err="1"/>
              <a:t>keyhole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FDAD39-2DD4-40F8-87A2-5B9C4E856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867"/>
            <a:ext cx="3744854" cy="451809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Poros arredondados mas não esféricos, em geral no fundo de poças muito profundas, são causados por alta potência ou velocidade muito baixa, ou estratégia de varredura com ilhas e sem mecanismo de mitigação</a:t>
            </a:r>
          </a:p>
          <a:p>
            <a:endParaRPr lang="pt-BR" dirty="0"/>
          </a:p>
          <a:p>
            <a:r>
              <a:rPr lang="pt-BR" dirty="0"/>
              <a:t>Solução: reduzir potência ou aumentar velocidade. Aplicar compressão isostática a quente (HIP)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C50C2C-0583-4C11-80A3-249CC150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45</a:t>
            </a:fld>
            <a:endParaRPr lang="x-none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8171F8-A61D-4AFF-96E7-B33353ED8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054" y="407963"/>
            <a:ext cx="7277287" cy="541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36FAE-4309-467F-A1BF-E78615955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205712"/>
            <a:ext cx="2658795" cy="638287"/>
          </a:xfrm>
        </p:spPr>
        <p:txBody>
          <a:bodyPr>
            <a:normAutofit fontScale="90000"/>
          </a:bodyPr>
          <a:lstStyle/>
          <a:p>
            <a:r>
              <a:rPr lang="pt-BR" dirty="0"/>
              <a:t>Formação de porosidade de </a:t>
            </a:r>
            <a:r>
              <a:rPr lang="pt-BR" dirty="0" err="1"/>
              <a:t>keyhole</a:t>
            </a:r>
            <a:endParaRPr lang="pt-BR" dirty="0"/>
          </a:p>
        </p:txBody>
      </p:sp>
      <p:pic>
        <p:nvPicPr>
          <p:cNvPr id="5" name="keyhole">
            <a:hlinkClick r:id="" action="ppaction://media"/>
            <a:extLst>
              <a:ext uri="{FF2B5EF4-FFF2-40B4-BE49-F238E27FC236}">
                <a16:creationId xmlns:a16="http://schemas.microsoft.com/office/drawing/2014/main" id="{DD61A71B-837E-4A12-8919-43F1872EB5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9465" y="0"/>
            <a:ext cx="8456955" cy="5456471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497694-D8B2-4E7E-9E83-DC716B3E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46</a:t>
            </a:fld>
            <a:endParaRPr lang="x-none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A34F91-B2C8-4B24-8383-82AF607B9048}"/>
              </a:ext>
            </a:extLst>
          </p:cNvPr>
          <p:cNvSpPr txBox="1"/>
          <p:nvPr/>
        </p:nvSpPr>
        <p:spPr>
          <a:xfrm>
            <a:off x="365760" y="3319975"/>
            <a:ext cx="37701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Simulação da temperatura, fluxo de líquido, formação da cavidade (</a:t>
            </a:r>
            <a:r>
              <a:rPr lang="pt-BR" sz="3200" dirty="0" err="1"/>
              <a:t>keyhole</a:t>
            </a:r>
            <a:r>
              <a:rPr lang="pt-BR" sz="3200" dirty="0"/>
              <a:t>) e formação de poro </a:t>
            </a:r>
          </a:p>
        </p:txBody>
      </p:sp>
    </p:spTree>
    <p:extLst>
      <p:ext uri="{BB962C8B-B14F-4D97-AF65-F5344CB8AC3E}">
        <p14:creationId xmlns:p14="http://schemas.microsoft.com/office/powerpoint/2010/main" val="53461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30828-7BB9-4FEE-86C2-4C9DB4CD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61" y="886568"/>
            <a:ext cx="4521591" cy="638287"/>
          </a:xfrm>
        </p:spPr>
        <p:txBody>
          <a:bodyPr>
            <a:normAutofit fontScale="90000"/>
          </a:bodyPr>
          <a:lstStyle/>
          <a:p>
            <a:r>
              <a:rPr lang="pt-BR" dirty="0"/>
              <a:t>Mitigação de </a:t>
            </a:r>
            <a:r>
              <a:rPr lang="pt-BR" dirty="0" err="1"/>
              <a:t>keyhole</a:t>
            </a:r>
            <a:r>
              <a:rPr lang="pt-BR" dirty="0"/>
              <a:t> por redução de potência na inversão de sentido do laser</a:t>
            </a:r>
          </a:p>
        </p:txBody>
      </p:sp>
      <p:pic>
        <p:nvPicPr>
          <p:cNvPr id="5" name="mitigação">
            <a:hlinkClick r:id="" action="ppaction://media"/>
            <a:extLst>
              <a:ext uri="{FF2B5EF4-FFF2-40B4-BE49-F238E27FC236}">
                <a16:creationId xmlns:a16="http://schemas.microsoft.com/office/drawing/2014/main" id="{EDE66EEB-A93C-4A3A-907F-DCFF884725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2166" y="333515"/>
            <a:ext cx="6728573" cy="5591101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F095AD-760E-4E24-B983-E5861041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47</a:t>
            </a:fld>
            <a:endParaRPr lang="x-none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9988A4A-CFF6-49B5-BF98-E005669E92A1}"/>
              </a:ext>
            </a:extLst>
          </p:cNvPr>
          <p:cNvSpPr txBox="1"/>
          <p:nvPr/>
        </p:nvSpPr>
        <p:spPr>
          <a:xfrm>
            <a:off x="492034" y="2785403"/>
            <a:ext cx="42065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Sem redução de potência, na região de inversão de sentido a inércia do espelho causa redução de velocidade do laser, concentração de energia no local, aumento de profundidade da poça: risco de formação de poros.</a:t>
            </a:r>
          </a:p>
        </p:txBody>
      </p:sp>
    </p:spTree>
    <p:extLst>
      <p:ext uri="{BB962C8B-B14F-4D97-AF65-F5344CB8AC3E}">
        <p14:creationId xmlns:p14="http://schemas.microsoft.com/office/powerpoint/2010/main" val="407046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8F282-92AD-47DA-B67E-26BB64E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É possível reduzir porosidade a menos de 0,5%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665590-5ADF-442A-A782-B2100C9E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48</a:t>
            </a:fld>
            <a:endParaRPr lang="x-none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5FD25DD-337E-49A8-A1F2-FC9EE7150D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279729"/>
              </p:ext>
            </p:extLst>
          </p:nvPr>
        </p:nvGraphicFramePr>
        <p:xfrm>
          <a:off x="4586068" y="1540421"/>
          <a:ext cx="6302326" cy="475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A6823555-4829-48C8-AA1B-D6758414E63A}"/>
              </a:ext>
            </a:extLst>
          </p:cNvPr>
          <p:cNvSpPr txBox="1"/>
          <p:nvPr/>
        </p:nvSpPr>
        <p:spPr>
          <a:xfrm>
            <a:off x="633046" y="1983545"/>
            <a:ext cx="369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Densidade relativa de amostras de liga Ti-53%Nb produzidas por FLP-L</a:t>
            </a:r>
          </a:p>
          <a:p>
            <a:r>
              <a:rPr lang="pt-BR" dirty="0"/>
              <a:t>No SENAI Laser Joinville</a:t>
            </a:r>
          </a:p>
        </p:txBody>
      </p:sp>
    </p:spTree>
    <p:extLst>
      <p:ext uri="{BB962C8B-B14F-4D97-AF65-F5344CB8AC3E}">
        <p14:creationId xmlns:p14="http://schemas.microsoft.com/office/powerpoint/2010/main" val="4011520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459D9-2A00-4F38-BDF3-B0EC60321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Tensões residuais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22EC5C-D30D-4C58-9F2D-076B2638B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DDC1-61B4-4F90-8F87-176D58F64EB0}" type="slidenum">
              <a:rPr lang="pt-BR" smtClean="0"/>
              <a:t>49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2F4DAB3-700B-401C-A035-C204689F1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8613"/>
            <a:ext cx="8010965" cy="452619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5662CC0-78E0-4191-8E2C-A68A1A8E466A}"/>
              </a:ext>
            </a:extLst>
          </p:cNvPr>
          <p:cNvSpPr txBox="1"/>
          <p:nvPr/>
        </p:nvSpPr>
        <p:spPr>
          <a:xfrm>
            <a:off x="8651632" y="229209"/>
            <a:ext cx="3291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 </a:t>
            </a:r>
            <a:r>
              <a:rPr lang="en-US" sz="2000" dirty="0" err="1"/>
              <a:t>altas</a:t>
            </a:r>
            <a:r>
              <a:rPr lang="en-US" sz="2000" dirty="0"/>
              <a:t> </a:t>
            </a:r>
            <a:r>
              <a:rPr lang="en-US" sz="2000" dirty="0" err="1"/>
              <a:t>taxas</a:t>
            </a:r>
            <a:r>
              <a:rPr lang="en-US" sz="2000" dirty="0"/>
              <a:t> de </a:t>
            </a:r>
            <a:r>
              <a:rPr lang="en-US" sz="2000" dirty="0" err="1"/>
              <a:t>aquecimento</a:t>
            </a:r>
            <a:r>
              <a:rPr lang="en-US" sz="2000" dirty="0"/>
              <a:t> e </a:t>
            </a:r>
            <a:r>
              <a:rPr lang="en-US" sz="2000" dirty="0" err="1"/>
              <a:t>resfriamento</a:t>
            </a:r>
            <a:r>
              <a:rPr lang="en-US" sz="2000" dirty="0"/>
              <a:t> e as </a:t>
            </a:r>
            <a:r>
              <a:rPr lang="en-US" sz="2000" dirty="0" err="1"/>
              <a:t>contrações</a:t>
            </a:r>
            <a:r>
              <a:rPr lang="en-US" sz="2000" dirty="0"/>
              <a:t> de </a:t>
            </a:r>
            <a:r>
              <a:rPr lang="en-US" sz="2000" dirty="0" err="1"/>
              <a:t>solidificação</a:t>
            </a:r>
            <a:r>
              <a:rPr lang="en-US" sz="2000" dirty="0"/>
              <a:t> </a:t>
            </a:r>
            <a:r>
              <a:rPr lang="en-US" sz="2000" dirty="0" err="1"/>
              <a:t>causam</a:t>
            </a:r>
            <a:r>
              <a:rPr lang="en-US" sz="2000" dirty="0"/>
              <a:t> fortes </a:t>
            </a:r>
            <a:r>
              <a:rPr lang="en-US" sz="2000" dirty="0" err="1"/>
              <a:t>tensões</a:t>
            </a:r>
            <a:r>
              <a:rPr lang="en-US" sz="2000" dirty="0"/>
              <a:t> </a:t>
            </a:r>
            <a:r>
              <a:rPr lang="en-US" sz="2000" dirty="0" err="1"/>
              <a:t>residuais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Método</a:t>
            </a:r>
            <a:r>
              <a:rPr lang="en-US" sz="2000" dirty="0"/>
              <a:t> de </a:t>
            </a:r>
            <a:r>
              <a:rPr lang="en-US" sz="2000" dirty="0" err="1"/>
              <a:t>determinação</a:t>
            </a:r>
            <a:r>
              <a:rPr lang="en-US" sz="2000" dirty="0"/>
              <a:t>: Uma </a:t>
            </a:r>
            <a:r>
              <a:rPr lang="en-US" sz="2000" dirty="0" err="1"/>
              <a:t>viga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balanço</a:t>
            </a:r>
            <a:r>
              <a:rPr lang="en-US" sz="2000" dirty="0"/>
              <a:t> </a:t>
            </a:r>
            <a:r>
              <a:rPr lang="en-US" sz="2000" dirty="0" err="1"/>
              <a:t>sofreria</a:t>
            </a:r>
            <a:r>
              <a:rPr lang="en-US" sz="2000" dirty="0"/>
              <a:t> </a:t>
            </a:r>
            <a:r>
              <a:rPr lang="en-US" sz="2000" dirty="0" err="1"/>
              <a:t>muita</a:t>
            </a:r>
            <a:r>
              <a:rPr lang="en-US" sz="2000" dirty="0"/>
              <a:t> </a:t>
            </a:r>
            <a:r>
              <a:rPr lang="en-US" sz="2000" dirty="0" err="1"/>
              <a:t>distorção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fabricação</a:t>
            </a:r>
            <a:r>
              <a:rPr lang="en-US" sz="2000" dirty="0"/>
              <a:t>, </a:t>
            </a:r>
            <a:r>
              <a:rPr lang="en-US" sz="2000" dirty="0" err="1"/>
              <a:t>então</a:t>
            </a:r>
            <a:r>
              <a:rPr lang="en-US" sz="2000" dirty="0"/>
              <a:t>  é </a:t>
            </a:r>
            <a:r>
              <a:rPr lang="en-US" sz="2000" dirty="0" err="1"/>
              <a:t>fabricada</a:t>
            </a:r>
            <a:r>
              <a:rPr lang="en-US" sz="2000" dirty="0"/>
              <a:t> com a </a:t>
            </a:r>
            <a:r>
              <a:rPr lang="en-US" sz="2000" dirty="0" err="1"/>
              <a:t>estrutura</a:t>
            </a:r>
            <a:r>
              <a:rPr lang="en-US" sz="2000" dirty="0"/>
              <a:t> de </a:t>
            </a:r>
            <a:r>
              <a:rPr lang="en-US" sz="2000" dirty="0" err="1"/>
              <a:t>suporte</a:t>
            </a:r>
            <a:r>
              <a:rPr lang="en-US" sz="2000" dirty="0"/>
              <a:t> </a:t>
            </a:r>
            <a:r>
              <a:rPr lang="en-US" sz="2000" dirty="0" err="1"/>
              <a:t>mostrada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figura</a:t>
            </a:r>
            <a:r>
              <a:rPr lang="en-US" sz="2000" dirty="0"/>
              <a:t>. </a:t>
            </a:r>
          </a:p>
          <a:p>
            <a:endParaRPr lang="en-US" dirty="0"/>
          </a:p>
          <a:p>
            <a:r>
              <a:rPr lang="en-US" dirty="0" err="1"/>
              <a:t>Quando</a:t>
            </a:r>
            <a:r>
              <a:rPr lang="en-US" dirty="0"/>
              <a:t> o </a:t>
            </a:r>
            <a:r>
              <a:rPr lang="en-US" dirty="0" err="1"/>
              <a:t>suporte</a:t>
            </a:r>
            <a:r>
              <a:rPr lang="en-US" dirty="0"/>
              <a:t> é cortado da base, </a:t>
            </a:r>
            <a:r>
              <a:rPr lang="en-US" dirty="0" err="1"/>
              <a:t>observa</a:t>
            </a:r>
            <a:r>
              <a:rPr lang="en-US" dirty="0"/>
              <a:t>-se a </a:t>
            </a:r>
            <a:r>
              <a:rPr lang="en-US" dirty="0" err="1"/>
              <a:t>deformação</a:t>
            </a:r>
            <a:r>
              <a:rPr lang="en-US" dirty="0"/>
              <a:t> </a:t>
            </a:r>
            <a:r>
              <a:rPr lang="en-US" dirty="0" err="1"/>
              <a:t>induzida</a:t>
            </a:r>
            <a:r>
              <a:rPr lang="en-US" dirty="0"/>
              <a:t> pela </a:t>
            </a:r>
            <a:r>
              <a:rPr lang="en-US" dirty="0" err="1"/>
              <a:t>tensão</a:t>
            </a:r>
            <a:r>
              <a:rPr lang="en-US" dirty="0"/>
              <a:t> residual.</a:t>
            </a:r>
          </a:p>
          <a:p>
            <a:endParaRPr lang="en-US" u="sng" dirty="0"/>
          </a:p>
          <a:p>
            <a:r>
              <a:rPr lang="en-US" u="sng" dirty="0" err="1"/>
              <a:t>Solução</a:t>
            </a:r>
            <a:r>
              <a:rPr lang="en-US" u="sng" dirty="0"/>
              <a:t>: </a:t>
            </a:r>
            <a:r>
              <a:rPr lang="en-US" u="sng" dirty="0" err="1"/>
              <a:t>tratamento</a:t>
            </a:r>
            <a:r>
              <a:rPr lang="en-US" u="sng" dirty="0"/>
              <a:t> de </a:t>
            </a:r>
            <a:r>
              <a:rPr lang="en-US" u="sng" dirty="0" err="1"/>
              <a:t>alívio</a:t>
            </a:r>
            <a:r>
              <a:rPr lang="en-US" u="sng" dirty="0"/>
              <a:t> de </a:t>
            </a:r>
            <a:r>
              <a:rPr lang="en-US" u="sng" dirty="0" err="1"/>
              <a:t>tensão</a:t>
            </a:r>
            <a:r>
              <a:rPr lang="en-US" u="sng" dirty="0"/>
              <a:t> antes do </a:t>
            </a:r>
            <a:r>
              <a:rPr lang="en-US" u="sng" dirty="0" err="1"/>
              <a:t>corte</a:t>
            </a:r>
            <a:r>
              <a:rPr lang="en-US" u="sng" dirty="0"/>
              <a:t>.</a:t>
            </a:r>
            <a:br>
              <a:rPr lang="en-US" u="sng" dirty="0"/>
            </a:br>
            <a:endParaRPr lang="pt-BR" u="sng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EDD2E65-2280-45AA-ADA8-26798F3799FC}"/>
              </a:ext>
            </a:extLst>
          </p:cNvPr>
          <p:cNvSpPr txBox="1"/>
          <p:nvPr/>
        </p:nvSpPr>
        <p:spPr>
          <a:xfrm>
            <a:off x="318052" y="5965951"/>
            <a:ext cx="1162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(17) (PDF) Efficient Predictive Model of Cantilever Distortion in Selective Laser Melting</a:t>
            </a:r>
            <a:r>
              <a:rPr lang="en-US" dirty="0"/>
              <a:t>. Available from: </a:t>
            </a:r>
            <a:r>
              <a:rPr lang="en-US" dirty="0">
                <a:hlinkClick r:id="rId3"/>
              </a:rPr>
              <a:t>https://www.researchgate.net/publication/310313976_Efficient_Predictive_Model_of_Cantilever_Distortion_in_Selective_Laser_Melting</a:t>
            </a:r>
            <a:r>
              <a:rPr lang="en-US" dirty="0"/>
              <a:t> [accessed Mar 09 2020].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438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E6A3B9-4755-4F4B-A6A7-BD9622E16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Um novo processo de fabricação. Vantagens?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5ABAEB-0CFA-44A1-962F-5BDA5DD8D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/>
              <a:t>Geometrias</a:t>
            </a:r>
            <a:r>
              <a:rPr lang="en-US" sz="3600" dirty="0"/>
              <a:t> </a:t>
            </a:r>
            <a:r>
              <a:rPr lang="en-US" sz="3600" dirty="0" err="1"/>
              <a:t>complexas</a:t>
            </a:r>
            <a:endParaRPr lang="en-US" sz="3600" dirty="0"/>
          </a:p>
          <a:p>
            <a:r>
              <a:rPr lang="en-US" sz="3600" dirty="0" err="1"/>
              <a:t>Estruturas</a:t>
            </a:r>
            <a:r>
              <a:rPr lang="en-US" sz="3600" dirty="0"/>
              <a:t> com </a:t>
            </a:r>
            <a:r>
              <a:rPr lang="en-US" sz="3600" dirty="0" err="1"/>
              <a:t>paredes</a:t>
            </a:r>
            <a:r>
              <a:rPr lang="en-US" sz="3600" dirty="0"/>
              <a:t> </a:t>
            </a:r>
            <a:r>
              <a:rPr lang="en-US" sz="3600" dirty="0" err="1"/>
              <a:t>finas</a:t>
            </a:r>
            <a:endParaRPr lang="en-US" sz="3600" dirty="0"/>
          </a:p>
          <a:p>
            <a:r>
              <a:rPr lang="en-US" sz="3600" dirty="0" err="1"/>
              <a:t>Canais</a:t>
            </a:r>
            <a:r>
              <a:rPr lang="en-US" sz="3600" dirty="0"/>
              <a:t> </a:t>
            </a:r>
            <a:r>
              <a:rPr lang="en-US" sz="3600" dirty="0" err="1"/>
              <a:t>escondidos</a:t>
            </a:r>
            <a:endParaRPr lang="en-US" sz="3600" dirty="0"/>
          </a:p>
          <a:p>
            <a:r>
              <a:rPr lang="en-US" sz="3600" dirty="0" err="1"/>
              <a:t>Pequenos</a:t>
            </a:r>
            <a:r>
              <a:rPr lang="en-US" sz="3600" dirty="0"/>
              <a:t> </a:t>
            </a:r>
            <a:r>
              <a:rPr lang="en-US" sz="3600" dirty="0" err="1"/>
              <a:t>lotes</a:t>
            </a:r>
            <a:endParaRPr lang="en-US" sz="3600" dirty="0"/>
          </a:p>
          <a:p>
            <a:r>
              <a:rPr lang="en-US" sz="3600" dirty="0" err="1"/>
              <a:t>Substituir</a:t>
            </a:r>
            <a:r>
              <a:rPr lang="en-US" sz="3600" dirty="0"/>
              <a:t> </a:t>
            </a:r>
            <a:r>
              <a:rPr lang="en-US" sz="3600" dirty="0" err="1"/>
              <a:t>aplicações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que as </a:t>
            </a:r>
            <a:r>
              <a:rPr lang="en-US" sz="3600" dirty="0" err="1"/>
              <a:t>tecnologias</a:t>
            </a:r>
            <a:r>
              <a:rPr lang="en-US" sz="3600" dirty="0"/>
              <a:t> </a:t>
            </a:r>
            <a:r>
              <a:rPr lang="en-US" sz="3600" dirty="0" err="1"/>
              <a:t>convencionais</a:t>
            </a:r>
            <a:r>
              <a:rPr lang="en-US" sz="3600" dirty="0"/>
              <a:t> de </a:t>
            </a:r>
            <a:r>
              <a:rPr lang="en-US" sz="3600" dirty="0" err="1"/>
              <a:t>fabricação</a:t>
            </a:r>
            <a:r>
              <a:rPr lang="en-US" sz="3600" dirty="0"/>
              <a:t> </a:t>
            </a:r>
            <a:r>
              <a:rPr lang="en-US" sz="3600" dirty="0" err="1"/>
              <a:t>implicam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custos altos, </a:t>
            </a:r>
            <a:r>
              <a:rPr lang="en-US" sz="3600" dirty="0" err="1"/>
              <a:t>como</a:t>
            </a:r>
            <a:r>
              <a:rPr lang="en-US" sz="3600" dirty="0"/>
              <a:t> as ferramentas de </a:t>
            </a:r>
            <a:r>
              <a:rPr lang="en-US" sz="3600" dirty="0" err="1"/>
              <a:t>injeção</a:t>
            </a:r>
            <a:r>
              <a:rPr lang="en-US" sz="3600" dirty="0"/>
              <a:t>.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2A4835-5743-4230-9696-5EE0454F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4528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FB6CC3-E7A2-4243-9EE0-7908176B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669C36F-73B8-40D0-885E-C4FD21D4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DDC1-61B4-4F90-8F87-176D58F64EB0}" type="slidenum">
              <a:rPr lang="pt-BR" smtClean="0"/>
              <a:t>50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9CA283-C037-4DA2-870A-8F8CF4507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648"/>
            <a:ext cx="9271345" cy="659952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F52FDE-C308-4EC9-B20A-93DC24AA3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873" y="3316312"/>
            <a:ext cx="4459456" cy="237234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D94E2E1-8142-434A-82A4-1C9B9BA4A584}"/>
              </a:ext>
            </a:extLst>
          </p:cNvPr>
          <p:cNvSpPr txBox="1">
            <a:spLocks/>
          </p:cNvSpPr>
          <p:nvPr/>
        </p:nvSpPr>
        <p:spPr>
          <a:xfrm>
            <a:off x="838200" y="567425"/>
            <a:ext cx="3621258" cy="638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F69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FFFF00"/>
                </a:solidFill>
              </a:rPr>
              <a:t>Trincas a quente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ABEB1E-BF64-4EB9-BE34-81591FF2FD2F}"/>
              </a:ext>
            </a:extLst>
          </p:cNvPr>
          <p:cNvSpPr txBox="1"/>
          <p:nvPr/>
        </p:nvSpPr>
        <p:spPr>
          <a:xfrm>
            <a:off x="9453489" y="104192"/>
            <a:ext cx="2404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Trincas </a:t>
            </a:r>
            <a:r>
              <a:rPr lang="pt-BR" sz="2800" dirty="0" err="1"/>
              <a:t>intergranulares</a:t>
            </a:r>
            <a:r>
              <a:rPr lang="pt-BR" sz="2800" dirty="0"/>
              <a:t> de </a:t>
            </a:r>
            <a:r>
              <a:rPr lang="pt-BR" sz="2800" dirty="0" err="1"/>
              <a:t>liquação</a:t>
            </a:r>
            <a:r>
              <a:rPr lang="pt-BR" sz="2800" dirty="0"/>
              <a:t> sob altas tensões residuais</a:t>
            </a:r>
          </a:p>
        </p:txBody>
      </p:sp>
    </p:spTree>
    <p:extLst>
      <p:ext uri="{BB962C8B-B14F-4D97-AF65-F5344CB8AC3E}">
        <p14:creationId xmlns:p14="http://schemas.microsoft.com/office/powerpoint/2010/main" val="3015755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3B9E2-8E6B-4417-BD4F-239582DB7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Delaminação</a:t>
            </a:r>
            <a:r>
              <a:rPr lang="pt-BR" dirty="0"/>
              <a:t>: trincas a frio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97BF4F-029E-41EB-B76D-74664E5EB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375" y="902698"/>
            <a:ext cx="4502425" cy="5461346"/>
          </a:xfrm>
        </p:spPr>
        <p:txBody>
          <a:bodyPr/>
          <a:lstStyle/>
          <a:p>
            <a:r>
              <a:rPr lang="pt-BR" dirty="0"/>
              <a:t>Causadas por tensões residuais excessivas em interfaces de camadas. </a:t>
            </a:r>
          </a:p>
          <a:p>
            <a:r>
              <a:rPr lang="pt-BR" dirty="0"/>
              <a:t>Soluções: redução das tensões residuais por </a:t>
            </a:r>
            <a:r>
              <a:rPr lang="pt-BR" dirty="0" err="1"/>
              <a:t>préaquecimento</a:t>
            </a:r>
            <a:r>
              <a:rPr lang="pt-BR" dirty="0"/>
              <a:t> da base ou por mudanças na estratégia de varredura.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B2E212B-297C-40FC-8EE1-9979A46F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DDC1-61B4-4F90-8F87-176D58F64EB0}" type="slidenum">
              <a:rPr lang="pt-BR" smtClean="0"/>
              <a:t>51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A66228-DBEE-4304-9CC1-C06536244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29001"/>
            <a:ext cx="7849877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82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FD2E8-CE86-401F-8617-BCF215E7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Depleção de elementos voláteis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75FDF2-1A81-47A0-8692-AAB52079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52</a:t>
            </a:fld>
            <a:endParaRPr lang="x-none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1E275-3C39-42BC-86DB-7FE973C08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927" y="1825625"/>
            <a:ext cx="8535537" cy="4753256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1F46BF-A68D-4221-A269-088461830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867"/>
            <a:ext cx="5086350" cy="4518096"/>
          </a:xfrm>
        </p:spPr>
        <p:txBody>
          <a:bodyPr/>
          <a:lstStyle/>
          <a:p>
            <a:r>
              <a:rPr lang="pt-BR" dirty="0"/>
              <a:t>Como as temperaturas atingidas na poça são muito altas, até 1000oC acima da </a:t>
            </a:r>
            <a:r>
              <a:rPr lang="pt-BR" dirty="0" err="1"/>
              <a:t>Tliquidus</a:t>
            </a:r>
            <a:r>
              <a:rPr lang="pt-BR" dirty="0"/>
              <a:t>, as diferenças de pressão de vapor podem causar </a:t>
            </a:r>
            <a:r>
              <a:rPr lang="pt-BR" dirty="0">
                <a:solidFill>
                  <a:prstClr val="black"/>
                </a:solidFill>
              </a:rPr>
              <a:t>volatilização </a:t>
            </a:r>
            <a:r>
              <a:rPr lang="pt-BR" dirty="0"/>
              <a:t>seletiva de certos elementos , alterando a composição da liga.  </a:t>
            </a:r>
          </a:p>
        </p:txBody>
      </p:sp>
    </p:spTree>
    <p:extLst>
      <p:ext uri="{BB962C8B-B14F-4D97-AF65-F5344CB8AC3E}">
        <p14:creationId xmlns:p14="http://schemas.microsoft.com/office/powerpoint/2010/main" val="9145432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1DC15-1EEB-4656-B7B3-661D588E8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 Considerações finais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C64A72-4C67-4001-B54E-8AB43216B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Fatores que favorecem a MA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contínua</a:t>
            </a:r>
            <a:r>
              <a:rPr lang="en-US" dirty="0"/>
              <a:t> </a:t>
            </a:r>
            <a:r>
              <a:rPr lang="en-US" dirty="0" err="1"/>
              <a:t>melhora</a:t>
            </a:r>
            <a:r>
              <a:rPr lang="en-US" dirty="0"/>
              <a:t>  dos hardware e software </a:t>
            </a:r>
            <a:r>
              <a:rPr lang="en-US" dirty="0" err="1"/>
              <a:t>computacionais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Redução</a:t>
            </a:r>
            <a:r>
              <a:rPr lang="en-US" dirty="0"/>
              <a:t> de </a:t>
            </a:r>
            <a:r>
              <a:rPr lang="en-US" dirty="0" err="1"/>
              <a:t>custo</a:t>
            </a:r>
            <a:r>
              <a:rPr lang="en-US" dirty="0"/>
              <a:t> dos </a:t>
            </a:r>
            <a:r>
              <a:rPr lang="en-US" dirty="0" err="1"/>
              <a:t>equipamentos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o Laser</a:t>
            </a:r>
          </a:p>
          <a:p>
            <a:pPr lvl="1"/>
            <a:r>
              <a:rPr lang="en-US" dirty="0" err="1"/>
              <a:t>Avanços</a:t>
            </a:r>
            <a:r>
              <a:rPr lang="en-US" dirty="0"/>
              <a:t> no </a:t>
            </a:r>
            <a:r>
              <a:rPr lang="en-US" dirty="0" err="1"/>
              <a:t>sensoriamento</a:t>
            </a:r>
            <a:r>
              <a:rPr lang="en-US" dirty="0"/>
              <a:t>, </a:t>
            </a:r>
            <a:r>
              <a:rPr lang="en-US" dirty="0" err="1"/>
              <a:t>automação</a:t>
            </a:r>
            <a:r>
              <a:rPr lang="en-US" dirty="0"/>
              <a:t>, bigdata e </a:t>
            </a:r>
            <a:r>
              <a:rPr lang="en-US" dirty="0" err="1"/>
              <a:t>inteligência</a:t>
            </a:r>
            <a:r>
              <a:rPr lang="en-US" dirty="0"/>
              <a:t> artificial </a:t>
            </a:r>
          </a:p>
          <a:p>
            <a:pPr lvl="1"/>
            <a:r>
              <a:rPr lang="en-US" dirty="0"/>
              <a:t>O </a:t>
            </a:r>
            <a:r>
              <a:rPr lang="en-US" dirty="0" err="1"/>
              <a:t>crescente</a:t>
            </a:r>
            <a:r>
              <a:rPr lang="en-US" dirty="0"/>
              <a:t> </a:t>
            </a:r>
            <a:r>
              <a:rPr lang="en-US" dirty="0" err="1"/>
              <a:t>conhecimento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a base </a:t>
            </a:r>
            <a:r>
              <a:rPr lang="en-US" dirty="0" err="1"/>
              <a:t>metalúrgica</a:t>
            </a:r>
            <a:r>
              <a:rPr lang="en-US" dirty="0"/>
              <a:t> do </a:t>
            </a:r>
            <a:r>
              <a:rPr lang="en-US" dirty="0" err="1"/>
              <a:t>processo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criatividade</a:t>
            </a:r>
            <a:r>
              <a:rPr lang="en-US" dirty="0"/>
              <a:t> da </a:t>
            </a:r>
            <a:r>
              <a:rPr lang="en-US" dirty="0" err="1"/>
              <a:t>força</a:t>
            </a:r>
            <a:r>
              <a:rPr lang="en-US" dirty="0"/>
              <a:t> de </a:t>
            </a:r>
            <a:r>
              <a:rPr lang="en-US" dirty="0" err="1"/>
              <a:t>trabalho</a:t>
            </a:r>
            <a:r>
              <a:rPr lang="en-US" dirty="0"/>
              <a:t> </a:t>
            </a:r>
            <a:r>
              <a:rPr lang="en-US" dirty="0" err="1"/>
              <a:t>globalizada</a:t>
            </a:r>
            <a:r>
              <a:rPr lang="en-US" dirty="0"/>
              <a:t>, </a:t>
            </a:r>
            <a:r>
              <a:rPr lang="en-US" dirty="0" err="1"/>
              <a:t>jovem</a:t>
            </a:r>
            <a:r>
              <a:rPr lang="en-US" dirty="0"/>
              <a:t> e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formada</a:t>
            </a:r>
            <a:r>
              <a:rPr lang="en-US" dirty="0"/>
              <a:t>.</a:t>
            </a:r>
            <a:endParaRPr lang="pt-BR" dirty="0"/>
          </a:p>
          <a:p>
            <a:r>
              <a:rPr lang="pt-BR" dirty="0"/>
              <a:t>Fatores que atrapalham</a:t>
            </a:r>
          </a:p>
          <a:p>
            <a:pPr lvl="1"/>
            <a:r>
              <a:rPr lang="en-US" dirty="0" err="1"/>
              <a:t>Custo</a:t>
            </a:r>
            <a:r>
              <a:rPr lang="en-US" dirty="0"/>
              <a:t> e </a:t>
            </a:r>
            <a:r>
              <a:rPr lang="en-US" dirty="0" err="1"/>
              <a:t>qualidade</a:t>
            </a:r>
            <a:r>
              <a:rPr lang="en-US" dirty="0"/>
              <a:t> dos </a:t>
            </a:r>
            <a:r>
              <a:rPr lang="en-US" dirty="0" err="1"/>
              <a:t>produtos</a:t>
            </a:r>
            <a:endParaRPr lang="en-US" dirty="0"/>
          </a:p>
          <a:p>
            <a:pPr lvl="1"/>
            <a:r>
              <a:rPr lang="en-US" dirty="0" err="1"/>
              <a:t>Defeitos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porosidade</a:t>
            </a:r>
            <a:r>
              <a:rPr lang="en-US" dirty="0"/>
              <a:t>, </a:t>
            </a:r>
            <a:r>
              <a:rPr lang="en-US" dirty="0" err="1"/>
              <a:t>falta</a:t>
            </a:r>
            <a:r>
              <a:rPr lang="en-US" dirty="0"/>
              <a:t> de </a:t>
            </a:r>
            <a:r>
              <a:rPr lang="en-US" dirty="0" err="1"/>
              <a:t>fusão</a:t>
            </a:r>
            <a:r>
              <a:rPr lang="en-US" dirty="0"/>
              <a:t>, </a:t>
            </a:r>
            <a:r>
              <a:rPr lang="en-US" dirty="0" err="1"/>
              <a:t>acabamento</a:t>
            </a:r>
            <a:r>
              <a:rPr lang="en-US" dirty="0"/>
              <a:t> superficial </a:t>
            </a:r>
            <a:r>
              <a:rPr lang="en-US" dirty="0" err="1"/>
              <a:t>pobre</a:t>
            </a:r>
            <a:r>
              <a:rPr lang="en-US" dirty="0"/>
              <a:t>, </a:t>
            </a:r>
            <a:r>
              <a:rPr lang="en-US" dirty="0" err="1"/>
              <a:t>tensões</a:t>
            </a:r>
            <a:r>
              <a:rPr lang="en-US" dirty="0"/>
              <a:t> </a:t>
            </a:r>
            <a:r>
              <a:rPr lang="en-US" dirty="0" err="1"/>
              <a:t>residuais</a:t>
            </a:r>
            <a:r>
              <a:rPr lang="en-US" dirty="0"/>
              <a:t> e </a:t>
            </a:r>
            <a:r>
              <a:rPr lang="en-US" dirty="0" err="1"/>
              <a:t>distorções</a:t>
            </a:r>
            <a:r>
              <a:rPr lang="en-US" dirty="0"/>
              <a:t>. 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4961BFC-AEE4-4A69-BF40-CCA66C161A21}"/>
              </a:ext>
            </a:extLst>
          </p:cNvPr>
          <p:cNvSpPr txBox="1"/>
          <p:nvPr/>
        </p:nvSpPr>
        <p:spPr>
          <a:xfrm>
            <a:off x="3404382" y="5964702"/>
            <a:ext cx="667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Na opinião do Professor </a:t>
            </a:r>
            <a:r>
              <a:rPr lang="pt-BR" dirty="0" err="1"/>
              <a:t>Debroy</a:t>
            </a:r>
            <a:r>
              <a:rPr lang="pt-BR" dirty="0"/>
              <a:t>, autor de ótima revisão sobre o tema</a:t>
            </a:r>
          </a:p>
        </p:txBody>
      </p:sp>
    </p:spTree>
    <p:extLst>
      <p:ext uri="{BB962C8B-B14F-4D97-AF65-F5344CB8AC3E}">
        <p14:creationId xmlns:p14="http://schemas.microsoft.com/office/powerpoint/2010/main" val="6342552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6CD7C-9FE3-4690-B80C-800EF7DF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F5A648-8142-4268-9779-F8219A65B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 Grato pela atenção!!!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Se alguém tiver alguma pergunta, crítica, discordância, ou sugestão, ficarei feliz com seu </a:t>
            </a:r>
            <a:r>
              <a:rPr lang="pt-BR" dirty="0" err="1"/>
              <a:t>email</a:t>
            </a:r>
            <a:r>
              <a:rPr lang="pt-BR" dirty="0"/>
              <a:t> </a:t>
            </a:r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sz="3600" dirty="0"/>
              <a:t>f.landgraf@usp.br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0C425-BFFD-449A-A12A-4F4FCAC8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54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5990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0ABD9-7514-45AE-BB6F-F560BB48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agradecimentos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5EE062-017A-4F11-95C5-56DBEB815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Aos alunos de nossa  recém concluída disciplina de pós graduação, no Departamento de Engenharia Metalúrgica e de Materiais da Escola Politécnica da USP, que muito ajudaram a entender melhor a Manufatura Aditiva de ligas metálicas.</a:t>
            </a:r>
          </a:p>
          <a:p>
            <a:r>
              <a:rPr lang="pt-BR" dirty="0"/>
              <a:t>Ao colegas do IPT, que viabilizaram nossa participação no Projeto Prótese de ligas titânio-nióbio, com patrocínio da CBMM, AACD e Fapesp. 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E64857-FE8A-4DEA-BD3F-CE0ABF22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55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5084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3CBAE-877E-4597-BAB0-E1BDF365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Limitações?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0D1CD-7E32-4274-BA8B-690A1C7C1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Baixa produtividade</a:t>
            </a:r>
          </a:p>
          <a:p>
            <a:r>
              <a:rPr lang="pt-BR" sz="3200" dirty="0"/>
              <a:t>Qualidade superficial sofrível, exige acabamento.</a:t>
            </a:r>
          </a:p>
          <a:p>
            <a:r>
              <a:rPr lang="pt-BR" sz="3200" dirty="0"/>
              <a:t>Pós-processamento complexo, </a:t>
            </a:r>
          </a:p>
          <a:p>
            <a:r>
              <a:rPr lang="pt-BR" sz="3200" dirty="0"/>
              <a:t>Custo alto da matéria prima</a:t>
            </a:r>
            <a:endParaRPr lang="en-US" sz="32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8AFF4F-E15F-4FCC-97C1-C9B9D391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3583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F81809E-70D8-4E47-9D20-D155C80A3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997" y="726847"/>
            <a:ext cx="9699618" cy="59937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90566E5-60A6-4781-93AF-42763FF2B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336" y="6486473"/>
            <a:ext cx="3934374" cy="37152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E44871B-DE7B-490B-BEA2-C053D4DAD7DD}"/>
              </a:ext>
            </a:extLst>
          </p:cNvPr>
          <p:cNvSpPr txBox="1"/>
          <p:nvPr/>
        </p:nvSpPr>
        <p:spPr>
          <a:xfrm>
            <a:off x="9526233" y="4167070"/>
            <a:ext cx="764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FLP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548D990-3A30-4084-97CC-5F3BB221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CA9E-0987-584C-A690-1D28926E6011}" type="slidenum">
              <a:rPr lang="x-none" smtClean="0"/>
              <a:t>7</a:t>
            </a:fld>
            <a:endParaRPr lang="x-none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D3CA3D-AB26-4B82-B71B-2B3A3D928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96" y="422520"/>
            <a:ext cx="6850965" cy="638287"/>
          </a:xfrm>
        </p:spPr>
        <p:txBody>
          <a:bodyPr>
            <a:noAutofit/>
          </a:bodyPr>
          <a:lstStyle/>
          <a:p>
            <a:r>
              <a:rPr lang="pt-BR" sz="4800" dirty="0"/>
              <a:t>O nicho da manufatura aditiva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B34A1B-6CCF-471C-B3B5-7CDAFDA2326F}"/>
              </a:ext>
            </a:extLst>
          </p:cNvPr>
          <p:cNvSpPr txBox="1"/>
          <p:nvPr/>
        </p:nvSpPr>
        <p:spPr>
          <a:xfrm>
            <a:off x="581467" y="1875455"/>
            <a:ext cx="20632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Pode não ter mercado muito  grande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2362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Evolução do mercado de metal 3d </a:t>
            </a:r>
            <a:r>
              <a:rPr lang="pt-BR" dirty="0" err="1"/>
              <a:t>Printing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C988-135C-4807-B224-1A9ACF659E03}" type="slidenum">
              <a:rPr lang="pt-BR" smtClean="0"/>
              <a:t>8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4" y="1768474"/>
            <a:ext cx="9969137" cy="51852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544" y="1285875"/>
            <a:ext cx="7591425" cy="762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5" y="2959894"/>
            <a:ext cx="6498043" cy="14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96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7086CF8-204F-4747-A713-EF798E02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C988-135C-4807-B224-1A9ACF659E03}" type="slidenum">
              <a:rPr lang="pt-BR" smtClean="0"/>
              <a:t>9</a:t>
            </a:fld>
            <a:endParaRPr lang="pt-BR"/>
          </a:p>
        </p:txBody>
      </p:sp>
      <p:pic>
        <p:nvPicPr>
          <p:cNvPr id="5" name="How_Does_It_Work_-_BeAM_Metal_3D_Printing(youtube.com)">
            <a:hlinkClick r:id="" action="ppaction://media"/>
            <a:extLst>
              <a:ext uri="{FF2B5EF4-FFF2-40B4-BE49-F238E27FC236}">
                <a16:creationId xmlns:a16="http://schemas.microsoft.com/office/drawing/2014/main" id="{5B5FB6B9-9325-4DEB-A103-9F75A4D23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2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2748</Words>
  <Application>Microsoft Office PowerPoint</Application>
  <PresentationFormat>Widescreen</PresentationFormat>
  <Paragraphs>357</Paragraphs>
  <Slides>55</Slides>
  <Notes>1</Notes>
  <HiddenSlides>0</HiddenSlides>
  <MMClips>5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Office Theme</vt:lpstr>
      <vt:lpstr>Apresentação do PowerPoint</vt:lpstr>
      <vt:lpstr>Sumário</vt:lpstr>
      <vt:lpstr>Por que o nome “Manufatura Aditiva”? Diferenciando:</vt:lpstr>
      <vt:lpstr>As muitas aplicações</vt:lpstr>
      <vt:lpstr>Um novo processo de fabricação. Vantagens?</vt:lpstr>
      <vt:lpstr>Limitações?</vt:lpstr>
      <vt:lpstr>O nicho da manufatura aditiva</vt:lpstr>
      <vt:lpstr>Evolução do mercado de metal 3d Printing </vt:lpstr>
      <vt:lpstr>Apresentação do PowerPoint</vt:lpstr>
      <vt:lpstr>Apresentação do PowerPoint</vt:lpstr>
      <vt:lpstr>Apresentação do PowerPoint</vt:lpstr>
      <vt:lpstr>Os processos mais usados</vt:lpstr>
      <vt:lpstr>DED- Deposição de Energia Direcionada</vt:lpstr>
      <vt:lpstr>PBF-L  Fusão em leito de Pó a laser</vt:lpstr>
      <vt:lpstr>Binder Jetting</vt:lpstr>
      <vt:lpstr>Material extrusion</vt:lpstr>
      <vt:lpstr>A tecnologia da Fusão em Leito de pó</vt:lpstr>
      <vt:lpstr>Apresentação do PowerPoint</vt:lpstr>
      <vt:lpstr>Na fase CAD, pode ser necessário incluir suportes para evitar deformações</vt:lpstr>
      <vt:lpstr>Fusão com laser, em leito de pó, em um slide</vt:lpstr>
      <vt:lpstr>FLP: Duas vertentes de fonte de energia</vt:lpstr>
      <vt:lpstr>Variáveis do processo laser</vt:lpstr>
      <vt:lpstr>Para cada material a ser fabricado, é preciso definir:</vt:lpstr>
      <vt:lpstr>Velocidade, espaçamento das trilhas </vt:lpstr>
      <vt:lpstr>Espessura da camada</vt:lpstr>
      <vt:lpstr>Densidade de energia aplicada no processo</vt:lpstr>
      <vt:lpstr>Estratégia de varredura</vt:lpstr>
      <vt:lpstr>O pó</vt:lpstr>
      <vt:lpstr>A microestrutura gerada no processo</vt:lpstr>
      <vt:lpstr>A poça</vt:lpstr>
      <vt:lpstr>Gradiente térmico e velocidade de solidificação na poça líquida em movimento</vt:lpstr>
      <vt:lpstr>Simulação da poça de fusão</vt:lpstr>
      <vt:lpstr>Poça de fusão e as células</vt:lpstr>
      <vt:lpstr>Microestrutura obtida na FLP</vt:lpstr>
      <vt:lpstr>Apresentação do PowerPoint</vt:lpstr>
      <vt:lpstr>Micrscopia óptica x EBSD</vt:lpstr>
      <vt:lpstr>Apresentação do PowerPoint</vt:lpstr>
      <vt:lpstr>Crescimento epitaxial</vt:lpstr>
      <vt:lpstr>Apresentação do PowerPoint</vt:lpstr>
      <vt:lpstr>Crescimento epitaxial</vt:lpstr>
      <vt:lpstr>É comum a ocorrência de forte textura cristalográfica</vt:lpstr>
      <vt:lpstr>Características da solidificação na FLP</vt:lpstr>
      <vt:lpstr>Principais defeitos</vt:lpstr>
      <vt:lpstr>Porosidade de falta de fusão</vt:lpstr>
      <vt:lpstr>Porosidade de keyhole</vt:lpstr>
      <vt:lpstr>Formação de porosidade de keyhole</vt:lpstr>
      <vt:lpstr>Mitigação de keyhole por redução de potência na inversão de sentido do laser</vt:lpstr>
      <vt:lpstr>É possível reduzir porosidade a menos de 0,5%</vt:lpstr>
      <vt:lpstr>Tensões residuais</vt:lpstr>
      <vt:lpstr>Apresentação do PowerPoint</vt:lpstr>
      <vt:lpstr>Delaminação: trincas a frio</vt:lpstr>
      <vt:lpstr>Depleção de elementos voláteis</vt:lpstr>
      <vt:lpstr> Considerações finais</vt:lpstr>
      <vt:lpstr>Apresentação do PowerPoint</vt:lpstr>
      <vt:lpstr>agradecimentos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landgraf</dc:creator>
  <cp:lastModifiedBy>fernando landgraf</cp:lastModifiedBy>
  <cp:revision>19</cp:revision>
  <dcterms:created xsi:type="dcterms:W3CDTF">2020-11-09T21:23:32Z</dcterms:created>
  <dcterms:modified xsi:type="dcterms:W3CDTF">2020-11-20T10:49:25Z</dcterms:modified>
</cp:coreProperties>
</file>