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metadata/thumbnail" Target="docProps/thumbnail0.jpeg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53" r:id="rId2"/>
    <p:sldId id="441" r:id="rId3"/>
    <p:sldId id="455" r:id="rId4"/>
    <p:sldId id="454" r:id="rId5"/>
    <p:sldId id="457" r:id="rId6"/>
    <p:sldId id="458" r:id="rId7"/>
    <p:sldId id="460" r:id="rId8"/>
    <p:sldId id="459" r:id="rId9"/>
    <p:sldId id="461" r:id="rId10"/>
    <p:sldId id="462" r:id="rId11"/>
    <p:sldId id="463" r:id="rId12"/>
    <p:sldId id="464" r:id="rId13"/>
    <p:sldId id="465" r:id="rId14"/>
    <p:sldId id="466" r:id="rId15"/>
    <p:sldId id="467" r:id="rId16"/>
    <p:sldId id="468" r:id="rId17"/>
    <p:sldId id="469" r:id="rId18"/>
    <p:sldId id="470" r:id="rId19"/>
    <p:sldId id="456" r:id="rId20"/>
    <p:sldId id="471" r:id="rId21"/>
    <p:sldId id="473" r:id="rId22"/>
    <p:sldId id="47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EBEB"/>
    <a:srgbClr val="376092"/>
    <a:srgbClr val="7F7F7F"/>
    <a:srgbClr val="825809"/>
    <a:srgbClr val="FFFFFF"/>
    <a:srgbClr val="4D822A"/>
    <a:srgbClr val="ABB1B0"/>
    <a:srgbClr val="ACACB0"/>
    <a:srgbClr val="A8A9B4"/>
    <a:srgbClr val="87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1" autoAdjust="0"/>
    <p:restoredTop sz="71808" autoAdjust="0"/>
  </p:normalViewPr>
  <p:slideViewPr>
    <p:cSldViewPr snapToGrid="0">
      <p:cViewPr varScale="1">
        <p:scale>
          <a:sx n="75" d="100"/>
          <a:sy n="75" d="100"/>
        </p:scale>
        <p:origin x="-235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21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000" smtClean="0">
                <a:latin typeface="Arial" pitchFamily="34" charset="0"/>
                <a:cs typeface="Arial" pitchFamily="34" charset="0"/>
              </a:rPr>
              <a:t>© Duarte Design, Inc. 2009</a:t>
            </a:r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7EAF2-1DE3-4AC2-BC82-3EF63BED9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9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A8ED9-A90F-43A0-A471-4F79F54F87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© Duarte Design, Inc. 2009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Mestrado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Antropologia</a:t>
            </a:r>
            <a:r>
              <a:rPr lang="en-US" dirty="0" smtClean="0"/>
              <a:t> Social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Faculdade</a:t>
            </a:r>
            <a:r>
              <a:rPr lang="en-US" dirty="0" smtClean="0"/>
              <a:t> de </a:t>
            </a:r>
            <a:r>
              <a:rPr lang="en-US" dirty="0" err="1" smtClean="0"/>
              <a:t>Filosofia</a:t>
            </a:r>
            <a:r>
              <a:rPr lang="en-US" dirty="0" smtClean="0"/>
              <a:t>, </a:t>
            </a:r>
            <a:r>
              <a:rPr lang="en-US" dirty="0" err="1" smtClean="0"/>
              <a:t>Letras</a:t>
            </a:r>
            <a:r>
              <a:rPr lang="en-US" dirty="0" smtClean="0"/>
              <a:t> e </a:t>
            </a:r>
            <a:r>
              <a:rPr lang="en-US" dirty="0" err="1" smtClean="0"/>
              <a:t>Ci</a:t>
            </a:r>
            <a:r>
              <a:rPr lang="en-US" dirty="0" err="1" smtClean="0"/>
              <a:t>ências</a:t>
            </a:r>
            <a:r>
              <a:rPr lang="en-US" dirty="0" smtClean="0"/>
              <a:t> </a:t>
            </a:r>
            <a:r>
              <a:rPr lang="en-US" dirty="0" err="1" smtClean="0"/>
              <a:t>Humanas</a:t>
            </a:r>
            <a:r>
              <a:rPr lang="en-US" dirty="0" smtClean="0"/>
              <a:t> (FFLCH –USP)</a:t>
            </a:r>
            <a:br>
              <a:rPr lang="en-US" dirty="0" smtClean="0"/>
            </a:b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 que ter suingue: batalhas de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freestyle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 metrô Santa Cruz (publicada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em fevereiro de 2013)</a:t>
            </a:r>
          </a:p>
          <a:p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err="1" smtClean="0"/>
              <a:t>Artigo</a:t>
            </a:r>
            <a:r>
              <a:rPr lang="en-US" dirty="0" smtClean="0"/>
              <a:t>: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Emicida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versus Cabal – Encenando Conflitos Reais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Não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procurar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índice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imprevisibilidade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improviso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maneira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improvisador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transmitir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impressão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criando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versos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naquele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rimas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originais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ouvidas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batalhas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é um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índice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É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claro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outros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aspectos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também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são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apreciação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desempenho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um MC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batalha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freestyle,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inventividade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destreza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flow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engraçadas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contentemos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sugestão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não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freestyle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parecer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improvisado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2001 - Gradua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ção em Ciências Sociais pela 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Faculdade de Filosofia, Letras e Ciências Humanas 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(FFLCH –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USP)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2005 – Pr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êmio do Festival Cultura, Fundação Padre Anchieta</a:t>
            </a:r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2011 - Mestrado em Antropologia Social  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(FFLCH –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USP)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 que ter suingue: batalhas de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freestyle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 metrô Santa Cruz (Disserta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ção defendida em 2011, publicação em fevereiro de 2013)</a:t>
            </a:r>
            <a:b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2015 - Doutorado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em andamento em Antropologia Social (FFLCH – USP)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Mundo da Música - orquestra sinfônica e representação nacional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Atualmente trabalha na Funda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ção Osesp (colaborador-editor) e na Faculdades Santa Marcelina (Orientador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professor substituto na disciplina “Música e Cultura”)</a:t>
            </a:r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Artigo: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Emicida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versus Cabal – Encenando Conflitos Reais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2001 - Gradua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ção em Ciências Sociais pela 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Faculdade de Filosofia, Letras e Ciências Humanas 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(FFLCH –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USP)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2005 – Pr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êmio do Festival Cultura, Fundação Padre Anchieta</a:t>
            </a:r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2011 - Mestrado em Antropologia Social  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(FFLCH –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USP)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 que ter suingue: batalhas de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freestyle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 metrô Santa Cruz (Disserta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ção defendida em 2011, publicação em fevereiro de 2013)</a:t>
            </a:r>
            <a:b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2015 - Doutorado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em andamento em Antropologia Social (FFLCH – USP)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Mundo da Música - orquestra sinfônica e representação nacional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Atualmente trabalha na Funda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ção Osesp (colaborador-editor) e na Faculdades Santa Marcelina (Orientador</a:t>
            </a:r>
            <a:r>
              <a:rPr lang="pt-B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professor substituto na disciplina “Música e Cultura”)</a:t>
            </a:r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Artigo: </a:t>
            </a:r>
            <a:r>
              <a:rPr lang="pt-B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Emicida</a:t>
            </a: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versus Cabal – Encenando Conflitos Reais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DFB0-44CD-4632-8FEA-E6F62CCD500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Afrika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Crew </a:t>
            </a:r>
            <a:endParaRPr lang="en-US" dirty="0" smtClean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Afrika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Kidz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Crew </a:t>
            </a:r>
            <a:endParaRPr lang="en-US" smtClean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caso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do rap,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não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faz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sentido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pensar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no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número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sílabas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cada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verso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porque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a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presença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concreta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ou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imaginada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do </a:t>
            </a:r>
            <a:r>
              <a:rPr lang="en-US" sz="12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beat11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permite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um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uso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musical das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pausas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 Uma das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consequências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desta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exploração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dos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silêncios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é a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irregularidade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do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tamanho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dos versos.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essa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razão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parece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mais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adequado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anota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́-los,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sejam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eles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curtos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ou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longos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12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pares (AA) 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A8ED9-A90F-43A0-A471-4F79F54F87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3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1024" y="2130425"/>
            <a:ext cx="4067175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91024" y="3886200"/>
            <a:ext cx="338137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571"/>
            <a:ext cx="4619625" cy="448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D2693C-57C3-4914-8E69-D777D6AA2CC8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59C21E-1789-4DE4-A292-CBB5A0C2C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0571"/>
            <a:ext cx="9144000" cy="448627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651250" y="5585420"/>
            <a:ext cx="5933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rPr>
              <a:t>Ricardo </a:t>
            </a:r>
            <a:r>
              <a:rPr lang="en-US" sz="36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rPr>
              <a:t>Indig</a:t>
            </a:r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rPr>
              <a:t>Teperman</a:t>
            </a:r>
            <a:endParaRPr lang="en-US" sz="3600" dirty="0" smtClean="0">
              <a:solidFill>
                <a:schemeClr val="accent5">
                  <a:lumMod val="60000"/>
                  <a:lumOff val="40000"/>
                </a:schemeClr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5341" y="2745085"/>
            <a:ext cx="6230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x-none" sz="54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Improviso Decorado</a:t>
            </a:r>
            <a:endParaRPr lang="x-none" sz="5400" b="1" dirty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4500" y="444500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bg1"/>
                </a:solidFill>
                <a:latin typeface="Times New Roman"/>
                <a:cs typeface="Times New Roman"/>
              </a:rPr>
              <a:t>V ENABET - </a:t>
            </a:r>
            <a:r>
              <a:rPr lang="en-US" sz="2200" dirty="0" err="1">
                <a:solidFill>
                  <a:schemeClr val="bg1"/>
                </a:solidFill>
                <a:latin typeface="Times New Roman"/>
                <a:cs typeface="Times New Roman"/>
              </a:rPr>
              <a:t>Encontro</a:t>
            </a:r>
            <a:r>
              <a:rPr lang="en-US" sz="22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/>
                <a:cs typeface="Times New Roman"/>
              </a:rPr>
              <a:t>Nacional</a:t>
            </a:r>
            <a:r>
              <a:rPr lang="en-US" sz="2200" dirty="0">
                <a:solidFill>
                  <a:schemeClr val="bg1"/>
                </a:solidFill>
                <a:latin typeface="Times New Roman"/>
                <a:cs typeface="Times New Roman"/>
              </a:rPr>
              <a:t> da </a:t>
            </a:r>
            <a:r>
              <a:rPr lang="en-US" sz="2200" dirty="0" err="1">
                <a:solidFill>
                  <a:schemeClr val="bg1"/>
                </a:solidFill>
                <a:latin typeface="Times New Roman"/>
                <a:cs typeface="Times New Roman"/>
              </a:rPr>
              <a:t>Associação</a:t>
            </a:r>
            <a:r>
              <a:rPr lang="en-US" sz="22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/>
                <a:cs typeface="Times New Roman"/>
              </a:rPr>
              <a:t>Brasileira</a:t>
            </a:r>
            <a:r>
              <a:rPr lang="en-US" sz="2200" dirty="0">
                <a:solidFill>
                  <a:schemeClr val="bg1"/>
                </a:solidFill>
                <a:latin typeface="Times New Roman"/>
                <a:cs typeface="Times New Roman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Times New Roman"/>
                <a:cs typeface="Times New Roman"/>
              </a:rPr>
              <a:t>Etnomusicologia</a:t>
            </a:r>
            <a:r>
              <a:rPr lang="en-US" sz="22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/>
                <a:cs typeface="Times New Roman"/>
              </a:rPr>
              <a:t>Belém</a:t>
            </a:r>
            <a:r>
              <a:rPr lang="en-US" sz="2200" dirty="0">
                <a:solidFill>
                  <a:schemeClr val="bg1"/>
                </a:solidFill>
                <a:latin typeface="Times New Roman"/>
                <a:cs typeface="Times New Roman"/>
              </a:rPr>
              <a:t> – 2011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690033" y="627222"/>
            <a:ext cx="5880100" cy="78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Fala</a:t>
            </a: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vs</a:t>
            </a: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 canto</a:t>
            </a:r>
            <a:endParaRPr lang="en-US" sz="36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" y="1478007"/>
            <a:ext cx="79248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Podemos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sugerir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trata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-se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algo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levada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fala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fala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cadenciada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ritmada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e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fala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se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caracteriza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instabilidade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constante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no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uso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alturas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durações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o rap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transforma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fala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canto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apenas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enfatizando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possibilidades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agenciamento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durações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fixando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ritmo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frases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dicção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 rap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utiliza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um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mínimo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música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fazer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da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fala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canto - 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mínimo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suficiente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cristaliza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́-la 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tornar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sua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memorização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possível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. O rap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seria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menor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distância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possível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entre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fala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 o canto.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uso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restrito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alturas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no canto-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falado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é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razões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pelas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quais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o rap é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vezes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questionado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enquanto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gênero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musical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346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690033" y="851358"/>
            <a:ext cx="5880100" cy="78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An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álises</a:t>
            </a:r>
            <a:endParaRPr lang="en-US" sz="36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" y="1976087"/>
            <a:ext cx="79248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outros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gêneros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música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popular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cantada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é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muito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frequente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se valorize 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intérprete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muito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mais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o compositor.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Ja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́ no rap,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pode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-se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afirmar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letrista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intérprete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se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confudem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praticamente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totalidade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situações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Também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no freestyle há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grande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valorização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autoria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rimas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isso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das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mais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poderosas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acusa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ções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batalha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dizer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o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improvisador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não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autor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seus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versos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ou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haver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decorado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169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690033" y="851358"/>
            <a:ext cx="5880100" cy="78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An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álises</a:t>
            </a:r>
            <a:endParaRPr lang="en-US" sz="36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" y="1901375"/>
            <a:ext cx="79248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Exemplos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da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batalha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de Santa Cruz,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entrre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2009 e 2010.</a:t>
            </a:r>
          </a:p>
          <a:p>
            <a:pPr algn="ctr"/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maluco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sai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daqui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você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não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arruma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nada</a:t>
            </a:r>
            <a:b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você com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esses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bagulho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vem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aqui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querer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mandar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sua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improvisada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decorada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2400" i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2400" i="1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cópia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malfeita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zoada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e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apagada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/>
            </a:r>
            <a:b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aqui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você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vai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ser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exterminado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com a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levada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fica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lá no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youtube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adicionando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fica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lá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teclando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pensando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vamo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’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ver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freestyle dos outros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pra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eu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continuar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decorando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8260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690033" y="851358"/>
            <a:ext cx="5880100" cy="78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An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álises</a:t>
            </a:r>
            <a:endParaRPr lang="en-US" sz="36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" y="1627431"/>
            <a:ext cx="792480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>
                <a:solidFill>
                  <a:srgbClr val="FFFFFF"/>
                </a:solidFill>
              </a:rPr>
              <a:t>Q</a:t>
            </a:r>
            <a:r>
              <a:rPr lang="en-US" sz="2400" dirty="0" err="1" smtClean="0">
                <a:solidFill>
                  <a:srgbClr val="FFFFFF"/>
                </a:solidFill>
              </a:rPr>
              <a:t>uem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poderia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distinguir</a:t>
            </a:r>
            <a:r>
              <a:rPr lang="en-US" sz="2400" dirty="0">
                <a:solidFill>
                  <a:srgbClr val="FFFFFF"/>
                </a:solidFill>
              </a:rPr>
              <a:t> um verso </a:t>
            </a:r>
            <a:r>
              <a:rPr lang="en-US" sz="2400" dirty="0" err="1">
                <a:solidFill>
                  <a:srgbClr val="FFFFFF"/>
                </a:solidFill>
              </a:rPr>
              <a:t>decorado</a:t>
            </a:r>
            <a:r>
              <a:rPr lang="en-US" sz="2400" dirty="0">
                <a:solidFill>
                  <a:srgbClr val="FFFFFF"/>
                </a:solidFill>
              </a:rPr>
              <a:t> de outro </a:t>
            </a:r>
            <a:r>
              <a:rPr lang="en-US" sz="2400" dirty="0" err="1">
                <a:solidFill>
                  <a:srgbClr val="FFFFFF"/>
                </a:solidFill>
              </a:rPr>
              <a:t>criado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hora</a:t>
            </a:r>
            <a:r>
              <a:rPr lang="en-US" sz="2400" dirty="0">
                <a:solidFill>
                  <a:srgbClr val="FFFFFF"/>
                </a:solidFill>
              </a:rPr>
              <a:t>, e com base </a:t>
            </a:r>
            <a:r>
              <a:rPr lang="en-US" sz="2400" dirty="0" err="1">
                <a:solidFill>
                  <a:srgbClr val="FFFFFF"/>
                </a:solidFill>
              </a:rPr>
              <a:t>em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quais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critérios</a:t>
            </a:r>
            <a:r>
              <a:rPr lang="en-US" sz="2400" dirty="0" smtClean="0">
                <a:solidFill>
                  <a:srgbClr val="FFFFFF"/>
                </a:solidFill>
              </a:rPr>
              <a:t>? </a:t>
            </a:r>
          </a:p>
          <a:p>
            <a:pPr algn="ctr"/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605" y="2651471"/>
            <a:ext cx="79248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Impasse: 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“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termo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‘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improvisação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’ é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mais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ambíguo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parece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pois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é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falsa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dicotomia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entre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improvisado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memorizado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Qualquer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palestrante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sabe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existe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um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leque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inteiro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possibilidades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entre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dois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extremos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algo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decorado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antes 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algo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criado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hora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premeditação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”. (Burke, 1989, p.169)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706" y="5216583"/>
            <a:ext cx="792480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cada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verso,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cada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rima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decorada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/>
            </a:r>
            <a:b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inspiração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fazer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nova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versão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rima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improvisada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- Marcelo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Gugu</a:t>
            </a:r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6187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690033" y="851358"/>
            <a:ext cx="5880100" cy="78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An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álises</a:t>
            </a:r>
            <a:endParaRPr lang="en-US" sz="36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" y="1627431"/>
            <a:ext cx="7924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Decorar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a base do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improviso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 De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cada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verso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decorado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o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improvisador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faz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nova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versão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605" y="2651471"/>
            <a:ext cx="79248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entrevistas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com freestylers,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aprendi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eles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“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estudam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”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improvisação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procurando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aprender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no- vas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palavras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experimentando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rimas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ou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outros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termos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decorando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seguida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no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momento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improviso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é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se 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lembranças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fossem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acessadas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e, no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mesmo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instante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ligeiramente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transfiguradas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. A parte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improvisada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improviso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estaria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então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nessa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centelha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instante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atualiza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ou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trai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memória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350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690033" y="851358"/>
            <a:ext cx="5880100" cy="78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An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álises</a:t>
            </a: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: 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utilização</a:t>
            </a: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 de 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chavões</a:t>
            </a:r>
            <a:endParaRPr lang="en-US" sz="36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" y="1627431"/>
            <a:ext cx="7924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Chav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ões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comuns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formulação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saudações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: “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isso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mesmo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”, “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cê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ta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ligado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” e “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desse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jeito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”.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2605" y="2651471"/>
            <a:ext cx="79248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seguir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dois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casos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: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rima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expressão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“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tem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proposta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” com 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xingamento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“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bosta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”; e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expressão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“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cau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sar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seu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fim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”,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ora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com “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assim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”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ora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com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auto-referência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“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mim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”: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seu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gordo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idiota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suas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rima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aqui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só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fala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bosta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acabo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com você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tiozão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não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tem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proposta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seu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merda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MC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ridículo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bosta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/>
            </a:r>
            <a:b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toma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vergonha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sua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cara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não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entende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a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proposta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6654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690033" y="851358"/>
            <a:ext cx="5880100" cy="78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An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álises</a:t>
            </a: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: 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utilização</a:t>
            </a: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 de 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chavões</a:t>
            </a:r>
            <a:endParaRPr lang="en-US" sz="36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605" y="2128487"/>
            <a:ext cx="7924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eu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vou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falar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̂ tá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ligado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, é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assim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/>
            </a:r>
            <a:b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Fagal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colou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aqui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rima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só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pra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causar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o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seu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fim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você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não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vai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conseguir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rimar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contra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mim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é o Luca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chega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e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causa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o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seu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fim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408" y="4549676"/>
            <a:ext cx="7924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O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jogo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improviso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batalhas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rima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teria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ver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então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com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capacidade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estabelecer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relações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com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situação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presente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2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690033" y="851358"/>
            <a:ext cx="5880100" cy="78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An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álises</a:t>
            </a: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: 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utilização</a:t>
            </a: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 de 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chavões</a:t>
            </a:r>
            <a:endParaRPr lang="en-US" sz="36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605" y="2277911"/>
            <a:ext cx="79248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é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desse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jeito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entende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a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proposta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camiseta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marrom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ja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́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disse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̂ é um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bosta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duas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três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quatro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cinco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seis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não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me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amarro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conte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tudo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vez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2400" i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2400" i="1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um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dois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três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b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̂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quer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falar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pra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mim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̂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parece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um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gordo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irlandês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2400" i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2400" i="1" dirty="0"/>
          </a:p>
          <a:p>
            <a:pPr algn="ctr"/>
            <a:endParaRPr lang="en-US" sz="2400" dirty="0"/>
          </a:p>
          <a:p>
            <a:pPr algn="ctr"/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228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690033" y="851358"/>
            <a:ext cx="5880100" cy="78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An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álises</a:t>
            </a: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: 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utilização</a:t>
            </a: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 de 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chavões</a:t>
            </a:r>
            <a:endParaRPr lang="en-US" sz="36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605" y="2551855"/>
            <a:ext cx="79248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moleque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é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isso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mesmo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/>
            </a:r>
            <a:b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̂ tá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ligado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no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bagulho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eu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vou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desenvolvendo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ele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chega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aqui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agora,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ja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́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desenvolvendo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/>
            </a:r>
            <a:b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sua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blusa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resume o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seu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freestyle: Só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Bosta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Acontecendo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315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764730" y="726644"/>
            <a:ext cx="3492500" cy="46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Conclus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ão</a:t>
            </a:r>
            <a:endParaRPr lang="en-US" sz="36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396" y="1751935"/>
            <a:ext cx="7924801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“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Não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se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trata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aqui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procurar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criar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um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índice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medir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grau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imprevisibilidade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um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improviso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mas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sim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indicar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maneira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um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improvisador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pode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transmitir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impressão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esta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́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criando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seus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versos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naquele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momento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. 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uso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rimas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originais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pouco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ou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nunca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ouvidas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batalhas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é um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índice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relevante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. É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claro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outros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aspectos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também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importantes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apreciação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desempenho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um MC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numa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batalha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freestyle,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inventividade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destreza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no 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flow 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e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capacidade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fazer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rir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com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imagens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engraçadas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. Mas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ora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contentemos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com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sugestão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mais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ou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o freestyle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deve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parecer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improvisado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"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4587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2"/>
            <a:ext cx="7670801" cy="2810933"/>
          </a:xfrm>
          <a:prstGeom prst="rect">
            <a:avLst/>
          </a:prstGeom>
          <a:noFill/>
        </p:spPr>
      </p:pic>
      <p:sp>
        <p:nvSpPr>
          <p:cNvPr id="21" name="Rectangle 210"/>
          <p:cNvSpPr txBox="1">
            <a:spLocks noChangeArrowheads="1"/>
          </p:cNvSpPr>
          <p:nvPr/>
        </p:nvSpPr>
        <p:spPr bwMode="auto">
          <a:xfrm>
            <a:off x="690033" y="2264810"/>
            <a:ext cx="698500" cy="3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4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2001</a:t>
            </a:r>
            <a:r>
              <a:rPr lang="en-US" sz="2000" dirty="0" smtClean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 </a:t>
            </a:r>
            <a:endParaRPr lang="en-US" sz="20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6" name="Rectangle 210"/>
          <p:cNvSpPr txBox="1">
            <a:spLocks noChangeArrowheads="1"/>
          </p:cNvSpPr>
          <p:nvPr/>
        </p:nvSpPr>
        <p:spPr bwMode="auto">
          <a:xfrm>
            <a:off x="673100" y="555625"/>
            <a:ext cx="341471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To View This Presentation</a:t>
            </a:r>
            <a:endParaRPr lang="en-US" sz="16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933" y="457197"/>
            <a:ext cx="5571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/>
                <a:ea typeface="Arial" charset="0"/>
                <a:cs typeface="Times New Roman"/>
              </a:rPr>
              <a:t>Ricardo </a:t>
            </a:r>
            <a:r>
              <a:rPr lang="en-US" sz="3600" b="1" dirty="0" err="1">
                <a:latin typeface="Times New Roman"/>
                <a:ea typeface="Arial" charset="0"/>
                <a:cs typeface="Times New Roman"/>
              </a:rPr>
              <a:t>Indig</a:t>
            </a:r>
            <a:r>
              <a:rPr lang="en-US" sz="3600" b="1" dirty="0">
                <a:latin typeface="Times New Roman"/>
                <a:ea typeface="Arial" charset="0"/>
                <a:cs typeface="Times New Roman"/>
              </a:rPr>
              <a:t> </a:t>
            </a:r>
            <a:r>
              <a:rPr lang="en-US" sz="3600" b="1" dirty="0" err="1" smtClean="0">
                <a:latin typeface="Times New Roman"/>
                <a:ea typeface="Arial" charset="0"/>
                <a:cs typeface="Times New Roman"/>
              </a:rPr>
              <a:t>Teperman</a:t>
            </a:r>
            <a:endParaRPr lang="en-US" sz="3600" b="1" dirty="0">
              <a:latin typeface="Times New Roman"/>
              <a:ea typeface="Arial" charset="0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697" y="4572000"/>
            <a:ext cx="1627738" cy="1627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609600" y="2624668"/>
            <a:ext cx="797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FFFFFF"/>
                </a:solidFill>
                <a:latin typeface="Times New Roman"/>
                <a:cs typeface="Times New Roman"/>
              </a:rPr>
              <a:t>Graduação em Ciências Sociais pela Faculdade de Filosofia, Letras e Ciências Humanas  (FFLCH – USP)</a:t>
            </a:r>
          </a:p>
          <a:p>
            <a:endParaRPr lang="pt-BR" dirty="0"/>
          </a:p>
        </p:txBody>
      </p:sp>
      <p:sp>
        <p:nvSpPr>
          <p:cNvPr id="13" name="Rectangle 210"/>
          <p:cNvSpPr txBox="1">
            <a:spLocks noChangeArrowheads="1"/>
          </p:cNvSpPr>
          <p:nvPr/>
        </p:nvSpPr>
        <p:spPr bwMode="auto">
          <a:xfrm>
            <a:off x="706966" y="3619471"/>
            <a:ext cx="698500" cy="3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4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2005</a:t>
            </a:r>
            <a:r>
              <a:rPr lang="en-US" sz="2000" dirty="0" smtClean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 </a:t>
            </a:r>
            <a:endParaRPr lang="en-US" sz="20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2" y="3962402"/>
            <a:ext cx="7518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FFFFFF"/>
                </a:solidFill>
                <a:latin typeface="Times New Roman"/>
                <a:cs typeface="Times New Roman"/>
              </a:rPr>
              <a:t>Prêmio do Festival Cultura, Fundação Padre Anchieta</a:t>
            </a:r>
          </a:p>
        </p:txBody>
      </p:sp>
      <p:sp>
        <p:nvSpPr>
          <p:cNvPr id="15" name="Rectangle 210"/>
          <p:cNvSpPr txBox="1">
            <a:spLocks noChangeArrowheads="1"/>
          </p:cNvSpPr>
          <p:nvPr/>
        </p:nvSpPr>
        <p:spPr bwMode="auto">
          <a:xfrm>
            <a:off x="706969" y="4584655"/>
            <a:ext cx="698500" cy="3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rPr>
              <a:t>2011</a:t>
            </a:r>
            <a:r>
              <a:rPr lang="en-US" sz="2000" dirty="0" smtClean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 </a:t>
            </a:r>
            <a:endParaRPr lang="en-US" sz="20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6537" y="4944519"/>
            <a:ext cx="62145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chemeClr val="bg1"/>
                </a:solidFill>
                <a:latin typeface="Times New Roman"/>
                <a:cs typeface="Times New Roman"/>
              </a:rPr>
              <a:t>Mestrado em Antropologia Social  (FFLCH – USP)</a:t>
            </a:r>
          </a:p>
          <a:p>
            <a:r>
              <a:rPr lang="pt-BR" sz="2200" dirty="0">
                <a:solidFill>
                  <a:schemeClr val="bg1"/>
                </a:solidFill>
                <a:latin typeface="Times New Roman"/>
                <a:cs typeface="Times New Roman"/>
              </a:rPr>
              <a:t>Tem que ter suingue: batalhas de </a:t>
            </a:r>
            <a:r>
              <a:rPr lang="pt-BR" sz="2200" dirty="0" err="1">
                <a:solidFill>
                  <a:schemeClr val="bg1"/>
                </a:solidFill>
                <a:latin typeface="Times New Roman"/>
                <a:cs typeface="Times New Roman"/>
              </a:rPr>
              <a:t>freestyle</a:t>
            </a:r>
            <a:r>
              <a:rPr lang="pt-BR" sz="2200" dirty="0">
                <a:solidFill>
                  <a:schemeClr val="bg1"/>
                </a:solidFill>
                <a:latin typeface="Times New Roman"/>
                <a:cs typeface="Times New Roman"/>
              </a:rPr>
              <a:t> no metrô Santa Cruz 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764730" y="726644"/>
            <a:ext cx="3492500" cy="46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Videos</a:t>
            </a:r>
            <a:endParaRPr lang="en-US" sz="36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396" y="1751935"/>
            <a:ext cx="7924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FFFF"/>
                </a:solidFill>
                <a:latin typeface="Times New Roman"/>
                <a:cs typeface="Times New Roman"/>
              </a:rPr>
              <a:t>Cabal </a:t>
            </a:r>
            <a:r>
              <a:rPr lang="pt-BR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vs. </a:t>
            </a:r>
            <a:r>
              <a:rPr lang="pt-BR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Emicida</a:t>
            </a:r>
            <a:endParaRPr lang="pt-BR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pt-BR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https</a:t>
            </a:r>
            <a:r>
              <a:rPr lang="pt-BR" sz="2400" dirty="0">
                <a:solidFill>
                  <a:srgbClr val="FFFFFF"/>
                </a:solidFill>
                <a:latin typeface="Times New Roman"/>
                <a:cs typeface="Times New Roman"/>
              </a:rPr>
              <a:t>://</a:t>
            </a:r>
            <a:r>
              <a:rPr lang="pt-BR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www.youtube.com</a:t>
            </a:r>
            <a:r>
              <a:rPr lang="pt-BR" sz="2400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lang="pt-BR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watch?v</a:t>
            </a:r>
            <a:r>
              <a:rPr lang="pt-BR" sz="2400" dirty="0">
                <a:solidFill>
                  <a:srgbClr val="FFFFFF"/>
                </a:solidFill>
                <a:latin typeface="Times New Roman"/>
                <a:cs typeface="Times New Roman"/>
              </a:rPr>
              <a:t>=jr2jL1qjnK4</a:t>
            </a:r>
          </a:p>
          <a:p>
            <a:endParaRPr lang="pt-BR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pt-BR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B-Rabbit</a:t>
            </a:r>
            <a:r>
              <a:rPr lang="pt-BR" sz="2400" dirty="0">
                <a:solidFill>
                  <a:srgbClr val="FFFFFF"/>
                </a:solidFill>
                <a:latin typeface="Times New Roman"/>
                <a:cs typeface="Times New Roman"/>
              </a:rPr>
              <a:t> vs. Papa </a:t>
            </a:r>
            <a:r>
              <a:rPr lang="pt-BR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Doc</a:t>
            </a:r>
            <a:endParaRPr lang="pt-BR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pt-BR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https</a:t>
            </a:r>
            <a:r>
              <a:rPr lang="pt-BR" sz="2400" dirty="0">
                <a:solidFill>
                  <a:srgbClr val="FFFFFF"/>
                </a:solidFill>
                <a:latin typeface="Times New Roman"/>
                <a:cs typeface="Times New Roman"/>
              </a:rPr>
              <a:t>://</a:t>
            </a:r>
            <a:r>
              <a:rPr lang="pt-BR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www.youtube.com</a:t>
            </a:r>
            <a:r>
              <a:rPr lang="pt-BR" sz="2400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lang="pt-BR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watch?v</a:t>
            </a:r>
            <a:r>
              <a:rPr lang="pt-BR" sz="2400" dirty="0">
                <a:solidFill>
                  <a:srgbClr val="FFFFFF"/>
                </a:solidFill>
                <a:latin typeface="Times New Roman"/>
                <a:cs typeface="Times New Roman"/>
              </a:rPr>
              <a:t>=C-6XVaHfGs8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713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0"/>
          <p:cNvSpPr txBox="1">
            <a:spLocks noChangeArrowheads="1"/>
          </p:cNvSpPr>
          <p:nvPr/>
        </p:nvSpPr>
        <p:spPr bwMode="auto">
          <a:xfrm>
            <a:off x="917130" y="574245"/>
            <a:ext cx="4755537" cy="78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r>
              <a:rPr lang="pt-BR" sz="3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Cabal vs. </a:t>
            </a:r>
            <a:r>
              <a:rPr lang="pt-BR" sz="36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Emicida</a:t>
            </a:r>
            <a:endParaRPr lang="pt-BR" sz="3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Emicida x Cab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59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663129" y="303311"/>
            <a:ext cx="4755537" cy="78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r>
              <a:rPr lang="pt-BR" sz="36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lang="pt-BR" sz="3600" dirty="0" err="1">
                <a:solidFill>
                  <a:srgbClr val="FFFFFF"/>
                </a:solidFill>
                <a:latin typeface="Times New Roman"/>
                <a:cs typeface="Times New Roman"/>
              </a:rPr>
              <a:t>-Rabbit</a:t>
            </a:r>
            <a:r>
              <a:rPr lang="pt-BR" sz="3600" dirty="0">
                <a:solidFill>
                  <a:srgbClr val="FFFFFF"/>
                </a:solidFill>
                <a:latin typeface="Times New Roman"/>
                <a:cs typeface="Times New Roman"/>
              </a:rPr>
              <a:t> vs. Papa </a:t>
            </a:r>
            <a:r>
              <a:rPr lang="pt-BR" sz="36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Doc</a:t>
            </a:r>
            <a:endParaRPr lang="pt-BR" sz="3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8 Mile - Batalha Final -Eminem VS Papa Doc Legendado 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541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3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2"/>
            <a:ext cx="7670801" cy="2810933"/>
          </a:xfrm>
          <a:prstGeom prst="rect">
            <a:avLst/>
          </a:prstGeom>
          <a:noFill/>
        </p:spPr>
      </p:pic>
      <p:sp>
        <p:nvSpPr>
          <p:cNvPr id="21" name="Rectangle 210"/>
          <p:cNvSpPr txBox="1">
            <a:spLocks noChangeArrowheads="1"/>
          </p:cNvSpPr>
          <p:nvPr/>
        </p:nvSpPr>
        <p:spPr bwMode="auto">
          <a:xfrm>
            <a:off x="690033" y="2247877"/>
            <a:ext cx="698500" cy="3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4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2015</a:t>
            </a:r>
            <a:endParaRPr lang="en-US" sz="24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6" name="Rectangle 210"/>
          <p:cNvSpPr txBox="1">
            <a:spLocks noChangeArrowheads="1"/>
          </p:cNvSpPr>
          <p:nvPr/>
        </p:nvSpPr>
        <p:spPr bwMode="auto">
          <a:xfrm>
            <a:off x="673100" y="555625"/>
            <a:ext cx="341471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ea typeface="Arial" charset="0"/>
                <a:cs typeface="Arial" pitchFamily="34" charset="0"/>
              </a:rPr>
              <a:t>To View This Presentation</a:t>
            </a:r>
            <a:endParaRPr lang="en-US" sz="1600" dirty="0">
              <a:solidFill>
                <a:schemeClr val="bg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933" y="457197"/>
            <a:ext cx="5571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/>
                <a:ea typeface="Arial" charset="0"/>
                <a:cs typeface="Times New Roman"/>
              </a:rPr>
              <a:t>Ricardo </a:t>
            </a:r>
            <a:r>
              <a:rPr lang="en-US" sz="3600" b="1" dirty="0" err="1">
                <a:latin typeface="Times New Roman"/>
                <a:ea typeface="Arial" charset="0"/>
                <a:cs typeface="Times New Roman"/>
              </a:rPr>
              <a:t>Indig</a:t>
            </a:r>
            <a:r>
              <a:rPr lang="en-US" sz="3600" b="1" dirty="0">
                <a:latin typeface="Times New Roman"/>
                <a:ea typeface="Arial" charset="0"/>
                <a:cs typeface="Times New Roman"/>
              </a:rPr>
              <a:t> </a:t>
            </a:r>
            <a:r>
              <a:rPr lang="en-US" sz="3600" b="1" dirty="0" err="1" smtClean="0">
                <a:latin typeface="Times New Roman"/>
                <a:ea typeface="Arial" charset="0"/>
                <a:cs typeface="Times New Roman"/>
              </a:rPr>
              <a:t>Teperman</a:t>
            </a:r>
            <a:endParaRPr lang="en-US" sz="3600" b="1" dirty="0">
              <a:latin typeface="Times New Roman"/>
              <a:ea typeface="Arial" charset="0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697" y="4572000"/>
            <a:ext cx="1627738" cy="1627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609599" y="2624668"/>
            <a:ext cx="7924801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dirty="0">
                <a:solidFill>
                  <a:srgbClr val="FFFFFF"/>
                </a:solidFill>
                <a:latin typeface="Times New Roman"/>
                <a:cs typeface="Times New Roman"/>
              </a:rPr>
              <a:t>Doutorado em andamento em Antropologia Social (FFLCH – USP)</a:t>
            </a:r>
          </a:p>
          <a:p>
            <a:pPr algn="just"/>
            <a:r>
              <a:rPr lang="pt-BR" sz="2200" dirty="0">
                <a:solidFill>
                  <a:srgbClr val="FFFFFF"/>
                </a:solidFill>
                <a:latin typeface="Times New Roman"/>
                <a:cs typeface="Times New Roman"/>
              </a:rPr>
              <a:t>Mundo da Música - orquestra sinfônica e representação </a:t>
            </a:r>
            <a:r>
              <a:rPr lang="pt-BR" sz="22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nacional</a:t>
            </a:r>
          </a:p>
          <a:p>
            <a:pPr algn="just"/>
            <a:endParaRPr lang="pt-BR" sz="22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r>
              <a:rPr lang="pt-BR" sz="2200" dirty="0">
                <a:solidFill>
                  <a:srgbClr val="FFFFFF"/>
                </a:solidFill>
                <a:latin typeface="Times New Roman"/>
                <a:cs typeface="Times New Roman"/>
              </a:rPr>
              <a:t>Atualmente trabalha na Fundação Osesp (colaborador-editor) e na Faculdades Santa Marcelina (Orientador e professor substituto na disciplina “Música e Cultura”)</a:t>
            </a:r>
          </a:p>
          <a:p>
            <a:endParaRPr lang="pt-BR" sz="2200" dirty="0"/>
          </a:p>
          <a:p>
            <a:pPr algn="just"/>
            <a:endParaRPr lang="pt-BR" sz="2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ctangle 210"/>
          <p:cNvSpPr txBox="1">
            <a:spLocks noChangeArrowheads="1"/>
          </p:cNvSpPr>
          <p:nvPr/>
        </p:nvSpPr>
        <p:spPr bwMode="auto">
          <a:xfrm>
            <a:off x="706969" y="4957181"/>
            <a:ext cx="698500" cy="3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rPr>
              <a:t>2011</a:t>
            </a:r>
            <a:r>
              <a:rPr lang="en-US" sz="2000" dirty="0" smtClean="0">
                <a:solidFill>
                  <a:schemeClr val="accent1"/>
                </a:solidFill>
                <a:latin typeface="Arial" pitchFamily="34" charset="0"/>
                <a:ea typeface="Arial" charset="0"/>
                <a:cs typeface="Arial" pitchFamily="34" charset="0"/>
              </a:rPr>
              <a:t> </a:t>
            </a:r>
            <a:endParaRPr lang="en-US" sz="20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6538" y="5300112"/>
            <a:ext cx="6214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rgbClr val="FFFFFF"/>
                </a:solidFill>
                <a:latin typeface="Times New Roman"/>
                <a:cs typeface="Times New Roman"/>
              </a:rPr>
              <a:t>Artigo: </a:t>
            </a:r>
            <a:r>
              <a:rPr lang="pt-BR" sz="2200" dirty="0" err="1">
                <a:solidFill>
                  <a:srgbClr val="FFFFFF"/>
                </a:solidFill>
                <a:latin typeface="Times New Roman"/>
                <a:cs typeface="Times New Roman"/>
              </a:rPr>
              <a:t>Emicida</a:t>
            </a:r>
            <a:r>
              <a:rPr lang="pt-BR" sz="2200" dirty="0">
                <a:solidFill>
                  <a:srgbClr val="FFFFFF"/>
                </a:solidFill>
                <a:latin typeface="Times New Roman"/>
                <a:cs typeface="Times New Roman"/>
              </a:rPr>
              <a:t> versus Cabal – Encenando Conflitos Reais</a:t>
            </a:r>
            <a:endParaRPr lang="en-US" sz="2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94268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50610"/>
            <a:ext cx="9144000" cy="448627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45341" y="453904"/>
            <a:ext cx="6230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x-none" sz="54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Improviso Decorado</a:t>
            </a:r>
            <a:endParaRPr lang="x-none" sz="5400" b="1" dirty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690033" y="2992929"/>
            <a:ext cx="3492500" cy="46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Objetivo</a:t>
            </a: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 Central</a:t>
            </a:r>
            <a:endParaRPr lang="en-US" sz="36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" y="3719367"/>
            <a:ext cx="79248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Refletir sobre o car</a:t>
            </a:r>
            <a:r>
              <a:rPr lang="pt-BR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áter improvisado da prática do </a:t>
            </a:r>
            <a:r>
              <a:rPr lang="pt-BR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freestyle</a:t>
            </a:r>
            <a:r>
              <a:rPr lang="pt-BR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descrita por seus cultores como “rap feito na hora”.</a:t>
            </a:r>
            <a:endParaRPr lang="pt-BR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pt-BR" sz="2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251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690033" y="1374342"/>
            <a:ext cx="5880100" cy="78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Como 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acontece</a:t>
            </a: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 o freestyle?</a:t>
            </a:r>
            <a:endParaRPr lang="en-US" sz="36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" y="2374551"/>
            <a:ext cx="79248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Pode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acontecer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brincadeira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entre amigos;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pode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um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número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durante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apresentação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rap;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servir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animação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festa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hip hop;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ou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ainda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se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dar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no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formato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“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batalha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”.</a:t>
            </a:r>
            <a:b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desafio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sendo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basicamente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“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zoar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o outro”,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inscritos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se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enfrentam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eliminatórias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definidas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sorteio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;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cada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etapa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é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decidida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num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sistema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tipo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“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melhor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três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”, com 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rounds 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trinta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segundos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cada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participante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4547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690033" y="1473958"/>
            <a:ext cx="5880100" cy="78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Metr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ô</a:t>
            </a: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 Santa Cruz (São Paulo)</a:t>
            </a:r>
            <a:endParaRPr lang="en-US" sz="36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" y="2200223"/>
            <a:ext cx="792480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formato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batalha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acontece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noite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sábado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no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metrô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Santa Cruz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São Paulo,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responsáveis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pela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organização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fazem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parte de um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coletivo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chamado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Afrika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Kidz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Crew.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Note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-se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ainda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Santa Cruz,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faz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vezes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júri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é 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próprio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público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cabo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cada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round, é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chamado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a “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fazer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barulho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”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indicar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seu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rimador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preferido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pt-BR" sz="2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071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690033" y="452894"/>
            <a:ext cx="5880100" cy="78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Rap x Freestyle</a:t>
            </a:r>
            <a:endParaRPr lang="en-US" sz="36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" y="1228967"/>
            <a:ext cx="7924801" cy="6340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Buscando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características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comuns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entre o rap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escrito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 o freestyle,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imediatamente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se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destaca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um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certo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tipo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canto-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falado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rimado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ritmado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podemos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definir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partir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um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uso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“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precário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” das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alturas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organização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rítmica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específica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baseada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beats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batidas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 bases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musicais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típicas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 rap. </a:t>
            </a:r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Nos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termos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“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nativos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”,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trata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-se da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técnica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 “bum-clap”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“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oito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tempos”.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Muito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resumidamente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ideia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é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escansão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dos versos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seja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calcada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levada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bateria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típica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 rap (funk e soul) 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construída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com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bumbo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(“bum”) no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primeiro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terceiro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tempos 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caixa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(“clap”) no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segundo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 quarto 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tempos 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compasso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quaternário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b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Nesta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estrutura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formal,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muitas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varia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ções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rítmicas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são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possíveis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sempre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buscando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a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rima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a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cada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par de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compassos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sz="24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pt-BR" sz="2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2128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690033" y="826454"/>
            <a:ext cx="5880100" cy="78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Fala</a:t>
            </a: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vs</a:t>
            </a: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 canto</a:t>
            </a:r>
            <a:endParaRPr lang="en-US" sz="36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" y="2000991"/>
            <a:ext cx="79248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importância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rimas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é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tal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tanto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no freestyle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no rap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geral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verbo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“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rimar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” é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sinônimo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“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cantar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”. “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Rimar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”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parece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verbo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melhor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define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ação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dos MC’s: </a:t>
            </a:r>
            <a:r>
              <a:rPr lang="en-US" sz="2400" u="sng" dirty="0" err="1">
                <a:solidFill>
                  <a:srgbClr val="FFFFFF"/>
                </a:solidFill>
                <a:latin typeface="Times New Roman"/>
                <a:cs typeface="Times New Roman"/>
              </a:rPr>
              <a:t>eles</a:t>
            </a:r>
            <a:r>
              <a:rPr lang="en-US" sz="2400" u="sng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u="sng" dirty="0" err="1">
                <a:solidFill>
                  <a:srgbClr val="FFFFFF"/>
                </a:solidFill>
                <a:latin typeface="Times New Roman"/>
                <a:cs typeface="Times New Roman"/>
              </a:rPr>
              <a:t>não</a:t>
            </a:r>
            <a:r>
              <a:rPr lang="en-US" sz="2400" u="sng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u="sng" dirty="0" err="1">
                <a:solidFill>
                  <a:srgbClr val="FFFFFF"/>
                </a:solidFill>
                <a:latin typeface="Times New Roman"/>
                <a:cs typeface="Times New Roman"/>
              </a:rPr>
              <a:t>cantam</a:t>
            </a:r>
            <a:r>
              <a:rPr lang="en-US" sz="2400" u="sng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u="sng" dirty="0" err="1">
                <a:solidFill>
                  <a:srgbClr val="FFFFFF"/>
                </a:solidFill>
                <a:latin typeface="Times New Roman"/>
                <a:cs typeface="Times New Roman"/>
              </a:rPr>
              <a:t>nem</a:t>
            </a:r>
            <a:r>
              <a:rPr lang="en-US" sz="2400" u="sng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u="sng" dirty="0" err="1">
                <a:solidFill>
                  <a:srgbClr val="FFFFFF"/>
                </a:solidFill>
                <a:latin typeface="Times New Roman"/>
                <a:cs typeface="Times New Roman"/>
              </a:rPr>
              <a:t>falam</a:t>
            </a:r>
            <a:r>
              <a:rPr lang="en-US" sz="2400" u="sng" dirty="0">
                <a:solidFill>
                  <a:srgbClr val="FFFFFF"/>
                </a:solidFill>
                <a:latin typeface="Times New Roman"/>
                <a:cs typeface="Times New Roman"/>
              </a:rPr>
              <a:t>, mas </a:t>
            </a:r>
            <a:r>
              <a:rPr lang="en-US" sz="2400" u="sng" dirty="0" err="1">
                <a:solidFill>
                  <a:srgbClr val="FFFFFF"/>
                </a:solidFill>
                <a:latin typeface="Times New Roman"/>
                <a:cs typeface="Times New Roman"/>
              </a:rPr>
              <a:t>sim</a:t>
            </a:r>
            <a:r>
              <a:rPr lang="en-US" sz="2400" u="sng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u="sng" dirty="0" err="1">
                <a:solidFill>
                  <a:srgbClr val="FFFFFF"/>
                </a:solidFill>
                <a:latin typeface="Times New Roman"/>
                <a:cs typeface="Times New Roman"/>
              </a:rPr>
              <a:t>rimam</a:t>
            </a:r>
            <a:r>
              <a:rPr lang="en-US" sz="2400" u="sng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u="sng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sz="2400" u="sng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Esse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jeito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organizar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rimas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lembra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um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formato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muito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recorrente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várias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partes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mundo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no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Brasil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é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conhecido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vulgarmente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“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quadrinha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”: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estrofes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quatro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versos,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sendo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mais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comum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rima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ocorra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apenas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entre 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segundo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 o quarto versos (ABCB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).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0196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0"/>
          <p:cNvSpPr txBox="1">
            <a:spLocks noChangeArrowheads="1"/>
          </p:cNvSpPr>
          <p:nvPr/>
        </p:nvSpPr>
        <p:spPr bwMode="auto">
          <a:xfrm>
            <a:off x="690033" y="826454"/>
            <a:ext cx="5880100" cy="78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Fala</a:t>
            </a: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vs</a:t>
            </a:r>
            <a:r>
              <a:rPr lang="en-US" sz="3600" dirty="0" smtClean="0">
                <a:solidFill>
                  <a:srgbClr val="93CDDD"/>
                </a:solidFill>
                <a:latin typeface="Arial" pitchFamily="34" charset="0"/>
                <a:ea typeface="Arial" charset="0"/>
                <a:cs typeface="Arial" pitchFamily="34" charset="0"/>
              </a:rPr>
              <a:t> canto</a:t>
            </a:r>
            <a:endParaRPr lang="en-US" sz="3600" dirty="0">
              <a:solidFill>
                <a:schemeClr val="accent1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" y="1901375"/>
            <a:ext cx="7924801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No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caso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 rap,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faz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sentido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pensar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no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número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sílabas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cada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verso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porque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presença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concreta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ou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imaginada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 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beat11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permite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um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uso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musical das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pausas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. Uma das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consequências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desta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exploração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dos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silêncios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é a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irregularidade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tamanho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dos versos.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essa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razão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parece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mais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adequado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anota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́-los,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sejam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eles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curtos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ou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longos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 pares (AA) 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</a:p>
          <a:p>
            <a:pPr algn="just">
              <a:defRPr/>
            </a:pPr>
            <a:r>
              <a:rPr lang="en-US" sz="24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importa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o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modo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rimar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seja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orientado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um beat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inexistente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mesmo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o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extrapole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b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/>
            </a:r>
            <a:b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Flow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ou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“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levada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” –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maneira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o MC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escande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as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palavras</a:t>
            </a:r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sz="24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12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ive Rules">
  <a:themeElements>
    <a:clrScheme name="Duarte's Five Rule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8CFEE"/>
      </a:accent1>
      <a:accent2>
        <a:srgbClr val="F0AA26"/>
      </a:accent2>
      <a:accent3>
        <a:srgbClr val="5DA01F"/>
      </a:accent3>
      <a:accent4>
        <a:srgbClr val="F3EACD"/>
      </a:accent4>
      <a:accent5>
        <a:srgbClr val="4BACC6"/>
      </a:accent5>
      <a:accent6>
        <a:srgbClr val="F79646"/>
      </a:accent6>
      <a:hlink>
        <a:srgbClr val="F0AA26"/>
      </a:hlink>
      <a:folHlink>
        <a:srgbClr val="08CFE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Five Rules.potx</Template>
  <TotalTime>0</TotalTime>
  <Words>792</Words>
  <Application>Microsoft Macintosh PowerPoint</Application>
  <PresentationFormat>On-screen Show (4:3)</PresentationFormat>
  <Paragraphs>150</Paragraphs>
  <Slides>22</Slides>
  <Notes>22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Five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2010-04-14T20:04:37Z</dcterms:created>
  <dcterms:modified xsi:type="dcterms:W3CDTF">2015-11-12T04:51:22Z</dcterms:modified>
</cp:coreProperties>
</file>