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622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76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BA24-D602-4980-A783-97D619169B10}" type="datetimeFigureOut">
              <a:rPr lang="pt-BR" smtClean="0"/>
              <a:pPr/>
              <a:t>18/11/2019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32E9-53C0-415D-8EB6-8F64593F7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BA24-D602-4980-A783-97D619169B10}" type="datetimeFigureOut">
              <a:rPr lang="pt-BR" smtClean="0"/>
              <a:pPr/>
              <a:t>18/11/2019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32E9-53C0-415D-8EB6-8F64593F7CF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BA24-D602-4980-A783-97D619169B10}" type="datetimeFigureOut">
              <a:rPr lang="pt-BR" smtClean="0"/>
              <a:pPr/>
              <a:t>18/11/2019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32E9-53C0-415D-8EB6-8F64593F7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BA24-D602-4980-A783-97D619169B10}" type="datetimeFigureOut">
              <a:rPr lang="pt-BR" smtClean="0"/>
              <a:pPr/>
              <a:t>18/11/2019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32E9-53C0-415D-8EB6-8F64593F7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BA24-D602-4980-A783-97D619169B10}" type="datetimeFigureOut">
              <a:rPr lang="pt-BR" smtClean="0"/>
              <a:pPr/>
              <a:t>18/11/2019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32E9-53C0-415D-8EB6-8F64593F7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BA24-D602-4980-A783-97D619169B10}" type="datetimeFigureOut">
              <a:rPr lang="pt-BR" smtClean="0"/>
              <a:pPr/>
              <a:t>18/11/2019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32E9-53C0-415D-8EB6-8F64593F7CF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BA24-D602-4980-A783-97D619169B10}" type="datetimeFigureOut">
              <a:rPr lang="pt-BR" smtClean="0"/>
              <a:pPr/>
              <a:t>18/11/2019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32E9-53C0-415D-8EB6-8F64593F7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BA24-D602-4980-A783-97D619169B10}" type="datetimeFigureOut">
              <a:rPr lang="pt-BR" smtClean="0"/>
              <a:pPr/>
              <a:t>18/11/2019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32E9-53C0-415D-8EB6-8F64593F7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BA24-D602-4980-A783-97D619169B10}" type="datetimeFigureOut">
              <a:rPr lang="pt-BR" smtClean="0"/>
              <a:pPr/>
              <a:t>18/11/2019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32E9-53C0-415D-8EB6-8F64593F7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BA24-D602-4980-A783-97D619169B10}" type="datetimeFigureOut">
              <a:rPr lang="pt-BR" smtClean="0"/>
              <a:pPr/>
              <a:t>18/11/2019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32E9-53C0-415D-8EB6-8F64593F7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BA24-D602-4980-A783-97D619169B10}" type="datetimeFigureOut">
              <a:rPr lang="pt-BR" smtClean="0"/>
              <a:pPr/>
              <a:t>18/11/2019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32E9-53C0-415D-8EB6-8F64593F7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BA24-D602-4980-A783-97D619169B10}" type="datetimeFigureOut">
              <a:rPr lang="pt-BR" smtClean="0"/>
              <a:pPr/>
              <a:t>18/11/2019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32E9-53C0-415D-8EB6-8F64593F7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3FABA24-D602-4980-A783-97D619169B10}" type="datetimeFigureOut">
              <a:rPr lang="pt-BR" smtClean="0"/>
              <a:pPr/>
              <a:t>18/11/2019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822F32E9-53C0-415D-8EB6-8F64593F7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FACULDADE DE DIREITO DA UNIVERSIDADE DE SÃO PAULO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7" y="3645024"/>
            <a:ext cx="6624736" cy="1656184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pt-BR" sz="1400" b="1" dirty="0" smtClean="0">
                <a:solidFill>
                  <a:schemeClr val="accent1"/>
                </a:solidFill>
              </a:rPr>
              <a:t>DEPARTAMENTO DE DIREITO DO ESTADO</a:t>
            </a:r>
          </a:p>
          <a:p>
            <a:pPr>
              <a:lnSpc>
                <a:spcPct val="140000"/>
              </a:lnSpc>
            </a:pPr>
            <a:r>
              <a:rPr lang="pt-BR" sz="1400" b="1" dirty="0" smtClean="0">
                <a:solidFill>
                  <a:schemeClr val="accent1"/>
                </a:solidFill>
              </a:rPr>
              <a:t>ESTADO BRASILEIRO: DIVERSIDADE, PRECONCEITO E DISCRIMINAÇÃO </a:t>
            </a:r>
          </a:p>
          <a:p>
            <a:pPr>
              <a:lnSpc>
                <a:spcPct val="140000"/>
              </a:lnSpc>
            </a:pPr>
            <a:r>
              <a:rPr lang="pt-BR" sz="1400" b="1" dirty="0" smtClean="0">
                <a:solidFill>
                  <a:schemeClr val="accent1"/>
                </a:solidFill>
              </a:rPr>
              <a:t>Docente Responsável: </a:t>
            </a:r>
            <a:r>
              <a:rPr lang="pt-BR" sz="1400" b="1" dirty="0" err="1" smtClean="0">
                <a:solidFill>
                  <a:schemeClr val="accent1"/>
                </a:solidFill>
              </a:rPr>
              <a:t>Profa</a:t>
            </a:r>
            <a:r>
              <a:rPr lang="pt-BR" sz="1400" b="1" dirty="0" smtClean="0">
                <a:solidFill>
                  <a:schemeClr val="accent1"/>
                </a:solidFill>
              </a:rPr>
              <a:t>. Dra. Eunice Aparecida Jesus Prudente </a:t>
            </a:r>
          </a:p>
          <a:p>
            <a:pPr>
              <a:lnSpc>
                <a:spcPct val="140000"/>
              </a:lnSpc>
            </a:pPr>
            <a:endParaRPr lang="pt-BR" sz="1400" b="1" dirty="0" smtClean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endParaRPr lang="pt-B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3. PERCEPÇÃO DAS DIFERENÇAS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Pensemos: toda a pesquisa deve contribuir, pois constitui trabalho de construção, de contribuições e nunca mera demonstração de conhecimentos</a:t>
            </a:r>
          </a:p>
          <a:p>
            <a:r>
              <a:rPr lang="pt-BR" b="1" dirty="0" smtClean="0"/>
              <a:t>Se as pessoas são seres conviventes, vejamos:</a:t>
            </a:r>
          </a:p>
          <a:p>
            <a:r>
              <a:rPr lang="pt-BR" b="1" dirty="0" smtClean="0"/>
              <a:t>DIFERENÇAS   VERSUS  DESIGUALDADE</a:t>
            </a:r>
          </a:p>
          <a:p>
            <a:r>
              <a:rPr lang="pt-BR" b="1" dirty="0" smtClean="0"/>
              <a:t>Não há pessoas idênticas, mas iguais em direitos e obrigações</a:t>
            </a:r>
          </a:p>
          <a:p>
            <a:r>
              <a:rPr lang="pt-BR" b="1" dirty="0" smtClean="0"/>
              <a:t> </a:t>
            </a:r>
            <a:endParaRPr lang="pt-BR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DIFERENÇAS: biológicas/sexuais/étnicas/culturais</a:t>
            </a:r>
          </a:p>
          <a:p>
            <a:r>
              <a:rPr lang="pt-BR" b="1" dirty="0" smtClean="0"/>
              <a:t>EXIGEM RESPEITABILIDADE   ACEITAÇÃO</a:t>
            </a:r>
          </a:p>
          <a:p>
            <a:r>
              <a:rPr lang="pt-BR" b="1" dirty="0" smtClean="0"/>
              <a:t>Observe-se que não expressão superioridade</a:t>
            </a:r>
          </a:p>
          <a:p>
            <a:pPr>
              <a:buNone/>
            </a:pPr>
            <a:r>
              <a:rPr lang="pt-BR" b="1" dirty="0"/>
              <a:t> </a:t>
            </a:r>
            <a:r>
              <a:rPr lang="pt-BR" b="1" dirty="0" smtClean="0"/>
              <a:t>    entre as pessoas</a:t>
            </a:r>
          </a:p>
          <a:p>
            <a:pPr>
              <a:buFont typeface="Arial" charset="0"/>
              <a:buChar char="•"/>
            </a:pPr>
            <a:r>
              <a:rPr lang="pt-BR" b="1" dirty="0" smtClean="0"/>
              <a:t>DESIGUALDADES </a:t>
            </a:r>
          </a:p>
          <a:p>
            <a:pPr>
              <a:buFont typeface="Arial" charset="0"/>
              <a:buChar char="•"/>
            </a:pPr>
            <a:r>
              <a:rPr lang="pt-BR" b="1" dirty="0" smtClean="0"/>
              <a:t>Criações racionais milenares/arbitrárias/injustas</a:t>
            </a:r>
            <a:endParaRPr lang="pt-B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EXIGEM ENFRENTAMENTO PARA EXTINÇÃO</a:t>
            </a:r>
          </a:p>
          <a:p>
            <a:r>
              <a:rPr lang="pt-BR" b="1" dirty="0" smtClean="0"/>
              <a:t>Posto que estabelecem relações de dominação e exploração entre pessoas, cidadãos</a:t>
            </a:r>
          </a:p>
          <a:p>
            <a:r>
              <a:rPr lang="pt-BR" b="1" dirty="0" smtClean="0"/>
              <a:t>( COMPARATO, Fabio </a:t>
            </a:r>
            <a:r>
              <a:rPr lang="pt-BR" b="1" dirty="0" err="1" smtClean="0"/>
              <a:t>Konder</a:t>
            </a:r>
            <a:r>
              <a:rPr lang="pt-BR" b="1" dirty="0" smtClean="0"/>
              <a:t>. Afirmação Histórica dos direitos Humanos, 2003, p. 190 )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II.  GÊNERO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/>
              <a:t>GÊNERO  agrupamento de seres/objetos com </a:t>
            </a:r>
          </a:p>
          <a:p>
            <a:r>
              <a:rPr lang="pt-BR" b="1" dirty="0"/>
              <a:t> </a:t>
            </a:r>
            <a:r>
              <a:rPr lang="pt-BR" b="1" dirty="0" smtClean="0"/>
              <a:t>                 características distintivas comuns</a:t>
            </a:r>
          </a:p>
          <a:p>
            <a:r>
              <a:rPr lang="pt-BR" b="1" dirty="0" smtClean="0"/>
              <a:t>Conforme as ciências biológicas diferencia o “homo sapiens” : </a:t>
            </a:r>
          </a:p>
          <a:p>
            <a:r>
              <a:rPr lang="pt-BR" b="1" dirty="0" smtClean="0"/>
              <a:t>gênero masculino e gênero feminino</a:t>
            </a:r>
          </a:p>
          <a:p>
            <a:r>
              <a:rPr lang="pt-BR" b="1" dirty="0" smtClean="0"/>
              <a:t>CIÊNCIAS SOCIAIS, PSICOLOGIA, MEDICINA</a:t>
            </a:r>
          </a:p>
          <a:p>
            <a:r>
              <a:rPr lang="pt-BR" b="1" dirty="0" smtClean="0"/>
              <a:t>Gênero diferencia socialmente as pessoas considerando padrões histórico-culturais portanto MUTÁVEL</a:t>
            </a:r>
          </a:p>
          <a:p>
            <a:r>
              <a:rPr lang="pt-BR" b="1" dirty="0" smtClean="0"/>
              <a:t>CONSTRUÍDO  E  DESCONSTRUÍDO</a:t>
            </a:r>
          </a:p>
          <a:p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IDENTIDADE DE GÊNERO</a:t>
            </a:r>
          </a:p>
          <a:p>
            <a:r>
              <a:rPr lang="pt-BR" b="1" dirty="0" smtClean="0"/>
              <a:t>A identidade de Gênero refere-se à identificação pessoal com determinado gênero: masculino/ feminino/ ambos</a:t>
            </a:r>
          </a:p>
          <a:p>
            <a:r>
              <a:rPr lang="pt-BR" b="1" dirty="0" smtClean="0"/>
              <a:t>*Exercício de liberdade individual, pessoas constroem sua identidade de gênero ao longo da vida</a:t>
            </a:r>
          </a:p>
          <a:p>
            <a:r>
              <a:rPr lang="pt-BR" b="1" dirty="0" smtClean="0"/>
              <a:t>Homens   Mulheres  Pessoas </a:t>
            </a:r>
            <a:r>
              <a:rPr lang="pt-BR" b="1" dirty="0" err="1" smtClean="0"/>
              <a:t>Transgêneras</a:t>
            </a:r>
            <a:r>
              <a:rPr lang="pt-BR" b="1" dirty="0" smtClean="0"/>
              <a:t>  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ORIENTAÇÃO SEXUAL</a:t>
            </a:r>
          </a:p>
          <a:p>
            <a:r>
              <a:rPr lang="pt-BR" b="1" dirty="0" smtClean="0"/>
              <a:t>Exercício do direito à sexualidade</a:t>
            </a:r>
          </a:p>
          <a:p>
            <a:r>
              <a:rPr lang="pt-BR" b="1" dirty="0" smtClean="0"/>
              <a:t>( atração sexual pelo outro )</a:t>
            </a:r>
          </a:p>
          <a:p>
            <a:r>
              <a:rPr lang="pt-BR" b="1" dirty="0" smtClean="0"/>
              <a:t>Heterossexuais   Homossexuais   Bissexuais</a:t>
            </a:r>
          </a:p>
          <a:p>
            <a:r>
              <a:rPr lang="pt-BR" b="1" dirty="0" smtClean="0"/>
              <a:t>A expressão</a:t>
            </a:r>
          </a:p>
          <a:p>
            <a:r>
              <a:rPr lang="pt-BR" b="1" dirty="0" smtClean="0"/>
              <a:t>LGBTT = lésbicas  gays  bissexuais  travestis</a:t>
            </a:r>
          </a:p>
          <a:p>
            <a:r>
              <a:rPr lang="pt-BR" b="1" dirty="0"/>
              <a:t> </a:t>
            </a:r>
            <a:r>
              <a:rPr lang="pt-BR" b="1" dirty="0" smtClean="0"/>
              <a:t>              transexuais  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III. DIREITOS DA MULHER SÃO HUMANOS E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1. O Direito de Ser Pessoa Humana</a:t>
            </a:r>
          </a:p>
          <a:p>
            <a:r>
              <a:rPr lang="pt-BR" b="1" dirty="0" smtClean="0"/>
              <a:t>Direito de desenvolver-se e expressar-se conforme a personalidade (conjunto de caracteres biológicos, psíquicos, culturais que distinguem as pessoas entre si )</a:t>
            </a:r>
          </a:p>
          <a:p>
            <a:r>
              <a:rPr lang="pt-BR" b="1" dirty="0" smtClean="0"/>
              <a:t>2. Os direitos da personalidade são políticos, os humanos são conviventes, portanto o direito de ser pessoa humana dependerá da fruição/exercício de todos os direitos humanos: individuais, sociais, coletivos.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3.  Direitos Humanos são fundamentais, integram a DECISÃO POLITICA FUNDAMENTAL</a:t>
            </a:r>
          </a:p>
          <a:p>
            <a:r>
              <a:rPr lang="pt-BR" b="1" dirty="0"/>
              <a:t>d</a:t>
            </a:r>
            <a:r>
              <a:rPr lang="pt-BR" b="1" dirty="0" smtClean="0"/>
              <a:t>a Constituição Federal de 1988</a:t>
            </a:r>
          </a:p>
          <a:p>
            <a:r>
              <a:rPr lang="pt-BR" b="1" dirty="0" smtClean="0"/>
              <a:t>INDISPONÍVEIS   INVIOLÁVEIS  INTERDEPENDENTES   COMPLEMENTARES  INDIVISÍVEIS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FEMINILIDADE        FEMINISMO</a:t>
            </a:r>
          </a:p>
          <a:p>
            <a:r>
              <a:rPr lang="pt-BR" b="1" dirty="0" smtClean="0"/>
              <a:t>As pessoas são iguais em direitos e obrigações</a:t>
            </a:r>
          </a:p>
          <a:p>
            <a:r>
              <a:rPr lang="pt-BR" b="1" dirty="0" smtClean="0"/>
              <a:t>Convivência:  reconhecimento das diferenças</a:t>
            </a:r>
          </a:p>
          <a:p>
            <a:r>
              <a:rPr lang="pt-BR" b="1" dirty="0" smtClean="0"/>
              <a:t>caracteres específicos/diferenças biológicas</a:t>
            </a:r>
          </a:p>
          <a:p>
            <a:r>
              <a:rPr lang="pt-BR" b="1" dirty="0" smtClean="0"/>
              <a:t>Feminilidade:  expressão engloba características físicas, psíquicas, culturais do direito de ser mulher</a:t>
            </a:r>
          </a:p>
          <a:p>
            <a:r>
              <a:rPr lang="pt-BR" b="1" dirty="0" smtClean="0"/>
              <a:t>*NUNCA IMPEDIDTIVOS À CONVIVÊNCIA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Mãe    Cônjuge  Companheira   Amante    Trabalhadora   Empresária     Eleitora   Representante Político</a:t>
            </a:r>
          </a:p>
          <a:p>
            <a:endParaRPr lang="pt-BR" b="1" dirty="0" smtClean="0"/>
          </a:p>
          <a:p>
            <a:r>
              <a:rPr lang="pt-BR" b="1" dirty="0" smtClean="0"/>
              <a:t>Feminismo: movimento político formados por pessoas objetivando o reconhecimento legal do respeito à feminilidade, à livre expressão do direito de ser mulher</a:t>
            </a:r>
          </a:p>
          <a:p>
            <a:r>
              <a:rPr lang="pt-BR" b="1" dirty="0" smtClean="0"/>
              <a:t> 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I.  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 smtClean="0"/>
              <a:t>República Federativa do Brasil</a:t>
            </a:r>
          </a:p>
          <a:p>
            <a:pPr>
              <a:buNone/>
            </a:pPr>
            <a:r>
              <a:rPr lang="pt-BR" b="1" dirty="0" smtClean="0"/>
              <a:t>= sociedade </a:t>
            </a:r>
            <a:r>
              <a:rPr lang="pt-BR" b="1" dirty="0" err="1" smtClean="0"/>
              <a:t>pluriétnica</a:t>
            </a:r>
            <a:r>
              <a:rPr lang="pt-BR" b="1" dirty="0" smtClean="0"/>
              <a:t> em meio a espetacular diversidade ambiental</a:t>
            </a:r>
          </a:p>
          <a:p>
            <a:pPr>
              <a:buNone/>
            </a:pPr>
            <a:r>
              <a:rPr lang="pt-BR" b="1" dirty="0" smtClean="0"/>
              <a:t>Raízes em todos os continentes</a:t>
            </a:r>
            <a:endParaRPr lang="pt-BR" b="1" dirty="0"/>
          </a:p>
          <a:p>
            <a:pPr>
              <a:buNone/>
            </a:pPr>
            <a:r>
              <a:rPr lang="pt-BR" b="1" dirty="0" smtClean="0"/>
              <a:t> cultura: complexo de falas saberes/arte/crenças </a:t>
            </a:r>
          </a:p>
          <a:p>
            <a:pPr>
              <a:buNone/>
            </a:pPr>
            <a:r>
              <a:rPr lang="pt-BR" b="1" dirty="0" err="1" smtClean="0"/>
              <a:t>Arts</a:t>
            </a:r>
            <a:r>
              <a:rPr lang="pt-BR" b="1" dirty="0" smtClean="0"/>
              <a:t>. 215, 216 CF</a:t>
            </a:r>
          </a:p>
          <a:p>
            <a:pPr>
              <a:buNone/>
            </a:pPr>
            <a:r>
              <a:rPr lang="pt-BR" b="1" dirty="0" smtClean="0"/>
              <a:t>Mas...</a:t>
            </a:r>
          </a:p>
          <a:p>
            <a:pPr>
              <a:buNone/>
            </a:pPr>
            <a:r>
              <a:rPr lang="pt-BR" b="1" dirty="0" smtClean="0"/>
              <a:t>Valores?   </a:t>
            </a:r>
            <a:r>
              <a:rPr lang="pt-BR" b="1" dirty="0" err="1" smtClean="0"/>
              <a:t>Eurocentrismo</a:t>
            </a:r>
            <a:endParaRPr lang="pt-BR" b="1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CONQUISTAS DO FEMINISMO</a:t>
            </a:r>
          </a:p>
          <a:p>
            <a:r>
              <a:rPr lang="pt-BR" b="1" dirty="0" smtClean="0"/>
              <a:t>*direitos femininos (exercidos pelas mulheres) licença maternidade; salário maternidade; parto humanitário, etc.</a:t>
            </a:r>
          </a:p>
          <a:p>
            <a:r>
              <a:rPr lang="pt-BR" b="1" dirty="0" smtClean="0"/>
              <a:t>*direitos sociais de interesse feminino: coibição de discriminação no mercado de trabalho, exigências de creches; reconhecimento constitucional da famílias monoparentais (art. 226 CF), licença paternidade (Art. 7º, XVIII, XIX )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PATRIARCADO E PAPÉIS SOCIAIS</a:t>
            </a:r>
          </a:p>
          <a:p>
            <a:r>
              <a:rPr lang="pt-BR" b="1" dirty="0" smtClean="0"/>
              <a:t>Clássicos brasileiros</a:t>
            </a:r>
          </a:p>
          <a:p>
            <a:r>
              <a:rPr lang="pt-BR" b="1" dirty="0" smtClean="0"/>
              <a:t>SAFIOTTI,  </a:t>
            </a:r>
            <a:r>
              <a:rPr lang="pt-BR" b="1" dirty="0" err="1" smtClean="0"/>
              <a:t>Heleieth</a:t>
            </a:r>
            <a:r>
              <a:rPr lang="pt-BR" b="1" dirty="0" smtClean="0"/>
              <a:t>.  Gênero, patriarcado, violência,  São Paulo: Fundação Perseu </a:t>
            </a:r>
            <a:r>
              <a:rPr lang="pt-BR" b="1" dirty="0" err="1" smtClean="0"/>
              <a:t>Abramo</a:t>
            </a:r>
            <a:r>
              <a:rPr lang="pt-BR" b="1" dirty="0" smtClean="0"/>
              <a:t>, 2004 (Coleção Brasil Urgente)</a:t>
            </a:r>
          </a:p>
          <a:p>
            <a:r>
              <a:rPr lang="pt-BR" b="1" dirty="0" smtClean="0"/>
              <a:t>VERUCCI, </a:t>
            </a:r>
            <a:r>
              <a:rPr lang="pt-BR" b="1" dirty="0" err="1" smtClean="0"/>
              <a:t>Florisa</a:t>
            </a:r>
            <a:r>
              <a:rPr lang="pt-BR" b="1" dirty="0" smtClean="0"/>
              <a:t> Dutra Fonseca. Verbete Mulher IN </a:t>
            </a:r>
            <a:r>
              <a:rPr lang="pt-BR" b="1" dirty="0" err="1" smtClean="0"/>
              <a:t>Enciclopedia</a:t>
            </a:r>
            <a:r>
              <a:rPr lang="pt-BR" b="1" dirty="0" smtClean="0"/>
              <a:t> Saraiva de Direito. Coord. Rubens </a:t>
            </a:r>
            <a:r>
              <a:rPr lang="pt-BR" b="1" dirty="0" err="1" smtClean="0"/>
              <a:t>Limongi</a:t>
            </a:r>
            <a:r>
              <a:rPr lang="pt-BR" b="1" dirty="0" smtClean="0"/>
              <a:t> França, vol. 53, S Paulo: Saraiva, 1977, p. 363-378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Bíblia =  Mulher responsável por desgraças</a:t>
            </a:r>
          </a:p>
          <a:p>
            <a:r>
              <a:rPr lang="pt-BR" b="1" dirty="0" smtClean="0"/>
              <a:t>Algumas Religiões = Mulher ser assexuado</a:t>
            </a:r>
          </a:p>
          <a:p>
            <a:r>
              <a:rPr lang="pt-BR" b="1" dirty="0" smtClean="0"/>
              <a:t>                                     Compromisso: Procriação</a:t>
            </a:r>
          </a:p>
          <a:p>
            <a:r>
              <a:rPr lang="pt-BR" b="1" dirty="0" smtClean="0"/>
              <a:t>* Interpretação fase “divisão do trabalho”</a:t>
            </a:r>
          </a:p>
          <a:p>
            <a:r>
              <a:rPr lang="pt-BR" b="1" dirty="0" smtClean="0"/>
              <a:t> =   menos força física; gravidez; parto; amamentação</a:t>
            </a:r>
          </a:p>
          <a:p>
            <a:r>
              <a:rPr lang="pt-BR" b="1" dirty="0" smtClean="0"/>
              <a:t>= caracteres femininos limitativos ao trabalho e às atividades guerreiras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*Importância formação cultural?</a:t>
            </a:r>
          </a:p>
          <a:p>
            <a:r>
              <a:rPr lang="pt-BR" b="1" dirty="0" smtClean="0"/>
              <a:t>  Vide Dicionário da Língua Portuguesa</a:t>
            </a:r>
          </a:p>
          <a:p>
            <a:r>
              <a:rPr lang="pt-BR" b="1" dirty="0" smtClean="0"/>
              <a:t>Feminista, Dra. </a:t>
            </a:r>
            <a:r>
              <a:rPr lang="pt-BR" b="1" dirty="0" err="1" smtClean="0"/>
              <a:t>Florisa</a:t>
            </a:r>
            <a:r>
              <a:rPr lang="pt-BR" b="1" dirty="0" smtClean="0"/>
              <a:t> </a:t>
            </a:r>
            <a:r>
              <a:rPr lang="pt-BR" b="1" dirty="0" err="1" smtClean="0"/>
              <a:t>Verucci</a:t>
            </a:r>
            <a:r>
              <a:rPr lang="pt-BR" b="1" dirty="0" smtClean="0"/>
              <a:t> pesquisou verbetes organizados pelo filólogo Aurélio Buarque de Holanda Ferreira (Década de 70)</a:t>
            </a:r>
          </a:p>
          <a:p>
            <a:r>
              <a:rPr lang="pt-BR" b="1" dirty="0" smtClean="0"/>
              <a:t>Nós visitamos as contribuições de Antonio Houaiss, Ed. Objetiva, 2004, p. 1545 e 1976</a:t>
            </a:r>
          </a:p>
          <a:p>
            <a:r>
              <a:rPr lang="pt-BR" b="1" dirty="0" smtClean="0"/>
              <a:t>Verbetes visitados: Homem, Mulher, Branco, Negro</a:t>
            </a:r>
          </a:p>
          <a:p>
            <a:r>
              <a:rPr lang="pt-BR" b="1" dirty="0" smtClean="0"/>
              <a:t>  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MULHER  -  indivíduo do sexo feminino – companheira – esposa – amante – concubina</a:t>
            </a:r>
          </a:p>
          <a:p>
            <a:r>
              <a:rPr lang="pt-BR" b="1" dirty="0" smtClean="0"/>
              <a:t>Treze chamadas com sentido/entendimento de meretriz: mulher à toa; mulher da rua; mulher da comédia; mulher da vida; mulher da zona; mulher do amor; mulher de má nota; mulher do </a:t>
            </a:r>
            <a:r>
              <a:rPr lang="pt-BR" b="1" dirty="0" err="1" smtClean="0"/>
              <a:t>palo</a:t>
            </a:r>
            <a:r>
              <a:rPr lang="pt-BR" b="1" dirty="0" smtClean="0"/>
              <a:t> aberto, etc.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Há também as chamadas negativas: </a:t>
            </a:r>
          </a:p>
          <a:p>
            <a:r>
              <a:rPr lang="pt-BR" b="1" dirty="0" smtClean="0"/>
              <a:t>mulher fatal   “mulher irresistivelmente atraente... A que induz homens a situações difíceis, perigosas ou catastróficas;..”</a:t>
            </a:r>
          </a:p>
          <a:p>
            <a:r>
              <a:rPr lang="pt-BR" b="1" dirty="0" smtClean="0"/>
              <a:t>Mulher do piolho  “..aquela que teima, insiste obstinadamente: ..”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Impressiona também o entendimento de “mulher honesta”  “.. Mulher casada fiel ao seu marido, de reputação ilibada, mulher séria”</a:t>
            </a:r>
          </a:p>
          <a:p>
            <a:r>
              <a:rPr lang="pt-BR" b="1" dirty="0" smtClean="0"/>
              <a:t>* Note-se que o Código Penal, Decreto-Lei Nº 2.848, de 1940, antes da última reforma:</a:t>
            </a:r>
          </a:p>
          <a:p>
            <a:r>
              <a:rPr lang="pt-BR" b="1" dirty="0" smtClean="0"/>
              <a:t>Nos casos de violência sexual (crimes contra os costumes), exigia fosse a vítima “mulher honesta”</a:t>
            </a:r>
          </a:p>
          <a:p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Verbete HOMEM  </a:t>
            </a:r>
          </a:p>
          <a:p>
            <a:r>
              <a:rPr lang="pt-BR" b="1" dirty="0" smtClean="0"/>
              <a:t>Chamada com sentido positivo</a:t>
            </a:r>
          </a:p>
          <a:p>
            <a:r>
              <a:rPr lang="pt-BR" b="1" dirty="0" smtClean="0"/>
              <a:t>“único representante do gênero Homo, da espécie Homo Sapiens”</a:t>
            </a:r>
          </a:p>
          <a:p>
            <a:r>
              <a:rPr lang="pt-BR" b="1" dirty="0" smtClean="0"/>
              <a:t>Homem de bem; homem de negócios; homem de palavra (verdadeiro); homem de poucas letras ( indivíduo reservado); homem de pulso; homem público (estadista) homem chave, homem da lei, homem da rua ( homem do povo )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‘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BRASIL:   injusta distribuição de papéis sociais:</a:t>
            </a:r>
          </a:p>
          <a:p>
            <a:r>
              <a:rPr lang="pt-BR" b="1" dirty="0" smtClean="0"/>
              <a:t>Note-se  conforme dados IBGE 53%  pessoas no Brasil são negras (pretos/pardos)</a:t>
            </a:r>
          </a:p>
          <a:p>
            <a:r>
              <a:rPr lang="pt-BR" b="1" dirty="0" smtClean="0"/>
              <a:t>Mas, o que se observa: PRECONCEITOS</a:t>
            </a:r>
          </a:p>
          <a:p>
            <a:r>
              <a:rPr lang="pt-BR" b="1" dirty="0" smtClean="0"/>
              <a:t>Homens brancos – representante da espécie; homem normal; formado para o poder</a:t>
            </a:r>
          </a:p>
          <a:p>
            <a:r>
              <a:rPr lang="pt-BR" b="1" dirty="0" smtClean="0"/>
              <a:t>Mulheres brancas – importante auxiliar; formada para  a procriação, principalmente dos futuros dirigentes das instituições, protegida, mas sufocadas no exercício da cidadania;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Homens negros - papéis subservientes, subalternos, humildes, expressado na literatura, na mídia, como violento perigoso,</a:t>
            </a:r>
          </a:p>
          <a:p>
            <a:r>
              <a:rPr lang="pt-BR" b="1" dirty="0" smtClean="0"/>
              <a:t>“suspeito? De  que?”</a:t>
            </a:r>
          </a:p>
          <a:p>
            <a:r>
              <a:rPr lang="pt-BR" b="1" dirty="0" smtClean="0"/>
              <a:t>Mulheres negras – papéis subservientes, humildes, expressada na literatura, na mídia como  sedutora perigosa, violenta</a:t>
            </a:r>
          </a:p>
          <a:p>
            <a:r>
              <a:rPr lang="pt-BR" b="1" dirty="0" smtClean="0"/>
              <a:t>Pessoas TRANS – invisibilidade e violência ...</a:t>
            </a:r>
          </a:p>
          <a:p>
            <a:r>
              <a:rPr lang="pt-BR" b="1" dirty="0" smtClean="0"/>
              <a:t>COMO E POR QUE ISSO OCORRE?</a:t>
            </a:r>
          </a:p>
          <a:p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Sistema sócio econômico – capitalista</a:t>
            </a:r>
          </a:p>
          <a:p>
            <a:r>
              <a:rPr lang="pt-BR" b="1" dirty="0" err="1" smtClean="0"/>
              <a:t>Arts</a:t>
            </a:r>
            <a:r>
              <a:rPr lang="pt-BR" b="1" dirty="0" smtClean="0"/>
              <a:t>. 1º, 170 CF</a:t>
            </a:r>
          </a:p>
          <a:p>
            <a:r>
              <a:rPr lang="pt-BR" b="1" dirty="0" smtClean="0"/>
              <a:t>Mas... </a:t>
            </a:r>
          </a:p>
          <a:p>
            <a:r>
              <a:rPr lang="pt-BR" b="1" dirty="0" smtClean="0"/>
              <a:t>Liberalismo “pra nós de casa”</a:t>
            </a:r>
          </a:p>
          <a:p>
            <a:r>
              <a:rPr lang="pt-BR" b="1" dirty="0" err="1" smtClean="0"/>
              <a:t>Patrimonialismo</a:t>
            </a:r>
            <a:endParaRPr lang="pt-BR" b="1" dirty="0" smtClean="0"/>
          </a:p>
          <a:p>
            <a:r>
              <a:rPr lang="pt-BR" b="1" dirty="0" smtClean="0"/>
              <a:t>BRASIL NÃO É POBRE, É INJUSTO</a:t>
            </a:r>
          </a:p>
          <a:p>
            <a:r>
              <a:rPr lang="pt-BR" b="1" dirty="0" smtClean="0"/>
              <a:t>Desigualdade desponta na distribuição de recursos e não na escassez de recursos (IPEA)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IV.  NOTICIAS HISTORICAS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b="1" dirty="0" smtClean="0"/>
              <a:t>EXPERIÊNCIA HISTÓRICA</a:t>
            </a:r>
          </a:p>
          <a:p>
            <a:r>
              <a:rPr lang="pt-BR" b="1" dirty="0" smtClean="0"/>
              <a:t>VIOLENCIA NOSSA DE CADA DIA ...</a:t>
            </a:r>
          </a:p>
          <a:p>
            <a:r>
              <a:rPr lang="pt-BR" b="1" dirty="0" smtClean="0"/>
              <a:t>SEXISMO   RACISMO   INSTITUCIONALIZADOS</a:t>
            </a:r>
          </a:p>
          <a:p>
            <a:r>
              <a:rPr lang="pt-BR" b="1" dirty="0" smtClean="0"/>
              <a:t>Monarquia  </a:t>
            </a:r>
            <a:r>
              <a:rPr lang="pt-BR" b="1" dirty="0" err="1" smtClean="0"/>
              <a:t>escravizadora</a:t>
            </a:r>
            <a:endParaRPr lang="pt-BR" b="1" dirty="0" smtClean="0"/>
          </a:p>
          <a:p>
            <a:r>
              <a:rPr lang="pt-BR" b="1" dirty="0" smtClean="0"/>
              <a:t>(Séc. XVI ao XIX)  </a:t>
            </a:r>
          </a:p>
          <a:p>
            <a:r>
              <a:rPr lang="pt-BR" b="1" dirty="0" smtClean="0"/>
              <a:t>Constituição 1824 a 1889</a:t>
            </a:r>
          </a:p>
          <a:p>
            <a:r>
              <a:rPr lang="pt-BR" b="1" dirty="0" smtClean="0"/>
              <a:t>República </a:t>
            </a:r>
            <a:r>
              <a:rPr lang="pt-BR" b="1" dirty="0" err="1" smtClean="0"/>
              <a:t>desigualizadora</a:t>
            </a:r>
            <a:endParaRPr lang="pt-BR" b="1" dirty="0" smtClean="0"/>
          </a:p>
          <a:p>
            <a:r>
              <a:rPr lang="pt-BR" b="1" dirty="0" smtClean="0"/>
              <a:t>Constituição 1891 a nossos dias</a:t>
            </a:r>
          </a:p>
          <a:p>
            <a:r>
              <a:rPr lang="pt-BR" b="1" dirty="0" smtClean="0"/>
              <a:t>Senhores Alunos consultem nossas referências Prosseguiremos </a:t>
            </a:r>
            <a:r>
              <a:rPr lang="pt-BR" dirty="0" smtClean="0"/>
              <a:t>...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QUEM FOI OBJETO E SUJEITO DE DIREITO NO BRASIL 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Prezados, eis o LIBERALISMO À BRASILEIRA:</a:t>
            </a:r>
          </a:p>
          <a:p>
            <a:r>
              <a:rPr lang="pt-BR" dirty="0" smtClean="0"/>
              <a:t>Negros escravizados  -  coisas,  bens de comércio</a:t>
            </a:r>
          </a:p>
          <a:p>
            <a:r>
              <a:rPr lang="pt-BR" dirty="0" smtClean="0"/>
              <a:t>Consolidação das Leis Civis, Teixeira de Freitas</a:t>
            </a:r>
          </a:p>
          <a:p>
            <a:r>
              <a:rPr lang="pt-BR" dirty="0" smtClean="0"/>
              <a:t> Bens imóveis</a:t>
            </a:r>
          </a:p>
          <a:p>
            <a:r>
              <a:rPr lang="pt-BR" dirty="0" smtClean="0"/>
              <a:t>Bens móveis: objetos inanimados</a:t>
            </a:r>
          </a:p>
          <a:p>
            <a:r>
              <a:rPr lang="pt-BR" dirty="0" smtClean="0"/>
              <a:t>Semoventes:  animais e escravos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Negros escravizados  -   sujeitos de direito</a:t>
            </a:r>
          </a:p>
          <a:p>
            <a:r>
              <a:rPr lang="pt-BR" dirty="0" smtClean="0"/>
              <a:t>Constituição do Império do Brasil de 1824, </a:t>
            </a:r>
          </a:p>
          <a:p>
            <a:r>
              <a:rPr lang="pt-BR" dirty="0" smtClean="0"/>
              <a:t>Art. 145 – defesa dos interesses do Império</a:t>
            </a:r>
          </a:p>
          <a:p>
            <a:r>
              <a:rPr lang="pt-BR" dirty="0" smtClean="0"/>
              <a:t>Guerra do Paraguai </a:t>
            </a:r>
            <a:r>
              <a:rPr lang="pt-BR" smtClean="0"/>
              <a:t>– 1865 </a:t>
            </a:r>
            <a:r>
              <a:rPr lang="pt-BR" dirty="0" smtClean="0"/>
              <a:t>– 1868</a:t>
            </a:r>
          </a:p>
          <a:p>
            <a:r>
              <a:rPr lang="pt-BR" dirty="0" smtClean="0"/>
              <a:t>*Desorganização do sistema escravista</a:t>
            </a:r>
          </a:p>
          <a:p>
            <a:r>
              <a:rPr lang="pt-BR" dirty="0" smtClean="0"/>
              <a:t>Rebeliões quilombolas = Libertação gradual</a:t>
            </a:r>
          </a:p>
          <a:p>
            <a:r>
              <a:rPr lang="pt-BR" dirty="0" smtClean="0"/>
              <a:t>(Lei Sexagenários – Lei do Ventre Livre)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Garantia de igualdade (formal )</a:t>
            </a:r>
          </a:p>
          <a:p>
            <a:r>
              <a:rPr lang="pt-BR" b="1" dirty="0" err="1" smtClean="0"/>
              <a:t>Arts</a:t>
            </a:r>
            <a:r>
              <a:rPr lang="pt-BR" b="1" dirty="0" smtClean="0"/>
              <a:t>. 5º, I, XLI, XLII CF</a:t>
            </a:r>
          </a:p>
          <a:p>
            <a:r>
              <a:rPr lang="pt-BR" b="1" dirty="0" smtClean="0"/>
              <a:t>Mas ...</a:t>
            </a:r>
          </a:p>
          <a:p>
            <a:r>
              <a:rPr lang="pt-BR" b="1" dirty="0" smtClean="0"/>
              <a:t>O BRASIL  É  SEXISTA</a:t>
            </a:r>
          </a:p>
          <a:p>
            <a:r>
              <a:rPr lang="pt-BR" b="1" dirty="0" smtClean="0"/>
              <a:t>Violência de Gênero; Violência Sexual</a:t>
            </a:r>
          </a:p>
          <a:p>
            <a:r>
              <a:rPr lang="pt-BR" b="1" dirty="0" smtClean="0"/>
              <a:t>Desigualdade no mercado de trabalho, etc.</a:t>
            </a:r>
            <a:endParaRPr lang="pt-B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O BRASIL É RACISTA</a:t>
            </a:r>
          </a:p>
          <a:p>
            <a:r>
              <a:rPr lang="pt-BR" b="1" dirty="0" smtClean="0"/>
              <a:t>Um a linha de cor, ditada por fenótipos </a:t>
            </a:r>
            <a:r>
              <a:rPr lang="pt-BR" b="1" dirty="0" err="1" smtClean="0"/>
              <a:t>negróides</a:t>
            </a:r>
            <a:r>
              <a:rPr lang="pt-BR" b="1" dirty="0" smtClean="0"/>
              <a:t> acompanha e delineia o retrato socioeconômico da desigualdade </a:t>
            </a:r>
          </a:p>
          <a:p>
            <a:pPr algn="just"/>
            <a:r>
              <a:rPr lang="pt-BR" b="1" dirty="0" smtClean="0"/>
              <a:t>HENRIQUES, Ricardo – Desigualdade Racial no Brasil: Evolução das Condições de Vida na década de 90). Texto Nº 807, 2001. Rio de Janeiro: Instituto de Pesquisa Econômica Aplicada -  IPEA</a:t>
            </a:r>
            <a:endParaRPr lang="pt-B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/>
              <a:t>TEORIA CRÍTICA  DE DIREITO HUMANOS</a:t>
            </a:r>
          </a:p>
          <a:p>
            <a:r>
              <a:rPr lang="pt-BR" b="1" dirty="0"/>
              <a:t> </a:t>
            </a:r>
            <a:r>
              <a:rPr lang="pt-BR" b="1" dirty="0" smtClean="0"/>
              <a:t>POLITICA DE TRANSFORMAÇÃO</a:t>
            </a:r>
          </a:p>
          <a:p>
            <a:r>
              <a:rPr lang="pt-BR" b="1" dirty="0" smtClean="0"/>
              <a:t>*combate a todas asa formas de opressão</a:t>
            </a:r>
          </a:p>
          <a:p>
            <a:r>
              <a:rPr lang="pt-BR" b="1" dirty="0" smtClean="0"/>
              <a:t>*pesquisa interdisciplinar</a:t>
            </a:r>
          </a:p>
          <a:p>
            <a:r>
              <a:rPr lang="pt-BR" b="1" dirty="0" smtClean="0"/>
              <a:t>DESCONSTRUÇÃO</a:t>
            </a:r>
          </a:p>
          <a:p>
            <a:r>
              <a:rPr lang="pt-BR" b="1" dirty="0" err="1" smtClean="0"/>
              <a:t>Patriarcalismo</a:t>
            </a:r>
            <a:r>
              <a:rPr lang="pt-BR" b="1" dirty="0" smtClean="0"/>
              <a:t> – masculino, branco, endinheirado ( com verbas públicas )</a:t>
            </a:r>
          </a:p>
          <a:p>
            <a:r>
              <a:rPr lang="pt-BR" b="1" dirty="0" smtClean="0"/>
              <a:t>Racismo Estrutural</a:t>
            </a:r>
          </a:p>
          <a:p>
            <a:r>
              <a:rPr lang="pt-BR" b="1" dirty="0" smtClean="0"/>
              <a:t>Como pesquisar?    Como desconstruir?</a:t>
            </a:r>
          </a:p>
          <a:p>
            <a:endParaRPr lang="pt-B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2. PREEMINÊNCIA DA POLITICA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* CONHECIMENTO INTEGRAL</a:t>
            </a:r>
          </a:p>
          <a:p>
            <a:r>
              <a:rPr lang="pt-BR" b="1" dirty="0" smtClean="0"/>
              <a:t>Platão, Aristóteles </a:t>
            </a:r>
          </a:p>
          <a:p>
            <a:r>
              <a:rPr lang="pt-BR" b="1" dirty="0" smtClean="0"/>
              <a:t>POLITICA arte de organização integral da vida na polis</a:t>
            </a:r>
          </a:p>
          <a:p>
            <a:r>
              <a:rPr lang="pt-BR" b="1" dirty="0" smtClean="0"/>
              <a:t>Uma contribuição feminista: </a:t>
            </a:r>
          </a:p>
          <a:p>
            <a:r>
              <a:rPr lang="pt-BR" b="1" dirty="0" smtClean="0"/>
              <a:t> Metáfora GAIOLA E DIVERSIDADE DE PÁSSAROS</a:t>
            </a:r>
          </a:p>
          <a:p>
            <a:r>
              <a:rPr lang="pt-BR" b="1" dirty="0" smtClean="0"/>
              <a:t>MARILYN FRYE (</a:t>
            </a:r>
            <a:r>
              <a:rPr lang="pt-BR" b="1" dirty="0" err="1" smtClean="0"/>
              <a:t>The</a:t>
            </a:r>
            <a:r>
              <a:rPr lang="pt-BR" b="1" dirty="0" smtClean="0"/>
              <a:t> </a:t>
            </a:r>
            <a:r>
              <a:rPr lang="pt-BR" b="1" dirty="0" err="1" smtClean="0"/>
              <a:t>Politics</a:t>
            </a:r>
            <a:r>
              <a:rPr lang="pt-BR" b="1" dirty="0" smtClean="0"/>
              <a:t> </a:t>
            </a:r>
            <a:r>
              <a:rPr lang="pt-BR" b="1" dirty="0" err="1" smtClean="0"/>
              <a:t>of</a:t>
            </a:r>
            <a:r>
              <a:rPr lang="pt-BR" b="1" dirty="0" smtClean="0"/>
              <a:t> Reality: </a:t>
            </a:r>
            <a:r>
              <a:rPr lang="pt-BR" b="1" dirty="0" err="1" smtClean="0"/>
              <a:t>Essays</a:t>
            </a:r>
            <a:r>
              <a:rPr lang="pt-BR" b="1" dirty="0" smtClean="0"/>
              <a:t> in </a:t>
            </a:r>
            <a:r>
              <a:rPr lang="pt-BR" b="1" dirty="0" err="1" smtClean="0"/>
              <a:t>Feminist</a:t>
            </a:r>
            <a:r>
              <a:rPr lang="pt-BR" b="1" dirty="0" smtClean="0"/>
              <a:t> </a:t>
            </a:r>
            <a:r>
              <a:rPr lang="pt-BR" b="1" dirty="0" err="1" smtClean="0"/>
              <a:t>Theory</a:t>
            </a:r>
            <a:r>
              <a:rPr lang="pt-BR" b="1" dirty="0" smtClean="0"/>
              <a:t>, 1983 ), conforme IRIS M. YOUNG (</a:t>
            </a:r>
            <a:r>
              <a:rPr lang="pt-BR" b="1" dirty="0" err="1" smtClean="0"/>
              <a:t>Taking</a:t>
            </a:r>
            <a:r>
              <a:rPr lang="pt-BR" b="1" dirty="0" smtClean="0"/>
              <a:t> </a:t>
            </a:r>
            <a:r>
              <a:rPr lang="pt-BR" b="1" dirty="0" err="1" smtClean="0"/>
              <a:t>the</a:t>
            </a:r>
            <a:r>
              <a:rPr lang="pt-BR" b="1" dirty="0" smtClean="0"/>
              <a:t> </a:t>
            </a:r>
            <a:r>
              <a:rPr lang="pt-BR" b="1" dirty="0" err="1" smtClean="0"/>
              <a:t>Basic</a:t>
            </a:r>
            <a:r>
              <a:rPr lang="pt-BR" b="1" dirty="0" smtClean="0"/>
              <a:t> </a:t>
            </a:r>
            <a:r>
              <a:rPr lang="pt-BR" b="1" dirty="0" err="1" smtClean="0"/>
              <a:t>Struture</a:t>
            </a:r>
            <a:r>
              <a:rPr lang="pt-BR" b="1" dirty="0" smtClean="0"/>
              <a:t> </a:t>
            </a:r>
            <a:r>
              <a:rPr lang="pt-BR" b="1" dirty="0" err="1" smtClean="0"/>
              <a:t>Seriously</a:t>
            </a:r>
            <a:r>
              <a:rPr lang="pt-BR" b="1" dirty="0" smtClean="0"/>
              <a:t>) </a:t>
            </a:r>
            <a:endParaRPr lang="pt-B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*</a:t>
            </a:r>
            <a:r>
              <a:rPr lang="pt-BR" b="1" dirty="0" smtClean="0"/>
              <a:t>Libertação dos pássaros</a:t>
            </a:r>
          </a:p>
          <a:p>
            <a:r>
              <a:rPr lang="pt-BR" b="1" dirty="0" smtClean="0"/>
              <a:t>   -  conhecer os fios da gaiola?</a:t>
            </a:r>
          </a:p>
          <a:p>
            <a:r>
              <a:rPr lang="pt-BR" b="1" dirty="0"/>
              <a:t> </a:t>
            </a:r>
            <a:r>
              <a:rPr lang="pt-BR" b="1" dirty="0" smtClean="0"/>
              <a:t>  -  verificar os lados da gaiola?</a:t>
            </a:r>
          </a:p>
          <a:p>
            <a:r>
              <a:rPr lang="pt-BR" b="1" dirty="0"/>
              <a:t> </a:t>
            </a:r>
            <a:r>
              <a:rPr lang="pt-BR" b="1" dirty="0" smtClean="0"/>
              <a:t>  -  permanecer imaginando por que os   </a:t>
            </a:r>
          </a:p>
          <a:p>
            <a:pPr>
              <a:buNone/>
            </a:pPr>
            <a:r>
              <a:rPr lang="pt-BR" b="1" dirty="0"/>
              <a:t> </a:t>
            </a:r>
            <a:r>
              <a:rPr lang="pt-BR" b="1" dirty="0" smtClean="0"/>
              <a:t>         pássaros </a:t>
            </a:r>
            <a:r>
              <a:rPr lang="pt-BR" b="1" dirty="0" err="1" smtClean="0"/>
              <a:t>nã</a:t>
            </a:r>
            <a:r>
              <a:rPr lang="pt-BR" b="1" dirty="0" smtClean="0"/>
              <a:t> fogem? </a:t>
            </a:r>
          </a:p>
          <a:p>
            <a:pPr>
              <a:buNone/>
            </a:pPr>
            <a:r>
              <a:rPr lang="pt-BR" b="1" dirty="0" smtClean="0"/>
              <a:t>     * QUANDO A QUESTÃO É ESTRUTURAL, AS REDES,  BARREIRAS SÃO SISTEMATICAMENTE COLOCADAS</a:t>
            </a:r>
            <a:endParaRPr lang="pt-B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É NECESSÁRIO UMA VISÃO TOTAL (MACROSCÓPICA) </a:t>
            </a:r>
          </a:p>
          <a:p>
            <a:r>
              <a:rPr lang="pt-BR" b="1" dirty="0" smtClean="0"/>
              <a:t>*DESENVOLVIMENTO DE ESTRATÉGIAS INTELIGENTES PARA A LIBERTAÇÃO DE TODOS</a:t>
            </a:r>
          </a:p>
          <a:p>
            <a:r>
              <a:rPr lang="pt-BR" b="1" dirty="0" smtClean="0"/>
              <a:t>(Apud ISIS CONCEIÇÃO . Justiça Racial e Teoria Crítica Racial no Brasil: Uma proposta de teoria racial, direitos humanos, democracia e justiça, 2016 )</a:t>
            </a:r>
            <a:endParaRPr lang="pt-BR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411</TotalTime>
  <Words>1512</Words>
  <Application>Microsoft Office PowerPoint</Application>
  <PresentationFormat>Apresentação na tela (4:3)</PresentationFormat>
  <Paragraphs>170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Breeze</vt:lpstr>
      <vt:lpstr>FACULDADE DE DIREITO DA UNIVERSIDADE DE SÃO PAULO</vt:lpstr>
      <vt:lpstr>I.  INTRODUÇÃO</vt:lpstr>
      <vt:lpstr>Slide 3</vt:lpstr>
      <vt:lpstr>Slide 4</vt:lpstr>
      <vt:lpstr>Slide 5</vt:lpstr>
      <vt:lpstr>Slide 6</vt:lpstr>
      <vt:lpstr>2. PREEMINÊNCIA DA POLITICA</vt:lpstr>
      <vt:lpstr>Slide 8</vt:lpstr>
      <vt:lpstr>Slide 9</vt:lpstr>
      <vt:lpstr>3. PERCEPÇÃO DAS DIFERENÇAS</vt:lpstr>
      <vt:lpstr>Slide 11</vt:lpstr>
      <vt:lpstr>Slide 12</vt:lpstr>
      <vt:lpstr>II.  GÊNERO</vt:lpstr>
      <vt:lpstr>Slide 14</vt:lpstr>
      <vt:lpstr>Slide 15</vt:lpstr>
      <vt:lpstr>III. DIREITOS DA MULHER SÃO HUMANOS E FUNDAMENTAIS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‘</vt:lpstr>
      <vt:lpstr>Slide 29</vt:lpstr>
      <vt:lpstr>IV.  NOTICIAS HISTORICAS</vt:lpstr>
      <vt:lpstr>QUEM FOI OBJETO E SUJEITO DE DIREITO NO BRASIL ?</vt:lpstr>
      <vt:lpstr>Slide 32</vt:lpstr>
    </vt:vector>
  </TitlesOfParts>
  <Company>Universidade São Paulo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2089959</dc:creator>
  <cp:lastModifiedBy>eunice.a</cp:lastModifiedBy>
  <cp:revision>58</cp:revision>
  <dcterms:created xsi:type="dcterms:W3CDTF">2019-07-30T17:44:43Z</dcterms:created>
  <dcterms:modified xsi:type="dcterms:W3CDTF">2019-11-18T17:38:15Z</dcterms:modified>
</cp:coreProperties>
</file>