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6"/>
  </p:notesMasterIdLst>
  <p:sldIdLst>
    <p:sldId id="282" r:id="rId2"/>
    <p:sldId id="257" r:id="rId3"/>
    <p:sldId id="258" r:id="rId4"/>
    <p:sldId id="259" r:id="rId5"/>
    <p:sldId id="260" r:id="rId6"/>
    <p:sldId id="261" r:id="rId7"/>
    <p:sldId id="283" r:id="rId8"/>
    <p:sldId id="284" r:id="rId9"/>
    <p:sldId id="285" r:id="rId10"/>
    <p:sldId id="286" r:id="rId11"/>
    <p:sldId id="277" r:id="rId12"/>
    <p:sldId id="278" r:id="rId13"/>
    <p:sldId id="279" r:id="rId14"/>
    <p:sldId id="280" r:id="rId15"/>
    <p:sldId id="281" r:id="rId16"/>
    <p:sldId id="292" r:id="rId17"/>
    <p:sldId id="300" r:id="rId18"/>
    <p:sldId id="301" r:id="rId19"/>
    <p:sldId id="302" r:id="rId20"/>
    <p:sldId id="309" r:id="rId21"/>
    <p:sldId id="293" r:id="rId22"/>
    <p:sldId id="303" r:id="rId23"/>
    <p:sldId id="311" r:id="rId24"/>
    <p:sldId id="304" r:id="rId25"/>
    <p:sldId id="305" r:id="rId26"/>
    <p:sldId id="294" r:id="rId27"/>
    <p:sldId id="295" r:id="rId28"/>
    <p:sldId id="306" r:id="rId29"/>
    <p:sldId id="310" r:id="rId30"/>
    <p:sldId id="296" r:id="rId31"/>
    <p:sldId id="297" r:id="rId32"/>
    <p:sldId id="308" r:id="rId33"/>
    <p:sldId id="298" r:id="rId34"/>
    <p:sldId id="299" r:id="rId3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BR" altLang="pt-B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9CF8C7E-4F34-4B15-AC09-1EA5A8C65CF8}" type="datetimeFigureOut">
              <a:rPr lang="pt-BR" altLang="pt-BR"/>
              <a:pPr/>
              <a:t>26/04/2016</a:t>
            </a:fld>
            <a:endParaRPr lang="pt-BR" altLang="pt-B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t-BR" altLang="pt-B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814ECD9-641A-4F49-A38F-19CBA4AEEA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7749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4523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7573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3719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327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5020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7056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7650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1372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72509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24722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2277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27681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4861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0841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10717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0872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11215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43729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13311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85410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84176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9537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69241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60047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2662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5294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9449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7749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996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4591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3456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0167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954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434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>
                <a:latin typeface="Arial" charset="0"/>
                <a:cs typeface="Arial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charset="0"/>
                <a:cs typeface="Arial" charset="0"/>
              </a:endParaRPr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charset="0"/>
                <a:cs typeface="Arial" charset="0"/>
              </a:endParaRPr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CBE8BA-1AAF-46C4-A2CB-EBA5CD2C98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083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47CC8-859C-4321-AD5E-432FF53FE87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011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0FCA6-9D6B-4697-BCA5-F60C4D2F33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264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B2FA4-2A04-48DE-8105-80725ED1DB9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187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FB9AE-73CD-4D74-896E-CE68320E4C2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848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6DB0B-A795-491C-AC01-2430BC2002D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905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5E6AD-80B1-4C29-B470-3B52AB7668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99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015B8-C2A9-40A1-9627-B10969273EC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436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8B94D-C2D2-4AB7-BBBD-07F9B5A898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216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E3A5F5-F539-4061-823D-F998DED76B5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991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7B875-EDA6-43E0-A3C1-FADB95D546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861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  <a:cs typeface="Arial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E8F21AC-9ADE-4163-BCA9-B4CAC79EE0F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66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  <p:sp>
        <p:nvSpPr>
          <p:cNvPr id="266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57200" y="4060825"/>
            <a:ext cx="8458200" cy="1312863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 smtClean="0"/>
              <a:t>INTRODUÇÃO À ENGENHARIA</a:t>
            </a:r>
            <a:br>
              <a:rPr lang="pt-BR" altLang="pt-BR" dirty="0" smtClean="0"/>
            </a:br>
            <a:r>
              <a:rPr lang="pt-BR" altLang="pt-BR" dirty="0" smtClean="0">
                <a:solidFill>
                  <a:schemeClr val="bg1"/>
                </a:solidFill>
              </a:rPr>
              <a:t/>
            </a:r>
            <a:br>
              <a:rPr lang="pt-BR" altLang="pt-BR" dirty="0" smtClean="0">
                <a:solidFill>
                  <a:schemeClr val="bg1"/>
                </a:solidFill>
              </a:rPr>
            </a:br>
            <a:r>
              <a:rPr lang="pt-BR" altLang="pt-BR" dirty="0" smtClean="0">
                <a:solidFill>
                  <a:schemeClr val="bg1"/>
                </a:solidFill>
              </a:rPr>
              <a:t/>
            </a:r>
            <a:br>
              <a:rPr lang="pt-BR" altLang="pt-BR" dirty="0" smtClean="0">
                <a:solidFill>
                  <a:schemeClr val="bg1"/>
                </a:solidFill>
              </a:rPr>
            </a:br>
            <a:r>
              <a:rPr lang="pt-BR" altLang="pt-BR" dirty="0" smtClean="0">
                <a:solidFill>
                  <a:schemeClr val="bg1"/>
                </a:solidFill>
              </a:rPr>
              <a:t/>
            </a:r>
            <a:br>
              <a:rPr lang="pt-BR" altLang="pt-BR" dirty="0" smtClean="0">
                <a:solidFill>
                  <a:schemeClr val="bg1"/>
                </a:solidFill>
              </a:rPr>
            </a:br>
            <a:r>
              <a:rPr lang="pt-BR" altLang="pt-BR" dirty="0" smtClean="0">
                <a:solidFill>
                  <a:schemeClr val="bg1"/>
                </a:solidFill>
              </a:rPr>
              <a:t/>
            </a:r>
            <a:br>
              <a:rPr lang="pt-BR" altLang="pt-BR" dirty="0" smtClean="0">
                <a:solidFill>
                  <a:schemeClr val="bg1"/>
                </a:solidFill>
              </a:rPr>
            </a:br>
            <a:r>
              <a:rPr lang="pt-BR" altLang="pt-BR" dirty="0" smtClean="0">
                <a:solidFill>
                  <a:schemeClr val="tx1"/>
                </a:solidFill>
              </a:rPr>
              <a:t>AVALIAÇÃO DE SOLUÇÕES</a:t>
            </a:r>
          </a:p>
        </p:txBody>
      </p:sp>
      <p:sp>
        <p:nvSpPr>
          <p:cNvPr id="70659" name="Espaço Reservado para Número de Slide 3"/>
          <p:cNvSpPr txBox="1">
            <a:spLocks noGrp="1"/>
          </p:cNvSpPr>
          <p:nvPr/>
        </p:nvSpPr>
        <p:spPr bwMode="auto">
          <a:xfrm>
            <a:off x="8320088" y="1588"/>
            <a:ext cx="7477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07BCA9C-B793-4B30-BFB8-36E67062104E}" type="slidenum">
              <a:rPr lang="pt-BR" altLang="pt-BR">
                <a:solidFill>
                  <a:schemeClr val="bg1"/>
                </a:solidFill>
                <a:latin typeface="Georgia" panose="02040502050405020303" pitchFamily="18" charset="0"/>
              </a:rPr>
              <a:pPr algn="r" eaLnBrk="1" hangingPunct="1"/>
              <a:t>1</a:t>
            </a:fld>
            <a:endParaRPr lang="pt-BR" altLang="pt-BR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/>
          <a:p>
            <a:pPr eaLnBrk="1" hangingPunct="1"/>
            <a:r>
              <a:rPr lang="pt-BR" altLang="pt-BR" smtClean="0"/>
              <a:t>Avaliação de Soluções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ítulo 2"/>
          <p:cNvSpPr>
            <a:spLocks noGrp="1"/>
          </p:cNvSpPr>
          <p:nvPr>
            <p:ph type="title" idx="4294967295"/>
          </p:nvPr>
        </p:nvSpPr>
        <p:spPr>
          <a:xfrm>
            <a:off x="457200" y="714375"/>
            <a:ext cx="8229600" cy="785813"/>
          </a:xfrm>
        </p:spPr>
        <p:txBody>
          <a:bodyPr anchor="ctr"/>
          <a:lstStyle/>
          <a:p>
            <a:pPr algn="ctr"/>
            <a:r>
              <a:rPr lang="pt-BR" altLang="pt-BR" sz="3600" smtClean="0"/>
              <a:t>INTRODUÇÃO</a:t>
            </a:r>
          </a:p>
        </p:txBody>
      </p:sp>
      <p:sp>
        <p:nvSpPr>
          <p:cNvPr id="60419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457200" y="1714500"/>
            <a:ext cx="8229600" cy="4859338"/>
          </a:xfrm>
        </p:spPr>
        <p:txBody>
          <a:bodyPr/>
          <a:lstStyle/>
          <a:p>
            <a:pPr marL="365125" indent="-255588"/>
            <a:r>
              <a:rPr lang="pt-BR" altLang="pt-BR" smtClean="0"/>
              <a:t>São utilizados diversos critérios para avaliar as soluções propostas.</a:t>
            </a:r>
          </a:p>
          <a:p>
            <a:pPr marL="365125" indent="-255588"/>
            <a:endParaRPr lang="pt-BR" altLang="pt-BR" smtClean="0"/>
          </a:p>
          <a:p>
            <a:pPr marL="365125" indent="-255588"/>
            <a:r>
              <a:rPr lang="pt-BR" altLang="pt-BR" smtClean="0">
                <a:solidFill>
                  <a:srgbClr val="0033CC"/>
                </a:solidFill>
              </a:rPr>
              <a:t>Atribuição de pesos aos critérios.</a:t>
            </a:r>
          </a:p>
          <a:p>
            <a:pPr marL="365125" indent="-255588"/>
            <a:endParaRPr lang="pt-BR" altLang="pt-BR" smtClean="0"/>
          </a:p>
          <a:p>
            <a:pPr marL="365125" indent="-255588"/>
            <a:r>
              <a:rPr lang="pt-BR" altLang="pt-BR" smtClean="0">
                <a:solidFill>
                  <a:srgbClr val="FF0000"/>
                </a:solidFill>
              </a:rPr>
              <a:t>Atribuição de notas às soluções para cada um dos critérios.</a:t>
            </a:r>
          </a:p>
        </p:txBody>
      </p:sp>
      <p:sp>
        <p:nvSpPr>
          <p:cNvPr id="60420" name="Espaço Reservado para Número de Slide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55B2F86-76F4-455E-84CF-C2B815B61FE3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11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785813"/>
          </a:xfrm>
        </p:spPr>
        <p:txBody>
          <a:bodyPr anchor="ctr"/>
          <a:lstStyle/>
          <a:p>
            <a:pPr algn="ctr"/>
            <a:r>
              <a:rPr lang="pt-BR" altLang="pt-BR" sz="3400" smtClean="0"/>
              <a:t>MATRIZ DE DECISÃO</a:t>
            </a:r>
          </a:p>
        </p:txBody>
      </p:sp>
      <p:sp>
        <p:nvSpPr>
          <p:cNvPr id="6246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357313"/>
            <a:ext cx="8229600" cy="5216525"/>
          </a:xfrm>
        </p:spPr>
        <p:txBody>
          <a:bodyPr/>
          <a:lstStyle/>
          <a:p>
            <a:pPr marL="365125" indent="-255588"/>
            <a:r>
              <a:rPr lang="pt-BR" altLang="pt-BR" sz="2800" smtClean="0"/>
              <a:t>Consiste em selecionar a melhor alternativa pela determinação da maior média ponderada das notas.</a:t>
            </a:r>
          </a:p>
          <a:p>
            <a:pPr marL="365125" indent="-255588"/>
            <a:endParaRPr lang="pt-BR" altLang="pt-BR" sz="2800" smtClean="0"/>
          </a:p>
          <a:p>
            <a:pPr marL="365125" indent="-255588"/>
            <a:r>
              <a:rPr lang="pt-BR" altLang="pt-BR" sz="2800" smtClean="0"/>
              <a:t>Devido à dificuldade e subjetividade para atribuir pesos e avaliar soluções, a matriz de decisão possui algumas limitações.</a:t>
            </a:r>
          </a:p>
          <a:p>
            <a:pPr marL="365125" indent="-255588"/>
            <a:endParaRPr lang="pt-BR" altLang="pt-BR" sz="2800" smtClean="0"/>
          </a:p>
          <a:p>
            <a:pPr marL="365125" indent="-255588"/>
            <a:r>
              <a:rPr lang="pt-BR" altLang="pt-BR" sz="2800" smtClean="0"/>
              <a:t>Existem propostas para aperfeiçoar a matriz de decisão, como o método de análise hierárquica(AHP).</a:t>
            </a:r>
          </a:p>
        </p:txBody>
      </p:sp>
      <p:sp>
        <p:nvSpPr>
          <p:cNvPr id="62468" name="Espaço Reservado para Número de Slide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296F422-7818-46CE-B86B-F846FCEAAEE2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12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 idx="4294967295"/>
          </p:nvPr>
        </p:nvSpPr>
        <p:spPr>
          <a:xfrm>
            <a:off x="457200" y="404813"/>
            <a:ext cx="8229600" cy="785812"/>
          </a:xfrm>
        </p:spPr>
        <p:txBody>
          <a:bodyPr anchor="ctr"/>
          <a:lstStyle/>
          <a:p>
            <a:pPr algn="ctr"/>
            <a:r>
              <a:rPr lang="pt-BR" altLang="pt-BR" smtClean="0"/>
              <a:t>MÉTODO AHP</a:t>
            </a:r>
          </a:p>
        </p:txBody>
      </p:sp>
      <p:sp>
        <p:nvSpPr>
          <p:cNvPr id="6451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4859337"/>
          </a:xfrm>
        </p:spPr>
        <p:txBody>
          <a:bodyPr/>
          <a:lstStyle/>
          <a:p>
            <a:pPr marL="365125" indent="-255588"/>
            <a:r>
              <a:rPr lang="pt-BR" altLang="pt-BR" sz="2800" smtClean="0"/>
              <a:t>Estruturação do problema (Definição dos objetivos, critérios de avaliação e alternativas de solução).</a:t>
            </a:r>
          </a:p>
          <a:p>
            <a:pPr marL="365125" indent="-255588">
              <a:buFont typeface="Wingdings" panose="05000000000000000000" pitchFamily="2" charset="2"/>
              <a:buChar char="Ø"/>
            </a:pPr>
            <a:endParaRPr lang="pt-BR" altLang="pt-BR" sz="2800" smtClean="0"/>
          </a:p>
          <a:p>
            <a:pPr marL="365125" indent="-255588"/>
            <a:r>
              <a:rPr lang="pt-BR" altLang="pt-BR" sz="2800" smtClean="0"/>
              <a:t>Comparação dos elementos (critérios e alternativas) dois a dois  </a:t>
            </a:r>
          </a:p>
          <a:p>
            <a:pPr marL="365125" indent="-255588">
              <a:buFont typeface="Wingdings" panose="05000000000000000000" pitchFamily="2" charset="2"/>
              <a:buNone/>
            </a:pPr>
            <a:r>
              <a:rPr lang="pt-BR" altLang="pt-BR" sz="2800" smtClean="0"/>
              <a:t> </a:t>
            </a:r>
          </a:p>
          <a:p>
            <a:pPr marL="365125" indent="-255588"/>
            <a:r>
              <a:rPr lang="pt-BR" altLang="pt-BR" sz="2800" smtClean="0">
                <a:solidFill>
                  <a:srgbClr val="0033CC"/>
                </a:solidFill>
              </a:rPr>
              <a:t>Atribuição de pesos aos critérios.</a:t>
            </a:r>
          </a:p>
          <a:p>
            <a:pPr marL="365125" indent="-255588"/>
            <a:endParaRPr lang="pt-BR" altLang="pt-BR" sz="2800" smtClean="0"/>
          </a:p>
          <a:p>
            <a:pPr marL="365125" indent="-255588"/>
            <a:r>
              <a:rPr lang="pt-BR" altLang="pt-BR" sz="2800" smtClean="0">
                <a:solidFill>
                  <a:srgbClr val="FF0000"/>
                </a:solidFill>
              </a:rPr>
              <a:t>Atribuição de notas às soluções para cada um dos critérios</a:t>
            </a:r>
          </a:p>
        </p:txBody>
      </p:sp>
      <p:sp>
        <p:nvSpPr>
          <p:cNvPr id="64516" name="Espaço Reservado para Número de Slide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03D80DD-1196-468C-93E4-48B2EF748C1A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13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ítulo 1"/>
          <p:cNvSpPr>
            <a:spLocks noGrp="1"/>
          </p:cNvSpPr>
          <p:nvPr>
            <p:ph type="title" idx="4294967295"/>
          </p:nvPr>
        </p:nvSpPr>
        <p:spPr>
          <a:xfrm>
            <a:off x="519113" y="333375"/>
            <a:ext cx="8229600" cy="928688"/>
          </a:xfrm>
        </p:spPr>
        <p:txBody>
          <a:bodyPr anchor="ctr"/>
          <a:lstStyle/>
          <a:p>
            <a:pPr algn="ctr"/>
            <a:r>
              <a:rPr lang="pt-BR" altLang="pt-BR" sz="3400" smtClean="0"/>
              <a:t>Exemplo de aplicação do método AHP</a:t>
            </a:r>
          </a:p>
        </p:txBody>
      </p:sp>
      <p:pic>
        <p:nvPicPr>
          <p:cNvPr id="665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500188"/>
            <a:ext cx="542925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4278313"/>
            <a:ext cx="5054600" cy="2174875"/>
          </a:xfrm>
          <a:noFill/>
          <a:ln/>
        </p:spPr>
      </p:pic>
      <p:sp>
        <p:nvSpPr>
          <p:cNvPr id="66565" name="Espaço Reservado para Número de Slide 5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B2E3CF6-F2BC-4A79-8B70-005ED5FD6E46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14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Número de Slide 1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19E6CE5-B269-4A78-A205-F3C3E2F05841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15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pic>
        <p:nvPicPr>
          <p:cNvPr id="68611" name="Imagem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0" t="20123" r="38664" b="58325"/>
          <a:stretch>
            <a:fillRect/>
          </a:stretch>
        </p:blipFill>
        <p:spPr bwMode="auto">
          <a:xfrm>
            <a:off x="769938" y="2571750"/>
            <a:ext cx="6611937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CaixaDeTexto 3"/>
          <p:cNvSpPr txBox="1">
            <a:spLocks noChangeArrowheads="1"/>
          </p:cNvSpPr>
          <p:nvPr/>
        </p:nvSpPr>
        <p:spPr bwMode="auto">
          <a:xfrm>
            <a:off x="1168400" y="404813"/>
            <a:ext cx="6572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400">
                <a:latin typeface="Georgia" panose="02040502050405020303" pitchFamily="18" charset="0"/>
              </a:rPr>
              <a:t>MATRIZ DE COMPARAÇÃO </a:t>
            </a:r>
          </a:p>
          <a:p>
            <a:pPr algn="ctr" eaLnBrk="1" hangingPunct="1"/>
            <a:r>
              <a:rPr lang="pt-BR" altLang="pt-BR" sz="2400">
                <a:latin typeface="Georgia" panose="02040502050405020303" pitchFamily="18" charset="0"/>
              </a:rPr>
              <a:t>Características de seus elementos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ítulo 1"/>
          <p:cNvSpPr>
            <a:spLocks noGrp="1"/>
          </p:cNvSpPr>
          <p:nvPr>
            <p:ph type="title" idx="4294967295"/>
          </p:nvPr>
        </p:nvSpPr>
        <p:spPr>
          <a:xfrm>
            <a:off x="590550" y="333375"/>
            <a:ext cx="8229600" cy="928688"/>
          </a:xfrm>
        </p:spPr>
        <p:txBody>
          <a:bodyPr anchor="ctr"/>
          <a:lstStyle/>
          <a:p>
            <a:pPr algn="ctr"/>
            <a:r>
              <a:rPr lang="pt-BR" altLang="pt-BR" sz="3400" smtClean="0"/>
              <a:t>Exemplo de aplicação do método AHP</a:t>
            </a:r>
          </a:p>
        </p:txBody>
      </p:sp>
      <p:sp>
        <p:nvSpPr>
          <p:cNvPr id="91139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1500188"/>
            <a:ext cx="8229600" cy="5073650"/>
          </a:xfrm>
        </p:spPr>
        <p:txBody>
          <a:bodyPr/>
          <a:lstStyle/>
          <a:p>
            <a:pPr marL="365125" indent="-255588"/>
            <a:r>
              <a:rPr lang="pt-BR" altLang="pt-BR" smtClean="0"/>
              <a:t>Em um projeto para redução do consumo de energia elétrica, são comparadas três alternativas para iluminação.</a:t>
            </a:r>
          </a:p>
        </p:txBody>
      </p:sp>
      <p:pic>
        <p:nvPicPr>
          <p:cNvPr id="911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3214688"/>
            <a:ext cx="8288338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1" name="Espaço Reservado para Número de Slide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1857F90-8FE6-4944-81DD-5791D328B2A6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16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smtClean="0"/>
              <a:t>Este procedimento pressupõe uma comparação, tanto entre os critérios, como entre as soluções, aos pares.</a:t>
            </a:r>
          </a:p>
          <a:p>
            <a:endParaRPr lang="pt-BR" altLang="pt-BR" smtClean="0"/>
          </a:p>
          <a:p>
            <a:r>
              <a:rPr lang="pt-BR" altLang="pt-BR" smtClean="0"/>
              <a:t>Partindo de avaliações qualitativas procede-se a uma quantificação desta preferência. </a:t>
            </a:r>
          </a:p>
        </p:txBody>
      </p:sp>
      <p:sp>
        <p:nvSpPr>
          <p:cNvPr id="107525" name="Título 1"/>
          <p:cNvSpPr>
            <a:spLocks/>
          </p:cNvSpPr>
          <p:nvPr/>
        </p:nvSpPr>
        <p:spPr bwMode="auto">
          <a:xfrm>
            <a:off x="590550" y="333375"/>
            <a:ext cx="82296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400"/>
              <a:t>Exemplo de aplicação do método AHP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>
          <a:xfrm>
            <a:off x="1158875" y="-315913"/>
            <a:ext cx="7158038" cy="1412876"/>
          </a:xfrm>
        </p:spPr>
        <p:txBody>
          <a:bodyPr/>
          <a:lstStyle/>
          <a:p>
            <a:r>
              <a:rPr lang="pt-BR" altLang="pt-BR" sz="2800" b="1" dirty="0" smtClean="0"/>
              <a:t>Comparação entre Critérios</a:t>
            </a:r>
          </a:p>
        </p:txBody>
      </p:sp>
      <p:graphicFrame>
        <p:nvGraphicFramePr>
          <p:cNvPr id="10957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2470150"/>
          <a:ext cx="9144000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0" name="Documento" r:id="rId4" imgW="5766035" imgH="1891543" progId="Word.Document.8">
                  <p:embed/>
                </p:oleObj>
              </mc:Choice>
              <mc:Fallback>
                <p:oleObj name="Documento" r:id="rId4" imgW="5766035" imgH="1891543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70150"/>
                        <a:ext cx="9144000" cy="300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413" y="-387350"/>
            <a:ext cx="7158037" cy="1412875"/>
          </a:xfrm>
        </p:spPr>
        <p:txBody>
          <a:bodyPr/>
          <a:lstStyle/>
          <a:p>
            <a:r>
              <a:rPr lang="pt-BR" altLang="pt-BR" sz="2800" b="1" smtClean="0"/>
              <a:t>Tabela 18 Comparação entre Soluções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Etapas Projeto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Identificação e definição do problema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Proposição de alternativas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Definição de critérios de escolha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Escolha da solução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pt-BR" altLang="pt-BR" smtClean="0"/>
              <a:t>Implantação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14413" y="-171450"/>
            <a:ext cx="7158037" cy="1412875"/>
          </a:xfrm>
        </p:spPr>
        <p:txBody>
          <a:bodyPr/>
          <a:lstStyle/>
          <a:p>
            <a:pPr eaLnBrk="1" hangingPunct="1"/>
            <a:r>
              <a:rPr lang="pt-BR" altLang="pt-BR" smtClean="0"/>
              <a:t>Critérios de Avaliação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relevantes</a:t>
            </a:r>
          </a:p>
          <a:p>
            <a:pPr eaLnBrk="1" hangingPunct="1"/>
            <a:r>
              <a:rPr lang="pt-BR" altLang="pt-BR" smtClean="0"/>
              <a:t>Cuidado com as redundâncias</a:t>
            </a:r>
          </a:p>
          <a:p>
            <a:pPr lvl="1" eaLnBrk="1" hangingPunct="1"/>
            <a:r>
              <a:rPr lang="pt-BR" altLang="pt-BR" smtClean="0"/>
              <a:t>Critérios que não abordam aspectos essencialmente diferentes</a:t>
            </a:r>
          </a:p>
          <a:p>
            <a:pPr eaLnBrk="1" hangingPunct="1"/>
            <a:r>
              <a:rPr lang="pt-BR" altLang="pt-BR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71500"/>
            <a:ext cx="8229600" cy="928688"/>
          </a:xfrm>
        </p:spPr>
        <p:txBody>
          <a:bodyPr anchor="ctr"/>
          <a:lstStyle/>
          <a:p>
            <a:pPr algn="ctr"/>
            <a:r>
              <a:rPr lang="pt-BR" altLang="pt-BR" sz="3400" smtClean="0"/>
              <a:t>Exemplo de aplicação do método AHP</a:t>
            </a:r>
          </a:p>
        </p:txBody>
      </p:sp>
      <p:sp>
        <p:nvSpPr>
          <p:cNvPr id="9318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2000250"/>
            <a:ext cx="8229600" cy="4573588"/>
          </a:xfrm>
        </p:spPr>
        <p:txBody>
          <a:bodyPr/>
          <a:lstStyle/>
          <a:p>
            <a:pPr marL="623888" indent="-514350">
              <a:buFont typeface="Wingdings" panose="05000000000000000000" pitchFamily="2" charset="2"/>
              <a:buNone/>
            </a:pPr>
            <a:r>
              <a:rPr lang="pt-BR" altLang="pt-BR" smtClean="0"/>
              <a:t>A)  </a:t>
            </a:r>
            <a:r>
              <a:rPr lang="pt-BR" altLang="pt-BR" b="1" smtClean="0"/>
              <a:t>Critérios de decisão</a:t>
            </a:r>
          </a:p>
          <a:p>
            <a:pPr marL="623888" indent="-514350">
              <a:buFont typeface="Wingdings" panose="05000000000000000000" pitchFamily="2" charset="2"/>
              <a:buNone/>
            </a:pPr>
            <a:endParaRPr lang="pt-BR" altLang="pt-BR" b="1" smtClean="0"/>
          </a:p>
          <a:p>
            <a:pPr marL="623888" indent="-514350"/>
            <a:r>
              <a:rPr lang="pt-BR" altLang="pt-BR" smtClean="0"/>
              <a:t>Custo total</a:t>
            </a:r>
          </a:p>
          <a:p>
            <a:pPr marL="623888" indent="-514350"/>
            <a:r>
              <a:rPr lang="pt-BR" altLang="pt-BR" smtClean="0"/>
              <a:t>Meio ambiente</a:t>
            </a:r>
          </a:p>
          <a:p>
            <a:pPr marL="623888" indent="-514350"/>
            <a:r>
              <a:rPr lang="pt-BR" altLang="pt-BR" smtClean="0"/>
              <a:t>Conforto visual</a:t>
            </a:r>
          </a:p>
          <a:p>
            <a:pPr marL="623888" indent="-514350"/>
            <a:r>
              <a:rPr lang="pt-BR" altLang="pt-BR" smtClean="0"/>
              <a:t>Tempo da troca</a:t>
            </a:r>
          </a:p>
        </p:txBody>
      </p:sp>
      <p:sp>
        <p:nvSpPr>
          <p:cNvPr id="93188" name="Espaço Reservado para Número de Slide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2AAD2D0-414F-4460-AD39-664308BFA674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21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ítulo 1"/>
          <p:cNvSpPr>
            <a:spLocks noGrp="1"/>
          </p:cNvSpPr>
          <p:nvPr>
            <p:ph type="title" idx="4294967295"/>
          </p:nvPr>
        </p:nvSpPr>
        <p:spPr>
          <a:xfrm>
            <a:off x="519113" y="333375"/>
            <a:ext cx="8229600" cy="928688"/>
          </a:xfrm>
        </p:spPr>
        <p:txBody>
          <a:bodyPr anchor="ctr"/>
          <a:lstStyle/>
          <a:p>
            <a:pPr algn="ctr"/>
            <a:r>
              <a:rPr lang="pt-BR" altLang="pt-BR" sz="3400" smtClean="0"/>
              <a:t>Exemplo de aplicação do método AHP</a:t>
            </a:r>
          </a:p>
        </p:txBody>
      </p:sp>
      <p:sp>
        <p:nvSpPr>
          <p:cNvPr id="114691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2000250"/>
            <a:ext cx="8229600" cy="4573588"/>
          </a:xfrm>
        </p:spPr>
        <p:txBody>
          <a:bodyPr/>
          <a:lstStyle/>
          <a:p>
            <a:pPr marL="623888" indent="-514350">
              <a:buFont typeface="Wingdings" panose="05000000000000000000" pitchFamily="2" charset="2"/>
              <a:buNone/>
            </a:pPr>
            <a:r>
              <a:rPr lang="pt-BR" altLang="pt-BR" smtClean="0"/>
              <a:t>B) </a:t>
            </a:r>
            <a:r>
              <a:rPr lang="pt-BR" altLang="pt-BR" b="1" smtClean="0"/>
              <a:t>Aplicação do Procedimento de Avaliação</a:t>
            </a:r>
            <a:r>
              <a:rPr lang="pt-BR" altLang="pt-BR" smtClean="0"/>
              <a:t> </a:t>
            </a:r>
          </a:p>
          <a:p>
            <a:pPr marL="623888" indent="-514350">
              <a:buFont typeface="Wingdings" panose="05000000000000000000" pitchFamily="2" charset="2"/>
              <a:buNone/>
            </a:pPr>
            <a:endParaRPr lang="pt-BR" altLang="pt-BR" smtClean="0"/>
          </a:p>
          <a:p>
            <a:pPr marL="623888" indent="-514350">
              <a:buFont typeface="Wingdings" panose="05000000000000000000" pitchFamily="2" charset="2"/>
              <a:buNone/>
            </a:pPr>
            <a:r>
              <a:rPr lang="pt-BR" altLang="pt-BR" sz="2800" b="1" smtClean="0"/>
              <a:t>B1) Ponderação dos critérios</a:t>
            </a:r>
          </a:p>
          <a:p>
            <a:pPr marL="623888" indent="-514350">
              <a:buFont typeface="Wingdings" panose="05000000000000000000" pitchFamily="2" charset="2"/>
              <a:buNone/>
            </a:pPr>
            <a:r>
              <a:rPr lang="pt-BR" altLang="pt-BR" sz="2800" b="1" smtClean="0"/>
              <a:t>B2) Avaliação das soluções</a:t>
            </a:r>
          </a:p>
          <a:p>
            <a:pPr marL="623888" indent="-514350">
              <a:buFont typeface="Wingdings" panose="05000000000000000000" pitchFamily="2" charset="2"/>
              <a:buNone/>
            </a:pPr>
            <a:r>
              <a:rPr lang="pt-BR" altLang="pt-BR" sz="2800" b="1" smtClean="0"/>
              <a:t>B3) Ordenação das Alternativas</a:t>
            </a:r>
            <a:r>
              <a:rPr lang="pt-BR" altLang="pt-BR" sz="2800" smtClean="0"/>
              <a:t> </a:t>
            </a:r>
            <a:br>
              <a:rPr lang="pt-BR" altLang="pt-BR" sz="2800" smtClean="0"/>
            </a:br>
            <a:endParaRPr lang="pt-BR" altLang="pt-BR" i="1" smtClean="0"/>
          </a:p>
          <a:p>
            <a:pPr marL="623888" indent="-514350">
              <a:buFont typeface="Wingdings" panose="05000000000000000000" pitchFamily="2" charset="2"/>
              <a:buNone/>
            </a:pPr>
            <a:endParaRPr lang="pt-BR" altLang="pt-BR" smtClean="0"/>
          </a:p>
        </p:txBody>
      </p:sp>
      <p:sp>
        <p:nvSpPr>
          <p:cNvPr id="114692" name="Espaço Reservado para Número de Slide 3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0D3DA9F-35A0-4C3B-BD82-BA8952F2A201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22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>
          <a:xfrm>
            <a:off x="1158875" y="-315913"/>
            <a:ext cx="7158038" cy="1412876"/>
          </a:xfrm>
        </p:spPr>
        <p:txBody>
          <a:bodyPr/>
          <a:lstStyle/>
          <a:p>
            <a:r>
              <a:rPr lang="pt-BR" altLang="pt-BR" sz="2800" b="1" dirty="0" smtClean="0"/>
              <a:t>Comparação entre Critérios</a:t>
            </a:r>
          </a:p>
        </p:txBody>
      </p:sp>
      <p:graphicFrame>
        <p:nvGraphicFramePr>
          <p:cNvPr id="10957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2470150"/>
          <a:ext cx="9144000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9" name="Documento" r:id="rId4" imgW="5766035" imgH="1891543" progId="Word.Document.8">
                  <p:embed/>
                </p:oleObj>
              </mc:Choice>
              <mc:Fallback>
                <p:oleObj name="Documento" r:id="rId4" imgW="5766035" imgH="18915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70150"/>
                        <a:ext cx="9144000" cy="300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26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>
              <a:lnSpc>
                <a:spcPct val="90000"/>
              </a:lnSpc>
            </a:pPr>
            <a:r>
              <a:rPr lang="pt-BR" altLang="pt-BR" sz="2800" smtClean="0">
                <a:solidFill>
                  <a:srgbClr val="FF0000"/>
                </a:solidFill>
              </a:rPr>
              <a:t>Comparação de critérios</a:t>
            </a:r>
          </a:p>
          <a:p>
            <a:pPr marL="1027113" lvl="1" indent="-577850">
              <a:lnSpc>
                <a:spcPct val="90000"/>
              </a:lnSpc>
            </a:pPr>
            <a:r>
              <a:rPr lang="pt-BR" altLang="pt-BR" sz="2400" smtClean="0"/>
              <a:t>compara-se o critério que aparece em cada linha com cada um que aparece nas colunas </a:t>
            </a:r>
            <a:endParaRPr lang="pt-BR" altLang="pt-BR" sz="2400" smtClean="0">
              <a:solidFill>
                <a:srgbClr val="FF0000"/>
              </a:solidFill>
            </a:endParaRPr>
          </a:p>
          <a:p>
            <a:pPr marL="660400" indent="-660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800" smtClean="0"/>
              <a:t> </a:t>
            </a:r>
          </a:p>
          <a:p>
            <a:pPr marL="660400" indent="-660400">
              <a:lnSpc>
                <a:spcPct val="90000"/>
              </a:lnSpc>
            </a:pPr>
            <a:r>
              <a:rPr lang="pt-BR" altLang="pt-BR" sz="2800" smtClean="0"/>
              <a:t>Exemplo 1: Custo é considerado </a:t>
            </a:r>
            <a:r>
              <a:rPr lang="pt-BR" altLang="pt-BR" sz="2800" u="sng" smtClean="0"/>
              <a:t>moderadamente mais importante</a:t>
            </a:r>
            <a:r>
              <a:rPr lang="pt-BR" altLang="pt-BR" sz="2800" smtClean="0"/>
              <a:t> que Meio Ambiente</a:t>
            </a:r>
          </a:p>
          <a:p>
            <a:pPr marL="1027113" lvl="1" indent="-577850">
              <a:lnSpc>
                <a:spcPct val="90000"/>
              </a:lnSpc>
            </a:pPr>
            <a:r>
              <a:rPr lang="pt-BR" altLang="pt-BR" sz="2400" smtClean="0"/>
              <a:t>na célula (1,2) colocamos a nota “2” e, por conseqüência, na célula simétrica (2,1) colocamos “ ½=0,5 ”</a:t>
            </a:r>
          </a:p>
        </p:txBody>
      </p:sp>
      <p:sp>
        <p:nvSpPr>
          <p:cNvPr id="116740" name="Título 1"/>
          <p:cNvSpPr>
            <a:spLocks/>
          </p:cNvSpPr>
          <p:nvPr/>
        </p:nvSpPr>
        <p:spPr bwMode="auto">
          <a:xfrm>
            <a:off x="457200" y="571500"/>
            <a:ext cx="82296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600"/>
              <a:t>B1)  Ponderação dos critérios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pt-BR" altLang="pt-BR" smtClean="0"/>
              <a:t>Exemplo 2: “Visual” é </a:t>
            </a:r>
            <a:r>
              <a:rPr lang="pt-BR" altLang="pt-BR" u="sng" smtClean="0"/>
              <a:t>mais importante</a:t>
            </a:r>
            <a:r>
              <a:rPr lang="pt-BR" altLang="pt-BR" smtClean="0"/>
              <a:t> que “Meio Ambiente</a:t>
            </a:r>
          </a:p>
          <a:p>
            <a:pPr marL="1027113" lvl="1" indent="-577850"/>
            <a:r>
              <a:rPr lang="pt-BR" altLang="pt-BR" smtClean="0"/>
              <a:t>na célula  (3,2) coloca-se 5 e na célula  (2,3) =&gt; 1/5=0,2</a:t>
            </a:r>
          </a:p>
          <a:p>
            <a:pPr marL="660400" indent="-660400"/>
            <a:endParaRPr lang="pt-BR" altLang="pt-BR" smtClean="0"/>
          </a:p>
          <a:p>
            <a:pPr marL="660400" indent="-660400"/>
            <a:r>
              <a:rPr lang="pt-BR" altLang="pt-BR" smtClean="0">
                <a:solidFill>
                  <a:srgbClr val="FF0000"/>
                </a:solidFill>
              </a:rPr>
              <a:t>Na diagonal tem-se tudo igual a 1</a:t>
            </a:r>
          </a:p>
        </p:txBody>
      </p:sp>
      <p:sp>
        <p:nvSpPr>
          <p:cNvPr id="118787" name="Título 1"/>
          <p:cNvSpPr>
            <a:spLocks/>
          </p:cNvSpPr>
          <p:nvPr/>
        </p:nvSpPr>
        <p:spPr bwMode="auto">
          <a:xfrm>
            <a:off x="457200" y="571500"/>
            <a:ext cx="82296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600"/>
              <a:t>B1)  Ponderação dos critérios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71500"/>
            <a:ext cx="8229600" cy="785813"/>
          </a:xfrm>
        </p:spPr>
        <p:txBody>
          <a:bodyPr anchor="ctr"/>
          <a:lstStyle/>
          <a:p>
            <a:pPr algn="ctr"/>
            <a:r>
              <a:rPr lang="pt-BR" altLang="pt-BR" sz="3600" smtClean="0"/>
              <a:t>B1)  Ponderação dos critérios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idx="4294967295"/>
          </p:nvPr>
        </p:nvSpPr>
        <p:spPr>
          <a:xfrm>
            <a:off x="457200" y="1357313"/>
            <a:ext cx="8229600" cy="5216525"/>
          </a:xfrm>
        </p:spPr>
        <p:txBody>
          <a:bodyPr>
            <a:normAutofit fontScale="92500" lnSpcReduction="20000"/>
          </a:bodyPr>
          <a:lstStyle/>
          <a:p>
            <a:pPr marL="365125" indent="-255588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900" smtClean="0"/>
          </a:p>
          <a:p>
            <a:pPr marL="365125" indent="-255588">
              <a:lnSpc>
                <a:spcPct val="90000"/>
              </a:lnSpc>
            </a:pPr>
            <a:endParaRPr lang="pt-BR" altLang="pt-BR" sz="500" smtClean="0"/>
          </a:p>
          <a:p>
            <a:pPr marL="365125" indent="-255588">
              <a:lnSpc>
                <a:spcPct val="90000"/>
              </a:lnSpc>
            </a:pPr>
            <a:r>
              <a:rPr lang="pt-BR" altLang="pt-BR" sz="2800" smtClean="0"/>
              <a:t>Construção da tabela para comparação dos critérios</a:t>
            </a:r>
          </a:p>
          <a:p>
            <a:pPr marL="365125" indent="-255588">
              <a:lnSpc>
                <a:spcPct val="90000"/>
              </a:lnSpc>
            </a:pPr>
            <a:endParaRPr lang="pt-BR" altLang="pt-BR" sz="2800" smtClean="0"/>
          </a:p>
          <a:p>
            <a:pPr marL="365125" indent="-255588">
              <a:lnSpc>
                <a:spcPct val="90000"/>
              </a:lnSpc>
            </a:pPr>
            <a:endParaRPr lang="pt-BR" altLang="pt-BR" sz="2800" smtClean="0"/>
          </a:p>
          <a:p>
            <a:pPr marL="365125" indent="-255588">
              <a:lnSpc>
                <a:spcPct val="90000"/>
              </a:lnSpc>
            </a:pPr>
            <a:endParaRPr lang="pt-BR" altLang="pt-BR" sz="2800" smtClean="0"/>
          </a:p>
          <a:p>
            <a:pPr marL="365125" indent="-255588">
              <a:lnSpc>
                <a:spcPct val="90000"/>
              </a:lnSpc>
            </a:pPr>
            <a:endParaRPr lang="pt-BR" altLang="pt-BR" sz="2800" smtClean="0"/>
          </a:p>
          <a:p>
            <a:pPr marL="365125" indent="-255588">
              <a:lnSpc>
                <a:spcPct val="90000"/>
              </a:lnSpc>
            </a:pPr>
            <a:endParaRPr lang="pt-BR" altLang="pt-BR" sz="2800" smtClean="0"/>
          </a:p>
          <a:p>
            <a:pPr marL="365125" indent="-255588">
              <a:lnSpc>
                <a:spcPct val="90000"/>
              </a:lnSpc>
            </a:pPr>
            <a:endParaRPr lang="pt-BR" altLang="pt-BR" sz="2800" smtClean="0"/>
          </a:p>
          <a:p>
            <a:pPr marL="365125" indent="-255588">
              <a:lnSpc>
                <a:spcPct val="90000"/>
              </a:lnSpc>
            </a:pPr>
            <a:endParaRPr lang="pt-BR" altLang="pt-BR" sz="2800" smtClean="0"/>
          </a:p>
          <a:p>
            <a:pPr marL="365125" indent="-255588">
              <a:lnSpc>
                <a:spcPct val="90000"/>
              </a:lnSpc>
            </a:pPr>
            <a:endParaRPr lang="pt-BR" altLang="pt-BR" sz="2000" smtClean="0"/>
          </a:p>
          <a:p>
            <a:pPr marL="365125" indent="-255588">
              <a:lnSpc>
                <a:spcPct val="90000"/>
              </a:lnSpc>
            </a:pPr>
            <a:endParaRPr lang="pt-BR" altLang="pt-BR" sz="2000" smtClean="0"/>
          </a:p>
          <a:p>
            <a:pPr marL="365125" indent="-255588">
              <a:lnSpc>
                <a:spcPct val="90000"/>
              </a:lnSpc>
            </a:pPr>
            <a:endParaRPr lang="pt-BR" altLang="pt-BR" sz="2000" smtClean="0"/>
          </a:p>
          <a:p>
            <a:pPr marL="365125" indent="-255588">
              <a:lnSpc>
                <a:spcPct val="90000"/>
              </a:lnSpc>
            </a:pPr>
            <a:endParaRPr lang="pt-BR" altLang="pt-BR" sz="2000" smtClean="0"/>
          </a:p>
          <a:p>
            <a:pPr marL="365125" indent="-255588">
              <a:lnSpc>
                <a:spcPct val="90000"/>
              </a:lnSpc>
            </a:pPr>
            <a:r>
              <a:rPr lang="pt-BR" altLang="pt-BR" sz="2000" smtClean="0"/>
              <a:t>Exemplo: “Visual” é mais importante que “Meio </a:t>
            </a:r>
            <a:r>
              <a:rPr lang="pt-BR" altLang="pt-BR" sz="1800" smtClean="0"/>
              <a:t>Ambiente(JUSTIFICAR PORQUE); </a:t>
            </a:r>
            <a:r>
              <a:rPr lang="pt-BR" altLang="pt-BR" sz="2000" smtClean="0"/>
              <a:t>portanto na célula (3,2) coloca-se 5 e na célula (2,3) coloca-se 1/5=0,2.</a:t>
            </a:r>
          </a:p>
          <a:p>
            <a:pPr marL="365125" indent="-255588">
              <a:lnSpc>
                <a:spcPct val="90000"/>
              </a:lnSpc>
            </a:pPr>
            <a:endParaRPr lang="pt-BR" altLang="pt-BR" smtClean="0"/>
          </a:p>
          <a:p>
            <a:pPr marL="365125" indent="-255588">
              <a:lnSpc>
                <a:spcPct val="90000"/>
              </a:lnSpc>
            </a:pPr>
            <a:endParaRPr lang="pt-BR" altLang="pt-BR" smtClean="0"/>
          </a:p>
        </p:txBody>
      </p:sp>
      <p:pic>
        <p:nvPicPr>
          <p:cNvPr id="952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276872"/>
            <a:ext cx="74199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7" name="Espaço Reservado para Número de Slide 10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3080440-4629-42D0-8C99-EA356C71D853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26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ítulo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928688"/>
          </a:xfrm>
        </p:spPr>
        <p:txBody>
          <a:bodyPr anchor="ctr"/>
          <a:lstStyle/>
          <a:p>
            <a:pPr algn="ctr"/>
            <a:r>
              <a:rPr lang="pt-BR" altLang="pt-BR" sz="2800" smtClean="0"/>
              <a:t>NORMALIZAÇÃO DOS PESOS</a:t>
            </a:r>
          </a:p>
        </p:txBody>
      </p:sp>
      <p:sp>
        <p:nvSpPr>
          <p:cNvPr id="9728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50913" y="1452563"/>
            <a:ext cx="8229600" cy="1400175"/>
          </a:xfrm>
        </p:spPr>
        <p:txBody>
          <a:bodyPr/>
          <a:lstStyle/>
          <a:p>
            <a:pPr marL="365125" indent="-255588"/>
            <a:r>
              <a:rPr lang="pt-BR" altLang="pt-BR" sz="2000" smtClean="0"/>
              <a:t>Divide-se cada termo de uma coluna pela soma dos termos da coluna</a:t>
            </a:r>
          </a:p>
          <a:p>
            <a:pPr marL="365125" indent="-255588"/>
            <a:r>
              <a:rPr lang="pt-BR" altLang="pt-BR" sz="2000" smtClean="0"/>
              <a:t>Calcula-se a média dos valores das linhas, obtendo como resultado os pesos de cada critério</a:t>
            </a:r>
          </a:p>
        </p:txBody>
      </p:sp>
      <p:pic>
        <p:nvPicPr>
          <p:cNvPr id="972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2925763"/>
            <a:ext cx="711200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5" name="Espaço Reservado para Número de Slide 4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F022BEA-DF8A-470B-8C61-931FEC53692C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27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5364163" y="3717925"/>
            <a:ext cx="792162" cy="431800"/>
          </a:xfrm>
          <a:prstGeom prst="ellipse">
            <a:avLst/>
          </a:prstGeom>
          <a:gradFill rotWithShape="1">
            <a:gsLst>
              <a:gs pos="0">
                <a:srgbClr val="FF0000">
                  <a:alpha val="30000"/>
                </a:srgbClr>
              </a:gs>
              <a:gs pos="100000">
                <a:srgbClr val="FF0000">
                  <a:gamma/>
                  <a:shade val="46275"/>
                  <a:invGamma/>
                  <a:alpha val="3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pt-BR" altLang="pt-BR" sz="2800" smtClean="0"/>
              <a:t>Para cada critério efetua-se a comparação das alternativas de solução (lâmpada de sódio, mercúrio e incandescente). </a:t>
            </a:r>
          </a:p>
          <a:p>
            <a:pPr marL="660400" indent="-660400"/>
            <a:r>
              <a:rPr lang="pt-BR" altLang="pt-BR" sz="2800" smtClean="0"/>
              <a:t>Exemplo: segundo o critério “Custo”, a lâmpada incandescente é a melhor alternativa, sendo moderadamente preferida em relação à de vapor de mercúrio e acentuadamente em relação à de vapor de sódio.</a:t>
            </a:r>
          </a:p>
        </p:txBody>
      </p:sp>
      <p:sp>
        <p:nvSpPr>
          <p:cNvPr id="2" name="Título 1"/>
          <p:cNvSpPr>
            <a:spLocks/>
          </p:cNvSpPr>
          <p:nvPr/>
        </p:nvSpPr>
        <p:spPr bwMode="auto">
          <a:xfrm>
            <a:off x="457200" y="571500"/>
            <a:ext cx="82296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3200"/>
              <a:t>B2) Avaliação das soluções (Custo)</a:t>
            </a:r>
            <a:br>
              <a:rPr lang="pt-BR" altLang="pt-BR" sz="3200"/>
            </a:br>
            <a:endParaRPr lang="pt-BR" altLang="pt-BR" sz="3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413" y="-387350"/>
            <a:ext cx="7158037" cy="1412875"/>
          </a:xfrm>
        </p:spPr>
        <p:txBody>
          <a:bodyPr/>
          <a:lstStyle/>
          <a:p>
            <a:r>
              <a:rPr lang="pt-BR" altLang="pt-BR" sz="2800" b="1" smtClean="0"/>
              <a:t>Tabela 18 Comparação entre Soluções</a:t>
            </a:r>
          </a:p>
        </p:txBody>
      </p:sp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0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 de Avaliação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Forma de mensurar a solução sob algum aspecto relevante</a:t>
            </a:r>
          </a:p>
          <a:p>
            <a:pPr eaLnBrk="1" hangingPunct="1"/>
            <a:r>
              <a:rPr lang="pt-BR" altLang="pt-BR" smtClean="0"/>
              <a:t>Permitir diferenciar as alternativas de solução</a:t>
            </a:r>
          </a:p>
          <a:p>
            <a:pPr eaLnBrk="1" hangingPunct="1"/>
            <a:r>
              <a:rPr lang="pt-BR" altLang="pt-BR" smtClean="0"/>
              <a:t>Pode ser:</a:t>
            </a:r>
          </a:p>
          <a:p>
            <a:pPr lvl="1" eaLnBrk="1" hangingPunct="1"/>
            <a:r>
              <a:rPr lang="pt-BR" altLang="pt-BR" smtClean="0"/>
              <a:t>Um critério</a:t>
            </a:r>
          </a:p>
          <a:p>
            <a:pPr lvl="1" eaLnBrk="1" hangingPunct="1"/>
            <a:r>
              <a:rPr lang="pt-BR" altLang="pt-BR" smtClean="0"/>
              <a:t>Múltiplos critérios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71500"/>
            <a:ext cx="8229600" cy="9286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altLang="pt-BR" sz="3200" smtClean="0"/>
              <a:t>B2) Avaliação das soluções (Custo)</a:t>
            </a:r>
            <a:br>
              <a:rPr lang="pt-BR" altLang="pt-BR" sz="3200" smtClean="0"/>
            </a:br>
            <a:endParaRPr lang="pt-BR" altLang="pt-BR" sz="3100" smtClean="0"/>
          </a:p>
        </p:txBody>
      </p:sp>
      <p:sp>
        <p:nvSpPr>
          <p:cNvPr id="99331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57200" y="5253038"/>
            <a:ext cx="8229600" cy="1560512"/>
          </a:xfrm>
        </p:spPr>
        <p:txBody>
          <a:bodyPr/>
          <a:lstStyle/>
          <a:p>
            <a:pPr marL="365125" indent="-255588">
              <a:buFont typeface="Wingdings" panose="05000000000000000000" pitchFamily="2" charset="2"/>
              <a:buChar char="q"/>
            </a:pPr>
            <a:r>
              <a:rPr lang="pt-BR" altLang="pt-BR" sz="2800" smtClean="0"/>
              <a:t>A normalização das notas é feita da mesma maneira que a normalização dos critérios</a:t>
            </a:r>
          </a:p>
        </p:txBody>
      </p:sp>
      <p:pic>
        <p:nvPicPr>
          <p:cNvPr id="993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85938"/>
            <a:ext cx="8453438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3" name="Espaço Reservado para Número de Slide 6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66329E1-E251-4888-8215-DBC176E9E41A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30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7812088" y="3789363"/>
            <a:ext cx="792162" cy="431800"/>
          </a:xfrm>
          <a:prstGeom prst="ellipse">
            <a:avLst/>
          </a:prstGeom>
          <a:gradFill rotWithShape="1">
            <a:gsLst>
              <a:gs pos="0">
                <a:srgbClr val="66FF66">
                  <a:alpha val="30000"/>
                </a:srgbClr>
              </a:gs>
              <a:gs pos="100000">
                <a:srgbClr val="66FF66">
                  <a:gamma/>
                  <a:shade val="46275"/>
                  <a:invGamma/>
                  <a:alpha val="3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ítulo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928688"/>
          </a:xfrm>
        </p:spPr>
        <p:txBody>
          <a:bodyPr anchor="ctr"/>
          <a:lstStyle/>
          <a:p>
            <a:pPr algn="ctr"/>
            <a:r>
              <a:rPr lang="pt-BR" altLang="pt-BR" sz="3200" smtClean="0"/>
              <a:t>B2) Avaliação das soluções (MA)</a:t>
            </a:r>
            <a:endParaRPr lang="pt-BR" altLang="pt-BR" sz="3400" smtClean="0"/>
          </a:p>
        </p:txBody>
      </p:sp>
      <p:pic>
        <p:nvPicPr>
          <p:cNvPr id="101379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788" y="2214563"/>
            <a:ext cx="8685212" cy="3000375"/>
          </a:xfrm>
          <a:noFill/>
          <a:ln/>
        </p:spPr>
      </p:pic>
      <p:sp>
        <p:nvSpPr>
          <p:cNvPr id="101380" name="Espaço Reservado para Número de Slide 7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D0E0DFC-C6A6-465A-89D7-5BF7663FEE80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31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01381" name="Espaço Reservado para Conteúdo 2"/>
          <p:cNvSpPr>
            <a:spLocks/>
          </p:cNvSpPr>
          <p:nvPr/>
        </p:nvSpPr>
        <p:spPr bwMode="auto">
          <a:xfrm>
            <a:off x="663575" y="5397500"/>
            <a:ext cx="8229600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pt-BR" altLang="pt-BR" sz="2800"/>
              <a:t>Repete-se o procedimento para os demais critérios</a:t>
            </a:r>
            <a:r>
              <a:rPr lang="pt-BR" altLang="pt-BR" sz="2400"/>
              <a:t> </a:t>
            </a:r>
            <a:r>
              <a:rPr lang="pt-BR" altLang="pt-BR" sz="2800"/>
              <a:t>(meio ambiente, aspecto visual e troca)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8875" y="-171450"/>
            <a:ext cx="7158038" cy="1412875"/>
          </a:xfrm>
        </p:spPr>
        <p:txBody>
          <a:bodyPr/>
          <a:lstStyle/>
          <a:p>
            <a:pPr eaLnBrk="1" hangingPunct="1"/>
            <a:r>
              <a:rPr lang="pt-BR" altLang="pt-BR" smtClean="0"/>
              <a:t>Matriz de Decisão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Procedimento estruturado de atribuição de valor às alternativas e determinação da solução do problema segundo o peso dos critérios utilizados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57200" y="571500"/>
            <a:ext cx="8229600" cy="9286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altLang="pt-BR" sz="3200" smtClean="0"/>
              <a:t>B3) Ordenação das Alternativas</a:t>
            </a:r>
            <a:br>
              <a:rPr lang="pt-BR" altLang="pt-BR" sz="3200" smtClean="0"/>
            </a:br>
            <a:endParaRPr lang="pt-BR" altLang="pt-BR" sz="3100" smtClean="0"/>
          </a:p>
        </p:txBody>
      </p:sp>
      <p:sp>
        <p:nvSpPr>
          <p:cNvPr id="10342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23850" y="1268413"/>
            <a:ext cx="8820150" cy="5359400"/>
          </a:xfrm>
        </p:spPr>
        <p:txBody>
          <a:bodyPr/>
          <a:lstStyle/>
          <a:p>
            <a:pPr marL="365125" indent="-255588"/>
            <a:endParaRPr lang="pt-BR" altLang="pt-BR" sz="500" smtClean="0"/>
          </a:p>
          <a:p>
            <a:pPr marL="365125" indent="-255588"/>
            <a:endParaRPr lang="pt-BR" altLang="pt-BR" sz="500" smtClean="0"/>
          </a:p>
          <a:p>
            <a:pPr marL="365125" indent="-255588"/>
            <a:r>
              <a:rPr lang="pt-BR" altLang="pt-BR" sz="2400" smtClean="0"/>
              <a:t>Para cada critério são utilizadas duas colunas: a primeira contém a nota atribuída a cada alternativa, e a segunda contém o peso relativo do critério</a:t>
            </a:r>
          </a:p>
          <a:p>
            <a:pPr marL="365125" indent="-255588"/>
            <a:r>
              <a:rPr lang="pt-BR" altLang="pt-BR" sz="2400" smtClean="0"/>
              <a:t>Assim pode-se calcular a nota ponderada de cada alternativa</a:t>
            </a:r>
            <a:r>
              <a:rPr lang="pt-BR" altLang="pt-BR" smtClean="0"/>
              <a:t> </a:t>
            </a:r>
            <a:endParaRPr lang="pt-BR" altLang="pt-BR" sz="2400" smtClean="0"/>
          </a:p>
          <a:p>
            <a:pPr marL="365125" indent="-255588">
              <a:buFont typeface="Wingdings" panose="05000000000000000000" pitchFamily="2" charset="2"/>
              <a:buNone/>
            </a:pPr>
            <a:endParaRPr lang="pt-BR" altLang="pt-BR" smtClean="0"/>
          </a:p>
        </p:txBody>
      </p:sp>
      <p:pic>
        <p:nvPicPr>
          <p:cNvPr id="1034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649663"/>
            <a:ext cx="9051925" cy="251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Espaço Reservado para Número de Slide 5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C5E3C0B-4041-4A98-ABCE-1F11ED52D258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33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sp>
        <p:nvSpPr>
          <p:cNvPr id="103430" name="Oval 6"/>
          <p:cNvSpPr>
            <a:spLocks noChangeArrowheads="1"/>
          </p:cNvSpPr>
          <p:nvPr/>
        </p:nvSpPr>
        <p:spPr bwMode="auto">
          <a:xfrm>
            <a:off x="1187450" y="5157788"/>
            <a:ext cx="792163" cy="431800"/>
          </a:xfrm>
          <a:prstGeom prst="ellipse">
            <a:avLst/>
          </a:prstGeom>
          <a:gradFill rotWithShape="1">
            <a:gsLst>
              <a:gs pos="0">
                <a:srgbClr val="66FF66">
                  <a:alpha val="30000"/>
                </a:srgbClr>
              </a:gs>
              <a:gs pos="100000">
                <a:srgbClr val="66FF66">
                  <a:gamma/>
                  <a:shade val="46275"/>
                  <a:invGamma/>
                  <a:alpha val="3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3431" name="Oval 7"/>
          <p:cNvSpPr>
            <a:spLocks noChangeArrowheads="1"/>
          </p:cNvSpPr>
          <p:nvPr/>
        </p:nvSpPr>
        <p:spPr bwMode="auto">
          <a:xfrm>
            <a:off x="1908175" y="5157788"/>
            <a:ext cx="792163" cy="431800"/>
          </a:xfrm>
          <a:prstGeom prst="ellipse">
            <a:avLst/>
          </a:prstGeom>
          <a:gradFill rotWithShape="1">
            <a:gsLst>
              <a:gs pos="0">
                <a:srgbClr val="FF0000">
                  <a:alpha val="30000"/>
                </a:srgbClr>
              </a:gs>
              <a:gs pos="100000">
                <a:srgbClr val="FF0000">
                  <a:gamma/>
                  <a:shade val="46275"/>
                  <a:invGamma/>
                  <a:alpha val="3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animBg="1"/>
      <p:bldP spid="10343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ço Reservado para Número de Slide 1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FB1F75B-0A69-4A8B-B2CC-F048DDAE0E51}" type="slidenum">
              <a:rPr lang="pt-BR" altLang="pt-BR">
                <a:solidFill>
                  <a:srgbClr val="FFFFFF"/>
                </a:solidFill>
                <a:latin typeface="Georgia" panose="02040502050405020303" pitchFamily="18" charset="0"/>
              </a:rPr>
              <a:pPr algn="r" eaLnBrk="1" hangingPunct="1"/>
              <a:t>34</a:t>
            </a:fld>
            <a:endParaRPr lang="pt-BR" altLang="pt-BR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05527" name="Group 55"/>
          <p:cNvGraphicFramePr>
            <a:graphicFrameLocks noGrp="1"/>
          </p:cNvGraphicFramePr>
          <p:nvPr/>
        </p:nvGraphicFramePr>
        <p:xfrm>
          <a:off x="1243013" y="1773238"/>
          <a:ext cx="6858000" cy="4607878"/>
        </p:xfrm>
        <a:graphic>
          <a:graphicData uri="http://schemas.openxmlformats.org/drawingml/2006/table">
            <a:tbl>
              <a:tblPr/>
              <a:tblGrid>
                <a:gridCol w="963612"/>
                <a:gridCol w="893763"/>
                <a:gridCol w="868362"/>
                <a:gridCol w="836613"/>
                <a:gridCol w="835025"/>
                <a:gridCol w="1246187"/>
                <a:gridCol w="1214438"/>
              </a:tblGrid>
              <a:tr h="1316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Critérios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Critério 1 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Critério 2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Critério 3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Critério 4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Pontuação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Pesos </a:t>
                      </a:r>
                      <a:r>
                        <a:rPr kumimoji="0" lang="pt-BR" alt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Normalizados</a:t>
                      </a:r>
                      <a:endParaRPr kumimoji="0" lang="pt-BR" alt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Critério 1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-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1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1 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1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3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3/6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Critério 2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0          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-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0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1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1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1/6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Critério 3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0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1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-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1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2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2/6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Critério 4</a:t>
                      </a:r>
                      <a:endParaRPr kumimoji="0" lang="pt-BR" alt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0     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0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0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-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   0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  0/6</a:t>
                      </a:r>
                      <a:endParaRPr kumimoji="0" lang="pt-BR" alt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25" name="CaixaDeTexto 3"/>
          <p:cNvSpPr txBox="1">
            <a:spLocks noChangeArrowheads="1"/>
          </p:cNvSpPr>
          <p:nvPr/>
        </p:nvSpPr>
        <p:spPr bwMode="auto">
          <a:xfrm>
            <a:off x="958850" y="549275"/>
            <a:ext cx="750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>
                <a:latin typeface="Georgia" panose="02040502050405020303" pitchFamily="18" charset="0"/>
              </a:rPr>
              <a:t>OUTRA FORMA DE COMPARAÇÃO DE CRITÉRIOS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-171450"/>
            <a:ext cx="7158037" cy="1412875"/>
          </a:xfrm>
        </p:spPr>
        <p:txBody>
          <a:bodyPr/>
          <a:lstStyle/>
          <a:p>
            <a:pPr eaLnBrk="1" hangingPunct="1"/>
            <a:r>
              <a:rPr lang="pt-BR" altLang="pt-BR" smtClean="0"/>
              <a:t>Critérios de Avaliação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FF0000"/>
                </a:solidFill>
              </a:rPr>
              <a:t>Quantitativos</a:t>
            </a:r>
          </a:p>
          <a:p>
            <a:pPr lvl="1" eaLnBrk="1" hangingPunct="1"/>
            <a:r>
              <a:rPr lang="pt-BR" altLang="pt-BR" smtClean="0"/>
              <a:t>Escala de valores objetiva (tangível)</a:t>
            </a:r>
          </a:p>
          <a:p>
            <a:pPr eaLnBrk="1" hangingPunct="1"/>
            <a:r>
              <a:rPr lang="pt-BR" altLang="pt-BR" smtClean="0">
                <a:solidFill>
                  <a:srgbClr val="FF0000"/>
                </a:solidFill>
              </a:rPr>
              <a:t>Qualitativos</a:t>
            </a:r>
          </a:p>
          <a:p>
            <a:pPr lvl="1" eaLnBrk="1" hangingPunct="1"/>
            <a:r>
              <a:rPr lang="pt-BR" altLang="pt-BR" smtClean="0"/>
              <a:t>Escala de valores subjetiva (intangível)</a:t>
            </a:r>
          </a:p>
          <a:p>
            <a:pPr eaLnBrk="1" hangingPunct="1"/>
            <a:r>
              <a:rPr lang="pt-BR" altLang="pt-BR" smtClean="0"/>
              <a:t>Múltiplos tomadores de decisão</a:t>
            </a:r>
          </a:p>
          <a:p>
            <a:pPr lvl="1" eaLnBrk="1" hangingPunct="1"/>
            <a:r>
              <a:rPr lang="pt-BR" altLang="pt-BR" smtClean="0"/>
              <a:t>Visão diferente dos decisores</a:t>
            </a:r>
          </a:p>
          <a:p>
            <a:pPr eaLnBrk="1" hangingPunct="1"/>
            <a:r>
              <a:rPr lang="pt-BR" altLang="pt-BR" smtClean="0"/>
              <a:t>Importância relativa entre os critérios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-100013"/>
            <a:ext cx="7158037" cy="1412876"/>
          </a:xfrm>
        </p:spPr>
        <p:txBody>
          <a:bodyPr/>
          <a:lstStyle/>
          <a:p>
            <a:pPr eaLnBrk="1" hangingPunct="1"/>
            <a:r>
              <a:rPr lang="pt-BR" altLang="pt-BR" smtClean="0"/>
              <a:t>Critérios Quantitativos</a:t>
            </a:r>
          </a:p>
        </p:txBody>
      </p:sp>
      <p:sp>
        <p:nvSpPr>
          <p:cNvPr id="1028" name="Rectangle 162"/>
          <p:cNvSpPr>
            <a:spLocks noChangeArrowheads="1"/>
          </p:cNvSpPr>
          <p:nvPr/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</a:pPr>
            <a:r>
              <a:rPr lang="pt-BR" altLang="pt-BR" sz="3200"/>
              <a:t>Exemplo</a:t>
            </a:r>
          </a:p>
        </p:txBody>
      </p:sp>
      <p:graphicFrame>
        <p:nvGraphicFramePr>
          <p:cNvPr id="1026" name="Object 163"/>
          <p:cNvGraphicFramePr>
            <a:graphicFrameLocks noGrp="1" noChangeAspect="1"/>
          </p:cNvGraphicFramePr>
          <p:nvPr>
            <p:ph idx="1"/>
          </p:nvPr>
        </p:nvGraphicFramePr>
        <p:xfrm>
          <a:off x="1835150" y="2554288"/>
          <a:ext cx="5246688" cy="367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lanilha" r:id="rId4" imgW="2627346" imgH="1839543" progId="Excel.Sheet.8">
                  <p:embed/>
                </p:oleObj>
              </mc:Choice>
              <mc:Fallback>
                <p:oleObj name="Planilha" r:id="rId4" imgW="2627346" imgH="1839543" progId="Excel.Sheet.8">
                  <p:embed/>
                  <p:pic>
                    <p:nvPicPr>
                      <p:cNvPr id="0" name="Object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554288"/>
                        <a:ext cx="5246688" cy="367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CaixaDeTexto 6"/>
          <p:cNvSpPr txBox="1">
            <a:spLocks noChangeArrowheads="1"/>
          </p:cNvSpPr>
          <p:nvPr/>
        </p:nvSpPr>
        <p:spPr bwMode="auto">
          <a:xfrm>
            <a:off x="2500313" y="6286500"/>
            <a:ext cx="4500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000" i="1">
                <a:solidFill>
                  <a:srgbClr val="C00000"/>
                </a:solidFill>
              </a:rPr>
              <a:t>Qual é, de fato, a melhor solução?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413" y="-171450"/>
            <a:ext cx="7158037" cy="1412875"/>
          </a:xfrm>
        </p:spPr>
        <p:txBody>
          <a:bodyPr/>
          <a:lstStyle/>
          <a:p>
            <a:pPr eaLnBrk="1" hangingPunct="1"/>
            <a:r>
              <a:rPr lang="pt-BR" altLang="pt-BR" smtClean="0"/>
              <a:t>Critérios Qualitativos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graphicFrame>
        <p:nvGraphicFramePr>
          <p:cNvPr id="2050" name="Object 124"/>
          <p:cNvGraphicFramePr>
            <a:graphicFrameLocks noChangeAspect="1"/>
          </p:cNvGraphicFramePr>
          <p:nvPr/>
        </p:nvGraphicFramePr>
        <p:xfrm>
          <a:off x="1835150" y="2555875"/>
          <a:ext cx="4706938" cy="368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lanilha" r:id="rId4" imgW="2353116" imgH="1839543" progId="Excel.Sheet.8">
                  <p:embed/>
                </p:oleObj>
              </mc:Choice>
              <mc:Fallback>
                <p:oleObj name="Planilha" r:id="rId4" imgW="2353116" imgH="1839543" progId="Excel.Sheet.8">
                  <p:embed/>
                  <p:pic>
                    <p:nvPicPr>
                      <p:cNvPr id="0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555875"/>
                        <a:ext cx="4706938" cy="368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85850" y="-100013"/>
            <a:ext cx="7158038" cy="1412876"/>
          </a:xfrm>
        </p:spPr>
        <p:txBody>
          <a:bodyPr/>
          <a:lstStyle/>
          <a:p>
            <a:pPr eaLnBrk="1" hangingPunct="1"/>
            <a:r>
              <a:rPr lang="pt-BR" altLang="pt-BR" smtClean="0"/>
              <a:t>Critérios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981200"/>
            <a:ext cx="8194675" cy="4114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Necessidade de estabelecimento de métrica</a:t>
            </a:r>
          </a:p>
          <a:p>
            <a:pPr lvl="1" eaLnBrk="1" hangingPunct="1">
              <a:defRPr/>
            </a:pPr>
            <a:r>
              <a:rPr lang="pt-BR" dirty="0" smtClean="0"/>
              <a:t>Valores </a:t>
            </a:r>
            <a:r>
              <a:rPr lang="pt-BR" b="1" dirty="0" smtClean="0"/>
              <a:t>mínimo</a:t>
            </a:r>
            <a:r>
              <a:rPr lang="pt-BR" dirty="0" smtClean="0"/>
              <a:t> e </a:t>
            </a:r>
            <a:r>
              <a:rPr lang="pt-BR" b="1" dirty="0" smtClean="0"/>
              <a:t>máximo</a:t>
            </a:r>
          </a:p>
          <a:p>
            <a:pPr lvl="1" eaLnBrk="1" hangingPunct="1">
              <a:defRPr/>
            </a:pPr>
            <a:r>
              <a:rPr lang="pt-BR" dirty="0" smtClean="0"/>
              <a:t>Objetivo: </a:t>
            </a:r>
            <a:r>
              <a:rPr lang="pt-BR" b="1" dirty="0" smtClean="0"/>
              <a:t>agregação de valor</a:t>
            </a:r>
          </a:p>
          <a:p>
            <a:pPr lvl="2" eaLnBrk="1" hangingPunct="1">
              <a:defRPr/>
            </a:pPr>
            <a:r>
              <a:rPr lang="pt-BR" dirty="0" smtClean="0"/>
              <a:t>Baixo custo (▼) → Alta importância (▲)</a:t>
            </a:r>
          </a:p>
          <a:p>
            <a:pPr lvl="2" eaLnBrk="1" hangingPunct="1">
              <a:defRPr/>
            </a:pPr>
            <a:r>
              <a:rPr lang="pt-BR" dirty="0" smtClean="0"/>
              <a:t>Alto impacto ambiental (▲) → Baixo interesse para o projeto (▼)</a:t>
            </a:r>
          </a:p>
          <a:p>
            <a:pPr lvl="1" eaLnBrk="1" hangingPunct="1">
              <a:defRPr/>
            </a:pPr>
            <a:r>
              <a:rPr lang="pt-BR" dirty="0" smtClean="0"/>
              <a:t>Como comparar R$ 50,00 x R$ 30.000,00 ?</a:t>
            </a:r>
          </a:p>
          <a:p>
            <a:pPr lvl="2" eaLnBrk="1" hangingPunct="1">
              <a:defRPr/>
            </a:pPr>
            <a:r>
              <a:rPr lang="pt-BR" dirty="0" smtClean="0"/>
              <a:t>Por meio de uma </a:t>
            </a: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14413" y="-171450"/>
            <a:ext cx="7158037" cy="1412875"/>
          </a:xfrm>
        </p:spPr>
        <p:txBody>
          <a:bodyPr/>
          <a:lstStyle/>
          <a:p>
            <a:pPr eaLnBrk="1" hangingPunct="1"/>
            <a:r>
              <a:rPr lang="pt-BR" altLang="pt-BR" smtClean="0"/>
              <a:t>Critérios / Escala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– Critério Quantitativo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t-BR" altLang="pt-BR" smtClean="0"/>
              <a:t>		</a:t>
            </a:r>
            <a:r>
              <a:rPr lang="pt-BR" altLang="pt-BR" sz="2400" smtClean="0"/>
              <a:t>Como atribuir as notas na escala?</a:t>
            </a:r>
            <a:endParaRPr lang="pt-BR" altLang="pt-BR" smtClean="0"/>
          </a:p>
        </p:txBody>
      </p:sp>
      <p:graphicFrame>
        <p:nvGraphicFramePr>
          <p:cNvPr id="74756" name="Object 6"/>
          <p:cNvGraphicFramePr>
            <a:graphicFrameLocks noChangeAspect="1"/>
          </p:cNvGraphicFramePr>
          <p:nvPr/>
        </p:nvGraphicFramePr>
        <p:xfrm>
          <a:off x="1908175" y="3302000"/>
          <a:ext cx="4927600" cy="268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name="Planilha" r:id="rId4" imgW="2462664" imgH="1340989" progId="Excel.Sheet.8">
                  <p:embed/>
                </p:oleObj>
              </mc:Choice>
              <mc:Fallback>
                <p:oleObj name="Planilha" r:id="rId4" imgW="2462664" imgH="1340989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302000"/>
                        <a:ext cx="4927600" cy="268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7" name="CaixaDeTexto 6"/>
          <p:cNvSpPr txBox="1">
            <a:spLocks noChangeArrowheads="1"/>
          </p:cNvSpPr>
          <p:nvPr/>
        </p:nvSpPr>
        <p:spPr bwMode="auto">
          <a:xfrm>
            <a:off x="2892425" y="5976938"/>
            <a:ext cx="2373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400" b="1">
                <a:solidFill>
                  <a:srgbClr val="FF0000"/>
                </a:solidFill>
              </a:rPr>
              <a:t>Escala de </a:t>
            </a:r>
            <a:r>
              <a:rPr lang="pt-BR" altLang="pt-BR" sz="1400" b="1">
                <a:solidFill>
                  <a:srgbClr val="002060"/>
                </a:solidFill>
              </a:rPr>
              <a:t>2 a 10</a:t>
            </a:r>
            <a:r>
              <a:rPr lang="pt-BR" altLang="pt-BR" sz="1400" b="1">
                <a:solidFill>
                  <a:srgbClr val="FF0000"/>
                </a:solidFill>
              </a:rPr>
              <a:t> ou </a:t>
            </a:r>
            <a:r>
              <a:rPr lang="pt-BR" altLang="pt-BR" sz="1400" b="1">
                <a:solidFill>
                  <a:srgbClr val="002060"/>
                </a:solidFill>
              </a:rPr>
              <a:t>0 a 10</a:t>
            </a:r>
          </a:p>
        </p:txBody>
      </p:sp>
      <p:sp>
        <p:nvSpPr>
          <p:cNvPr id="74758" name="CaixaDeTexto 8"/>
          <p:cNvSpPr txBox="1">
            <a:spLocks noChangeArrowheads="1"/>
          </p:cNvSpPr>
          <p:nvPr/>
        </p:nvSpPr>
        <p:spPr bwMode="auto">
          <a:xfrm>
            <a:off x="5364163" y="5976938"/>
            <a:ext cx="1785937" cy="5238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400" b="1" i="1">
                <a:solidFill>
                  <a:srgbClr val="002060"/>
                </a:solidFill>
              </a:rPr>
              <a:t>Considera a proporcionalidade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31863" y="-171450"/>
            <a:ext cx="7158037" cy="1412875"/>
          </a:xfrm>
        </p:spPr>
        <p:txBody>
          <a:bodyPr/>
          <a:lstStyle/>
          <a:p>
            <a:pPr eaLnBrk="1" hangingPunct="1"/>
            <a:r>
              <a:rPr lang="pt-BR" altLang="pt-BR" smtClean="0"/>
              <a:t>Critérios / Escala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– Critério Qualitativo</a:t>
            </a:r>
          </a:p>
        </p:txBody>
      </p:sp>
      <p:graphicFrame>
        <p:nvGraphicFramePr>
          <p:cNvPr id="76804" name="Object 7"/>
          <p:cNvGraphicFramePr>
            <a:graphicFrameLocks noChangeAspect="1"/>
          </p:cNvGraphicFramePr>
          <p:nvPr/>
        </p:nvGraphicFramePr>
        <p:xfrm>
          <a:off x="3419475" y="2852738"/>
          <a:ext cx="2368550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name="Planilha" r:id="rId4" imgW="1182684" imgH="1175164" progId="Excel.Sheet.8">
                  <p:embed/>
                </p:oleObj>
              </mc:Choice>
              <mc:Fallback>
                <p:oleObj name="Planilha" r:id="rId4" imgW="1182684" imgH="1175164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852738"/>
                        <a:ext cx="2368550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xo">
  <a:themeElements>
    <a:clrScheme name="Eixo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Eix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ixo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xo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xo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693</TotalTime>
  <Words>904</Words>
  <Application>Microsoft Office PowerPoint</Application>
  <PresentationFormat>Apresentação na tela (4:3)</PresentationFormat>
  <Paragraphs>189</Paragraphs>
  <Slides>34</Slides>
  <Notes>34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34</vt:i4>
      </vt:variant>
    </vt:vector>
  </HeadingPairs>
  <TitlesOfParts>
    <vt:vector size="42" baseType="lpstr">
      <vt:lpstr>Arial</vt:lpstr>
      <vt:lpstr>Calibri</vt:lpstr>
      <vt:lpstr>Georgia</vt:lpstr>
      <vt:lpstr>Times New Roman</vt:lpstr>
      <vt:lpstr>Wingdings</vt:lpstr>
      <vt:lpstr>Eixo</vt:lpstr>
      <vt:lpstr>Planilha</vt:lpstr>
      <vt:lpstr>Documento</vt:lpstr>
      <vt:lpstr>INTRODUÇÃO À ENGENHARIA     AVALIAÇÃO DE SOLUÇÕES</vt:lpstr>
      <vt:lpstr>Etapas Projeto</vt:lpstr>
      <vt:lpstr>Critérios de Avaliação</vt:lpstr>
      <vt:lpstr>Critérios de Avaliação</vt:lpstr>
      <vt:lpstr>Critérios Quantitativos</vt:lpstr>
      <vt:lpstr>Critérios Qualitativos</vt:lpstr>
      <vt:lpstr>Critérios</vt:lpstr>
      <vt:lpstr>Critérios / Escala</vt:lpstr>
      <vt:lpstr>Critérios / Escala</vt:lpstr>
      <vt:lpstr>Avaliação de Soluções</vt:lpstr>
      <vt:lpstr>INTRODUÇÃO</vt:lpstr>
      <vt:lpstr>MATRIZ DE DECISÃO</vt:lpstr>
      <vt:lpstr>MÉTODO AHP</vt:lpstr>
      <vt:lpstr>Exemplo de aplicação do método AHP</vt:lpstr>
      <vt:lpstr>Apresentação do PowerPoint</vt:lpstr>
      <vt:lpstr>Exemplo de aplicação do método AHP</vt:lpstr>
      <vt:lpstr>Apresentação do PowerPoint</vt:lpstr>
      <vt:lpstr>Comparação entre Critérios</vt:lpstr>
      <vt:lpstr>Tabela 18 Comparação entre Soluções</vt:lpstr>
      <vt:lpstr>Critérios de Avaliação</vt:lpstr>
      <vt:lpstr>Exemplo de aplicação do método AHP</vt:lpstr>
      <vt:lpstr>Exemplo de aplicação do método AHP</vt:lpstr>
      <vt:lpstr>Comparação entre Critérios</vt:lpstr>
      <vt:lpstr>Apresentação do PowerPoint</vt:lpstr>
      <vt:lpstr>Apresentação do PowerPoint</vt:lpstr>
      <vt:lpstr>B1)  Ponderação dos critérios</vt:lpstr>
      <vt:lpstr>NORMALIZAÇÃO DOS PESOS</vt:lpstr>
      <vt:lpstr>Apresentação do PowerPoint</vt:lpstr>
      <vt:lpstr>Tabela 18 Comparação entre Soluções</vt:lpstr>
      <vt:lpstr>B2) Avaliação das soluções (Custo) </vt:lpstr>
      <vt:lpstr>B2) Avaliação das soluções (MA)</vt:lpstr>
      <vt:lpstr>Matriz de Decisão</vt:lpstr>
      <vt:lpstr>B3) Ordenação das Alternativas </vt:lpstr>
      <vt:lpstr>Apresentação do PowerPoint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Soluções</dc:title>
  <dc:creator>Andre</dc:creator>
  <cp:lastModifiedBy>Claudio Marte</cp:lastModifiedBy>
  <cp:revision>20</cp:revision>
  <dcterms:created xsi:type="dcterms:W3CDTF">2009-04-29T00:23:48Z</dcterms:created>
  <dcterms:modified xsi:type="dcterms:W3CDTF">2016-04-26T13:57:56Z</dcterms:modified>
</cp:coreProperties>
</file>