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0"/>
  </p:notesMasterIdLst>
  <p:handoutMasterIdLst>
    <p:handoutMasterId r:id="rId81"/>
  </p:handoutMasterIdLst>
  <p:sldIdLst>
    <p:sldId id="739" r:id="rId2"/>
    <p:sldId id="981" r:id="rId3"/>
    <p:sldId id="842" r:id="rId4"/>
    <p:sldId id="843" r:id="rId5"/>
    <p:sldId id="844" r:id="rId6"/>
    <p:sldId id="845" r:id="rId7"/>
    <p:sldId id="846" r:id="rId8"/>
    <p:sldId id="847" r:id="rId9"/>
    <p:sldId id="848" r:id="rId10"/>
    <p:sldId id="849" r:id="rId11"/>
    <p:sldId id="850" r:id="rId12"/>
    <p:sldId id="851" r:id="rId13"/>
    <p:sldId id="852" r:id="rId14"/>
    <p:sldId id="853" r:id="rId15"/>
    <p:sldId id="854" r:id="rId16"/>
    <p:sldId id="855" r:id="rId17"/>
    <p:sldId id="856" r:id="rId18"/>
    <p:sldId id="857" r:id="rId19"/>
    <p:sldId id="858" r:id="rId20"/>
    <p:sldId id="860" r:id="rId21"/>
    <p:sldId id="861" r:id="rId22"/>
    <p:sldId id="862" r:id="rId23"/>
    <p:sldId id="864" r:id="rId24"/>
    <p:sldId id="865" r:id="rId25"/>
    <p:sldId id="866" r:id="rId26"/>
    <p:sldId id="867" r:id="rId27"/>
    <p:sldId id="868" r:id="rId28"/>
    <p:sldId id="869" r:id="rId29"/>
    <p:sldId id="870" r:id="rId30"/>
    <p:sldId id="871" r:id="rId31"/>
    <p:sldId id="872" r:id="rId32"/>
    <p:sldId id="873" r:id="rId33"/>
    <p:sldId id="874" r:id="rId34"/>
    <p:sldId id="875" r:id="rId35"/>
    <p:sldId id="876" r:id="rId36"/>
    <p:sldId id="877" r:id="rId37"/>
    <p:sldId id="878" r:id="rId38"/>
    <p:sldId id="879" r:id="rId39"/>
    <p:sldId id="880" r:id="rId40"/>
    <p:sldId id="881" r:id="rId41"/>
    <p:sldId id="882" r:id="rId42"/>
    <p:sldId id="884" r:id="rId43"/>
    <p:sldId id="982" r:id="rId44"/>
    <p:sldId id="885" r:id="rId45"/>
    <p:sldId id="886" r:id="rId46"/>
    <p:sldId id="887" r:id="rId47"/>
    <p:sldId id="888" r:id="rId48"/>
    <p:sldId id="889" r:id="rId49"/>
    <p:sldId id="890" r:id="rId50"/>
    <p:sldId id="891" r:id="rId51"/>
    <p:sldId id="892" r:id="rId52"/>
    <p:sldId id="893" r:id="rId53"/>
    <p:sldId id="894" r:id="rId54"/>
    <p:sldId id="895" r:id="rId55"/>
    <p:sldId id="896" r:id="rId56"/>
    <p:sldId id="897" r:id="rId57"/>
    <p:sldId id="898" r:id="rId58"/>
    <p:sldId id="899" r:id="rId59"/>
    <p:sldId id="900" r:id="rId60"/>
    <p:sldId id="901" r:id="rId61"/>
    <p:sldId id="902" r:id="rId62"/>
    <p:sldId id="903" r:id="rId63"/>
    <p:sldId id="904" r:id="rId64"/>
    <p:sldId id="905" r:id="rId65"/>
    <p:sldId id="906" r:id="rId66"/>
    <p:sldId id="907" r:id="rId67"/>
    <p:sldId id="908" r:id="rId68"/>
    <p:sldId id="909" r:id="rId69"/>
    <p:sldId id="910" r:id="rId70"/>
    <p:sldId id="911" r:id="rId71"/>
    <p:sldId id="912" r:id="rId72"/>
    <p:sldId id="913" r:id="rId73"/>
    <p:sldId id="914" r:id="rId74"/>
    <p:sldId id="915" r:id="rId75"/>
    <p:sldId id="916" r:id="rId76"/>
    <p:sldId id="917" r:id="rId77"/>
    <p:sldId id="918" r:id="rId78"/>
    <p:sldId id="919" r:id="rId7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F2A"/>
    <a:srgbClr val="00FF00"/>
    <a:srgbClr val="99CCFF"/>
    <a:srgbClr val="F74343"/>
    <a:srgbClr val="C5C5FF"/>
    <a:srgbClr val="000000"/>
    <a:srgbClr val="009900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5907" autoAdjust="0"/>
  </p:normalViewPr>
  <p:slideViewPr>
    <p:cSldViewPr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42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F6641-BE27-4752-B22E-17AB83BBCE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587830-404F-4FB8-ACB9-3842345CC930}">
      <dgm:prSet phldrT="[Texto]"/>
      <dgm:spPr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Preço</a:t>
          </a:r>
          <a:endParaRPr lang="pt-BR" b="1" dirty="0">
            <a:solidFill>
              <a:schemeClr val="bg1"/>
            </a:solidFill>
          </a:endParaRPr>
        </a:p>
      </dgm:t>
    </dgm:pt>
    <dgm:pt modelId="{968AFD2A-509F-47D0-8593-44FA5AFBD0FA}" type="parTrans" cxnId="{57230265-5470-463A-8830-47841F76744B}">
      <dgm:prSet/>
      <dgm:spPr/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DB97AB80-B56F-4CBD-A59D-7BB5012C59A2}" type="sibTrans" cxnId="{57230265-5470-463A-8830-47841F76744B}">
      <dgm:prSet/>
      <dgm:spPr/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14B2830E-B330-43AB-BDC3-3B2603CD9922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accent1"/>
              </a:solidFill>
            </a:rPr>
            <a:t>Custo de produção</a:t>
          </a:r>
          <a:endParaRPr lang="pt-BR" b="1" dirty="0">
            <a:solidFill>
              <a:schemeClr val="accent1"/>
            </a:solidFill>
          </a:endParaRPr>
        </a:p>
      </dgm:t>
    </dgm:pt>
    <dgm:pt modelId="{B6F7EAAB-2928-4E46-B2C5-06AE4730CDB0}" type="parTrans" cxnId="{39ABDF40-8CFB-4177-BCA8-38C1669DA814}">
      <dgm:prSet/>
      <dgm:spPr>
        <a:ln w="76200">
          <a:solidFill>
            <a:srgbClr val="F74343"/>
          </a:solidFill>
          <a:headEnd type="triangle" w="med" len="med"/>
          <a:tailEnd type="none" w="med" len="med"/>
        </a:ln>
      </dgm:spPr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7923CF03-4D73-43A8-8102-A82A252C1F8A}" type="sibTrans" cxnId="{39ABDF40-8CFB-4177-BCA8-38C1669DA814}">
      <dgm:prSet/>
      <dgm:spPr/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63F04E68-55FF-4818-A0F5-2CA6487AE6B8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accent1"/>
              </a:solidFill>
            </a:rPr>
            <a:t>Ind. Macro</a:t>
          </a:r>
          <a:endParaRPr lang="pt-BR" b="1" dirty="0">
            <a:solidFill>
              <a:schemeClr val="accent1"/>
            </a:solidFill>
          </a:endParaRPr>
        </a:p>
      </dgm:t>
    </dgm:pt>
    <dgm:pt modelId="{94348A41-035F-4A8A-B362-C7346AF7DF9D}" type="parTrans" cxnId="{92D6D411-2EA4-45DC-86DD-0CE828F3447D}">
      <dgm:prSet/>
      <dgm:spPr>
        <a:ln w="76200">
          <a:solidFill>
            <a:srgbClr val="F74343"/>
          </a:solidFill>
          <a:headEnd type="triangle" w="med" len="med"/>
          <a:tailEnd type="none" w="med" len="med"/>
        </a:ln>
      </dgm:spPr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2F483F36-D9EC-486D-B990-5E3046E0706C}" type="sibTrans" cxnId="{92D6D411-2EA4-45DC-86DD-0CE828F3447D}">
      <dgm:prSet/>
      <dgm:spPr/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3E8222E3-E5D2-4E4E-8AC6-45DD81375F70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accent1"/>
              </a:solidFill>
            </a:rPr>
            <a:t>Sazonalidade</a:t>
          </a:r>
          <a:endParaRPr lang="pt-BR" b="1" dirty="0">
            <a:solidFill>
              <a:schemeClr val="accent1"/>
            </a:solidFill>
          </a:endParaRPr>
        </a:p>
      </dgm:t>
    </dgm:pt>
    <dgm:pt modelId="{666CA7C6-3575-4577-A1A2-37A8B8061A00}" type="parTrans" cxnId="{8B55270E-DCF2-49CC-9BA7-1834AA7F019E}">
      <dgm:prSet/>
      <dgm:spPr>
        <a:ln w="76200">
          <a:solidFill>
            <a:srgbClr val="F74343"/>
          </a:solidFill>
          <a:headEnd type="triangle" w="med" len="med"/>
          <a:tailEnd type="none" w="med" len="med"/>
        </a:ln>
      </dgm:spPr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D447959E-5997-435D-A0D3-868F1C14CD89}" type="sibTrans" cxnId="{8B55270E-DCF2-49CC-9BA7-1834AA7F019E}">
      <dgm:prSet/>
      <dgm:spPr/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989A6291-5691-4E07-AD25-887DF4F2C549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accent1"/>
              </a:solidFill>
            </a:rPr>
            <a:t>Substituto</a:t>
          </a:r>
          <a:endParaRPr lang="pt-BR" b="1" dirty="0">
            <a:solidFill>
              <a:schemeClr val="accent1"/>
            </a:solidFill>
          </a:endParaRPr>
        </a:p>
      </dgm:t>
    </dgm:pt>
    <dgm:pt modelId="{F8ED3BC6-0621-44F9-AC66-6BCB4B284C5F}" type="parTrans" cxnId="{6ADB10FE-C099-4C19-8B81-2A605DCB67D9}">
      <dgm:prSet/>
      <dgm:spPr>
        <a:ln w="76200">
          <a:solidFill>
            <a:srgbClr val="F74343"/>
          </a:solidFill>
          <a:headEnd type="triangle" w="med" len="med"/>
          <a:tailEnd type="none" w="med" len="med"/>
        </a:ln>
      </dgm:spPr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F62423D4-7859-4C69-A4B8-CA6FC8C83996}" type="sibTrans" cxnId="{6ADB10FE-C099-4C19-8B81-2A605DCB67D9}">
      <dgm:prSet/>
      <dgm:spPr/>
      <dgm:t>
        <a:bodyPr/>
        <a:lstStyle/>
        <a:p>
          <a:endParaRPr lang="pt-BR" b="1">
            <a:solidFill>
              <a:schemeClr val="accent4"/>
            </a:solidFill>
          </a:endParaRPr>
        </a:p>
      </dgm:t>
    </dgm:pt>
    <dgm:pt modelId="{E4A0DFD0-98A5-4713-AE6E-688646578B30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accent1"/>
              </a:solidFill>
            </a:rPr>
            <a:t>Cond. Mercado</a:t>
          </a:r>
          <a:endParaRPr lang="pt-BR" b="1" dirty="0">
            <a:solidFill>
              <a:schemeClr val="accent1"/>
            </a:solidFill>
          </a:endParaRPr>
        </a:p>
      </dgm:t>
    </dgm:pt>
    <dgm:pt modelId="{3DC0D0DB-86B6-4829-A969-4718E7FCAB5B}" type="parTrans" cxnId="{BF5541A8-62CB-49E9-9436-C98154565E90}">
      <dgm:prSet/>
      <dgm:spPr>
        <a:ln w="76200">
          <a:solidFill>
            <a:srgbClr val="F74343"/>
          </a:solidFill>
          <a:headEnd type="triangle" w="med" len="med"/>
          <a:tailEnd type="none" w="med" len="med"/>
        </a:ln>
      </dgm:spPr>
      <dgm:t>
        <a:bodyPr/>
        <a:lstStyle/>
        <a:p>
          <a:endParaRPr lang="pt-BR"/>
        </a:p>
      </dgm:t>
    </dgm:pt>
    <dgm:pt modelId="{38A09E64-54A6-4DB1-A672-7AB151628762}" type="sibTrans" cxnId="{BF5541A8-62CB-49E9-9436-C98154565E90}">
      <dgm:prSet/>
      <dgm:spPr/>
      <dgm:t>
        <a:bodyPr/>
        <a:lstStyle/>
        <a:p>
          <a:endParaRPr lang="pt-BR"/>
        </a:p>
      </dgm:t>
    </dgm:pt>
    <dgm:pt modelId="{41A5AA85-B44A-4513-9905-5D7D01C55EFB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accent1"/>
              </a:solidFill>
            </a:rPr>
            <a:t>Expectativa</a:t>
          </a:r>
          <a:endParaRPr lang="pt-BR" b="1" dirty="0">
            <a:solidFill>
              <a:schemeClr val="accent1"/>
            </a:solidFill>
          </a:endParaRPr>
        </a:p>
      </dgm:t>
    </dgm:pt>
    <dgm:pt modelId="{2FBEB787-1706-4AC7-B0E4-E32ADE8FF990}" type="parTrans" cxnId="{682BA1F5-609E-483A-8304-0F688C6EB4A3}">
      <dgm:prSet/>
      <dgm:spPr>
        <a:ln w="76200">
          <a:solidFill>
            <a:srgbClr val="F74343"/>
          </a:solidFill>
          <a:headEnd type="triangle" w="med" len="med"/>
          <a:tailEnd type="none" w="med" len="med"/>
        </a:ln>
      </dgm:spPr>
      <dgm:t>
        <a:bodyPr/>
        <a:lstStyle/>
        <a:p>
          <a:endParaRPr lang="pt-BR"/>
        </a:p>
      </dgm:t>
    </dgm:pt>
    <dgm:pt modelId="{5613E581-20DD-470E-A75D-72C10CEC9D82}" type="sibTrans" cxnId="{682BA1F5-609E-483A-8304-0F688C6EB4A3}">
      <dgm:prSet/>
      <dgm:spPr/>
      <dgm:t>
        <a:bodyPr/>
        <a:lstStyle/>
        <a:p>
          <a:endParaRPr lang="pt-BR"/>
        </a:p>
      </dgm:t>
    </dgm:pt>
    <dgm:pt modelId="{6B31CBD9-E376-4EFF-95E3-09EEE9B9395F}">
      <dgm:prSet phldrT="[Texto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pt-BR" b="1" dirty="0" smtClean="0">
              <a:solidFill>
                <a:schemeClr val="accent1"/>
              </a:solidFill>
            </a:rPr>
            <a:t>Tecnologia</a:t>
          </a:r>
          <a:endParaRPr lang="pt-BR" b="1" dirty="0">
            <a:solidFill>
              <a:schemeClr val="accent1"/>
            </a:solidFill>
          </a:endParaRPr>
        </a:p>
      </dgm:t>
    </dgm:pt>
    <dgm:pt modelId="{6310F2F9-EA10-46BF-974C-655DBAA42678}" type="parTrans" cxnId="{9682C947-37EA-4247-B3CD-1D87A2CE9CD5}">
      <dgm:prSet/>
      <dgm:spPr>
        <a:ln w="76200">
          <a:solidFill>
            <a:srgbClr val="F74343"/>
          </a:solidFill>
          <a:headEnd type="triangle" w="med" len="med"/>
          <a:tailEnd type="none" w="med" len="med"/>
        </a:ln>
      </dgm:spPr>
      <dgm:t>
        <a:bodyPr/>
        <a:lstStyle/>
        <a:p>
          <a:endParaRPr lang="pt-BR"/>
        </a:p>
      </dgm:t>
    </dgm:pt>
    <dgm:pt modelId="{E58C7B8A-4485-4542-8786-B98D95618586}" type="sibTrans" cxnId="{9682C947-37EA-4247-B3CD-1D87A2CE9CD5}">
      <dgm:prSet/>
      <dgm:spPr/>
      <dgm:t>
        <a:bodyPr/>
        <a:lstStyle/>
        <a:p>
          <a:endParaRPr lang="pt-BR"/>
        </a:p>
      </dgm:t>
    </dgm:pt>
    <dgm:pt modelId="{20C2B8E7-9DE1-4DB0-B103-839836AC99E9}" type="pres">
      <dgm:prSet presAssocID="{4F4F6641-BE27-4752-B22E-17AB83BBCE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7195CA-A387-483D-98C2-CFB6E44F90EE}" type="pres">
      <dgm:prSet presAssocID="{A8587830-404F-4FB8-ACB9-3842345CC930}" presName="centerShape" presStyleLbl="node0" presStyleIdx="0" presStyleCnt="1"/>
      <dgm:spPr/>
      <dgm:t>
        <a:bodyPr/>
        <a:lstStyle/>
        <a:p>
          <a:endParaRPr lang="pt-BR"/>
        </a:p>
      </dgm:t>
    </dgm:pt>
    <dgm:pt modelId="{68F1AC74-54C9-47A6-99CF-E832E33DDEA9}" type="pres">
      <dgm:prSet presAssocID="{B6F7EAAB-2928-4E46-B2C5-06AE4730CDB0}" presName="Name9" presStyleLbl="parChTrans1D2" presStyleIdx="0" presStyleCnt="7"/>
      <dgm:spPr/>
      <dgm:t>
        <a:bodyPr/>
        <a:lstStyle/>
        <a:p>
          <a:endParaRPr lang="pt-BR"/>
        </a:p>
      </dgm:t>
    </dgm:pt>
    <dgm:pt modelId="{F6DB1069-70F7-423C-A486-39F7B292D453}" type="pres">
      <dgm:prSet presAssocID="{B6F7EAAB-2928-4E46-B2C5-06AE4730CDB0}" presName="connTx" presStyleLbl="parChTrans1D2" presStyleIdx="0" presStyleCnt="7"/>
      <dgm:spPr/>
      <dgm:t>
        <a:bodyPr/>
        <a:lstStyle/>
        <a:p>
          <a:endParaRPr lang="pt-BR"/>
        </a:p>
      </dgm:t>
    </dgm:pt>
    <dgm:pt modelId="{441BCE14-14A8-4A58-A154-3F86FD6BB18F}" type="pres">
      <dgm:prSet presAssocID="{14B2830E-B330-43AB-BDC3-3B2603CD992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F5112A-E0BD-4048-987A-B1AFD752C491}" type="pres">
      <dgm:prSet presAssocID="{94348A41-035F-4A8A-B362-C7346AF7DF9D}" presName="Name9" presStyleLbl="parChTrans1D2" presStyleIdx="1" presStyleCnt="7"/>
      <dgm:spPr/>
      <dgm:t>
        <a:bodyPr/>
        <a:lstStyle/>
        <a:p>
          <a:endParaRPr lang="pt-BR"/>
        </a:p>
      </dgm:t>
    </dgm:pt>
    <dgm:pt modelId="{CA4A5C99-9189-4811-8DB2-4FE30C699391}" type="pres">
      <dgm:prSet presAssocID="{94348A41-035F-4A8A-B362-C7346AF7DF9D}" presName="connTx" presStyleLbl="parChTrans1D2" presStyleIdx="1" presStyleCnt="7"/>
      <dgm:spPr/>
      <dgm:t>
        <a:bodyPr/>
        <a:lstStyle/>
        <a:p>
          <a:endParaRPr lang="pt-BR"/>
        </a:p>
      </dgm:t>
    </dgm:pt>
    <dgm:pt modelId="{B2BDC491-969E-42BD-9E4C-2E93B546D132}" type="pres">
      <dgm:prSet presAssocID="{63F04E68-55FF-4818-A0F5-2CA6487AE6B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A4D1EE-D99E-419F-80FB-4659FA075AA0}" type="pres">
      <dgm:prSet presAssocID="{666CA7C6-3575-4577-A1A2-37A8B8061A00}" presName="Name9" presStyleLbl="parChTrans1D2" presStyleIdx="2" presStyleCnt="7"/>
      <dgm:spPr/>
      <dgm:t>
        <a:bodyPr/>
        <a:lstStyle/>
        <a:p>
          <a:endParaRPr lang="pt-BR"/>
        </a:p>
      </dgm:t>
    </dgm:pt>
    <dgm:pt modelId="{500EC623-C9D8-4879-9A3A-24B4F848E7E2}" type="pres">
      <dgm:prSet presAssocID="{666CA7C6-3575-4577-A1A2-37A8B8061A00}" presName="connTx" presStyleLbl="parChTrans1D2" presStyleIdx="2" presStyleCnt="7"/>
      <dgm:spPr/>
      <dgm:t>
        <a:bodyPr/>
        <a:lstStyle/>
        <a:p>
          <a:endParaRPr lang="pt-BR"/>
        </a:p>
      </dgm:t>
    </dgm:pt>
    <dgm:pt modelId="{3A0A9C2A-15E1-4C05-9792-4981CDA37647}" type="pres">
      <dgm:prSet presAssocID="{3E8222E3-E5D2-4E4E-8AC6-45DD81375F7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0D2BC2-5172-471D-8C93-353C561AAAAC}" type="pres">
      <dgm:prSet presAssocID="{F8ED3BC6-0621-44F9-AC66-6BCB4B284C5F}" presName="Name9" presStyleLbl="parChTrans1D2" presStyleIdx="3" presStyleCnt="7"/>
      <dgm:spPr/>
      <dgm:t>
        <a:bodyPr/>
        <a:lstStyle/>
        <a:p>
          <a:endParaRPr lang="pt-BR"/>
        </a:p>
      </dgm:t>
    </dgm:pt>
    <dgm:pt modelId="{F08B0A6C-6256-4F8B-AE88-C246CE7F3C3B}" type="pres">
      <dgm:prSet presAssocID="{F8ED3BC6-0621-44F9-AC66-6BCB4B284C5F}" presName="connTx" presStyleLbl="parChTrans1D2" presStyleIdx="3" presStyleCnt="7"/>
      <dgm:spPr/>
      <dgm:t>
        <a:bodyPr/>
        <a:lstStyle/>
        <a:p>
          <a:endParaRPr lang="pt-BR"/>
        </a:p>
      </dgm:t>
    </dgm:pt>
    <dgm:pt modelId="{487CB785-0D41-4807-BF97-3FEA5E72D454}" type="pres">
      <dgm:prSet presAssocID="{989A6291-5691-4E07-AD25-887DF4F2C54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084B0-AD94-40BD-BF15-5E1B54D7F35B}" type="pres">
      <dgm:prSet presAssocID="{3DC0D0DB-86B6-4829-A969-4718E7FCAB5B}" presName="Name9" presStyleLbl="parChTrans1D2" presStyleIdx="4" presStyleCnt="7"/>
      <dgm:spPr/>
      <dgm:t>
        <a:bodyPr/>
        <a:lstStyle/>
        <a:p>
          <a:endParaRPr lang="pt-BR"/>
        </a:p>
      </dgm:t>
    </dgm:pt>
    <dgm:pt modelId="{46471583-EE23-40CA-8BB4-7940CEB17FE9}" type="pres">
      <dgm:prSet presAssocID="{3DC0D0DB-86B6-4829-A969-4718E7FCAB5B}" presName="connTx" presStyleLbl="parChTrans1D2" presStyleIdx="4" presStyleCnt="7"/>
      <dgm:spPr/>
      <dgm:t>
        <a:bodyPr/>
        <a:lstStyle/>
        <a:p>
          <a:endParaRPr lang="pt-BR"/>
        </a:p>
      </dgm:t>
    </dgm:pt>
    <dgm:pt modelId="{6395DC35-5451-4857-B859-9542AFAC844F}" type="pres">
      <dgm:prSet presAssocID="{E4A0DFD0-98A5-4713-AE6E-688646578B3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4ED9C5-C3FF-4E8F-85AC-8472B9CF4614}" type="pres">
      <dgm:prSet presAssocID="{2FBEB787-1706-4AC7-B0E4-E32ADE8FF990}" presName="Name9" presStyleLbl="parChTrans1D2" presStyleIdx="5" presStyleCnt="7"/>
      <dgm:spPr/>
      <dgm:t>
        <a:bodyPr/>
        <a:lstStyle/>
        <a:p>
          <a:endParaRPr lang="pt-BR"/>
        </a:p>
      </dgm:t>
    </dgm:pt>
    <dgm:pt modelId="{0A2647B8-5AEF-4CD6-BAFE-1DC6D1C30AE1}" type="pres">
      <dgm:prSet presAssocID="{2FBEB787-1706-4AC7-B0E4-E32ADE8FF990}" presName="connTx" presStyleLbl="parChTrans1D2" presStyleIdx="5" presStyleCnt="7"/>
      <dgm:spPr/>
      <dgm:t>
        <a:bodyPr/>
        <a:lstStyle/>
        <a:p>
          <a:endParaRPr lang="pt-BR"/>
        </a:p>
      </dgm:t>
    </dgm:pt>
    <dgm:pt modelId="{3E4A12DC-4D89-450E-87F1-F5A0E2511325}" type="pres">
      <dgm:prSet presAssocID="{41A5AA85-B44A-4513-9905-5D7D01C55E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E998A9-911A-4F2A-868E-A2EED77B4FF7}" type="pres">
      <dgm:prSet presAssocID="{6310F2F9-EA10-46BF-974C-655DBAA42678}" presName="Name9" presStyleLbl="parChTrans1D2" presStyleIdx="6" presStyleCnt="7"/>
      <dgm:spPr/>
      <dgm:t>
        <a:bodyPr/>
        <a:lstStyle/>
        <a:p>
          <a:endParaRPr lang="pt-BR"/>
        </a:p>
      </dgm:t>
    </dgm:pt>
    <dgm:pt modelId="{61C6ECB1-B759-4D95-B269-CD1745332893}" type="pres">
      <dgm:prSet presAssocID="{6310F2F9-EA10-46BF-974C-655DBAA42678}" presName="connTx" presStyleLbl="parChTrans1D2" presStyleIdx="6" presStyleCnt="7"/>
      <dgm:spPr/>
      <dgm:t>
        <a:bodyPr/>
        <a:lstStyle/>
        <a:p>
          <a:endParaRPr lang="pt-BR"/>
        </a:p>
      </dgm:t>
    </dgm:pt>
    <dgm:pt modelId="{08996491-3CDB-4086-8CE7-5052C3E05117}" type="pres">
      <dgm:prSet presAssocID="{6B31CBD9-E376-4EFF-95E3-09EEE9B939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9A4B28-01F6-47AF-88B8-97DFF6FAE437}" type="presOf" srcId="{4F4F6641-BE27-4752-B22E-17AB83BBCE35}" destId="{20C2B8E7-9DE1-4DB0-B103-839836AC99E9}" srcOrd="0" destOrd="0" presId="urn:microsoft.com/office/officeart/2005/8/layout/radial1"/>
    <dgm:cxn modelId="{420C04A1-4ED5-4853-B62D-5D3B892810AA}" type="presOf" srcId="{B6F7EAAB-2928-4E46-B2C5-06AE4730CDB0}" destId="{68F1AC74-54C9-47A6-99CF-E832E33DDEA9}" srcOrd="0" destOrd="0" presId="urn:microsoft.com/office/officeart/2005/8/layout/radial1"/>
    <dgm:cxn modelId="{6ADB10FE-C099-4C19-8B81-2A605DCB67D9}" srcId="{A8587830-404F-4FB8-ACB9-3842345CC930}" destId="{989A6291-5691-4E07-AD25-887DF4F2C549}" srcOrd="3" destOrd="0" parTransId="{F8ED3BC6-0621-44F9-AC66-6BCB4B284C5F}" sibTransId="{F62423D4-7859-4C69-A4B8-CA6FC8C83996}"/>
    <dgm:cxn modelId="{E6F2A241-A254-4078-87F5-9264EE8AF7BC}" type="presOf" srcId="{F8ED3BC6-0621-44F9-AC66-6BCB4B284C5F}" destId="{F08B0A6C-6256-4F8B-AE88-C246CE7F3C3B}" srcOrd="1" destOrd="0" presId="urn:microsoft.com/office/officeart/2005/8/layout/radial1"/>
    <dgm:cxn modelId="{57230265-5470-463A-8830-47841F76744B}" srcId="{4F4F6641-BE27-4752-B22E-17AB83BBCE35}" destId="{A8587830-404F-4FB8-ACB9-3842345CC930}" srcOrd="0" destOrd="0" parTransId="{968AFD2A-509F-47D0-8593-44FA5AFBD0FA}" sibTransId="{DB97AB80-B56F-4CBD-A59D-7BB5012C59A2}"/>
    <dgm:cxn modelId="{2927B403-88BF-49B8-AD53-2A8452C2FCE4}" type="presOf" srcId="{6310F2F9-EA10-46BF-974C-655DBAA42678}" destId="{61C6ECB1-B759-4D95-B269-CD1745332893}" srcOrd="1" destOrd="0" presId="urn:microsoft.com/office/officeart/2005/8/layout/radial1"/>
    <dgm:cxn modelId="{9CA13DD7-2B82-4578-911D-D61641392541}" type="presOf" srcId="{2FBEB787-1706-4AC7-B0E4-E32ADE8FF990}" destId="{0A2647B8-5AEF-4CD6-BAFE-1DC6D1C30AE1}" srcOrd="1" destOrd="0" presId="urn:microsoft.com/office/officeart/2005/8/layout/radial1"/>
    <dgm:cxn modelId="{A7515BA3-A91E-4321-AC1C-7FE5F08D0385}" type="presOf" srcId="{2FBEB787-1706-4AC7-B0E4-E32ADE8FF990}" destId="{FA4ED9C5-C3FF-4E8F-85AC-8472B9CF4614}" srcOrd="0" destOrd="0" presId="urn:microsoft.com/office/officeart/2005/8/layout/radial1"/>
    <dgm:cxn modelId="{BF5541A8-62CB-49E9-9436-C98154565E90}" srcId="{A8587830-404F-4FB8-ACB9-3842345CC930}" destId="{E4A0DFD0-98A5-4713-AE6E-688646578B30}" srcOrd="4" destOrd="0" parTransId="{3DC0D0DB-86B6-4829-A969-4718E7FCAB5B}" sibTransId="{38A09E64-54A6-4DB1-A672-7AB151628762}"/>
    <dgm:cxn modelId="{F5BE954C-526D-4653-853F-D75F88304C66}" type="presOf" srcId="{6310F2F9-EA10-46BF-974C-655DBAA42678}" destId="{13E998A9-911A-4F2A-868E-A2EED77B4FF7}" srcOrd="0" destOrd="0" presId="urn:microsoft.com/office/officeart/2005/8/layout/radial1"/>
    <dgm:cxn modelId="{CD529253-3584-4C19-AEF4-F3469A7EA434}" type="presOf" srcId="{3DC0D0DB-86B6-4829-A969-4718E7FCAB5B}" destId="{46471583-EE23-40CA-8BB4-7940CEB17FE9}" srcOrd="1" destOrd="0" presId="urn:microsoft.com/office/officeart/2005/8/layout/radial1"/>
    <dgm:cxn modelId="{4BC83F2E-2594-4A62-9120-81406F0A56DC}" type="presOf" srcId="{B6F7EAAB-2928-4E46-B2C5-06AE4730CDB0}" destId="{F6DB1069-70F7-423C-A486-39F7B292D453}" srcOrd="1" destOrd="0" presId="urn:microsoft.com/office/officeart/2005/8/layout/radial1"/>
    <dgm:cxn modelId="{D8E560A3-BBA5-4E85-B9EE-371C5EBAA901}" type="presOf" srcId="{E4A0DFD0-98A5-4713-AE6E-688646578B30}" destId="{6395DC35-5451-4857-B859-9542AFAC844F}" srcOrd="0" destOrd="0" presId="urn:microsoft.com/office/officeart/2005/8/layout/radial1"/>
    <dgm:cxn modelId="{29257917-5229-4FEC-8EAD-310D284360B9}" type="presOf" srcId="{3E8222E3-E5D2-4E4E-8AC6-45DD81375F70}" destId="{3A0A9C2A-15E1-4C05-9792-4981CDA37647}" srcOrd="0" destOrd="0" presId="urn:microsoft.com/office/officeart/2005/8/layout/radial1"/>
    <dgm:cxn modelId="{44A64D24-FB58-4943-9B64-A20CAF28308C}" type="presOf" srcId="{14B2830E-B330-43AB-BDC3-3B2603CD9922}" destId="{441BCE14-14A8-4A58-A154-3F86FD6BB18F}" srcOrd="0" destOrd="0" presId="urn:microsoft.com/office/officeart/2005/8/layout/radial1"/>
    <dgm:cxn modelId="{DD46A706-8230-4821-BF12-B758C23D97A5}" type="presOf" srcId="{6B31CBD9-E376-4EFF-95E3-09EEE9B9395F}" destId="{08996491-3CDB-4086-8CE7-5052C3E05117}" srcOrd="0" destOrd="0" presId="urn:microsoft.com/office/officeart/2005/8/layout/radial1"/>
    <dgm:cxn modelId="{D079BA92-46FC-4A2E-912E-1FE3D980A136}" type="presOf" srcId="{989A6291-5691-4E07-AD25-887DF4F2C549}" destId="{487CB785-0D41-4807-BF97-3FEA5E72D454}" srcOrd="0" destOrd="0" presId="urn:microsoft.com/office/officeart/2005/8/layout/radial1"/>
    <dgm:cxn modelId="{682BA1F5-609E-483A-8304-0F688C6EB4A3}" srcId="{A8587830-404F-4FB8-ACB9-3842345CC930}" destId="{41A5AA85-B44A-4513-9905-5D7D01C55EFB}" srcOrd="5" destOrd="0" parTransId="{2FBEB787-1706-4AC7-B0E4-E32ADE8FF990}" sibTransId="{5613E581-20DD-470E-A75D-72C10CEC9D82}"/>
    <dgm:cxn modelId="{39ABDF40-8CFB-4177-BCA8-38C1669DA814}" srcId="{A8587830-404F-4FB8-ACB9-3842345CC930}" destId="{14B2830E-B330-43AB-BDC3-3B2603CD9922}" srcOrd="0" destOrd="0" parTransId="{B6F7EAAB-2928-4E46-B2C5-06AE4730CDB0}" sibTransId="{7923CF03-4D73-43A8-8102-A82A252C1F8A}"/>
    <dgm:cxn modelId="{9682C947-37EA-4247-B3CD-1D87A2CE9CD5}" srcId="{A8587830-404F-4FB8-ACB9-3842345CC930}" destId="{6B31CBD9-E376-4EFF-95E3-09EEE9B9395F}" srcOrd="6" destOrd="0" parTransId="{6310F2F9-EA10-46BF-974C-655DBAA42678}" sibTransId="{E58C7B8A-4485-4542-8786-B98D95618586}"/>
    <dgm:cxn modelId="{B7E9BBE2-5129-4D06-87A1-DDBC4029D8FD}" type="presOf" srcId="{94348A41-035F-4A8A-B362-C7346AF7DF9D}" destId="{19F5112A-E0BD-4048-987A-B1AFD752C491}" srcOrd="0" destOrd="0" presId="urn:microsoft.com/office/officeart/2005/8/layout/radial1"/>
    <dgm:cxn modelId="{BFB81D1D-1123-41D2-936E-CA96C2C124AB}" type="presOf" srcId="{666CA7C6-3575-4577-A1A2-37A8B8061A00}" destId="{500EC623-C9D8-4879-9A3A-24B4F848E7E2}" srcOrd="1" destOrd="0" presId="urn:microsoft.com/office/officeart/2005/8/layout/radial1"/>
    <dgm:cxn modelId="{84AAC7E6-C87B-4009-BD25-73E8341448F5}" type="presOf" srcId="{94348A41-035F-4A8A-B362-C7346AF7DF9D}" destId="{CA4A5C99-9189-4811-8DB2-4FE30C699391}" srcOrd="1" destOrd="0" presId="urn:microsoft.com/office/officeart/2005/8/layout/radial1"/>
    <dgm:cxn modelId="{11715B06-D142-48E0-972B-2306514546EB}" type="presOf" srcId="{3DC0D0DB-86B6-4829-A969-4718E7FCAB5B}" destId="{934084B0-AD94-40BD-BF15-5E1B54D7F35B}" srcOrd="0" destOrd="0" presId="urn:microsoft.com/office/officeart/2005/8/layout/radial1"/>
    <dgm:cxn modelId="{41BDAC2B-10DC-4F7C-B891-C18DA8A4A069}" type="presOf" srcId="{A8587830-404F-4FB8-ACB9-3842345CC930}" destId="{C47195CA-A387-483D-98C2-CFB6E44F90EE}" srcOrd="0" destOrd="0" presId="urn:microsoft.com/office/officeart/2005/8/layout/radial1"/>
    <dgm:cxn modelId="{FF89D4A8-AD48-4D6A-9714-3558A0A36DEE}" type="presOf" srcId="{F8ED3BC6-0621-44F9-AC66-6BCB4B284C5F}" destId="{010D2BC2-5172-471D-8C93-353C561AAAAC}" srcOrd="0" destOrd="0" presId="urn:microsoft.com/office/officeart/2005/8/layout/radial1"/>
    <dgm:cxn modelId="{BACADFA7-8D4C-4D22-AB86-7DB5CD4C3AE4}" type="presOf" srcId="{41A5AA85-B44A-4513-9905-5D7D01C55EFB}" destId="{3E4A12DC-4D89-450E-87F1-F5A0E2511325}" srcOrd="0" destOrd="0" presId="urn:microsoft.com/office/officeart/2005/8/layout/radial1"/>
    <dgm:cxn modelId="{C2210CC3-5A02-4C9F-B207-9A54D12B4C89}" type="presOf" srcId="{63F04E68-55FF-4818-A0F5-2CA6487AE6B8}" destId="{B2BDC491-969E-42BD-9E4C-2E93B546D132}" srcOrd="0" destOrd="0" presId="urn:microsoft.com/office/officeart/2005/8/layout/radial1"/>
    <dgm:cxn modelId="{364BBEFC-ECD3-49D0-98BC-24FE309708E4}" type="presOf" srcId="{666CA7C6-3575-4577-A1A2-37A8B8061A00}" destId="{FBA4D1EE-D99E-419F-80FB-4659FA075AA0}" srcOrd="0" destOrd="0" presId="urn:microsoft.com/office/officeart/2005/8/layout/radial1"/>
    <dgm:cxn modelId="{92D6D411-2EA4-45DC-86DD-0CE828F3447D}" srcId="{A8587830-404F-4FB8-ACB9-3842345CC930}" destId="{63F04E68-55FF-4818-A0F5-2CA6487AE6B8}" srcOrd="1" destOrd="0" parTransId="{94348A41-035F-4A8A-B362-C7346AF7DF9D}" sibTransId="{2F483F36-D9EC-486D-B990-5E3046E0706C}"/>
    <dgm:cxn modelId="{8B55270E-DCF2-49CC-9BA7-1834AA7F019E}" srcId="{A8587830-404F-4FB8-ACB9-3842345CC930}" destId="{3E8222E3-E5D2-4E4E-8AC6-45DD81375F70}" srcOrd="2" destOrd="0" parTransId="{666CA7C6-3575-4577-A1A2-37A8B8061A00}" sibTransId="{D447959E-5997-435D-A0D3-868F1C14CD89}"/>
    <dgm:cxn modelId="{F6EA71D6-8267-4669-816D-018ED506FB18}" type="presParOf" srcId="{20C2B8E7-9DE1-4DB0-B103-839836AC99E9}" destId="{C47195CA-A387-483D-98C2-CFB6E44F90EE}" srcOrd="0" destOrd="0" presId="urn:microsoft.com/office/officeart/2005/8/layout/radial1"/>
    <dgm:cxn modelId="{2D067D0B-08E9-48DF-A7FE-4A6334D84EC3}" type="presParOf" srcId="{20C2B8E7-9DE1-4DB0-B103-839836AC99E9}" destId="{68F1AC74-54C9-47A6-99CF-E832E33DDEA9}" srcOrd="1" destOrd="0" presId="urn:microsoft.com/office/officeart/2005/8/layout/radial1"/>
    <dgm:cxn modelId="{A97441DD-310D-4FF0-B5F4-9E0BFAEE1F99}" type="presParOf" srcId="{68F1AC74-54C9-47A6-99CF-E832E33DDEA9}" destId="{F6DB1069-70F7-423C-A486-39F7B292D453}" srcOrd="0" destOrd="0" presId="urn:microsoft.com/office/officeart/2005/8/layout/radial1"/>
    <dgm:cxn modelId="{63142824-04FB-46BA-8403-384CD4977F20}" type="presParOf" srcId="{20C2B8E7-9DE1-4DB0-B103-839836AC99E9}" destId="{441BCE14-14A8-4A58-A154-3F86FD6BB18F}" srcOrd="2" destOrd="0" presId="urn:microsoft.com/office/officeart/2005/8/layout/radial1"/>
    <dgm:cxn modelId="{DCC53092-7A7E-4434-BAE5-9C5D2096B1BD}" type="presParOf" srcId="{20C2B8E7-9DE1-4DB0-B103-839836AC99E9}" destId="{19F5112A-E0BD-4048-987A-B1AFD752C491}" srcOrd="3" destOrd="0" presId="urn:microsoft.com/office/officeart/2005/8/layout/radial1"/>
    <dgm:cxn modelId="{00E95E15-8569-467B-851D-3686A95C62AE}" type="presParOf" srcId="{19F5112A-E0BD-4048-987A-B1AFD752C491}" destId="{CA4A5C99-9189-4811-8DB2-4FE30C699391}" srcOrd="0" destOrd="0" presId="urn:microsoft.com/office/officeart/2005/8/layout/radial1"/>
    <dgm:cxn modelId="{C9B9C3EA-5FF4-4074-B248-5E2E3C79870D}" type="presParOf" srcId="{20C2B8E7-9DE1-4DB0-B103-839836AC99E9}" destId="{B2BDC491-969E-42BD-9E4C-2E93B546D132}" srcOrd="4" destOrd="0" presId="urn:microsoft.com/office/officeart/2005/8/layout/radial1"/>
    <dgm:cxn modelId="{C71CE8AA-7005-41CB-B523-05CCB0A4DC66}" type="presParOf" srcId="{20C2B8E7-9DE1-4DB0-B103-839836AC99E9}" destId="{FBA4D1EE-D99E-419F-80FB-4659FA075AA0}" srcOrd="5" destOrd="0" presId="urn:microsoft.com/office/officeart/2005/8/layout/radial1"/>
    <dgm:cxn modelId="{418CFF8A-67A7-4711-B540-B4041343EFD2}" type="presParOf" srcId="{FBA4D1EE-D99E-419F-80FB-4659FA075AA0}" destId="{500EC623-C9D8-4879-9A3A-24B4F848E7E2}" srcOrd="0" destOrd="0" presId="urn:microsoft.com/office/officeart/2005/8/layout/radial1"/>
    <dgm:cxn modelId="{026B313E-6242-467B-B9ED-D59C6DB2FBB4}" type="presParOf" srcId="{20C2B8E7-9DE1-4DB0-B103-839836AC99E9}" destId="{3A0A9C2A-15E1-4C05-9792-4981CDA37647}" srcOrd="6" destOrd="0" presId="urn:microsoft.com/office/officeart/2005/8/layout/radial1"/>
    <dgm:cxn modelId="{40966723-B38F-4B28-847B-5C0140649DEA}" type="presParOf" srcId="{20C2B8E7-9DE1-4DB0-B103-839836AC99E9}" destId="{010D2BC2-5172-471D-8C93-353C561AAAAC}" srcOrd="7" destOrd="0" presId="urn:microsoft.com/office/officeart/2005/8/layout/radial1"/>
    <dgm:cxn modelId="{0140DEFA-E467-4E26-B26B-2CC424A9D42E}" type="presParOf" srcId="{010D2BC2-5172-471D-8C93-353C561AAAAC}" destId="{F08B0A6C-6256-4F8B-AE88-C246CE7F3C3B}" srcOrd="0" destOrd="0" presId="urn:microsoft.com/office/officeart/2005/8/layout/radial1"/>
    <dgm:cxn modelId="{AB32E678-F9B0-4856-B8F2-61E3D46F5CF9}" type="presParOf" srcId="{20C2B8E7-9DE1-4DB0-B103-839836AC99E9}" destId="{487CB785-0D41-4807-BF97-3FEA5E72D454}" srcOrd="8" destOrd="0" presId="urn:microsoft.com/office/officeart/2005/8/layout/radial1"/>
    <dgm:cxn modelId="{9F89C00E-8DC9-408C-A72E-DAD46C08EDDD}" type="presParOf" srcId="{20C2B8E7-9DE1-4DB0-B103-839836AC99E9}" destId="{934084B0-AD94-40BD-BF15-5E1B54D7F35B}" srcOrd="9" destOrd="0" presId="urn:microsoft.com/office/officeart/2005/8/layout/radial1"/>
    <dgm:cxn modelId="{1BFADB63-3984-46FF-89A1-41494DD511A7}" type="presParOf" srcId="{934084B0-AD94-40BD-BF15-5E1B54D7F35B}" destId="{46471583-EE23-40CA-8BB4-7940CEB17FE9}" srcOrd="0" destOrd="0" presId="urn:microsoft.com/office/officeart/2005/8/layout/radial1"/>
    <dgm:cxn modelId="{D99425A7-1B92-4D38-B28A-CD7E1294B69E}" type="presParOf" srcId="{20C2B8E7-9DE1-4DB0-B103-839836AC99E9}" destId="{6395DC35-5451-4857-B859-9542AFAC844F}" srcOrd="10" destOrd="0" presId="urn:microsoft.com/office/officeart/2005/8/layout/radial1"/>
    <dgm:cxn modelId="{DBE1E4B6-FB1D-4B3C-B087-1727CD4EE44B}" type="presParOf" srcId="{20C2B8E7-9DE1-4DB0-B103-839836AC99E9}" destId="{FA4ED9C5-C3FF-4E8F-85AC-8472B9CF4614}" srcOrd="11" destOrd="0" presId="urn:microsoft.com/office/officeart/2005/8/layout/radial1"/>
    <dgm:cxn modelId="{FBA55CF8-C6B1-4733-9C56-40D499DF031A}" type="presParOf" srcId="{FA4ED9C5-C3FF-4E8F-85AC-8472B9CF4614}" destId="{0A2647B8-5AEF-4CD6-BAFE-1DC6D1C30AE1}" srcOrd="0" destOrd="0" presId="urn:microsoft.com/office/officeart/2005/8/layout/radial1"/>
    <dgm:cxn modelId="{67DB6485-6FA6-4FDE-830A-40A287552DC5}" type="presParOf" srcId="{20C2B8E7-9DE1-4DB0-B103-839836AC99E9}" destId="{3E4A12DC-4D89-450E-87F1-F5A0E2511325}" srcOrd="12" destOrd="0" presId="urn:microsoft.com/office/officeart/2005/8/layout/radial1"/>
    <dgm:cxn modelId="{5671B646-586F-40EB-B4EA-42ADDF08BB23}" type="presParOf" srcId="{20C2B8E7-9DE1-4DB0-B103-839836AC99E9}" destId="{13E998A9-911A-4F2A-868E-A2EED77B4FF7}" srcOrd="13" destOrd="0" presId="urn:microsoft.com/office/officeart/2005/8/layout/radial1"/>
    <dgm:cxn modelId="{036B278A-B213-4D6F-9CC2-D2E65759511F}" type="presParOf" srcId="{13E998A9-911A-4F2A-868E-A2EED77B4FF7}" destId="{61C6ECB1-B759-4D95-B269-CD1745332893}" srcOrd="0" destOrd="0" presId="urn:microsoft.com/office/officeart/2005/8/layout/radial1"/>
    <dgm:cxn modelId="{D987E5AD-842D-4E50-B914-6DB92A3C1948}" type="presParOf" srcId="{20C2B8E7-9DE1-4DB0-B103-839836AC99E9}" destId="{08996491-3CDB-4086-8CE7-5052C3E0511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195CA-A387-483D-98C2-CFB6E44F90EE}">
      <dsp:nvSpPr>
        <dsp:cNvPr id="0" name=""/>
        <dsp:cNvSpPr/>
      </dsp:nvSpPr>
      <dsp:spPr>
        <a:xfrm>
          <a:off x="3408484" y="2021720"/>
          <a:ext cx="1336430" cy="1336430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bg1"/>
              </a:solidFill>
            </a:rPr>
            <a:t>Preço</a:t>
          </a:r>
          <a:endParaRPr lang="pt-BR" sz="2500" b="1" kern="1200" dirty="0">
            <a:solidFill>
              <a:schemeClr val="bg1"/>
            </a:solidFill>
          </a:endParaRPr>
        </a:p>
      </dsp:txBody>
      <dsp:txXfrm>
        <a:off x="3604200" y="2217436"/>
        <a:ext cx="944998" cy="944998"/>
      </dsp:txXfrm>
    </dsp:sp>
    <dsp:sp modelId="{68F1AC74-54C9-47A6-99CF-E832E33DDEA9}">
      <dsp:nvSpPr>
        <dsp:cNvPr id="0" name=""/>
        <dsp:cNvSpPr/>
      </dsp:nvSpPr>
      <dsp:spPr>
        <a:xfrm rot="16200000">
          <a:off x="3743854" y="1674123"/>
          <a:ext cx="665690" cy="29503"/>
        </a:xfrm>
        <a:custGeom>
          <a:avLst/>
          <a:gdLst/>
          <a:ahLst/>
          <a:cxnLst/>
          <a:rect l="0" t="0" r="0" b="0"/>
          <a:pathLst>
            <a:path>
              <a:moveTo>
                <a:pt x="0" y="14751"/>
              </a:moveTo>
              <a:lnTo>
                <a:pt x="665690" y="14751"/>
              </a:lnTo>
            </a:path>
          </a:pathLst>
        </a:custGeom>
        <a:noFill/>
        <a:ln w="76200" cap="flat" cmpd="sng" algn="ctr">
          <a:solidFill>
            <a:srgbClr val="F74343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accent4"/>
            </a:solidFill>
          </a:endParaRPr>
        </a:p>
      </dsp:txBody>
      <dsp:txXfrm>
        <a:off x="4060057" y="1672233"/>
        <a:ext cx="33284" cy="33284"/>
      </dsp:txXfrm>
    </dsp:sp>
    <dsp:sp modelId="{441BCE14-14A8-4A58-A154-3F86FD6BB18F}">
      <dsp:nvSpPr>
        <dsp:cNvPr id="0" name=""/>
        <dsp:cNvSpPr/>
      </dsp:nvSpPr>
      <dsp:spPr>
        <a:xfrm>
          <a:off x="3408484" y="19599"/>
          <a:ext cx="1336430" cy="133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1"/>
              </a:solidFill>
            </a:rPr>
            <a:t>Custo de produção</a:t>
          </a:r>
          <a:endParaRPr lang="pt-BR" sz="1100" b="1" kern="1200" dirty="0">
            <a:solidFill>
              <a:schemeClr val="accent1"/>
            </a:solidFill>
          </a:endParaRPr>
        </a:p>
      </dsp:txBody>
      <dsp:txXfrm>
        <a:off x="3604200" y="215315"/>
        <a:ext cx="944998" cy="944998"/>
      </dsp:txXfrm>
    </dsp:sp>
    <dsp:sp modelId="{19F5112A-E0BD-4048-987A-B1AFD752C491}">
      <dsp:nvSpPr>
        <dsp:cNvPr id="0" name=""/>
        <dsp:cNvSpPr/>
      </dsp:nvSpPr>
      <dsp:spPr>
        <a:xfrm rot="19285714">
          <a:off x="4526515" y="2051033"/>
          <a:ext cx="665690" cy="29503"/>
        </a:xfrm>
        <a:custGeom>
          <a:avLst/>
          <a:gdLst/>
          <a:ahLst/>
          <a:cxnLst/>
          <a:rect l="0" t="0" r="0" b="0"/>
          <a:pathLst>
            <a:path>
              <a:moveTo>
                <a:pt x="0" y="14751"/>
              </a:moveTo>
              <a:lnTo>
                <a:pt x="665690" y="14751"/>
              </a:lnTo>
            </a:path>
          </a:pathLst>
        </a:custGeom>
        <a:noFill/>
        <a:ln w="76200" cap="flat" cmpd="sng" algn="ctr">
          <a:solidFill>
            <a:srgbClr val="F74343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accent4"/>
            </a:solidFill>
          </a:endParaRPr>
        </a:p>
      </dsp:txBody>
      <dsp:txXfrm>
        <a:off x="4842718" y="2049142"/>
        <a:ext cx="33284" cy="33284"/>
      </dsp:txXfrm>
    </dsp:sp>
    <dsp:sp modelId="{B2BDC491-969E-42BD-9E4C-2E93B546D132}">
      <dsp:nvSpPr>
        <dsp:cNvPr id="0" name=""/>
        <dsp:cNvSpPr/>
      </dsp:nvSpPr>
      <dsp:spPr>
        <a:xfrm>
          <a:off x="4973806" y="773418"/>
          <a:ext cx="1336430" cy="133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1"/>
              </a:solidFill>
            </a:rPr>
            <a:t>Ind. Macro</a:t>
          </a:r>
          <a:endParaRPr lang="pt-BR" sz="1100" b="1" kern="1200" dirty="0">
            <a:solidFill>
              <a:schemeClr val="accent1"/>
            </a:solidFill>
          </a:endParaRPr>
        </a:p>
      </dsp:txBody>
      <dsp:txXfrm>
        <a:off x="5169522" y="969134"/>
        <a:ext cx="944998" cy="944998"/>
      </dsp:txXfrm>
    </dsp:sp>
    <dsp:sp modelId="{FBA4D1EE-D99E-419F-80FB-4659FA075AA0}">
      <dsp:nvSpPr>
        <dsp:cNvPr id="0" name=""/>
        <dsp:cNvSpPr/>
      </dsp:nvSpPr>
      <dsp:spPr>
        <a:xfrm rot="771429">
          <a:off x="4719816" y="2897941"/>
          <a:ext cx="665690" cy="29503"/>
        </a:xfrm>
        <a:custGeom>
          <a:avLst/>
          <a:gdLst/>
          <a:ahLst/>
          <a:cxnLst/>
          <a:rect l="0" t="0" r="0" b="0"/>
          <a:pathLst>
            <a:path>
              <a:moveTo>
                <a:pt x="0" y="14751"/>
              </a:moveTo>
              <a:lnTo>
                <a:pt x="665690" y="14751"/>
              </a:lnTo>
            </a:path>
          </a:pathLst>
        </a:custGeom>
        <a:noFill/>
        <a:ln w="76200" cap="flat" cmpd="sng" algn="ctr">
          <a:solidFill>
            <a:srgbClr val="F74343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accent4"/>
            </a:solidFill>
          </a:endParaRPr>
        </a:p>
      </dsp:txBody>
      <dsp:txXfrm>
        <a:off x="5036019" y="2896050"/>
        <a:ext cx="33284" cy="33284"/>
      </dsp:txXfrm>
    </dsp:sp>
    <dsp:sp modelId="{3A0A9C2A-15E1-4C05-9792-4981CDA37647}">
      <dsp:nvSpPr>
        <dsp:cNvPr id="0" name=""/>
        <dsp:cNvSpPr/>
      </dsp:nvSpPr>
      <dsp:spPr>
        <a:xfrm>
          <a:off x="5360408" y="2467234"/>
          <a:ext cx="1336430" cy="133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1"/>
              </a:solidFill>
            </a:rPr>
            <a:t>Sazonalidade</a:t>
          </a:r>
          <a:endParaRPr lang="pt-BR" sz="1100" b="1" kern="1200" dirty="0">
            <a:solidFill>
              <a:schemeClr val="accent1"/>
            </a:solidFill>
          </a:endParaRPr>
        </a:p>
      </dsp:txBody>
      <dsp:txXfrm>
        <a:off x="5556124" y="2662950"/>
        <a:ext cx="944998" cy="944998"/>
      </dsp:txXfrm>
    </dsp:sp>
    <dsp:sp modelId="{010D2BC2-5172-471D-8C93-353C561AAAAC}">
      <dsp:nvSpPr>
        <dsp:cNvPr id="0" name=""/>
        <dsp:cNvSpPr/>
      </dsp:nvSpPr>
      <dsp:spPr>
        <a:xfrm rot="3857143">
          <a:off x="4178198" y="3577108"/>
          <a:ext cx="665690" cy="29503"/>
        </a:xfrm>
        <a:custGeom>
          <a:avLst/>
          <a:gdLst/>
          <a:ahLst/>
          <a:cxnLst/>
          <a:rect l="0" t="0" r="0" b="0"/>
          <a:pathLst>
            <a:path>
              <a:moveTo>
                <a:pt x="0" y="14751"/>
              </a:moveTo>
              <a:lnTo>
                <a:pt x="665690" y="14751"/>
              </a:lnTo>
            </a:path>
          </a:pathLst>
        </a:custGeom>
        <a:noFill/>
        <a:ln w="76200" cap="flat" cmpd="sng" algn="ctr">
          <a:solidFill>
            <a:srgbClr val="F74343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1" kern="1200">
            <a:solidFill>
              <a:schemeClr val="accent4"/>
            </a:solidFill>
          </a:endParaRPr>
        </a:p>
      </dsp:txBody>
      <dsp:txXfrm>
        <a:off x="4494401" y="3575218"/>
        <a:ext cx="33284" cy="33284"/>
      </dsp:txXfrm>
    </dsp:sp>
    <dsp:sp modelId="{487CB785-0D41-4807-BF97-3FEA5E72D454}">
      <dsp:nvSpPr>
        <dsp:cNvPr id="0" name=""/>
        <dsp:cNvSpPr/>
      </dsp:nvSpPr>
      <dsp:spPr>
        <a:xfrm>
          <a:off x="4277172" y="3825569"/>
          <a:ext cx="1336430" cy="133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1"/>
              </a:solidFill>
            </a:rPr>
            <a:t>Substituto</a:t>
          </a:r>
          <a:endParaRPr lang="pt-BR" sz="1100" b="1" kern="1200" dirty="0">
            <a:solidFill>
              <a:schemeClr val="accent1"/>
            </a:solidFill>
          </a:endParaRPr>
        </a:p>
      </dsp:txBody>
      <dsp:txXfrm>
        <a:off x="4472888" y="4021285"/>
        <a:ext cx="944998" cy="944998"/>
      </dsp:txXfrm>
    </dsp:sp>
    <dsp:sp modelId="{934084B0-AD94-40BD-BF15-5E1B54D7F35B}">
      <dsp:nvSpPr>
        <dsp:cNvPr id="0" name=""/>
        <dsp:cNvSpPr/>
      </dsp:nvSpPr>
      <dsp:spPr>
        <a:xfrm rot="6942857">
          <a:off x="3309510" y="3577108"/>
          <a:ext cx="665690" cy="29503"/>
        </a:xfrm>
        <a:custGeom>
          <a:avLst/>
          <a:gdLst/>
          <a:ahLst/>
          <a:cxnLst/>
          <a:rect l="0" t="0" r="0" b="0"/>
          <a:pathLst>
            <a:path>
              <a:moveTo>
                <a:pt x="0" y="14751"/>
              </a:moveTo>
              <a:lnTo>
                <a:pt x="665690" y="14751"/>
              </a:lnTo>
            </a:path>
          </a:pathLst>
        </a:custGeom>
        <a:noFill/>
        <a:ln w="76200" cap="flat" cmpd="sng" algn="ctr">
          <a:solidFill>
            <a:srgbClr val="F74343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625713" y="3575218"/>
        <a:ext cx="33284" cy="33284"/>
      </dsp:txXfrm>
    </dsp:sp>
    <dsp:sp modelId="{6395DC35-5451-4857-B859-9542AFAC844F}">
      <dsp:nvSpPr>
        <dsp:cNvPr id="0" name=""/>
        <dsp:cNvSpPr/>
      </dsp:nvSpPr>
      <dsp:spPr>
        <a:xfrm>
          <a:off x="2539796" y="3825569"/>
          <a:ext cx="1336430" cy="133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1"/>
              </a:solidFill>
            </a:rPr>
            <a:t>Cond. Mercado</a:t>
          </a:r>
          <a:endParaRPr lang="pt-BR" sz="1100" b="1" kern="1200" dirty="0">
            <a:solidFill>
              <a:schemeClr val="accent1"/>
            </a:solidFill>
          </a:endParaRPr>
        </a:p>
      </dsp:txBody>
      <dsp:txXfrm>
        <a:off x="2735512" y="4021285"/>
        <a:ext cx="944998" cy="944998"/>
      </dsp:txXfrm>
    </dsp:sp>
    <dsp:sp modelId="{FA4ED9C5-C3FF-4E8F-85AC-8472B9CF4614}">
      <dsp:nvSpPr>
        <dsp:cNvPr id="0" name=""/>
        <dsp:cNvSpPr/>
      </dsp:nvSpPr>
      <dsp:spPr>
        <a:xfrm rot="10028571">
          <a:off x="2767892" y="2897941"/>
          <a:ext cx="665690" cy="29503"/>
        </a:xfrm>
        <a:custGeom>
          <a:avLst/>
          <a:gdLst/>
          <a:ahLst/>
          <a:cxnLst/>
          <a:rect l="0" t="0" r="0" b="0"/>
          <a:pathLst>
            <a:path>
              <a:moveTo>
                <a:pt x="0" y="14751"/>
              </a:moveTo>
              <a:lnTo>
                <a:pt x="665690" y="14751"/>
              </a:lnTo>
            </a:path>
          </a:pathLst>
        </a:custGeom>
        <a:noFill/>
        <a:ln w="76200" cap="flat" cmpd="sng" algn="ctr">
          <a:solidFill>
            <a:srgbClr val="F74343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084095" y="2896050"/>
        <a:ext cx="33284" cy="33284"/>
      </dsp:txXfrm>
    </dsp:sp>
    <dsp:sp modelId="{3E4A12DC-4D89-450E-87F1-F5A0E2511325}">
      <dsp:nvSpPr>
        <dsp:cNvPr id="0" name=""/>
        <dsp:cNvSpPr/>
      </dsp:nvSpPr>
      <dsp:spPr>
        <a:xfrm>
          <a:off x="1456560" y="2467234"/>
          <a:ext cx="1336430" cy="133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1"/>
              </a:solidFill>
            </a:rPr>
            <a:t>Expectativa</a:t>
          </a:r>
          <a:endParaRPr lang="pt-BR" sz="1100" b="1" kern="1200" dirty="0">
            <a:solidFill>
              <a:schemeClr val="accent1"/>
            </a:solidFill>
          </a:endParaRPr>
        </a:p>
      </dsp:txBody>
      <dsp:txXfrm>
        <a:off x="1652276" y="2662950"/>
        <a:ext cx="944998" cy="944998"/>
      </dsp:txXfrm>
    </dsp:sp>
    <dsp:sp modelId="{13E998A9-911A-4F2A-868E-A2EED77B4FF7}">
      <dsp:nvSpPr>
        <dsp:cNvPr id="0" name=""/>
        <dsp:cNvSpPr/>
      </dsp:nvSpPr>
      <dsp:spPr>
        <a:xfrm rot="13114286">
          <a:off x="2961193" y="2051033"/>
          <a:ext cx="665690" cy="29503"/>
        </a:xfrm>
        <a:custGeom>
          <a:avLst/>
          <a:gdLst/>
          <a:ahLst/>
          <a:cxnLst/>
          <a:rect l="0" t="0" r="0" b="0"/>
          <a:pathLst>
            <a:path>
              <a:moveTo>
                <a:pt x="0" y="14751"/>
              </a:moveTo>
              <a:lnTo>
                <a:pt x="665690" y="14751"/>
              </a:lnTo>
            </a:path>
          </a:pathLst>
        </a:custGeom>
        <a:noFill/>
        <a:ln w="76200" cap="flat" cmpd="sng" algn="ctr">
          <a:solidFill>
            <a:srgbClr val="F74343"/>
          </a:solidFill>
          <a:prstDash val="solid"/>
          <a:headEnd type="triangl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277396" y="2049142"/>
        <a:ext cx="33284" cy="33284"/>
      </dsp:txXfrm>
    </dsp:sp>
    <dsp:sp modelId="{08996491-3CDB-4086-8CE7-5052C3E05117}">
      <dsp:nvSpPr>
        <dsp:cNvPr id="0" name=""/>
        <dsp:cNvSpPr/>
      </dsp:nvSpPr>
      <dsp:spPr>
        <a:xfrm>
          <a:off x="1843163" y="773418"/>
          <a:ext cx="1336430" cy="133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1"/>
              </a:solidFill>
            </a:rPr>
            <a:t>Tecnologia</a:t>
          </a:r>
          <a:endParaRPr lang="pt-BR" sz="1100" b="1" kern="1200" dirty="0">
            <a:solidFill>
              <a:schemeClr val="accent1"/>
            </a:solidFill>
          </a:endParaRPr>
        </a:p>
      </dsp:txBody>
      <dsp:txXfrm>
        <a:off x="2038879" y="969134"/>
        <a:ext cx="944998" cy="94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t" anchorCtr="0" compatLnSpc="1">
            <a:prstTxWarp prst="textNoShape">
              <a:avLst/>
            </a:prstTxWarp>
          </a:bodyPr>
          <a:lstStyle>
            <a:lvl1pPr algn="l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t" anchorCtr="0" compatLnSpc="1">
            <a:prstTxWarp prst="textNoShape">
              <a:avLst/>
            </a:prstTxWarp>
          </a:bodyPr>
          <a:lstStyle>
            <a:lvl1pPr algn="r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3733"/>
            <a:ext cx="3038145" cy="4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b" anchorCtr="0" compatLnSpc="1">
            <a:prstTxWarp prst="textNoShape">
              <a:avLst/>
            </a:prstTxWarp>
          </a:bodyPr>
          <a:lstStyle>
            <a:lvl1pPr algn="l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3733"/>
            <a:ext cx="3038144" cy="4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5" tIns="47732" rIns="95465" bIns="47732" numCol="1" anchor="b" anchorCtr="0" compatLnSpc="1">
            <a:prstTxWarp prst="textNoShape">
              <a:avLst/>
            </a:prstTxWarp>
          </a:bodyPr>
          <a:lstStyle>
            <a:lvl1pPr algn="r" defTabSz="954839">
              <a:defRPr sz="1300" b="0">
                <a:latin typeface="Tahoma" charset="0"/>
              </a:defRPr>
            </a:lvl1pPr>
          </a:lstStyle>
          <a:p>
            <a:pPr>
              <a:defRPr/>
            </a:pPr>
            <a:fld id="{7E7980F0-0473-4140-AD4D-40181BB21D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6C9EA14-D609-4091-B4F1-295DF6E34799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286C1D2-3593-4E3C-AA08-85668FD67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57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22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58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Ombro-Cabeça-Ombro (OCO):</a:t>
            </a:r>
            <a:r>
              <a:rPr lang="pt-BR" sz="1200" dirty="0" smtClean="0"/>
              <a:t> Em um movimento de alta, há a formação de um topo (ombro esquerdo) seguido por um topo mais alto (cabeça); após essa formação, há um enfraquecimento e a formação de um terceiro topo (ombro direito) abaixo do topo anterior e semelhante ao outro topo (ombro esquerdo). Abaixo desses três topos, há um suporte respeitado (reta pescoço) que, se rompido após o terceiro topo, dará inicio à consolidação da formação que alcançará o objetivo da amplitude do segundo topo (cabeça). Vale ressaltar que a formação apenas é confirmada com o rompimento da linha de pescoço.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3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Ombro-Cabeça-Ombro (OCO):</a:t>
            </a:r>
            <a:r>
              <a:rPr lang="pt-BR" sz="1200" dirty="0" smtClean="0"/>
              <a:t> Em um movimento de alta, há a formação de um topo (ombro esquerdo) seguido por um topo mais alto (cabeça); após essa formação, há um enfraquecimento e a formação de um terceiro topo (ombro direito) abaixo do topo anterior e semelhante ao outro topo (ombro esquerdo). Abaixo desses três topos, há um suporte respeitado (reta pescoço) que, se rompido após o terceiro topo, dará inicio à consolidação da formação que alcançará o objetivo da amplitude do segundo topo (cabeça). Vale ressaltar que a formação apenas é confirmada com o rompimento da linha de pescoço.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86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02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Ombro-Cabeça-Ombro (OCO):</a:t>
            </a:r>
            <a:r>
              <a:rPr lang="pt-BR" sz="1200" dirty="0" smtClean="0"/>
              <a:t> Em um movimento de alta, há a formação de um topo (ombro esquerdo) seguido por um topo mais alto (cabeça); após essa formação, há um enfraquecimento e a formação de um terceiro topo (ombro direito) abaixo do topo anterior e semelhante ao outro topo (ombro esquerdo). Abaixo desses três topos, há um suporte respeitado (reta pescoço) que, se rompido após o terceiro topo, dará inicio à consolidação da formação que alcançará o objetivo da amplitude do segundo topo (cabeça). Vale ressaltar que a formação apenas é confirmada com o rompimento da linha de pescoço.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14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Ombro-Cabeça-Ombro (OCO):</a:t>
            </a:r>
            <a:r>
              <a:rPr lang="pt-BR" sz="1200" dirty="0" smtClean="0"/>
              <a:t> Em um movimento de alta, há a formação de um topo (ombro esquerdo) seguido por um topo mais alto (cabeça); após essa formação, há um enfraquecimento e a formação de um terceiro topo (ombro direito) abaixo do topo anterior e semelhante ao outro topo (ombro esquerdo). Abaixo desses três topos, há um suporte respeitado (reta pescoço) que, se rompido após o terceiro topo, dará inicio à consolidação da formação que alcançará o objetivo da amplitude do segundo topo (cabeça). Vale ressaltar que a formação apenas é confirmada com o rompimento da linha de pescoço.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03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C1D2-3593-4E3C-AA08-85668FD670D9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08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</p:grp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5962650"/>
            <a:ext cx="587375" cy="885825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9CFB510-6FE1-4DCB-900B-9747C96F43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E389-FFD9-4288-9FCE-05EAE9B44D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038350" cy="6019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962650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8E30-2832-489F-B18C-05C89F759E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3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40005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62500" y="914400"/>
            <a:ext cx="40005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609600" y="3581400"/>
            <a:ext cx="8153400" cy="2514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539E-25E3-4F4E-BD12-2549FA73DD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914400"/>
            <a:ext cx="8153400" cy="51816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2A55-7B55-4D78-B581-E6B0C13E5F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381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40005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581400"/>
            <a:ext cx="40005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762500" y="914400"/>
            <a:ext cx="40005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7D48-3120-4896-8292-51D2C5CD2E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19831" y="6524823"/>
            <a:ext cx="587375" cy="307777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871B-8EA9-48D9-9472-E5C232ED5E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2500" y="9144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C8A7-1A86-498E-9D98-6854042943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2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4536-622F-4D70-B08F-178678350D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50F44-1409-4C4E-990E-CBC2AD8A38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7B5C-9FB9-4105-A1EF-2903E1C583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0501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7410-5CAA-471B-B04F-7D2DF1821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86A3-CA5C-4443-BC62-2A9B2B4C16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676400" cy="6858000"/>
            <a:chOff x="0" y="0"/>
            <a:chExt cx="2016" cy="4320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79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431" y="0"/>
              <a:ext cx="1585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Tahoma" charset="0"/>
              </a:endParaRPr>
            </a:p>
          </p:txBody>
        </p:sp>
      </p:grp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81000" y="381000"/>
            <a:ext cx="5486400" cy="106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pt-BR" sz="2400" b="0">
              <a:latin typeface="Times New Roman" pitchFamily="18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62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08520" y="6524823"/>
            <a:ext cx="587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B04AB6-BC54-4EA8-8FA5-C692E132D95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838200" y="533400"/>
            <a:ext cx="7010400" cy="1524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Tahoma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09320"/>
            <a:ext cx="372319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309320"/>
            <a:ext cx="813361" cy="53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 userDrawn="1"/>
        </p:nvSpPr>
        <p:spPr>
          <a:xfrm>
            <a:off x="1259632" y="6309320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 smtClean="0">
                <a:latin typeface="Tahoma" pitchFamily="34" charset="0"/>
              </a:rPr>
              <a:t>Universidade de São Paulo</a:t>
            </a:r>
          </a:p>
          <a:p>
            <a:r>
              <a:rPr lang="pt-BR" sz="800" b="1" dirty="0" smtClean="0">
                <a:latin typeface="Tahoma" pitchFamily="34" charset="0"/>
              </a:rPr>
              <a:t>Escola Superior de Agricultura “Luiz de Queiroz”</a:t>
            </a:r>
          </a:p>
          <a:p>
            <a:r>
              <a:rPr lang="pt-BR" sz="800" b="1" dirty="0" smtClean="0">
                <a:latin typeface="Tahoma" pitchFamily="34" charset="0"/>
              </a:rPr>
              <a:t>Departamento de Economia, Administração e Sociologia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iming>
    <p:tnLst>
      <p:par>
        <p:cTn id="1" dur="indefinite" restart="never" nodeType="tmRoot"/>
      </p:par>
    </p:tnLst>
  </p:timing>
  <p:txStyles>
    <p:titleStyle>
      <a:lvl1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rpbacch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rpbacch@usp.br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153400" cy="1600200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Mercados e Preços agrícolas</a:t>
            </a:r>
            <a:br>
              <a:rPr lang="pt-BR" altLang="pt-BR" sz="2400" dirty="0" smtClean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400" dirty="0" smtClean="0"/>
              <a:t>AULA DO DIA </a:t>
            </a:r>
            <a:r>
              <a:rPr lang="pt-BR" altLang="pt-BR" sz="2400" dirty="0" smtClean="0"/>
              <a:t>26/10/2020</a:t>
            </a:r>
            <a:endParaRPr lang="en-US" altLang="pt-BR" sz="2400" dirty="0" smtClean="0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14400" y="2590800"/>
            <a:ext cx="8077200" cy="3810000"/>
            <a:chOff x="0" y="0"/>
            <a:chExt cx="4306" cy="1181"/>
          </a:xfrm>
        </p:grpSpPr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30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/>
              <a:endParaRPr lang="pt-BR" altLang="pt-BR" sz="2000" dirty="0" smtClean="0">
                <a:solidFill>
                  <a:schemeClr val="bg2"/>
                </a:solidFill>
              </a:endParaRPr>
            </a:p>
            <a:p>
              <a:pPr algn="r" eaLnBrk="1" hangingPunct="1"/>
              <a:endParaRPr lang="pt-BR" altLang="pt-BR" dirty="0" smtClean="0">
                <a:solidFill>
                  <a:schemeClr val="bg2"/>
                </a:solidFill>
              </a:endParaRPr>
            </a:p>
            <a:p>
              <a:pPr algn="r" eaLnBrk="1" hangingPunct="1"/>
              <a:r>
                <a:rPr lang="pt-BR" altLang="pt-BR" dirty="0" err="1" smtClean="0">
                  <a:solidFill>
                    <a:schemeClr val="bg2"/>
                  </a:solidFill>
                </a:rPr>
                <a:t>Prof</a:t>
              </a:r>
              <a:r>
                <a:rPr lang="pt-BR" altLang="pt-BR" dirty="0" smtClean="0">
                  <a:solidFill>
                    <a:schemeClr val="bg2"/>
                  </a:solidFill>
                </a:rPr>
                <a:t>(a). Responsável: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Mirian R. P. </a:t>
              </a:r>
              <a:r>
                <a:rPr lang="pt-BR" altLang="pt-BR" dirty="0" err="1" smtClean="0">
                  <a:solidFill>
                    <a:srgbClr val="CC3300"/>
                  </a:solidFill>
                </a:rPr>
                <a:t>Bacchi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Colaborador: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Mauro </a:t>
              </a:r>
              <a:r>
                <a:rPr lang="pt-BR" altLang="pt-BR" dirty="0" err="1">
                  <a:solidFill>
                    <a:srgbClr val="CC3300"/>
                  </a:solidFill>
                </a:rPr>
                <a:t>Osaki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/>
              <a:endParaRPr lang="pt-BR" altLang="pt-BR" sz="1000" b="0" dirty="0"/>
            </a:p>
            <a:p>
              <a:pPr algn="r">
                <a:lnSpc>
                  <a:spcPct val="120000"/>
                </a:lnSpc>
              </a:pPr>
              <a:endParaRPr lang="pt-BR" altLang="pt-BR" sz="900" b="0" dirty="0"/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181600" y="5446713"/>
            <a:ext cx="381000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Fone: 55 19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3429-8853 </a:t>
            </a:r>
            <a:endParaRPr lang="pt-BR" sz="900" b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Fax: 55 19 3429-8829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E-mail: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2"/>
              </a:rPr>
              <a:t>mrpbacch@usp.br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ou </a:t>
            </a:r>
            <a:r>
              <a:rPr lang="pt-BR" sz="900" b="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mosaki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@.</a:t>
            </a: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usp.br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http://www.cepea.esalq.usp.br</a:t>
            </a:r>
          </a:p>
        </p:txBody>
      </p:sp>
    </p:spTree>
    <p:extLst>
      <p:ext uri="{BB962C8B-B14F-4D97-AF65-F5344CB8AC3E}">
        <p14:creationId xmlns:p14="http://schemas.microsoft.com/office/powerpoint/2010/main" val="38656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Variáveis a serem analisadas  no caso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III) Durante e após a colheita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Politicas econômicas e </a:t>
            </a:r>
            <a:r>
              <a:rPr lang="pt-BR" altLang="pt-BR" sz="24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de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subvenção</a:t>
            </a:r>
            <a:endParaRPr lang="pt-BR" altLang="pt-BR" sz="2400" b="1" dirty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r>
              <a:rPr lang="pt-BR" sz="2400" dirty="0" smtClean="0"/>
              <a:t>Politicas macroeconômicas</a:t>
            </a:r>
          </a:p>
          <a:p>
            <a:r>
              <a:rPr lang="pt-BR" sz="2400" dirty="0" smtClean="0"/>
              <a:t>Politicas de subvenção</a:t>
            </a:r>
          </a:p>
          <a:p>
            <a:pPr lvl="1"/>
            <a:r>
              <a:rPr lang="pt-BR" sz="2000" dirty="0" smtClean="0"/>
              <a:t>Instrumentos de comercialização</a:t>
            </a:r>
          </a:p>
          <a:p>
            <a:pPr lvl="2"/>
            <a:r>
              <a:rPr lang="pt-BR" sz="1800" dirty="0" smtClean="0"/>
              <a:t>AGF; </a:t>
            </a:r>
          </a:p>
          <a:p>
            <a:pPr lvl="2"/>
            <a:r>
              <a:rPr lang="pt-BR" sz="1800" dirty="0" smtClean="0"/>
              <a:t>Contrato de opção de venda, </a:t>
            </a:r>
          </a:p>
          <a:p>
            <a:pPr lvl="2"/>
            <a:r>
              <a:rPr lang="pt-BR" sz="1800" dirty="0" smtClean="0"/>
              <a:t>PEP, </a:t>
            </a:r>
          </a:p>
          <a:p>
            <a:pPr lvl="2"/>
            <a:r>
              <a:rPr lang="pt-BR" sz="1800" dirty="0" smtClean="0"/>
              <a:t>CPR e </a:t>
            </a:r>
          </a:p>
          <a:p>
            <a:pPr lvl="2"/>
            <a:r>
              <a:rPr lang="pt-BR" sz="1800" dirty="0" smtClean="0"/>
              <a:t>ACC - Adiantamento de </a:t>
            </a:r>
            <a:r>
              <a:rPr lang="pt-BR" sz="1800" dirty="0"/>
              <a:t>Contrato de </a:t>
            </a:r>
            <a:r>
              <a:rPr lang="pt-BR" sz="1800" dirty="0" smtClean="0"/>
              <a:t>Cambio</a:t>
            </a:r>
            <a:endParaRPr lang="pt-BR" sz="1800" dirty="0"/>
          </a:p>
          <a:p>
            <a:r>
              <a:rPr lang="pt-BR" sz="2400" dirty="0" smtClean="0"/>
              <a:t>Politica de armazenagem</a:t>
            </a:r>
          </a:p>
          <a:p>
            <a:pPr lvl="1"/>
            <a:r>
              <a:rPr lang="pt-BR" sz="2000" dirty="0" smtClean="0"/>
              <a:t>Custo de armazenamento</a:t>
            </a:r>
            <a:endParaRPr lang="pt-BR" sz="20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82171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12425" y="899428"/>
            <a:ext cx="373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A função DEMANDA é definida:</a:t>
            </a:r>
            <a:endParaRPr lang="pt-B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91014" y="1556792"/>
                <a:ext cx="4705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pt-BR" sz="3200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pt-BR" sz="3200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𝒇</m:t>
                      </m:r>
                      <m:r>
                        <a:rPr lang="pt-BR" sz="3200" b="1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𝒑</m:t>
                          </m:r>
                        </m:e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sz="3200" b="1" i="1" smtClean="0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  <m:r>
                            <a:rPr lang="pt-BR" sz="3200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sz="3200" b="1" i="1" smtClean="0"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pt-BR" sz="3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𝒆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𝒐</m:t>
                          </m:r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14" y="1556792"/>
                <a:ext cx="470512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879079" y="2478361"/>
            <a:ext cx="7149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Onde:</a:t>
            </a:r>
          </a:p>
          <a:p>
            <a:pPr algn="just"/>
            <a:r>
              <a:rPr lang="pt-BR" sz="1400" dirty="0" smtClean="0"/>
              <a:t>q   = quantidade demandada</a:t>
            </a:r>
          </a:p>
          <a:p>
            <a:pPr algn="just"/>
            <a:r>
              <a:rPr lang="pt-BR" sz="1400" dirty="0" smtClean="0"/>
              <a:t>P   = preço do produto</a:t>
            </a:r>
          </a:p>
          <a:p>
            <a:pPr algn="just"/>
            <a:r>
              <a:rPr lang="pt-BR" sz="1400" dirty="0" smtClean="0"/>
              <a:t>y   = renda disponível</a:t>
            </a:r>
          </a:p>
          <a:p>
            <a:pPr algn="just"/>
            <a:r>
              <a:rPr lang="pt-BR" sz="1400" dirty="0" err="1" smtClean="0"/>
              <a:t>ps</a:t>
            </a:r>
            <a:r>
              <a:rPr lang="pt-BR" sz="1400" dirty="0" smtClean="0"/>
              <a:t> = preços dos produtos substitutos</a:t>
            </a:r>
          </a:p>
          <a:p>
            <a:pPr algn="just"/>
            <a:r>
              <a:rPr lang="pt-BR" sz="1400" dirty="0" err="1" smtClean="0"/>
              <a:t>pc</a:t>
            </a:r>
            <a:r>
              <a:rPr lang="pt-BR" sz="1400" dirty="0" smtClean="0"/>
              <a:t> = preços dos produtos complementares</a:t>
            </a:r>
          </a:p>
          <a:p>
            <a:pPr algn="just"/>
            <a:r>
              <a:rPr lang="pt-BR" sz="1400" dirty="0" smtClean="0"/>
              <a:t>E   = expectativas</a:t>
            </a:r>
          </a:p>
          <a:p>
            <a:pPr algn="just"/>
            <a:r>
              <a:rPr lang="pt-BR" sz="1400" dirty="0" smtClean="0"/>
              <a:t>O  = Outros fatores (gostos, preferencias, composição familiar, </a:t>
            </a:r>
            <a:r>
              <a:rPr lang="pt-BR" sz="1400" dirty="0" err="1" smtClean="0"/>
              <a:t>etc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4867908"/>
            <a:ext cx="8264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quantidade demandada é uma função de preço dado os fatores renda disponível, preços do produto disponível, preços do produtos complementares, expectativas de preços e renda futura e preferencia (</a:t>
            </a:r>
            <a:r>
              <a:rPr lang="pt-BR" dirty="0"/>
              <a:t>permanecem </a:t>
            </a:r>
            <a:r>
              <a:rPr lang="pt-BR" dirty="0" smtClean="0"/>
              <a:t>inalterados)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6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57313" y="1804392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81113" y="1804392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295400" y="2067917"/>
            <a:ext cx="0" cy="266700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295400" y="4734917"/>
            <a:ext cx="2590800" cy="0"/>
          </a:xfrm>
          <a:prstGeom prst="line">
            <a:avLst/>
          </a:prstGeom>
          <a:noFill/>
          <a:ln w="28575">
            <a:solidFill>
              <a:srgbClr val="2800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524000" y="2220317"/>
            <a:ext cx="2133600" cy="2133600"/>
          </a:xfrm>
          <a:prstGeom prst="line">
            <a:avLst/>
          </a:prstGeom>
          <a:noFill/>
          <a:ln w="28575">
            <a:solidFill>
              <a:srgbClr val="28004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286000" y="2982317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295400" y="3896717"/>
            <a:ext cx="1905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66800" y="5029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17925" y="4699992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q/t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74725" y="18043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p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733800" y="3972917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D</a:t>
            </a:r>
            <a:endParaRPr lang="pt-BR" altLang="pt-BR" sz="2400">
              <a:solidFill>
                <a:srgbClr val="280049"/>
              </a:solidFill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1371600" y="2982317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133600" y="465871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q*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200400" y="3896717"/>
            <a:ext cx="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838200" y="366811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>
                <a:solidFill>
                  <a:srgbClr val="280049"/>
                </a:solidFill>
              </a:rPr>
              <a:t>p*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054350" y="477301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996950" y="284420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280049"/>
                </a:solidFill>
              </a:rPr>
              <a:t>?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54287" y="2508349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57150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7145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286000" indent="-228600" defTabSz="762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80049"/>
                </a:solidFill>
              </a:rPr>
              <a:t>q</a:t>
            </a:r>
            <a:r>
              <a:rPr lang="en-US" altLang="pt-BR" sz="2400">
                <a:solidFill>
                  <a:srgbClr val="280049"/>
                </a:solidFill>
              </a:rPr>
              <a:t> = </a:t>
            </a:r>
            <a:r>
              <a:rPr lang="pt-BR" altLang="pt-BR" sz="2400">
                <a:solidFill>
                  <a:srgbClr val="280049"/>
                </a:solidFill>
              </a:rPr>
              <a:t>a</a:t>
            </a:r>
            <a:r>
              <a:rPr lang="en-US" altLang="pt-BR" sz="2400">
                <a:solidFill>
                  <a:srgbClr val="280049"/>
                </a:solidFill>
              </a:rPr>
              <a:t> - </a:t>
            </a:r>
            <a:r>
              <a:rPr lang="pt-BR" altLang="pt-BR" sz="2400">
                <a:solidFill>
                  <a:srgbClr val="280049"/>
                </a:solidFill>
              </a:rPr>
              <a:t>bp</a:t>
            </a:r>
            <a:endParaRPr lang="en-US" altLang="pt-BR" sz="2400">
              <a:solidFill>
                <a:srgbClr val="280049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Curva de </a:t>
            </a:r>
            <a:r>
              <a:rPr lang="pt-BR" altLang="pt-BR" dirty="0" smtClean="0"/>
              <a:t>Demanda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2710" y="1672887"/>
            <a:ext cx="3165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Segmento (atividade)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Classe 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Intensidade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Frequência de compra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Sazonalidade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Substituto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Hábitos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Preferencias</a:t>
            </a:r>
          </a:p>
        </p:txBody>
      </p:sp>
      <p:sp>
        <p:nvSpPr>
          <p:cNvPr id="5" name="Chave esquerda 4"/>
          <p:cNvSpPr/>
          <p:nvPr/>
        </p:nvSpPr>
        <p:spPr bwMode="auto">
          <a:xfrm>
            <a:off x="5431986" y="1715954"/>
            <a:ext cx="218622" cy="2222189"/>
          </a:xfrm>
          <a:prstGeom prst="leftBrace">
            <a:avLst>
              <a:gd name="adj1" fmla="val 84271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7" name="Conector de seta reta 6"/>
          <p:cNvCxnSpPr/>
          <p:nvPr/>
        </p:nvCxnSpPr>
        <p:spPr bwMode="auto">
          <a:xfrm flipH="1">
            <a:off x="4083050" y="2804442"/>
            <a:ext cx="11903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ixaDeTexto 7"/>
          <p:cNvSpPr txBox="1"/>
          <p:nvPr/>
        </p:nvSpPr>
        <p:spPr>
          <a:xfrm>
            <a:off x="5541297" y="1196752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Análise da demanda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 dirty="0"/>
              <a:t>AULA DO DIA </a:t>
            </a:r>
            <a:r>
              <a:rPr lang="pt-BR" altLang="pt-BR" dirty="0" smtClean="0"/>
              <a:t>26/10/2020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Análise fundamentalista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2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fundamentalista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Trata-se do campo da análise econômica que lida com interpretação de dados macro e microeconômicos, passando por finanças até a política econômica. 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897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9144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4047344" y="1268760"/>
            <a:ext cx="12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Custo de produção</a:t>
            </a:r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424485" y="2204864"/>
            <a:ext cx="135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Tecnologia</a:t>
            </a:r>
            <a:endParaRPr lang="pt-BR" sz="1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073479" y="3861048"/>
            <a:ext cx="135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Expectativa</a:t>
            </a:r>
            <a:endParaRPr lang="pt-BR" sz="1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164003" y="5271591"/>
            <a:ext cx="135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Condições de Mercado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920475" y="5301208"/>
            <a:ext cx="135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Substituto</a:t>
            </a:r>
            <a:endParaRPr lang="pt-BR" sz="1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940152" y="3913311"/>
            <a:ext cx="153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Sazonalidade do consumo</a:t>
            </a:r>
            <a:endParaRPr lang="pt-BR" sz="1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508104" y="2132856"/>
            <a:ext cx="157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Indicadores macroeconômicos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717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354653" y="2472118"/>
            <a:ext cx="0" cy="2759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354653" y="2472118"/>
            <a:ext cx="2103438" cy="2073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583253" y="2335534"/>
            <a:ext cx="2057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354653" y="340233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4488798" y="3402334"/>
            <a:ext cx="8855" cy="143198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26076" y="199580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637870" y="4434209"/>
            <a:ext cx="378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pt-BR" sz="20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409897" y="2195864"/>
            <a:ext cx="346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461457" y="4840993"/>
            <a:ext cx="59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q/t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983203" y="2194039"/>
            <a:ext cx="33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252888" y="5347022"/>
            <a:ext cx="18473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00" i="1" baseline="-2500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959233" y="4910043"/>
            <a:ext cx="34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983203" y="3217668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altLang="pt-BR" sz="18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8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21230" y="4840993"/>
            <a:ext cx="535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pt-BR" altLang="pt-BR" sz="1800" i="1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pt-BR" altLang="pt-BR" sz="1800" i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2959233" y="4834319"/>
            <a:ext cx="30591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4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2230668" y="1536644"/>
            <a:ext cx="4429564" cy="46033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6603" y="2302841"/>
            <a:ext cx="2278189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Renda da população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707212" y="1484656"/>
            <a:ext cx="1580882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Taxa de juros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711134" y="2224817"/>
            <a:ext cx="1039067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Inflação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49708" y="3798392"/>
            <a:ext cx="1800493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Taxa de cambio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372200" y="3798392"/>
            <a:ext cx="2289409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Acordos econômicos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827184" y="5305985"/>
            <a:ext cx="2132315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Blocos econômicos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153215" y="5308177"/>
            <a:ext cx="2040943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Barreiras técnicas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191787" y="5970766"/>
            <a:ext cx="2579553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Barreiras não tarifárias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539553" y="653787"/>
            <a:ext cx="835292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chemeClr val="accent1"/>
              </a:buClr>
              <a:buSzPct val="120000"/>
              <a:buFont typeface="Wingdings" pitchFamily="2" charset="2"/>
              <a:buNone/>
            </a:pPr>
            <a:r>
              <a:rPr lang="pt-BR" altLang="pt-BR" sz="2400" dirty="0">
                <a:solidFill>
                  <a:srgbClr val="FF0000"/>
                </a:solidFill>
                <a:latin typeface="Arial" charset="0"/>
              </a:rPr>
              <a:t>Variáveis macroeconômicas que afetam tanto a oferta como a demanda</a:t>
            </a:r>
          </a:p>
        </p:txBody>
      </p:sp>
    </p:spTree>
    <p:extLst>
      <p:ext uri="{BB962C8B-B14F-4D97-AF65-F5344CB8AC3E}">
        <p14:creationId xmlns:p14="http://schemas.microsoft.com/office/powerpoint/2010/main" val="8984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Análise do mercado de produto de interesse</a:t>
            </a:r>
          </a:p>
          <a:p>
            <a:r>
              <a:rPr lang="pt-BR" sz="2400" dirty="0" smtClean="0"/>
              <a:t>Analisar as séries históricas:</a:t>
            </a:r>
          </a:p>
          <a:p>
            <a:pPr lvl="1"/>
            <a:r>
              <a:rPr lang="pt-BR" sz="1600" dirty="0" smtClean="0"/>
              <a:t>Produção</a:t>
            </a:r>
          </a:p>
          <a:p>
            <a:pPr lvl="1"/>
            <a:r>
              <a:rPr lang="pt-BR" sz="1600" dirty="0" smtClean="0"/>
              <a:t>Rendimento</a:t>
            </a:r>
          </a:p>
          <a:p>
            <a:pPr lvl="1"/>
            <a:r>
              <a:rPr lang="pt-BR" sz="1600" dirty="0" smtClean="0"/>
              <a:t>Área destinada à lavoura</a:t>
            </a:r>
          </a:p>
          <a:p>
            <a:pPr lvl="1"/>
            <a:r>
              <a:rPr lang="pt-BR" sz="1600" dirty="0" smtClean="0"/>
              <a:t>Volume consumido internamente,</a:t>
            </a:r>
          </a:p>
          <a:p>
            <a:pPr lvl="1"/>
            <a:r>
              <a:rPr lang="pt-BR" sz="1600" dirty="0" smtClean="0"/>
              <a:t>Exportação e Importação</a:t>
            </a:r>
          </a:p>
          <a:p>
            <a:pPr lvl="1"/>
            <a:r>
              <a:rPr lang="pt-BR" sz="1600" dirty="0" smtClean="0"/>
              <a:t>Preços internos regionais</a:t>
            </a:r>
            <a:endParaRPr lang="pt-BR" sz="2000" dirty="0" smtClean="0"/>
          </a:p>
          <a:p>
            <a:r>
              <a:rPr lang="pt-BR" sz="2400" dirty="0" smtClean="0"/>
              <a:t>Conhecer a evolução nos principais países</a:t>
            </a:r>
          </a:p>
          <a:p>
            <a:pPr lvl="1"/>
            <a:r>
              <a:rPr lang="pt-BR" sz="1600" dirty="0" smtClean="0"/>
              <a:t>Produtores</a:t>
            </a:r>
          </a:p>
          <a:p>
            <a:pPr lvl="1"/>
            <a:r>
              <a:rPr lang="pt-BR" sz="1600" dirty="0" smtClean="0"/>
              <a:t>Importadores</a:t>
            </a:r>
          </a:p>
          <a:p>
            <a:pPr lvl="1"/>
            <a:r>
              <a:rPr lang="pt-BR" sz="1600" dirty="0" smtClean="0"/>
              <a:t>Exportadores</a:t>
            </a:r>
          </a:p>
          <a:p>
            <a:r>
              <a:rPr lang="pt-BR" sz="2400" dirty="0" smtClean="0"/>
              <a:t>Conhecer o CAI (Complexo Agroindustrial) do produto.</a:t>
            </a: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 análise fundamentalista processa informações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3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História de produto de interesse</a:t>
            </a:r>
          </a:p>
          <a:p>
            <a:r>
              <a:rPr lang="pt-BR" sz="2400" dirty="0" smtClean="0"/>
              <a:t>Conhecer como se deu a evolução no mercado interno</a:t>
            </a:r>
          </a:p>
          <a:p>
            <a:pPr lvl="1"/>
            <a:r>
              <a:rPr lang="pt-BR" sz="1600" dirty="0" smtClean="0"/>
              <a:t>Produção</a:t>
            </a:r>
          </a:p>
          <a:p>
            <a:pPr lvl="1"/>
            <a:r>
              <a:rPr lang="pt-BR" sz="1600" dirty="0" smtClean="0"/>
              <a:t>Rendimento</a:t>
            </a:r>
          </a:p>
          <a:p>
            <a:pPr lvl="1"/>
            <a:r>
              <a:rPr lang="pt-BR" sz="1600" dirty="0" smtClean="0"/>
              <a:t>Área destinada à lavoura</a:t>
            </a:r>
          </a:p>
          <a:p>
            <a:pPr lvl="1"/>
            <a:r>
              <a:rPr lang="pt-BR" sz="1600" dirty="0" smtClean="0"/>
              <a:t>Volume consumido internamente,</a:t>
            </a:r>
          </a:p>
          <a:p>
            <a:pPr lvl="1"/>
            <a:r>
              <a:rPr lang="pt-BR" sz="1600" dirty="0" smtClean="0"/>
              <a:t>Exportação e Importação</a:t>
            </a:r>
          </a:p>
          <a:p>
            <a:pPr lvl="1"/>
            <a:r>
              <a:rPr lang="pt-BR" sz="1600" dirty="0" smtClean="0"/>
              <a:t>Preços internos regionais</a:t>
            </a:r>
            <a:endParaRPr lang="pt-BR" sz="2000" dirty="0" smtClean="0"/>
          </a:p>
          <a:p>
            <a:pPr algn="just"/>
            <a:r>
              <a:rPr lang="pt-BR" sz="2400" dirty="0" smtClean="0"/>
              <a:t>Verificar de que maneira </a:t>
            </a:r>
            <a:r>
              <a:rPr lang="pt-BR" altLang="pt-BR" sz="2400" dirty="0"/>
              <a:t>as políticas agrícolas e macroeconômicas afetam o desempenho do mercado do produto em questão ao longo do </a:t>
            </a:r>
            <a:r>
              <a:rPr lang="pt-BR" altLang="pt-BR" sz="2400" dirty="0" smtClean="0"/>
              <a:t>tempo.</a:t>
            </a: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 análise fundamentalista processa informações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1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Estrutura mercado de produto de interesse</a:t>
            </a:r>
          </a:p>
          <a:p>
            <a:r>
              <a:rPr lang="pt-BR" sz="2400" dirty="0" smtClean="0">
                <a:latin typeface="+mj-lt"/>
              </a:rPr>
              <a:t>Analisar o processo de formação de preço</a:t>
            </a:r>
            <a:endParaRPr lang="pt-BR" sz="16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Conhecer o grau de inserção </a:t>
            </a:r>
            <a:r>
              <a:rPr lang="pt-BR" altLang="pt-BR" sz="2400" dirty="0">
                <a:latin typeface="+mj-lt"/>
              </a:rPr>
              <a:t>do produto no mercado externo (produto de importação, de exportação ou de consumo doméstico) </a:t>
            </a:r>
            <a:endParaRPr lang="pt-BR" altLang="pt-BR" sz="2400" dirty="0" smtClean="0">
              <a:latin typeface="+mj-lt"/>
            </a:endParaRPr>
          </a:p>
          <a:p>
            <a:r>
              <a:rPr lang="pt-BR" sz="2400" dirty="0" smtClean="0">
                <a:latin typeface="+mj-lt"/>
              </a:rPr>
              <a:t>Relacionar variáveis</a:t>
            </a:r>
          </a:p>
          <a:p>
            <a:pPr lvl="1"/>
            <a:r>
              <a:rPr lang="pt-BR" sz="2000" dirty="0" smtClean="0">
                <a:latin typeface="+mj-lt"/>
              </a:rPr>
              <a:t>Área plantada e preço</a:t>
            </a:r>
          </a:p>
          <a:p>
            <a:pPr lvl="1"/>
            <a:r>
              <a:rPr lang="pt-BR" sz="2000" dirty="0" smtClean="0">
                <a:latin typeface="+mj-lt"/>
              </a:rPr>
              <a:t>Relação de preço de um ano com o ano seguinte;</a:t>
            </a:r>
          </a:p>
          <a:p>
            <a:pPr lvl="2"/>
            <a:r>
              <a:rPr lang="pt-BR" sz="1600" dirty="0" smtClean="0">
                <a:latin typeface="+mj-lt"/>
              </a:rPr>
              <a:t>Ex. Soja e Milho</a:t>
            </a:r>
            <a:endParaRPr lang="pt-BR" sz="1600" dirty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 análise fundamentalista processa informações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9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VÁ ATÉ STOA...PREENCHA SOBRE O SEU 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9279" r="33034" b="19366"/>
          <a:stretch/>
        </p:blipFill>
        <p:spPr>
          <a:xfrm>
            <a:off x="379122" y="914400"/>
            <a:ext cx="8764878" cy="525090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401824" y="5157192"/>
            <a:ext cx="7338528" cy="9388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3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Análise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Fundamentação teórica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157849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Os preços contém todas as informações relevantes de mercado – tudo se traduz nos preços (pressão de compra e venda).</a:t>
            </a:r>
          </a:p>
          <a:p>
            <a:endParaRPr lang="pt-B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10642"/>
          <a:stretch/>
        </p:blipFill>
        <p:spPr bwMode="auto">
          <a:xfrm>
            <a:off x="1619672" y="2346273"/>
            <a:ext cx="5825427" cy="30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2425802"/>
            <a:ext cx="2857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685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560" y="487680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309562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09" y="2346273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19672" y="573325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Capta padrões de mercado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071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b="1" dirty="0" smtClean="0"/>
              <a:t>Os </a:t>
            </a:r>
            <a:r>
              <a:rPr lang="pt-BR" altLang="pt-BR" b="1" dirty="0"/>
              <a:t>preços movem-se dentro de uma tendência</a:t>
            </a:r>
            <a:r>
              <a:rPr lang="pt-BR" altLang="pt-BR" b="1" dirty="0" smtClean="0"/>
              <a:t> e a </a:t>
            </a:r>
            <a:r>
              <a:rPr lang="pt-BR" altLang="pt-BR" b="1" dirty="0"/>
              <a:t>tendência persiste por certo tempo.</a:t>
            </a:r>
          </a:p>
          <a:p>
            <a:pPr algn="just" eaLnBrk="1" hangingPunct="1"/>
            <a:r>
              <a:rPr lang="pt-BR" b="1" dirty="0"/>
              <a:t>As ações do mercado se repetem</a:t>
            </a:r>
          </a:p>
        </p:txBody>
      </p:sp>
    </p:spTree>
    <p:extLst>
      <p:ext uri="{BB962C8B-B14F-4D97-AF65-F5344CB8AC3E}">
        <p14:creationId xmlns:p14="http://schemas.microsoft.com/office/powerpoint/2010/main" val="5716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527466" y="5013176"/>
            <a:ext cx="8293006" cy="9959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Movimentação dos preços em tendência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31192" y="2470678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/>
              <a:t>$$$</a:t>
            </a:r>
            <a:endParaRPr lang="pt-BR" sz="3600" dirty="0"/>
          </a:p>
        </p:txBody>
      </p:sp>
      <p:sp>
        <p:nvSpPr>
          <p:cNvPr id="5" name="Seta para a direita 4"/>
          <p:cNvSpPr/>
          <p:nvPr/>
        </p:nvSpPr>
        <p:spPr bwMode="auto">
          <a:xfrm>
            <a:off x="2123728" y="2614848"/>
            <a:ext cx="864096" cy="484632"/>
          </a:xfrm>
          <a:prstGeom prst="rightArrow">
            <a:avLst>
              <a:gd name="adj1" fmla="val 50000"/>
              <a:gd name="adj2" fmla="val 76954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5364088" y="2614848"/>
            <a:ext cx="864096" cy="484632"/>
          </a:xfrm>
          <a:prstGeom prst="rightArrow">
            <a:avLst>
              <a:gd name="adj1" fmla="val 50000"/>
              <a:gd name="adj2" fmla="val 76954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87824" y="3645024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 smtClean="0"/>
              <a:t>Pessoas operam comprando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1012098" y="1089030"/>
            <a:ext cx="6584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dirty="0"/>
              <a:t>Os preços movem-se em </a:t>
            </a:r>
            <a:r>
              <a:rPr lang="pt-BR" altLang="pt-BR" sz="2800" dirty="0" smtClean="0"/>
              <a:t>tendência</a:t>
            </a:r>
            <a:endParaRPr lang="pt-BR" sz="2800" dirty="0"/>
          </a:p>
        </p:txBody>
      </p:sp>
      <p:sp>
        <p:nvSpPr>
          <p:cNvPr id="11" name="Seta para a direita 10"/>
          <p:cNvSpPr/>
          <p:nvPr/>
        </p:nvSpPr>
        <p:spPr bwMode="auto">
          <a:xfrm rot="16200000">
            <a:off x="280578" y="2426534"/>
            <a:ext cx="978408" cy="484632"/>
          </a:xfrm>
          <a:prstGeom prst="rightArrow">
            <a:avLst>
              <a:gd name="adj1" fmla="val 50000"/>
              <a:gd name="adj2" fmla="val 76954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427939" cy="13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838440" y="3645024"/>
            <a:ext cx="3305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000" dirty="0" smtClean="0"/>
              <a:t>Pressão </a:t>
            </a:r>
            <a:r>
              <a:rPr lang="pt-BR" altLang="pt-BR" sz="2000" dirty="0"/>
              <a:t>compradora empurra os </a:t>
            </a:r>
            <a:r>
              <a:rPr lang="pt-BR" altLang="pt-BR" sz="2000" dirty="0" smtClean="0"/>
              <a:t>preços para </a:t>
            </a:r>
            <a:r>
              <a:rPr lang="pt-BR" altLang="pt-BR" sz="2000" dirty="0"/>
              <a:t>cima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364502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 smtClean="0"/>
              <a:t>Preços sobre</a:t>
            </a:r>
            <a:endParaRPr lang="pt-BR" sz="20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06" y="2147482"/>
            <a:ext cx="2026858" cy="13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71482" y="5157192"/>
            <a:ext cx="7932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000" dirty="0"/>
              <a:t>A tendência persiste até que uma nova informação chegue </a:t>
            </a:r>
            <a:r>
              <a:rPr lang="pt-BR" altLang="pt-BR" sz="2000" dirty="0" smtClean="0"/>
              <a:t>ao </a:t>
            </a:r>
            <a:r>
              <a:rPr lang="pt-BR" altLang="pt-BR" sz="2000" dirty="0"/>
              <a:t>mercado e mude o sentido do movimento de preço.</a:t>
            </a:r>
          </a:p>
        </p:txBody>
      </p:sp>
    </p:spTree>
    <p:extLst>
      <p:ext uri="{BB962C8B-B14F-4D97-AF65-F5344CB8AC3E}">
        <p14:creationId xmlns:p14="http://schemas.microsoft.com/office/powerpoint/2010/main" val="16109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de mercados se repetem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1002432"/>
          </a:xfrm>
        </p:spPr>
        <p:txBody>
          <a:bodyPr/>
          <a:lstStyle/>
          <a:p>
            <a:pPr eaLnBrk="1" hangingPunct="1"/>
            <a:r>
              <a:rPr lang="pt-BR" altLang="pt-BR" b="1" dirty="0"/>
              <a:t>o comportamento das pessoas é semelhante </a:t>
            </a:r>
            <a:r>
              <a:rPr lang="pt-BR" altLang="pt-BR" b="1" dirty="0" smtClean="0"/>
              <a:t> em </a:t>
            </a:r>
            <a:r>
              <a:rPr lang="pt-BR" altLang="pt-BR" b="1" dirty="0"/>
              <a:t>situações parecidas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25364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800" dirty="0"/>
              <a:t>Exemplo: </a:t>
            </a:r>
            <a:endParaRPr lang="pt-BR" altLang="pt-BR" sz="1800" dirty="0" smtClean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pt-BR" sz="1800" dirty="0" smtClean="0"/>
              <a:t>1929: crise americana </a:t>
            </a:r>
            <a:r>
              <a:rPr lang="pt-BR" altLang="pt-BR" sz="1800" dirty="0"/>
              <a:t>( Bolsa de Valores </a:t>
            </a:r>
            <a:r>
              <a:rPr lang="pt-BR" altLang="pt-BR" sz="1800" dirty="0" smtClean="0"/>
              <a:t> de NY),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pt-BR" sz="1800" dirty="0" smtClean="0"/>
              <a:t>2001: Estouro </a:t>
            </a:r>
            <a:r>
              <a:rPr lang="pt-BR" altLang="pt-BR" sz="1800" dirty="0"/>
              <a:t>da bolha especulativa </a:t>
            </a:r>
            <a:r>
              <a:rPr lang="pt-BR" altLang="pt-BR" sz="1800" dirty="0" smtClean="0"/>
              <a:t>-</a:t>
            </a:r>
            <a:r>
              <a:rPr lang="pt-BR" altLang="pt-BR" sz="1800" dirty="0" err="1" smtClean="0"/>
              <a:t>dot</a:t>
            </a:r>
            <a:r>
              <a:rPr lang="pt-BR" altLang="pt-BR" sz="1800" dirty="0" smtClean="0"/>
              <a:t> com </a:t>
            </a:r>
            <a:r>
              <a:rPr lang="pt-BR" altLang="pt-BR" sz="1800" dirty="0" err="1" smtClean="0"/>
              <a:t>bubble</a:t>
            </a:r>
            <a:r>
              <a:rPr lang="pt-BR" altLang="pt-BR" sz="1800" dirty="0" smtClean="0"/>
              <a:t> - (NASDAQ) e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pt-BR" sz="1800" dirty="0" smtClean="0"/>
              <a:t>2008: Crise  financeira internacional (</a:t>
            </a:r>
            <a:r>
              <a:rPr lang="pt-BR" altLang="pt-BR" sz="1800" dirty="0" err="1" smtClean="0"/>
              <a:t>subprime</a:t>
            </a:r>
            <a:r>
              <a:rPr lang="pt-BR" altLang="pt-BR" sz="1800" dirty="0" smtClean="0"/>
              <a:t>)</a:t>
            </a:r>
            <a:endParaRPr lang="pt-BR" alt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716407" y="43141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400" dirty="0"/>
              <a:t>Profecia </a:t>
            </a:r>
            <a:r>
              <a:rPr lang="pt-BR" altLang="pt-BR" sz="2400" dirty="0" err="1" smtClean="0"/>
              <a:t>auto-realizada</a:t>
            </a:r>
            <a:r>
              <a:rPr lang="pt-BR" altLang="pt-BR" sz="2400" dirty="0" smtClean="0"/>
              <a:t>: </a:t>
            </a:r>
            <a:r>
              <a:rPr lang="pt-BR" altLang="pt-BR" sz="2400" dirty="0"/>
              <a:t>todos acreditam na </a:t>
            </a:r>
            <a:r>
              <a:rPr lang="pt-BR" altLang="pt-BR" sz="2400" dirty="0" smtClean="0"/>
              <a:t>profecia e </a:t>
            </a:r>
            <a:r>
              <a:rPr lang="pt-BR" altLang="pt-BR" sz="2400" dirty="0"/>
              <a:t>ela realiza-se por isso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78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gráficos</a:t>
            </a:r>
            <a:endParaRPr lang="pt-BR" dirty="0"/>
          </a:p>
        </p:txBody>
      </p:sp>
      <p:grpSp>
        <p:nvGrpSpPr>
          <p:cNvPr id="78" name="Grupo 77"/>
          <p:cNvGrpSpPr/>
          <p:nvPr/>
        </p:nvGrpSpPr>
        <p:grpSpPr>
          <a:xfrm>
            <a:off x="447104" y="935629"/>
            <a:ext cx="4201881" cy="3021230"/>
            <a:chOff x="530804" y="3047692"/>
            <a:chExt cx="4428584" cy="3021230"/>
          </a:xfrm>
        </p:grpSpPr>
        <p:cxnSp>
          <p:nvCxnSpPr>
            <p:cNvPr id="38" name="Conector reto 37"/>
            <p:cNvCxnSpPr/>
            <p:nvPr/>
          </p:nvCxnSpPr>
          <p:spPr bwMode="auto">
            <a:xfrm>
              <a:off x="2576108" y="3698174"/>
              <a:ext cx="0" cy="22322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 flipH="1">
              <a:off x="2080436" y="5210342"/>
              <a:ext cx="4956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2576108" y="4418254"/>
              <a:ext cx="49567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Conector de seta reta 46"/>
            <p:cNvCxnSpPr/>
            <p:nvPr/>
          </p:nvCxnSpPr>
          <p:spPr bwMode="auto">
            <a:xfrm>
              <a:off x="2660324" y="3703064"/>
              <a:ext cx="4956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50" name="Conector de seta reta 49"/>
            <p:cNvCxnSpPr/>
            <p:nvPr/>
          </p:nvCxnSpPr>
          <p:spPr bwMode="auto">
            <a:xfrm>
              <a:off x="2660324" y="5930422"/>
              <a:ext cx="4956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48" name="CaixaDeTexto 47"/>
            <p:cNvSpPr txBox="1"/>
            <p:nvPr/>
          </p:nvSpPr>
          <p:spPr>
            <a:xfrm>
              <a:off x="3202666" y="3512885"/>
              <a:ext cx="898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Máximo</a:t>
              </a:r>
              <a:endParaRPr lang="pt-BR" sz="1400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145520" y="5761145"/>
              <a:ext cx="851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Mínimo</a:t>
              </a:r>
              <a:endParaRPr lang="pt-BR" sz="1400" dirty="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3665444" y="4242914"/>
              <a:ext cx="1293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Fechamento</a:t>
              </a:r>
              <a:endParaRPr lang="pt-BR" sz="1400" dirty="0"/>
            </a:p>
          </p:txBody>
        </p:sp>
        <p:cxnSp>
          <p:nvCxnSpPr>
            <p:cNvPr id="56" name="Conector de seta reta 55"/>
            <p:cNvCxnSpPr/>
            <p:nvPr/>
          </p:nvCxnSpPr>
          <p:spPr bwMode="auto">
            <a:xfrm>
              <a:off x="3155996" y="4412191"/>
              <a:ext cx="4956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57" name="Conector de seta reta 56"/>
            <p:cNvCxnSpPr/>
            <p:nvPr/>
          </p:nvCxnSpPr>
          <p:spPr bwMode="auto">
            <a:xfrm>
              <a:off x="1516121" y="5210792"/>
              <a:ext cx="4956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CaixaDeTexto 57"/>
            <p:cNvSpPr txBox="1"/>
            <p:nvPr/>
          </p:nvSpPr>
          <p:spPr>
            <a:xfrm>
              <a:off x="530804" y="5019579"/>
              <a:ext cx="98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Abertura</a:t>
              </a:r>
              <a:endParaRPr lang="pt-BR" sz="1400" dirty="0"/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1592448" y="3047692"/>
              <a:ext cx="2172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800" dirty="0" smtClean="0"/>
                <a:t>Gráfico </a:t>
              </a:r>
              <a:r>
                <a:rPr lang="pt-BR" sz="1800" dirty="0"/>
                <a:t>de barras</a:t>
              </a:r>
            </a:p>
          </p:txBody>
        </p:sp>
      </p:grp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95" y="3016568"/>
            <a:ext cx="5081267" cy="31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47" y="3212976"/>
            <a:ext cx="559547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395536" y="816251"/>
            <a:ext cx="3828097" cy="2942012"/>
            <a:chOff x="5211937" y="744243"/>
            <a:chExt cx="3828097" cy="2942012"/>
          </a:xfrm>
        </p:grpSpPr>
        <p:grpSp>
          <p:nvGrpSpPr>
            <p:cNvPr id="5" name="Grupo 4"/>
            <p:cNvGrpSpPr/>
            <p:nvPr/>
          </p:nvGrpSpPr>
          <p:grpSpPr>
            <a:xfrm>
              <a:off x="5211937" y="1130218"/>
              <a:ext cx="3828097" cy="2556037"/>
              <a:chOff x="5211937" y="1130218"/>
              <a:chExt cx="3828097" cy="2556037"/>
            </a:xfrm>
          </p:grpSpPr>
          <p:sp>
            <p:nvSpPr>
              <p:cNvPr id="7" name="Retângulo 6"/>
              <p:cNvSpPr/>
              <p:nvPr/>
            </p:nvSpPr>
            <p:spPr bwMode="auto">
              <a:xfrm>
                <a:off x="6771554" y="1901136"/>
                <a:ext cx="432048" cy="8999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cxnSp>
            <p:nvCxnSpPr>
              <p:cNvPr id="8" name="Conector reto 7"/>
              <p:cNvCxnSpPr/>
              <p:nvPr/>
            </p:nvCxnSpPr>
            <p:spPr bwMode="auto">
              <a:xfrm>
                <a:off x="6987578" y="1315507"/>
                <a:ext cx="0" cy="223224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Conector de seta reta 8"/>
              <p:cNvCxnSpPr/>
              <p:nvPr/>
            </p:nvCxnSpPr>
            <p:spPr bwMode="auto">
              <a:xfrm>
                <a:off x="7071794" y="1320397"/>
                <a:ext cx="495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0" name="Conector de seta reta 9"/>
              <p:cNvCxnSpPr/>
              <p:nvPr/>
            </p:nvCxnSpPr>
            <p:spPr bwMode="auto">
              <a:xfrm>
                <a:off x="7071794" y="3547755"/>
                <a:ext cx="495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sp>
            <p:nvSpPr>
              <p:cNvPr id="11" name="CaixaDeTexto 10"/>
              <p:cNvSpPr txBox="1"/>
              <p:nvPr/>
            </p:nvSpPr>
            <p:spPr>
              <a:xfrm>
                <a:off x="7574822" y="1130218"/>
                <a:ext cx="898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Máximo</a:t>
                </a:r>
                <a:endParaRPr lang="pt-BR" sz="1400" dirty="0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7556990" y="3378478"/>
                <a:ext cx="851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Mínimo</a:t>
                </a:r>
                <a:endParaRPr lang="pt-BR" sz="1400" dirty="0"/>
              </a:p>
            </p:txBody>
          </p:sp>
          <p:cxnSp>
            <p:nvCxnSpPr>
              <p:cNvPr id="13" name="Conector de seta reta 12"/>
              <p:cNvCxnSpPr/>
              <p:nvPr/>
            </p:nvCxnSpPr>
            <p:spPr bwMode="auto">
              <a:xfrm>
                <a:off x="6236568" y="1900820"/>
                <a:ext cx="495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4" name="CaixaDeTexto 13"/>
              <p:cNvSpPr txBox="1"/>
              <p:nvPr/>
            </p:nvSpPr>
            <p:spPr>
              <a:xfrm>
                <a:off x="5211937" y="1731543"/>
                <a:ext cx="9845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Abertura</a:t>
                </a:r>
                <a:endParaRPr lang="pt-BR" sz="1400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7746090" y="2639533"/>
                <a:ext cx="12939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/>
                  <a:t>Fechamento</a:t>
                </a:r>
                <a:endParaRPr lang="pt-BR" sz="1400" dirty="0"/>
              </a:p>
            </p:txBody>
          </p:sp>
          <p:cxnSp>
            <p:nvCxnSpPr>
              <p:cNvPr id="16" name="Conector de seta reta 15"/>
              <p:cNvCxnSpPr/>
              <p:nvPr/>
            </p:nvCxnSpPr>
            <p:spPr bwMode="auto">
              <a:xfrm>
                <a:off x="7248179" y="2808810"/>
                <a:ext cx="495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6" name="Retângulo 5"/>
            <p:cNvSpPr/>
            <p:nvPr/>
          </p:nvSpPr>
          <p:spPr>
            <a:xfrm>
              <a:off x="5580112" y="744243"/>
              <a:ext cx="26661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 smtClean="0"/>
                <a:t>Gráfico </a:t>
              </a:r>
              <a:r>
                <a:rPr lang="pt-BR" sz="2000" i="1" dirty="0" err="1"/>
                <a:t>Candlestick</a:t>
              </a:r>
              <a:endParaRPr lang="pt-BR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2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Tendência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5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tendências dos preços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 bwMode="auto">
          <a:xfrm>
            <a:off x="1763688" y="1648750"/>
            <a:ext cx="2949478" cy="50405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01858" y="1742244"/>
            <a:ext cx="137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Tendência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106596" y="2532732"/>
            <a:ext cx="1872208" cy="6480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927084" y="2604740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06534" y="2689175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Alta</a:t>
            </a:r>
            <a:endParaRPr lang="pt-BR" sz="18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10800000">
            <a:off x="1784208" y="3006072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 flipH="1">
            <a:off x="1784208" y="2078172"/>
            <a:ext cx="794" cy="3193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ângulo 9"/>
          <p:cNvSpPr/>
          <p:nvPr/>
        </p:nvSpPr>
        <p:spPr bwMode="auto">
          <a:xfrm>
            <a:off x="2112327" y="3645024"/>
            <a:ext cx="187220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932815" y="3717032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12265" y="3789040"/>
            <a:ext cx="166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Baixa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 bwMode="auto">
          <a:xfrm rot="10800000">
            <a:off x="1789939" y="4118364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ângulo 13"/>
          <p:cNvSpPr/>
          <p:nvPr/>
        </p:nvSpPr>
        <p:spPr bwMode="auto">
          <a:xfrm>
            <a:off x="2112328" y="4797152"/>
            <a:ext cx="1872208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932816" y="4869160"/>
            <a:ext cx="246804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12266" y="4797152"/>
            <a:ext cx="166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Sem tendência</a:t>
            </a:r>
            <a:endParaRPr lang="pt-BR" sz="1800" dirty="0">
              <a:solidFill>
                <a:schemeClr val="bg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 rot="10800000">
            <a:off x="1789940" y="5270492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3" name="Retângulo 32"/>
          <p:cNvSpPr/>
          <p:nvPr/>
        </p:nvSpPr>
        <p:spPr>
          <a:xfrm>
            <a:off x="1002589" y="78971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400" dirty="0"/>
              <a:t>Como o passado pode ajudar a prever o futuro?</a:t>
            </a:r>
          </a:p>
        </p:txBody>
      </p:sp>
    </p:spTree>
    <p:extLst>
      <p:ext uri="{BB962C8B-B14F-4D97-AF65-F5344CB8AC3E}">
        <p14:creationId xmlns:p14="http://schemas.microsoft.com/office/powerpoint/2010/main" val="14838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5032"/>
            <a:ext cx="57483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Tendência de </a:t>
            </a:r>
            <a:r>
              <a:rPr lang="pt-BR" altLang="pt-BR" dirty="0" smtClean="0">
                <a:solidFill>
                  <a:srgbClr val="FF0000"/>
                </a:solidFill>
              </a:rPr>
              <a:t>alta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71600" y="4437112"/>
            <a:ext cx="7791400" cy="165888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Uma</a:t>
            </a:r>
            <a:r>
              <a:rPr lang="pt-BR" sz="2400" dirty="0"/>
              <a:t> </a:t>
            </a:r>
            <a:r>
              <a:rPr lang="pt-BR" sz="2400" b="1" dirty="0">
                <a:solidFill>
                  <a:srgbClr val="FF0000"/>
                </a:solidFill>
              </a:rPr>
              <a:t>tendência de </a:t>
            </a:r>
            <a:r>
              <a:rPr lang="pt-BR" sz="2400" b="1" dirty="0" smtClean="0">
                <a:solidFill>
                  <a:srgbClr val="FF0000"/>
                </a:solidFill>
              </a:rPr>
              <a:t>alta</a:t>
            </a:r>
            <a:r>
              <a:rPr lang="pt-BR" sz="2400" dirty="0" smtClean="0"/>
              <a:t>: constituída </a:t>
            </a:r>
            <a:r>
              <a:rPr lang="pt-BR" sz="2400" dirty="0"/>
              <a:t>por topos e fundos </a:t>
            </a:r>
            <a:r>
              <a:rPr lang="pt-BR" sz="2400" dirty="0" smtClean="0"/>
              <a:t>ascendentes. A Linha </a:t>
            </a:r>
            <a:r>
              <a:rPr lang="pt-BR" sz="2400" dirty="0"/>
              <a:t>de </a:t>
            </a:r>
            <a:r>
              <a:rPr lang="pt-BR" sz="2400" dirty="0" smtClean="0"/>
              <a:t>Tendência </a:t>
            </a:r>
            <a:r>
              <a:rPr lang="pt-BR" sz="2400" dirty="0"/>
              <a:t>de </a:t>
            </a:r>
            <a:r>
              <a:rPr lang="pt-BR" sz="2400" dirty="0" smtClean="0"/>
              <a:t>Alta (LTA) </a:t>
            </a:r>
            <a:r>
              <a:rPr lang="pt-BR" sz="2400" dirty="0"/>
              <a:t>é constituída pela união dos </a:t>
            </a:r>
            <a:r>
              <a:rPr lang="pt-BR" sz="2400" b="1" dirty="0" smtClean="0">
                <a:solidFill>
                  <a:srgbClr val="FF0000"/>
                </a:solidFill>
              </a:rPr>
              <a:t>FUNDOS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8" name="Elipse 7"/>
          <p:cNvSpPr/>
          <p:nvPr/>
        </p:nvSpPr>
        <p:spPr bwMode="auto">
          <a:xfrm>
            <a:off x="7236296" y="2276872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5076056" y="3068960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555776" y="4098776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3923928" y="2561974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732240" y="1556792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36858" y="2045308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LTA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 bwMode="auto">
          <a:xfrm flipV="1">
            <a:off x="2843808" y="2204864"/>
            <a:ext cx="4887166" cy="19550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7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8153400" cy="1600200"/>
          </a:xfrm>
        </p:spPr>
        <p:txBody>
          <a:bodyPr/>
          <a:lstStyle/>
          <a:p>
            <a:pPr eaLnBrk="1" hangingPunct="1"/>
            <a:r>
              <a:rPr lang="pt-BR" altLang="pt-BR" sz="2400" dirty="0" smtClean="0"/>
              <a:t>Análise fundamentalista e técnica</a:t>
            </a:r>
            <a:br>
              <a:rPr lang="pt-BR" altLang="pt-BR" sz="2400" dirty="0" smtClean="0"/>
            </a:b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endParaRPr lang="en-US" altLang="pt-BR" sz="1800" dirty="0" smtClean="0"/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14400" y="2590800"/>
            <a:ext cx="8077200" cy="3810000"/>
            <a:chOff x="0" y="0"/>
            <a:chExt cx="4306" cy="1181"/>
          </a:xfrm>
        </p:grpSpPr>
        <p:sp>
          <p:nvSpPr>
            <p:cNvPr id="307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30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07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306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/>
              <a:endParaRPr lang="pt-BR" altLang="pt-BR" sz="2000" dirty="0" smtClean="0">
                <a:solidFill>
                  <a:schemeClr val="bg2"/>
                </a:solidFill>
              </a:endParaRPr>
            </a:p>
            <a:p>
              <a:pPr algn="r" eaLnBrk="1" hangingPunct="1"/>
              <a:endParaRPr lang="pt-BR" altLang="pt-BR" dirty="0" smtClean="0">
                <a:solidFill>
                  <a:schemeClr val="bg2"/>
                </a:solidFill>
              </a:endParaRPr>
            </a:p>
            <a:p>
              <a:pPr algn="r" eaLnBrk="1" hangingPunct="1"/>
              <a:r>
                <a:rPr lang="pt-BR" altLang="pt-BR" dirty="0" err="1" smtClean="0">
                  <a:solidFill>
                    <a:schemeClr val="bg2"/>
                  </a:solidFill>
                </a:rPr>
                <a:t>Prof</a:t>
              </a:r>
              <a:r>
                <a:rPr lang="pt-BR" altLang="pt-BR" dirty="0" smtClean="0">
                  <a:solidFill>
                    <a:schemeClr val="bg2"/>
                  </a:solidFill>
                </a:rPr>
                <a:t>(a). Responsável: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Mirian R. P. </a:t>
              </a:r>
              <a:r>
                <a:rPr lang="pt-BR" altLang="pt-BR" dirty="0" err="1" smtClean="0">
                  <a:solidFill>
                    <a:srgbClr val="CC3300"/>
                  </a:solidFill>
                </a:rPr>
                <a:t>Bacchi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 eaLnBrk="1" hangingPunct="1"/>
              <a:r>
                <a:rPr lang="pt-BR" altLang="pt-BR" dirty="0" smtClean="0">
                  <a:solidFill>
                    <a:schemeClr val="bg2"/>
                  </a:solidFill>
                </a:rPr>
                <a:t>Prof. Colaborador: </a:t>
              </a:r>
              <a:r>
                <a:rPr lang="pt-BR" altLang="pt-BR" dirty="0" smtClean="0">
                  <a:solidFill>
                    <a:srgbClr val="CC3300"/>
                  </a:solidFill>
                </a:rPr>
                <a:t>Mauro </a:t>
              </a:r>
              <a:r>
                <a:rPr lang="pt-BR" altLang="pt-BR" dirty="0" err="1">
                  <a:solidFill>
                    <a:srgbClr val="CC3300"/>
                  </a:solidFill>
                </a:rPr>
                <a:t>Osaki</a:t>
              </a:r>
              <a:endParaRPr lang="pt-BR" altLang="pt-BR" dirty="0">
                <a:solidFill>
                  <a:srgbClr val="CC3300"/>
                </a:solidFill>
              </a:endParaRPr>
            </a:p>
            <a:p>
              <a:pPr algn="r"/>
              <a:endParaRPr lang="pt-BR" altLang="pt-BR" sz="1000" b="0" dirty="0"/>
            </a:p>
            <a:p>
              <a:pPr algn="r">
                <a:lnSpc>
                  <a:spcPct val="120000"/>
                </a:lnSpc>
              </a:pPr>
              <a:endParaRPr lang="pt-BR" altLang="pt-BR" sz="900" b="0" dirty="0"/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181600" y="5446713"/>
            <a:ext cx="3810000" cy="96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Fone: 55 19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3429-8853 </a:t>
            </a:r>
            <a:endParaRPr lang="pt-BR" sz="900" b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Fax: 55 19 3429-8829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E-mail: 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hlinkClick r:id="rId2"/>
              </a:rPr>
              <a:t>mrpbacch@usp.br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ou </a:t>
            </a:r>
            <a:r>
              <a:rPr lang="pt-BR" sz="900" b="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mosaki</a:t>
            </a:r>
            <a:r>
              <a:rPr lang="pt-BR" sz="900" b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@.</a:t>
            </a: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usp.br</a:t>
            </a:r>
          </a:p>
          <a:p>
            <a:pPr algn="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900" b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http://www.cepea.esalq.usp.br</a:t>
            </a:r>
          </a:p>
        </p:txBody>
      </p:sp>
    </p:spTree>
    <p:extLst>
      <p:ext uri="{BB962C8B-B14F-4D97-AF65-F5344CB8AC3E}">
        <p14:creationId xmlns:p14="http://schemas.microsoft.com/office/powerpoint/2010/main" val="12990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73" y="1479600"/>
            <a:ext cx="5919787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Tendência de </a:t>
            </a:r>
            <a:r>
              <a:rPr lang="pt-BR" altLang="pt-BR" dirty="0" smtClean="0">
                <a:solidFill>
                  <a:srgbClr val="FF0000"/>
                </a:solidFill>
              </a:rPr>
              <a:t>baixa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71600" y="4437112"/>
            <a:ext cx="7791400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Uma</a:t>
            </a:r>
            <a:r>
              <a:rPr lang="pt-BR" sz="2400" dirty="0"/>
              <a:t> </a:t>
            </a:r>
            <a:r>
              <a:rPr lang="pt-BR" sz="2400" b="1" dirty="0">
                <a:solidFill>
                  <a:srgbClr val="FF0000"/>
                </a:solidFill>
              </a:rPr>
              <a:t>tendência de </a:t>
            </a:r>
            <a:r>
              <a:rPr lang="pt-BR" sz="2400" b="1" dirty="0" smtClean="0">
                <a:solidFill>
                  <a:srgbClr val="FF0000"/>
                </a:solidFill>
              </a:rPr>
              <a:t>baixa</a:t>
            </a:r>
            <a:r>
              <a:rPr lang="pt-BR" sz="2400" dirty="0" smtClean="0"/>
              <a:t>: constituída </a:t>
            </a:r>
            <a:r>
              <a:rPr lang="pt-BR" sz="2400" dirty="0"/>
              <a:t>por topos e fundos </a:t>
            </a:r>
            <a:r>
              <a:rPr lang="pt-BR" sz="2400" dirty="0" smtClean="0"/>
              <a:t>descendentes. A Linha </a:t>
            </a:r>
            <a:r>
              <a:rPr lang="pt-BR" sz="2400" dirty="0"/>
              <a:t>de </a:t>
            </a:r>
            <a:r>
              <a:rPr lang="pt-BR" sz="2400" dirty="0" smtClean="0"/>
              <a:t>Tendência </a:t>
            </a:r>
            <a:r>
              <a:rPr lang="pt-BR" sz="2400" dirty="0"/>
              <a:t>de </a:t>
            </a:r>
            <a:r>
              <a:rPr lang="pt-BR" sz="2400" dirty="0" err="1" smtClean="0"/>
              <a:t>BAixa</a:t>
            </a:r>
            <a:r>
              <a:rPr lang="pt-BR" sz="2400" dirty="0" smtClean="0"/>
              <a:t> (LTB) </a:t>
            </a:r>
            <a:r>
              <a:rPr lang="pt-BR" sz="2400" dirty="0"/>
              <a:t>é constituída pela união dos </a:t>
            </a:r>
            <a:r>
              <a:rPr lang="pt-BR" sz="2400" b="1" dirty="0" smtClean="0">
                <a:solidFill>
                  <a:srgbClr val="FF0000"/>
                </a:solidFill>
              </a:rPr>
              <a:t>TOPOS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8" name="Elipse 7"/>
          <p:cNvSpPr/>
          <p:nvPr/>
        </p:nvSpPr>
        <p:spPr bwMode="auto">
          <a:xfrm>
            <a:off x="7269903" y="2745177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5076056" y="3068960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3739339" y="2745177"/>
            <a:ext cx="646341" cy="5543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2660431" y="1397707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4565848" y="2126844"/>
            <a:ext cx="288032" cy="2663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67774" y="2899683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LTB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 bwMode="auto">
          <a:xfrm>
            <a:off x="2804447" y="1530871"/>
            <a:ext cx="4719881" cy="13950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Elipse 15"/>
          <p:cNvSpPr/>
          <p:nvPr/>
        </p:nvSpPr>
        <p:spPr bwMode="auto">
          <a:xfrm>
            <a:off x="6084168" y="3471126"/>
            <a:ext cx="646341" cy="5543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257602" y="1849664"/>
            <a:ext cx="646341" cy="5543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5"/>
          <p:cNvGraphicFramePr>
            <a:graphicFrameLocks noChangeAspect="1"/>
          </p:cNvGraphicFramePr>
          <p:nvPr>
            <p:extLst/>
          </p:nvPr>
        </p:nvGraphicFramePr>
        <p:xfrm>
          <a:off x="533400" y="1676400"/>
          <a:ext cx="7986713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Worksheet" r:id="rId3" imgW="6410287" imgH="4400670" progId="Excel.Sheet.8">
                  <p:embed/>
                </p:oleObj>
              </mc:Choice>
              <mc:Fallback>
                <p:oleObj name="Worksheet" r:id="rId3" imgW="6410287" imgH="4400670" progId="Excel.Sheet.8">
                  <p:embed/>
                  <p:pic>
                    <p:nvPicPr>
                      <p:cNvPr id="276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986713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Line 6"/>
          <p:cNvSpPr>
            <a:spLocks noChangeShapeType="1"/>
          </p:cNvSpPr>
          <p:nvPr/>
        </p:nvSpPr>
        <p:spPr bwMode="auto">
          <a:xfrm flipV="1">
            <a:off x="2555776" y="2140246"/>
            <a:ext cx="3456384" cy="1864818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Tendência</a:t>
            </a:r>
            <a:endParaRPr lang="pt-BR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7058745" y="2140246"/>
            <a:ext cx="1257671" cy="21528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9908190">
            <a:off x="2337167" y="2526945"/>
            <a:ext cx="20265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Tendência de Alta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 rot="3435420">
            <a:off x="6770690" y="2687451"/>
            <a:ext cx="21884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Tendência de Baixa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 Tendência ou Acumulação</a:t>
            </a:r>
            <a:endParaRPr lang="pt-B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68" y="908720"/>
            <a:ext cx="61341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45448" y="445162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pt-BR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Indicação da fraqueza da tendência de </a:t>
            </a:r>
            <a:r>
              <a:rPr lang="pt-BR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alta: </a:t>
            </a:r>
            <a:r>
              <a:rPr lang="pt-BR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Quando os </a:t>
            </a:r>
            <a:r>
              <a:rPr lang="pt-BR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preços sobem para novos máximos e não são </a:t>
            </a:r>
            <a:r>
              <a:rPr lang="pt-BR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confirmados =&gt; </a:t>
            </a:r>
            <a:r>
              <a:rPr lang="pt-BR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é possível uma reversão dos preços para </a:t>
            </a:r>
            <a:r>
              <a:rPr lang="pt-BR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baixo;</a:t>
            </a:r>
          </a:p>
          <a:p>
            <a:pPr algn="just" eaLnBrk="1" hangingPunct="1">
              <a:buFontTx/>
              <a:buChar char="•"/>
            </a:pPr>
            <a:r>
              <a:rPr lang="pt-BR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Indicação </a:t>
            </a:r>
            <a:r>
              <a:rPr lang="pt-BR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 fraqueza da tendência de </a:t>
            </a:r>
            <a:r>
              <a:rPr lang="pt-BR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baixa: </a:t>
            </a:r>
            <a:r>
              <a:rPr lang="pt-BR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Quando </a:t>
            </a:r>
            <a:r>
              <a:rPr lang="pt-BR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 preços caem para novos mínimos e não são </a:t>
            </a:r>
            <a:r>
              <a:rPr lang="pt-BR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confirmados=&gt; </a:t>
            </a:r>
            <a:r>
              <a:rPr lang="pt-BR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é possível uma reversão dos preços para cima</a:t>
            </a:r>
            <a:endParaRPr lang="pt-BR" altLang="pt-BR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304800" y="1066800"/>
          <a:ext cx="8285163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Worksheet" r:id="rId3" imgW="4867560" imgH="3124721" progId="Excel.Sheet.8">
                  <p:embed/>
                </p:oleObj>
              </mc:Choice>
              <mc:Fallback>
                <p:oleObj name="Worksheet" r:id="rId3" imgW="4867560" imgH="3124721" progId="Excel.Sheet.8">
                  <p:embed/>
                  <p:pic>
                    <p:nvPicPr>
                      <p:cNvPr id="296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285163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Zona Indefinida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16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operar em um mercado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79064" y="1484784"/>
            <a:ext cx="8153400" cy="1002432"/>
          </a:xfrm>
        </p:spPr>
        <p:txBody>
          <a:bodyPr/>
          <a:lstStyle/>
          <a:p>
            <a:r>
              <a:rPr lang="pt-BR" dirty="0" smtClean="0"/>
              <a:t>Nunca venda em uma tendência de alta (início)</a:t>
            </a:r>
          </a:p>
          <a:p>
            <a:r>
              <a:rPr lang="pt-BR" dirty="0" smtClean="0"/>
              <a:t>Nunca compre em uma tendência de baixa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11560" y="3429000"/>
            <a:ext cx="5276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Regra de ouro</a:t>
            </a:r>
            <a:r>
              <a:rPr lang="pt-BR" sz="2800" dirty="0" smtClean="0"/>
              <a:t>: Compre </a:t>
            </a:r>
            <a:r>
              <a:rPr lang="pt-BR" sz="2800" dirty="0"/>
              <a:t>no início de uma tendência de alta e venda no início da tendência de baixa (queda</a:t>
            </a:r>
            <a:r>
              <a:rPr lang="pt-BR" sz="2800" dirty="0" smtClean="0"/>
              <a:t>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836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Barreiras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1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barreiras dos preços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 bwMode="auto">
          <a:xfrm>
            <a:off x="1763688" y="1648750"/>
            <a:ext cx="2949478" cy="50405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65980" y="174224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Barreiras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106596" y="2532732"/>
            <a:ext cx="1872208" cy="6480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927084" y="2604740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06534" y="2689175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Suporte</a:t>
            </a:r>
            <a:endParaRPr lang="pt-BR" sz="18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10800000">
            <a:off x="1784208" y="3006072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>
            <a:off x="1785002" y="2078172"/>
            <a:ext cx="0" cy="20417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ângulo 9"/>
          <p:cNvSpPr/>
          <p:nvPr/>
        </p:nvSpPr>
        <p:spPr bwMode="auto">
          <a:xfrm>
            <a:off x="2112327" y="3645024"/>
            <a:ext cx="187220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932815" y="3717032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12265" y="3789040"/>
            <a:ext cx="166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Resistência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 bwMode="auto">
          <a:xfrm rot="10800000">
            <a:off x="1789939" y="4118364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4073975" y="2730406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800" dirty="0"/>
              <a:t>barreira para movimento de baixa</a:t>
            </a:r>
            <a:endParaRPr lang="pt-BR" sz="1800" dirty="0"/>
          </a:p>
        </p:txBody>
      </p:sp>
      <p:sp>
        <p:nvSpPr>
          <p:cNvPr id="21" name="Retângulo 20"/>
          <p:cNvSpPr/>
          <p:nvPr/>
        </p:nvSpPr>
        <p:spPr>
          <a:xfrm>
            <a:off x="4094294" y="378904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800" dirty="0"/>
              <a:t>barreira para movimento de alta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917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Suporte e Resistência</a:t>
            </a:r>
            <a:endParaRPr lang="pt-BR" alt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052736"/>
            <a:ext cx="7361312" cy="5181600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pt-BR" b="1" dirty="0">
                <a:solidFill>
                  <a:srgbClr val="FF0000"/>
                </a:solidFill>
              </a:rPr>
              <a:t>SUPORTE:</a:t>
            </a:r>
            <a:r>
              <a:rPr lang="pt-BR" altLang="pt-BR" b="1" dirty="0">
                <a:solidFill>
                  <a:srgbClr val="FF0000"/>
                </a:solidFill>
              </a:rPr>
              <a:t> </a:t>
            </a:r>
            <a:r>
              <a:rPr lang="pt-BR" altLang="pt-BR" dirty="0">
                <a:latin typeface="Arial" charset="0"/>
              </a:rPr>
              <a:t>análogo a um alicerce de preços, mantendo psicologicamente o mercado operando acima deste </a:t>
            </a:r>
            <a:r>
              <a:rPr lang="pt-BR" altLang="pt-BR" dirty="0" smtClean="0">
                <a:latin typeface="Arial" charset="0"/>
              </a:rPr>
              <a:t>patamar</a:t>
            </a:r>
          </a:p>
          <a:p>
            <a:pPr lvl="1" algn="just"/>
            <a:r>
              <a:rPr lang="pt-BR" dirty="0" smtClean="0"/>
              <a:t>Traçada abaixo da linha de preço</a:t>
            </a:r>
          </a:p>
          <a:p>
            <a:pPr marL="0" lvl="1" indent="0" algn="just">
              <a:buNone/>
            </a:pPr>
            <a:endParaRPr lang="pt-BR" dirty="0"/>
          </a:p>
          <a:p>
            <a:pPr marL="0" lvl="1" indent="0" algn="just">
              <a:buNone/>
            </a:pPr>
            <a:endParaRPr lang="pt-BR" dirty="0" smtClean="0"/>
          </a:p>
          <a:p>
            <a:pPr>
              <a:buClr>
                <a:srgbClr val="FF0000"/>
              </a:buClr>
            </a:pPr>
            <a:r>
              <a:rPr lang="pt-BR" b="1" dirty="0" smtClean="0">
                <a:solidFill>
                  <a:srgbClr val="FF0000"/>
                </a:solidFill>
              </a:rPr>
              <a:t>RESISTÊNCIA:</a:t>
            </a:r>
            <a:r>
              <a:rPr lang="pt-BR" dirty="0" smtClean="0"/>
              <a:t> equivale ao teto de preços</a:t>
            </a:r>
          </a:p>
          <a:p>
            <a:pPr lvl="1"/>
            <a:r>
              <a:rPr lang="pt-BR" dirty="0" smtClean="0"/>
              <a:t>Traçada acima da linha de preço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9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2" name="Line 72"/>
          <p:cNvSpPr>
            <a:spLocks noChangeShapeType="1"/>
          </p:cNvSpPr>
          <p:nvPr/>
        </p:nvSpPr>
        <p:spPr bwMode="auto">
          <a:xfrm>
            <a:off x="611560" y="1745437"/>
            <a:ext cx="1588" cy="2495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3" name="Line 73"/>
          <p:cNvSpPr>
            <a:spLocks noChangeShapeType="1"/>
          </p:cNvSpPr>
          <p:nvPr/>
        </p:nvSpPr>
        <p:spPr bwMode="auto">
          <a:xfrm>
            <a:off x="613148" y="4242574"/>
            <a:ext cx="37969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3" name="Freeform 75"/>
          <p:cNvSpPr>
            <a:spLocks/>
          </p:cNvSpPr>
          <p:nvPr/>
        </p:nvSpPr>
        <p:spPr bwMode="auto">
          <a:xfrm>
            <a:off x="828675" y="2069287"/>
            <a:ext cx="3581400" cy="1846262"/>
          </a:xfrm>
          <a:custGeom>
            <a:avLst/>
            <a:gdLst>
              <a:gd name="T0" fmla="*/ 0 w 2256"/>
              <a:gd name="T1" fmla="*/ 1846262 h 1163"/>
              <a:gd name="T2" fmla="*/ 762000 w 2256"/>
              <a:gd name="T3" fmla="*/ 906462 h 1163"/>
              <a:gd name="T4" fmla="*/ 1458913 w 2256"/>
              <a:gd name="T5" fmla="*/ 1231900 h 1163"/>
              <a:gd name="T6" fmla="*/ 1847850 w 2256"/>
              <a:gd name="T7" fmla="*/ 404812 h 1163"/>
              <a:gd name="T8" fmla="*/ 2690813 w 2256"/>
              <a:gd name="T9" fmla="*/ 777875 h 1163"/>
              <a:gd name="T10" fmla="*/ 2949575 w 2256"/>
              <a:gd name="T11" fmla="*/ 0 h 1163"/>
              <a:gd name="T12" fmla="*/ 3581400 w 2256"/>
              <a:gd name="T13" fmla="*/ 177800 h 1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6" h="1163">
                <a:moveTo>
                  <a:pt x="0" y="1163"/>
                </a:moveTo>
                <a:lnTo>
                  <a:pt x="480" y="571"/>
                </a:lnTo>
                <a:lnTo>
                  <a:pt x="919" y="776"/>
                </a:lnTo>
                <a:lnTo>
                  <a:pt x="1164" y="255"/>
                </a:lnTo>
                <a:lnTo>
                  <a:pt x="1695" y="490"/>
                </a:lnTo>
                <a:lnTo>
                  <a:pt x="1858" y="0"/>
                </a:lnTo>
                <a:lnTo>
                  <a:pt x="2256" y="112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2774" name="Group 78"/>
          <p:cNvGrpSpPr>
            <a:grpSpLocks/>
          </p:cNvGrpSpPr>
          <p:nvPr/>
        </p:nvGrpSpPr>
        <p:grpSpPr bwMode="auto">
          <a:xfrm>
            <a:off x="4903788" y="1742948"/>
            <a:ext cx="4197350" cy="2497137"/>
            <a:chOff x="3002" y="2143"/>
            <a:chExt cx="2644" cy="1573"/>
          </a:xfrm>
        </p:grpSpPr>
        <p:sp>
          <p:nvSpPr>
            <p:cNvPr id="32790" name="Line 76"/>
            <p:cNvSpPr>
              <a:spLocks noChangeShapeType="1"/>
            </p:cNvSpPr>
            <p:nvPr/>
          </p:nvSpPr>
          <p:spPr bwMode="auto">
            <a:xfrm>
              <a:off x="3002" y="2143"/>
              <a:ext cx="1" cy="15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91" name="Line 77"/>
            <p:cNvSpPr>
              <a:spLocks noChangeShapeType="1"/>
            </p:cNvSpPr>
            <p:nvPr/>
          </p:nvSpPr>
          <p:spPr bwMode="auto">
            <a:xfrm>
              <a:off x="3002" y="3715"/>
              <a:ext cx="264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775" name="Freeform 79"/>
          <p:cNvSpPr>
            <a:spLocks/>
          </p:cNvSpPr>
          <p:nvPr/>
        </p:nvSpPr>
        <p:spPr bwMode="auto">
          <a:xfrm>
            <a:off x="5243513" y="1922335"/>
            <a:ext cx="3467100" cy="1830388"/>
          </a:xfrm>
          <a:custGeom>
            <a:avLst/>
            <a:gdLst>
              <a:gd name="T0" fmla="*/ 0 w 2184"/>
              <a:gd name="T1" fmla="*/ 227013 h 1153"/>
              <a:gd name="T2" fmla="*/ 631825 w 2184"/>
              <a:gd name="T3" fmla="*/ 0 h 1153"/>
              <a:gd name="T4" fmla="*/ 1084263 w 2184"/>
              <a:gd name="T5" fmla="*/ 712788 h 1153"/>
              <a:gd name="T6" fmla="*/ 1765300 w 2184"/>
              <a:gd name="T7" fmla="*/ 550863 h 1153"/>
              <a:gd name="T8" fmla="*/ 1927225 w 2184"/>
              <a:gd name="T9" fmla="*/ 1182688 h 1153"/>
              <a:gd name="T10" fmla="*/ 2705100 w 2184"/>
              <a:gd name="T11" fmla="*/ 1133475 h 1153"/>
              <a:gd name="T12" fmla="*/ 2801938 w 2184"/>
              <a:gd name="T13" fmla="*/ 1830388 h 1153"/>
              <a:gd name="T14" fmla="*/ 3467100 w 2184"/>
              <a:gd name="T15" fmla="*/ 1701800 h 1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84" h="1153">
                <a:moveTo>
                  <a:pt x="0" y="143"/>
                </a:moveTo>
                <a:lnTo>
                  <a:pt x="398" y="0"/>
                </a:lnTo>
                <a:lnTo>
                  <a:pt x="683" y="449"/>
                </a:lnTo>
                <a:lnTo>
                  <a:pt x="1112" y="347"/>
                </a:lnTo>
                <a:lnTo>
                  <a:pt x="1214" y="745"/>
                </a:lnTo>
                <a:lnTo>
                  <a:pt x="1704" y="714"/>
                </a:lnTo>
                <a:lnTo>
                  <a:pt x="1765" y="1153"/>
                </a:lnTo>
                <a:lnTo>
                  <a:pt x="2184" y="1072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6" name="Rectangle 90"/>
          <p:cNvSpPr>
            <a:spLocks noChangeArrowheads="1"/>
          </p:cNvSpPr>
          <p:nvPr/>
        </p:nvSpPr>
        <p:spPr bwMode="auto">
          <a:xfrm>
            <a:off x="1865313" y="2166124"/>
            <a:ext cx="8429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7" name="Rectangle 91"/>
          <p:cNvSpPr>
            <a:spLocks noChangeArrowheads="1"/>
          </p:cNvSpPr>
          <p:nvPr/>
        </p:nvSpPr>
        <p:spPr bwMode="auto">
          <a:xfrm>
            <a:off x="1454727" y="1962770"/>
            <a:ext cx="12535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</a:t>
            </a:r>
            <a:endParaRPr lang="pt-BR" alt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8" name="Rectangle 94"/>
          <p:cNvSpPr>
            <a:spLocks noChangeArrowheads="1"/>
          </p:cNvSpPr>
          <p:nvPr/>
        </p:nvSpPr>
        <p:spPr bwMode="auto">
          <a:xfrm>
            <a:off x="7140576" y="2244598"/>
            <a:ext cx="8588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9" name="Rectangle 96"/>
          <p:cNvSpPr>
            <a:spLocks noChangeArrowheads="1"/>
          </p:cNvSpPr>
          <p:nvPr/>
        </p:nvSpPr>
        <p:spPr bwMode="auto">
          <a:xfrm>
            <a:off x="2498725" y="3040837"/>
            <a:ext cx="6953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0" name="Rectangle 98"/>
          <p:cNvSpPr>
            <a:spLocks noChangeArrowheads="1"/>
          </p:cNvSpPr>
          <p:nvPr/>
        </p:nvSpPr>
        <p:spPr bwMode="auto">
          <a:xfrm>
            <a:off x="3713163" y="2570937"/>
            <a:ext cx="6969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1" name="Rectangle 100"/>
          <p:cNvSpPr>
            <a:spLocks noChangeArrowheads="1"/>
          </p:cNvSpPr>
          <p:nvPr/>
        </p:nvSpPr>
        <p:spPr bwMode="auto">
          <a:xfrm>
            <a:off x="5373688" y="2406523"/>
            <a:ext cx="6969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2" name="Rectangle 101"/>
          <p:cNvSpPr>
            <a:spLocks noChangeArrowheads="1"/>
          </p:cNvSpPr>
          <p:nvPr/>
        </p:nvSpPr>
        <p:spPr bwMode="auto">
          <a:xfrm>
            <a:off x="2499523" y="3296424"/>
            <a:ext cx="9842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  <a:endParaRPr lang="pt-BR" altLang="pt-BR" sz="2000">
              <a:solidFill>
                <a:srgbClr val="00C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3" name="Rectangle 102"/>
          <p:cNvSpPr>
            <a:spLocks noChangeArrowheads="1"/>
          </p:cNvSpPr>
          <p:nvPr/>
        </p:nvSpPr>
        <p:spPr bwMode="auto">
          <a:xfrm>
            <a:off x="6281738" y="2876423"/>
            <a:ext cx="6953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4" name="Line 104"/>
          <p:cNvSpPr>
            <a:spLocks noChangeShapeType="1"/>
          </p:cNvSpPr>
          <p:nvPr/>
        </p:nvSpPr>
        <p:spPr bwMode="auto">
          <a:xfrm flipV="1">
            <a:off x="723900" y="1696224"/>
            <a:ext cx="3581400" cy="16002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2785" name="Line 105"/>
          <p:cNvSpPr>
            <a:spLocks noChangeShapeType="1"/>
          </p:cNvSpPr>
          <p:nvPr/>
        </p:nvSpPr>
        <p:spPr bwMode="auto">
          <a:xfrm flipV="1">
            <a:off x="800100" y="2458224"/>
            <a:ext cx="37338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2786" name="Line 106"/>
          <p:cNvSpPr>
            <a:spLocks noChangeShapeType="1"/>
          </p:cNvSpPr>
          <p:nvPr/>
        </p:nvSpPr>
        <p:spPr bwMode="auto">
          <a:xfrm>
            <a:off x="5091113" y="1312735"/>
            <a:ext cx="3810000" cy="22098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2787" name="Line 107"/>
          <p:cNvSpPr>
            <a:spLocks noChangeShapeType="1"/>
          </p:cNvSpPr>
          <p:nvPr/>
        </p:nvSpPr>
        <p:spPr bwMode="auto">
          <a:xfrm flipH="1" flipV="1">
            <a:off x="5091113" y="2074735"/>
            <a:ext cx="34290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2788" name="Rectangle 108"/>
          <p:cNvSpPr>
            <a:spLocks noChangeArrowheads="1"/>
          </p:cNvSpPr>
          <p:nvPr/>
        </p:nvSpPr>
        <p:spPr bwMode="auto">
          <a:xfrm>
            <a:off x="6396865" y="1846135"/>
            <a:ext cx="15715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</a:t>
            </a:r>
          </a:p>
        </p:txBody>
      </p:sp>
      <p:sp>
        <p:nvSpPr>
          <p:cNvPr id="32789" name="Rectangle 109"/>
          <p:cNvSpPr>
            <a:spLocks noChangeArrowheads="1"/>
          </p:cNvSpPr>
          <p:nvPr/>
        </p:nvSpPr>
        <p:spPr bwMode="auto">
          <a:xfrm>
            <a:off x="5647144" y="3065335"/>
            <a:ext cx="116600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técnica: Suporte e Resistencia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30366" y="4240987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t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23528" y="162421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766300" y="4242574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t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559659" y="162721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2747" y="4410264"/>
            <a:ext cx="4111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pt-BR" altLang="pt-BR" sz="1800" dirty="0">
              <a:solidFill>
                <a:schemeClr val="accent4"/>
              </a:solidFill>
            </a:endParaRPr>
          </a:p>
          <a:p>
            <a:pPr algn="just"/>
            <a:r>
              <a:rPr lang="pt-BR" sz="1800" dirty="0"/>
              <a:t>Abaixo desse nível o preço não deve cai =&gt; decide-se comprar o que faz com que o preço suba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611560" y="724634"/>
            <a:ext cx="80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altLang="pt-BR" sz="2000" dirty="0">
                <a:solidFill>
                  <a:schemeClr val="accent4"/>
                </a:solidFill>
              </a:rPr>
              <a:t>O preço deve variar entre as linhas de suporte e resistência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05376" y="4581128"/>
            <a:ext cx="3995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Acima desse nível de preço não deve subir =&gt; decide-se vender e o preço cai</a:t>
            </a:r>
          </a:p>
        </p:txBody>
      </p:sp>
    </p:spTree>
    <p:extLst>
      <p:ext uri="{BB962C8B-B14F-4D97-AF65-F5344CB8AC3E}">
        <p14:creationId xmlns:p14="http://schemas.microsoft.com/office/powerpoint/2010/main" val="6616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668908" y="1338933"/>
            <a:ext cx="4012443" cy="2497137"/>
            <a:chOff x="154" y="2143"/>
            <a:chExt cx="2654" cy="1573"/>
          </a:xfrm>
        </p:grpSpPr>
        <p:sp>
          <p:nvSpPr>
            <p:cNvPr id="33823" name="Line 5"/>
            <p:cNvSpPr>
              <a:spLocks noChangeShapeType="1"/>
            </p:cNvSpPr>
            <p:nvPr/>
          </p:nvSpPr>
          <p:spPr bwMode="auto">
            <a:xfrm>
              <a:off x="154" y="2143"/>
              <a:ext cx="1" cy="15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24" name="Line 6"/>
            <p:cNvSpPr>
              <a:spLocks noChangeShapeType="1"/>
            </p:cNvSpPr>
            <p:nvPr/>
          </p:nvSpPr>
          <p:spPr bwMode="auto">
            <a:xfrm>
              <a:off x="154" y="3715"/>
              <a:ext cx="26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967163" y="1338933"/>
            <a:ext cx="3997325" cy="2497137"/>
            <a:chOff x="4765675" y="3402013"/>
            <a:chExt cx="4197350" cy="2497137"/>
          </a:xfrm>
        </p:grpSpPr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>
              <a:off x="4765675" y="3402013"/>
              <a:ext cx="1588" cy="24955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22" name="Line 9"/>
            <p:cNvSpPr>
              <a:spLocks noChangeShapeType="1"/>
            </p:cNvSpPr>
            <p:nvPr/>
          </p:nvSpPr>
          <p:spPr bwMode="auto">
            <a:xfrm>
              <a:off x="4765675" y="5897563"/>
              <a:ext cx="419735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2175446" y="1759620"/>
            <a:ext cx="8429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1891976" y="1563584"/>
            <a:ext cx="12535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</a:t>
            </a:r>
            <a:endParaRPr lang="pt-BR" alt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7203951" y="1840583"/>
            <a:ext cx="8588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2808858" y="2634333"/>
            <a:ext cx="6953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4023296" y="2164433"/>
            <a:ext cx="6969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03" name="Rectangle 15"/>
          <p:cNvSpPr>
            <a:spLocks noChangeArrowheads="1"/>
          </p:cNvSpPr>
          <p:nvPr/>
        </p:nvSpPr>
        <p:spPr bwMode="auto">
          <a:xfrm>
            <a:off x="5437063" y="2002508"/>
            <a:ext cx="6969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2287833" y="3102645"/>
            <a:ext cx="888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  <a:endParaRPr lang="pt-BR" altLang="pt-BR" sz="1800">
              <a:solidFill>
                <a:srgbClr val="00C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6345113" y="2472408"/>
            <a:ext cx="6953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06" name="Line 18"/>
          <p:cNvSpPr>
            <a:spLocks noChangeShapeType="1"/>
          </p:cNvSpPr>
          <p:nvPr/>
        </p:nvSpPr>
        <p:spPr bwMode="auto">
          <a:xfrm flipV="1">
            <a:off x="1034033" y="1289720"/>
            <a:ext cx="35814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 flipV="1">
            <a:off x="1110233" y="2051720"/>
            <a:ext cx="37338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>
            <a:off x="5154488" y="908720"/>
            <a:ext cx="3810000" cy="2209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 flipH="1" flipV="1">
            <a:off x="5154488" y="1670720"/>
            <a:ext cx="34290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0" name="Rectangle 22"/>
          <p:cNvSpPr>
            <a:spLocks noChangeArrowheads="1"/>
          </p:cNvSpPr>
          <p:nvPr/>
        </p:nvSpPr>
        <p:spPr bwMode="auto">
          <a:xfrm>
            <a:off x="6692775" y="1338933"/>
            <a:ext cx="143530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</a:t>
            </a:r>
          </a:p>
        </p:txBody>
      </p:sp>
      <p:sp>
        <p:nvSpPr>
          <p:cNvPr id="33811" name="Rectangle 23"/>
          <p:cNvSpPr>
            <a:spLocks noChangeArrowheads="1"/>
          </p:cNvSpPr>
          <p:nvPr/>
        </p:nvSpPr>
        <p:spPr bwMode="auto">
          <a:xfrm>
            <a:off x="5758610" y="2661320"/>
            <a:ext cx="106982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b="1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</a:p>
        </p:txBody>
      </p:sp>
      <p:sp>
        <p:nvSpPr>
          <p:cNvPr id="33812" name="Line 24"/>
          <p:cNvSpPr>
            <a:spLocks noChangeShapeType="1"/>
          </p:cNvSpPr>
          <p:nvPr/>
        </p:nvSpPr>
        <p:spPr bwMode="auto">
          <a:xfrm flipV="1">
            <a:off x="1338833" y="258512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3" name="Line 25"/>
          <p:cNvSpPr>
            <a:spLocks noChangeShapeType="1"/>
          </p:cNvSpPr>
          <p:nvPr/>
        </p:nvSpPr>
        <p:spPr bwMode="auto">
          <a:xfrm>
            <a:off x="1719833" y="258512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4" name="Line 26"/>
          <p:cNvSpPr>
            <a:spLocks noChangeShapeType="1"/>
          </p:cNvSpPr>
          <p:nvPr/>
        </p:nvSpPr>
        <p:spPr bwMode="auto">
          <a:xfrm flipV="1">
            <a:off x="2558033" y="212792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5" name="Line 27"/>
          <p:cNvSpPr>
            <a:spLocks noChangeShapeType="1"/>
          </p:cNvSpPr>
          <p:nvPr/>
        </p:nvSpPr>
        <p:spPr bwMode="auto">
          <a:xfrm>
            <a:off x="2862833" y="2127920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6" name="Line 28"/>
          <p:cNvSpPr>
            <a:spLocks noChangeShapeType="1"/>
          </p:cNvSpPr>
          <p:nvPr/>
        </p:nvSpPr>
        <p:spPr bwMode="auto">
          <a:xfrm flipV="1">
            <a:off x="5306888" y="144212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7" name="Line 29"/>
          <p:cNvSpPr>
            <a:spLocks noChangeShapeType="1"/>
          </p:cNvSpPr>
          <p:nvPr/>
        </p:nvSpPr>
        <p:spPr bwMode="auto">
          <a:xfrm>
            <a:off x="6068888" y="1442120"/>
            <a:ext cx="152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8" name="Line 30"/>
          <p:cNvSpPr>
            <a:spLocks noChangeShapeType="1"/>
          </p:cNvSpPr>
          <p:nvPr/>
        </p:nvSpPr>
        <p:spPr bwMode="auto">
          <a:xfrm flipV="1">
            <a:off x="6221288" y="205172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19" name="Line 31"/>
          <p:cNvSpPr>
            <a:spLocks noChangeShapeType="1"/>
          </p:cNvSpPr>
          <p:nvPr/>
        </p:nvSpPr>
        <p:spPr bwMode="auto">
          <a:xfrm>
            <a:off x="7059488" y="2051720"/>
            <a:ext cx="152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3820" name="Line 32"/>
          <p:cNvSpPr>
            <a:spLocks noChangeShapeType="1"/>
          </p:cNvSpPr>
          <p:nvPr/>
        </p:nvSpPr>
        <p:spPr bwMode="auto">
          <a:xfrm flipV="1">
            <a:off x="7211888" y="228032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técnica: Quebra de suporte e resistência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 bwMode="auto">
          <a:xfrm>
            <a:off x="3504183" y="2285876"/>
            <a:ext cx="412130" cy="4699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5" name="Elipse 34"/>
          <p:cNvSpPr/>
          <p:nvPr/>
        </p:nvSpPr>
        <p:spPr bwMode="auto">
          <a:xfrm>
            <a:off x="7780214" y="2267166"/>
            <a:ext cx="412130" cy="4699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402745" y="3822784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t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54398" y="126976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8694862" y="3852445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t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654165" y="133216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p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6833" y="4437112"/>
            <a:ext cx="4077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Se os preços ultrapassarem </a:t>
            </a:r>
            <a:r>
              <a:rPr lang="pt-BR" dirty="0">
                <a:solidFill>
                  <a:srgbClr val="FF0000"/>
                </a:solidFill>
              </a:rPr>
              <a:t>o suporte </a:t>
            </a:r>
            <a:r>
              <a:rPr lang="pt-BR" dirty="0"/>
              <a:t>devido a um fator novo, há um rompimento da reta de suporte e sinaliza para a </a:t>
            </a:r>
            <a:r>
              <a:rPr lang="pt-BR" dirty="0" smtClean="0">
                <a:solidFill>
                  <a:srgbClr val="FF0000"/>
                </a:solidFill>
              </a:rPr>
              <a:t>venda.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92363" y="4427807"/>
            <a:ext cx="3972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Se os preços ultrapassarem </a:t>
            </a:r>
            <a:r>
              <a:rPr lang="pt-BR" dirty="0">
                <a:solidFill>
                  <a:srgbClr val="00FF00"/>
                </a:solidFill>
              </a:rPr>
              <a:t>a resistência</a:t>
            </a:r>
            <a:r>
              <a:rPr lang="pt-BR" dirty="0"/>
              <a:t> devido a um fator novo, há um rompimento da reta de suporte e sinaliza para a </a:t>
            </a:r>
            <a:r>
              <a:rPr lang="pt-BR" dirty="0">
                <a:solidFill>
                  <a:srgbClr val="FF0000"/>
                </a:solidFill>
              </a:rPr>
              <a:t>compra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2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Objetivos desta apresentação</a:t>
            </a:r>
            <a:endParaRPr lang="en-US" altLang="pt-B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Fundamentalista</a:t>
            </a:r>
          </a:p>
          <a:p>
            <a:pPr eaLnBrk="1" hangingPunct="1"/>
            <a:r>
              <a:rPr lang="pt-BR" altLang="pt-BR" dirty="0" smtClean="0"/>
              <a:t>Oferta x Demanda</a:t>
            </a:r>
          </a:p>
          <a:p>
            <a:pPr eaLnBrk="1" hangingPunct="1"/>
            <a:r>
              <a:rPr lang="pt-BR" altLang="pt-BR" dirty="0" smtClean="0"/>
              <a:t>Interpretações fundamentalistas</a:t>
            </a:r>
          </a:p>
          <a:p>
            <a:pPr eaLnBrk="1" hangingPunct="1"/>
            <a:r>
              <a:rPr lang="pt-BR" altLang="pt-BR" dirty="0" smtClean="0"/>
              <a:t>Análise técnica grafista</a:t>
            </a:r>
          </a:p>
          <a:p>
            <a:pPr eaLnBrk="1" hangingPunct="1"/>
            <a:r>
              <a:rPr lang="pt-BR" altLang="pt-BR" dirty="0" smtClean="0"/>
              <a:t>Tipo de análise de tendência grafista</a:t>
            </a:r>
          </a:p>
          <a:p>
            <a:pPr eaLnBrk="1" hangingPunct="1"/>
            <a:r>
              <a:rPr lang="pt-BR" altLang="pt-BR" dirty="0" smtClean="0"/>
              <a:t>Tipo de análise de barreira (resistência e suporte)</a:t>
            </a:r>
          </a:p>
          <a:p>
            <a:pPr eaLnBrk="1" hangingPunct="1"/>
            <a:r>
              <a:rPr lang="pt-BR" altLang="pt-BR" dirty="0" smtClean="0"/>
              <a:t>Media Móvel</a:t>
            </a:r>
          </a:p>
          <a:p>
            <a:pPr eaLnBrk="1" hangingPunct="1"/>
            <a:r>
              <a:rPr lang="pt-BR" altLang="pt-BR" dirty="0" smtClean="0"/>
              <a:t>Reversão de preços</a:t>
            </a:r>
          </a:p>
          <a:p>
            <a:pPr eaLnBrk="1" hangingPunct="1"/>
            <a:r>
              <a:rPr lang="pt-BR" altLang="pt-BR" dirty="0" smtClean="0"/>
              <a:t>Continuidade de preços</a:t>
            </a:r>
          </a:p>
          <a:p>
            <a:pPr eaLnBrk="1" hangingPunct="1"/>
            <a:endParaRPr lang="pt-BR" altLang="pt-BR" dirty="0" smtClean="0"/>
          </a:p>
          <a:p>
            <a:pPr marL="0" indent="0" eaLnBrk="1" hangingPunct="1">
              <a:lnSpc>
                <a:spcPct val="130000"/>
              </a:lnSpc>
              <a:buNone/>
            </a:pPr>
            <a:endParaRPr lang="pt-BR" altLang="pt-BR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379E-A194-4A35-B72E-3AA3DB31D3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Media móvel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7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técnicos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Média móvel</a:t>
            </a:r>
          </a:p>
          <a:p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média móvel </a:t>
            </a:r>
            <a:r>
              <a:rPr lang="pt-BR" altLang="pt-BR" b="1" dirty="0">
                <a:latin typeface="Arial" charset="0"/>
              </a:rPr>
              <a:t>é a média que se movimenta ao longo do tempo</a:t>
            </a:r>
          </a:p>
          <a:p>
            <a:r>
              <a:rPr lang="pt-BR" altLang="pt-BR" b="1" dirty="0" smtClean="0">
                <a:latin typeface="Arial" charset="0"/>
              </a:rPr>
              <a:t>O </a:t>
            </a:r>
            <a:r>
              <a:rPr lang="pt-BR" altLang="pt-BR" b="1" dirty="0">
                <a:latin typeface="Arial" charset="0"/>
              </a:rPr>
              <a:t>mais objetivo e versátil indicador </a:t>
            </a:r>
            <a:r>
              <a:rPr lang="pt-BR" altLang="pt-BR" b="1" dirty="0" smtClean="0">
                <a:latin typeface="Arial" charset="0"/>
              </a:rPr>
              <a:t>técnico;</a:t>
            </a:r>
          </a:p>
          <a:p>
            <a:pPr algn="just"/>
            <a:r>
              <a:rPr lang="pt-BR" altLang="pt-BR" b="1" dirty="0">
                <a:latin typeface="Arial" charset="0"/>
              </a:rPr>
              <a:t>devido à simplicidade de construção e facilidade de interpretação, tornou-se popular entre analistas e operadores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 Móvel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196752"/>
          <a:ext cx="4752528" cy="3402323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5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Preço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MM3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MM5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1187623" y="1988840"/>
            <a:ext cx="4398866" cy="1152128"/>
            <a:chOff x="1187623" y="1988840"/>
            <a:chExt cx="4398866" cy="1152128"/>
          </a:xfrm>
        </p:grpSpPr>
        <p:sp>
          <p:nvSpPr>
            <p:cNvPr id="5" name="Retângulo 4"/>
            <p:cNvSpPr/>
            <p:nvPr/>
          </p:nvSpPr>
          <p:spPr bwMode="auto">
            <a:xfrm>
              <a:off x="1187623" y="1988840"/>
              <a:ext cx="1152128" cy="115212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" name="Retângulo 5"/>
            <p:cNvSpPr/>
            <p:nvPr/>
          </p:nvSpPr>
          <p:spPr bwMode="auto">
            <a:xfrm>
              <a:off x="2699791" y="2758999"/>
              <a:ext cx="1287760" cy="33189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15" name="Conector reto 14"/>
            <p:cNvCxnSpPr/>
            <p:nvPr/>
          </p:nvCxnSpPr>
          <p:spPr bwMode="auto">
            <a:xfrm>
              <a:off x="2339751" y="2420888"/>
              <a:ext cx="10039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ector reto 17"/>
            <p:cNvCxnSpPr/>
            <p:nvPr/>
          </p:nvCxnSpPr>
          <p:spPr bwMode="auto">
            <a:xfrm>
              <a:off x="3343671" y="2420888"/>
              <a:ext cx="0" cy="33811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347863" y="2225968"/>
                  <a:ext cx="2238626" cy="554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𝑴𝑴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pt-B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3" y="2225968"/>
                  <a:ext cx="2238626" cy="55496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upo 24"/>
          <p:cNvGrpSpPr/>
          <p:nvPr/>
        </p:nvGrpSpPr>
        <p:grpSpPr>
          <a:xfrm>
            <a:off x="1043607" y="1952440"/>
            <a:ext cx="7596336" cy="1890803"/>
            <a:chOff x="1043607" y="1952440"/>
            <a:chExt cx="7596336" cy="1890803"/>
          </a:xfrm>
        </p:grpSpPr>
        <p:sp>
          <p:nvSpPr>
            <p:cNvPr id="7" name="Retângulo 6"/>
            <p:cNvSpPr/>
            <p:nvPr/>
          </p:nvSpPr>
          <p:spPr bwMode="auto">
            <a:xfrm>
              <a:off x="1043607" y="1952440"/>
              <a:ext cx="1512168" cy="1836599"/>
            </a:xfrm>
            <a:prstGeom prst="rect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" name="Retângulo 7"/>
            <p:cNvSpPr/>
            <p:nvPr/>
          </p:nvSpPr>
          <p:spPr bwMode="auto">
            <a:xfrm>
              <a:off x="4139951" y="3429000"/>
              <a:ext cx="1512168" cy="414243"/>
            </a:xfrm>
            <a:prstGeom prst="rect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 bwMode="auto">
            <a:xfrm>
              <a:off x="2555775" y="2132856"/>
              <a:ext cx="304512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ector reto 10"/>
            <p:cNvCxnSpPr/>
            <p:nvPr/>
          </p:nvCxnSpPr>
          <p:spPr bwMode="auto">
            <a:xfrm flipV="1">
              <a:off x="5600897" y="2132856"/>
              <a:ext cx="0" cy="12961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5664320" y="2766159"/>
                  <a:ext cx="2975623" cy="559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𝑴𝑴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  <m:r>
                          <a:rPr lang="pt-BR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pt-BR" b="1" i="1" smtClean="0">
                                <a:solidFill>
                                  <a:srgbClr val="0099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pt-BR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pt-BR" b="1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pt-BR" dirty="0">
                    <a:solidFill>
                      <a:srgbClr val="0099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4320" y="2766159"/>
                  <a:ext cx="2975623" cy="55996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25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DA MÉDIA MÓVEL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" y="1052736"/>
            <a:ext cx="9128922" cy="51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25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1138311" y="2096616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138311" y="5373216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7892" name="Freeform 6"/>
          <p:cNvSpPr>
            <a:spLocks/>
          </p:cNvSpPr>
          <p:nvPr/>
        </p:nvSpPr>
        <p:spPr bwMode="auto">
          <a:xfrm>
            <a:off x="1671711" y="2934816"/>
            <a:ext cx="3810000" cy="1752600"/>
          </a:xfrm>
          <a:custGeom>
            <a:avLst/>
            <a:gdLst>
              <a:gd name="T0" fmla="*/ 0 w 2400"/>
              <a:gd name="T1" fmla="*/ 1752600 h 1104"/>
              <a:gd name="T2" fmla="*/ 1143000 w 2400"/>
              <a:gd name="T3" fmla="*/ 457200 h 1104"/>
              <a:gd name="T4" fmla="*/ 2514600 w 2400"/>
              <a:gd name="T5" fmla="*/ 1371600 h 1104"/>
              <a:gd name="T6" fmla="*/ 3810000 w 2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0" h="1104">
                <a:moveTo>
                  <a:pt x="0" y="1104"/>
                </a:moveTo>
                <a:cubicBezTo>
                  <a:pt x="228" y="716"/>
                  <a:pt x="456" y="328"/>
                  <a:pt x="720" y="288"/>
                </a:cubicBezTo>
                <a:cubicBezTo>
                  <a:pt x="984" y="248"/>
                  <a:pt x="1304" y="912"/>
                  <a:pt x="1584" y="864"/>
                </a:cubicBezTo>
                <a:cubicBezTo>
                  <a:pt x="1864" y="816"/>
                  <a:pt x="2132" y="408"/>
                  <a:pt x="240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5619824" y="3433291"/>
            <a:ext cx="276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CC00"/>
                </a:solidFill>
              </a:rPr>
              <a:t>Média móvel - 3 dias</a:t>
            </a:r>
          </a:p>
        </p:txBody>
      </p:sp>
      <p:sp>
        <p:nvSpPr>
          <p:cNvPr id="37894" name="Freeform 11"/>
          <p:cNvSpPr>
            <a:spLocks/>
          </p:cNvSpPr>
          <p:nvPr/>
        </p:nvSpPr>
        <p:spPr bwMode="auto">
          <a:xfrm>
            <a:off x="2128911" y="3366616"/>
            <a:ext cx="3429000" cy="1320800"/>
          </a:xfrm>
          <a:custGeom>
            <a:avLst/>
            <a:gdLst>
              <a:gd name="T0" fmla="*/ 0 w 2160"/>
              <a:gd name="T1" fmla="*/ 1320800 h 832"/>
              <a:gd name="T2" fmla="*/ 914400 w 2160"/>
              <a:gd name="T3" fmla="*/ 101600 h 832"/>
              <a:gd name="T4" fmla="*/ 2057400 w 2160"/>
              <a:gd name="T5" fmla="*/ 711200 h 832"/>
              <a:gd name="T6" fmla="*/ 2819400 w 2160"/>
              <a:gd name="T7" fmla="*/ 711200 h 832"/>
              <a:gd name="T8" fmla="*/ 3429000 w 2160"/>
              <a:gd name="T9" fmla="*/ 177800 h 8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" h="832">
                <a:moveTo>
                  <a:pt x="0" y="832"/>
                </a:moveTo>
                <a:cubicBezTo>
                  <a:pt x="180" y="480"/>
                  <a:pt x="360" y="128"/>
                  <a:pt x="576" y="64"/>
                </a:cubicBezTo>
                <a:cubicBezTo>
                  <a:pt x="792" y="0"/>
                  <a:pt x="1096" y="384"/>
                  <a:pt x="1296" y="448"/>
                </a:cubicBezTo>
                <a:cubicBezTo>
                  <a:pt x="1496" y="512"/>
                  <a:pt x="1632" y="504"/>
                  <a:pt x="1776" y="448"/>
                </a:cubicBezTo>
                <a:cubicBezTo>
                  <a:pt x="1920" y="392"/>
                  <a:pt x="2040" y="252"/>
                  <a:pt x="2160" y="112"/>
                </a:cubicBezTo>
              </a:path>
            </a:pathLst>
          </a:custGeom>
          <a:noFill/>
          <a:ln w="127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1005716" y="842491"/>
            <a:ext cx="191460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tx1"/>
                </a:solidFill>
              </a:rPr>
              <a:t>Média Móvel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 Móvel no gráfico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>
            <p:extLst/>
          </p:nvPr>
        </p:nvGraphicFramePr>
        <p:xfrm>
          <a:off x="755650" y="908050"/>
          <a:ext cx="7897813" cy="523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Worksheet" r:id="rId3" imgW="6581728" imgH="4924285" progId="Excel.Sheet.8">
                  <p:embed/>
                </p:oleObj>
              </mc:Choice>
              <mc:Fallback>
                <p:oleObj name="Worksheet" r:id="rId3" imgW="6581728" imgH="4924285" progId="Excel.Sheet.8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7897813" cy="523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Cotação do contrato futuro da soja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6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434726" y="1052736"/>
          <a:ext cx="8313738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Worksheet" r:id="rId3" imgW="6648840" imgH="3886681" progId="Excel.Sheet.8">
                  <p:embed/>
                </p:oleObj>
              </mc:Choice>
              <mc:Fallback>
                <p:oleObj name="Worksheet" r:id="rId3" imgW="6648840" imgH="3886681" progId="Excel.Sheet.8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26" y="1052736"/>
                        <a:ext cx="8313738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Sinal de compra e sinal de venda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0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Técnica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INDICADORES TÉCNICOS (Média Móvel</a:t>
            </a:r>
            <a:r>
              <a:rPr lang="pt-BR" altLang="pt-BR" b="1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marL="0" indent="0">
              <a:buNone/>
            </a:pPr>
            <a:endParaRPr lang="pt-BR" altLang="pt-BR" b="1" dirty="0">
              <a:solidFill>
                <a:srgbClr val="FF0000"/>
              </a:solidFill>
              <a:latin typeface="Arial" charset="0"/>
            </a:endParaRPr>
          </a:p>
          <a:p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quanto menor o número de dias </a:t>
            </a:r>
          </a:p>
          <a:p>
            <a:endParaRPr lang="pt-BR" altLang="pt-BR" b="1" dirty="0" smtClean="0">
              <a:solidFill>
                <a:schemeClr val="accent1"/>
              </a:solidFill>
              <a:latin typeface="Arial" charset="0"/>
            </a:endParaRPr>
          </a:p>
          <a:p>
            <a:pPr lvl="1"/>
            <a:r>
              <a:rPr lang="pt-BR" altLang="pt-BR" b="1" dirty="0">
                <a:latin typeface="Arial" charset="0"/>
              </a:rPr>
              <a:t>mais próxima fica da linha de preço</a:t>
            </a:r>
          </a:p>
          <a:p>
            <a:pPr marL="457200" lvl="1" indent="0">
              <a:buNone/>
            </a:pPr>
            <a:endParaRPr lang="pt-BR" altLang="pt-BR" b="1" dirty="0">
              <a:solidFill>
                <a:schemeClr val="accent1"/>
              </a:solidFill>
              <a:latin typeface="Arial" charset="0"/>
            </a:endParaRPr>
          </a:p>
          <a:p>
            <a:endParaRPr lang="pt-BR" altLang="pt-BR" b="1" dirty="0" smtClean="0">
              <a:solidFill>
                <a:schemeClr val="accent1"/>
              </a:solidFill>
              <a:latin typeface="Arial" charset="0"/>
            </a:endParaRPr>
          </a:p>
          <a:p>
            <a:r>
              <a:rPr lang="pt-BR" altLang="pt-BR" b="1" dirty="0" smtClean="0">
                <a:solidFill>
                  <a:srgbClr val="FF0000"/>
                </a:solidFill>
                <a:latin typeface="Arial" charset="0"/>
              </a:rPr>
              <a:t>quanto </a:t>
            </a:r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maior o número de dias</a:t>
            </a:r>
          </a:p>
          <a:p>
            <a:pPr lvl="1"/>
            <a:endParaRPr lang="pt-BR" altLang="pt-BR" b="1" dirty="0" smtClean="0">
              <a:latin typeface="Arial" charset="0"/>
            </a:endParaRPr>
          </a:p>
          <a:p>
            <a:pPr lvl="1"/>
            <a:r>
              <a:rPr lang="pt-BR" altLang="pt-BR" b="1" dirty="0" smtClean="0">
                <a:latin typeface="Arial" charset="0"/>
              </a:rPr>
              <a:t>mais </a:t>
            </a:r>
            <a:r>
              <a:rPr lang="pt-BR" altLang="pt-BR" b="1" dirty="0">
                <a:latin typeface="Arial" charset="0"/>
              </a:rPr>
              <a:t>insensível ela é à variação do(s) último(s) dia(s)</a:t>
            </a:r>
          </a:p>
          <a:p>
            <a:pPr lvl="1"/>
            <a:endParaRPr lang="pt-BR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55576" y="2420888"/>
            <a:ext cx="609600" cy="10668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94048" y="4810472"/>
            <a:ext cx="609600" cy="10668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24547" y="1628800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QUAL PERÍODO DECIDIR?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88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611188" y="733425"/>
          <a:ext cx="78867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Worksheet" r:id="rId3" imgW="4676743" imgH="2714709" progId="Excel.Sheet.8">
                  <p:embed/>
                </p:oleObj>
              </mc:Choice>
              <mc:Fallback>
                <p:oleObj name="Worksheet" r:id="rId3" imgW="4676743" imgH="2714709" progId="Excel.Sheet.8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733425"/>
                        <a:ext cx="7886700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Média Móvel</a:t>
            </a:r>
          </a:p>
          <a:p>
            <a:pPr marL="0" indent="0">
              <a:buNone/>
            </a:pPr>
            <a:endParaRPr lang="pt-BR" sz="1200" dirty="0" smtClean="0"/>
          </a:p>
          <a:p>
            <a:r>
              <a:rPr lang="pt-BR" altLang="pt-BR" b="1" dirty="0">
                <a:solidFill>
                  <a:schemeClr val="accent4"/>
                </a:solidFill>
                <a:latin typeface="Arial" charset="0"/>
              </a:rPr>
              <a:t>médias móveis auxiliam a identificar o final de uma tendência ou reversão de um </a:t>
            </a:r>
            <a:r>
              <a:rPr lang="pt-BR" altLang="pt-BR" b="1" dirty="0" smtClean="0">
                <a:solidFill>
                  <a:schemeClr val="accent4"/>
                </a:solidFill>
                <a:latin typeface="Arial" charset="0"/>
              </a:rPr>
              <a:t>movimento</a:t>
            </a:r>
          </a:p>
          <a:p>
            <a:pPr marL="0" indent="0">
              <a:buNone/>
            </a:pPr>
            <a:endParaRPr lang="pt-BR" altLang="pt-BR" sz="1200" b="1" dirty="0">
              <a:solidFill>
                <a:schemeClr val="accent4"/>
              </a:solidFill>
              <a:latin typeface="Arial" charset="0"/>
            </a:endParaRPr>
          </a:p>
          <a:p>
            <a:r>
              <a:rPr lang="pt-BR" altLang="pt-BR" b="1" dirty="0">
                <a:solidFill>
                  <a:schemeClr val="accent4"/>
                </a:solidFill>
                <a:latin typeface="Arial" charset="0"/>
              </a:rPr>
              <a:t>sinalização dada com certo </a:t>
            </a:r>
            <a:r>
              <a:rPr lang="pt-BR" altLang="pt-BR" b="1" dirty="0" smtClean="0">
                <a:solidFill>
                  <a:schemeClr val="accent4"/>
                </a:solidFill>
                <a:latin typeface="Arial" charset="0"/>
              </a:rPr>
              <a:t>atraso</a:t>
            </a:r>
          </a:p>
          <a:p>
            <a:pPr marL="0" indent="0">
              <a:buNone/>
            </a:pPr>
            <a:endParaRPr lang="pt-BR" altLang="pt-BR" sz="1200" b="1" dirty="0">
              <a:solidFill>
                <a:schemeClr val="accent4"/>
              </a:solidFill>
              <a:latin typeface="Arial" charset="0"/>
            </a:endParaRPr>
          </a:p>
          <a:p>
            <a:r>
              <a:rPr lang="pt-BR" altLang="pt-BR" b="1" dirty="0">
                <a:solidFill>
                  <a:schemeClr val="accent4"/>
                </a:solidFill>
                <a:latin typeface="Arial" charset="0"/>
              </a:rPr>
              <a:t>só ajuda a prever no caso onde o movimento é definido</a:t>
            </a:r>
          </a:p>
          <a:p>
            <a:pPr marL="0" indent="0">
              <a:buNone/>
            </a:pPr>
            <a:endParaRPr lang="pt-BR" altLang="pt-BR" sz="1200" b="1" dirty="0">
              <a:solidFill>
                <a:schemeClr val="accent4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pt-BR" altLang="pt-BR" b="1" dirty="0" smtClean="0">
                <a:solidFill>
                  <a:srgbClr val="FF0000"/>
                </a:solidFill>
                <a:latin typeface="Arial" charset="0"/>
              </a:rPr>
              <a:t>APENAS </a:t>
            </a:r>
            <a:r>
              <a:rPr lang="pt-BR" altLang="pt-BR" b="1" dirty="0" smtClean="0">
                <a:solidFill>
                  <a:srgbClr val="FF0000"/>
                </a:solidFill>
                <a:latin typeface="Arial" charset="0"/>
              </a:rPr>
              <a:t>CONFIRMA </a:t>
            </a:r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UM </a:t>
            </a:r>
            <a:r>
              <a:rPr lang="pt-BR" altLang="pt-BR" b="1" dirty="0" smtClean="0">
                <a:solidFill>
                  <a:srgbClr val="FF0000"/>
                </a:solidFill>
                <a:latin typeface="Arial" charset="0"/>
              </a:rPr>
              <a:t>MOVIMENTO</a:t>
            </a:r>
            <a:endParaRPr lang="pt-BR" altLang="pt-BR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tx1"/>
                </a:solidFill>
              </a:rPr>
              <a:t>Tomada de decisão exige </a:t>
            </a:r>
            <a:r>
              <a:rPr lang="pt-BR" altLang="pt-BR" dirty="0" smtClean="0">
                <a:solidFill>
                  <a:schemeClr val="tx1"/>
                </a:solidFill>
              </a:rPr>
              <a:t>projeções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pt-BR" altLang="pt-BR" dirty="0"/>
              <a:t> </a:t>
            </a:r>
            <a:r>
              <a:rPr lang="pt-BR" altLang="pt-BR" b="1" dirty="0">
                <a:solidFill>
                  <a:srgbClr val="FF0000"/>
                </a:solidFill>
              </a:rPr>
              <a:t>Análise Fundamentalista </a:t>
            </a:r>
            <a:r>
              <a:rPr lang="pt-BR" altLang="pt-BR" dirty="0"/>
              <a:t>- oferta e demanda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t-BR" altLang="pt-BR" dirty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pt-BR" altLang="pt-BR" dirty="0"/>
              <a:t> </a:t>
            </a:r>
            <a:r>
              <a:rPr lang="pt-BR" altLang="pt-BR" b="1" dirty="0">
                <a:solidFill>
                  <a:srgbClr val="FF0000"/>
                </a:solidFill>
              </a:rPr>
              <a:t>Análise Técnica </a:t>
            </a:r>
            <a:r>
              <a:rPr lang="pt-BR" altLang="pt-BR" dirty="0"/>
              <a:t>- é o estudo do </a:t>
            </a:r>
            <a:r>
              <a:rPr lang="pt-BR" altLang="pt-BR" dirty="0" smtClean="0"/>
              <a:t>movimento do </a:t>
            </a:r>
            <a:r>
              <a:rPr lang="pt-BR" altLang="pt-BR" dirty="0"/>
              <a:t>mercado, principalmente </a:t>
            </a:r>
            <a:r>
              <a:rPr lang="pt-BR" altLang="pt-BR" dirty="0" smtClean="0"/>
              <a:t>por meio </a:t>
            </a:r>
            <a:r>
              <a:rPr lang="pt-BR" altLang="pt-BR" dirty="0"/>
              <a:t>de </a:t>
            </a:r>
            <a:r>
              <a:rPr lang="pt-BR" altLang="pt-BR" dirty="0" smtClean="0"/>
              <a:t>gráficos, com </a:t>
            </a:r>
            <a:r>
              <a:rPr lang="pt-BR" altLang="pt-BR" dirty="0"/>
              <a:t>o propósito de prever a tendência futura </a:t>
            </a:r>
            <a:r>
              <a:rPr lang="pt-BR" altLang="pt-BR" dirty="0" smtClean="0"/>
              <a:t>dos </a:t>
            </a:r>
            <a:r>
              <a:rPr lang="pt-BR" altLang="pt-BR" dirty="0"/>
              <a:t>preços – não se preocupa com “o por que”. </a:t>
            </a:r>
          </a:p>
        </p:txBody>
      </p:sp>
    </p:spTree>
    <p:extLst>
      <p:ext uri="{BB962C8B-B14F-4D97-AF65-F5344CB8AC3E}">
        <p14:creationId xmlns:p14="http://schemas.microsoft.com/office/powerpoint/2010/main" val="2546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Reversão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0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Reversões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As formações de reversão costumam aparecer quando </a:t>
            </a:r>
            <a:r>
              <a:rPr lang="pt-BR" dirty="0" smtClean="0"/>
              <a:t>existem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Mudanças </a:t>
            </a:r>
            <a:r>
              <a:rPr lang="pt-BR" dirty="0"/>
              <a:t>econômicas, </a:t>
            </a:r>
            <a:endParaRPr lang="pt-BR" dirty="0" smtClean="0"/>
          </a:p>
          <a:p>
            <a:pPr lvl="1" algn="just"/>
            <a:r>
              <a:rPr lang="pt-BR" dirty="0" smtClean="0"/>
              <a:t>Choque climáticos </a:t>
            </a:r>
            <a:r>
              <a:rPr lang="pt-BR" dirty="0"/>
              <a:t>(commodities) ou </a:t>
            </a:r>
            <a:endParaRPr lang="pt-BR" dirty="0" smtClean="0"/>
          </a:p>
          <a:p>
            <a:pPr lvl="1" algn="just"/>
            <a:r>
              <a:rPr lang="pt-BR" dirty="0" smtClean="0"/>
              <a:t>Alguma </a:t>
            </a:r>
            <a:r>
              <a:rPr lang="pt-BR" dirty="0"/>
              <a:t>nova informação capaz de interromper a continuidade de um </a:t>
            </a:r>
            <a:r>
              <a:rPr lang="pt-BR" dirty="0" smtClean="0"/>
              <a:t>movimento.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2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formação de </a:t>
            </a:r>
            <a:r>
              <a:rPr lang="pt-BR" dirty="0" smtClean="0">
                <a:solidFill>
                  <a:srgbClr val="FF0000"/>
                </a:solidFill>
              </a:rPr>
              <a:t>REVERSÃO</a:t>
            </a:r>
            <a:r>
              <a:rPr lang="pt-BR" dirty="0" smtClean="0"/>
              <a:t> de preço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4" name="Retângulo 23"/>
          <p:cNvSpPr/>
          <p:nvPr/>
        </p:nvSpPr>
        <p:spPr>
          <a:xfrm>
            <a:off x="1171419" y="732014"/>
            <a:ext cx="687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>
                <a:solidFill>
                  <a:srgbClr val="FF0000"/>
                </a:solidFill>
              </a:rPr>
              <a:t>Retas de Suporte e </a:t>
            </a:r>
            <a:r>
              <a:rPr lang="pt-BR" altLang="pt-BR" sz="2000" dirty="0" smtClean="0">
                <a:solidFill>
                  <a:srgbClr val="FF0000"/>
                </a:solidFill>
              </a:rPr>
              <a:t>Resistência</a:t>
            </a:r>
            <a:endParaRPr lang="pt-BR" sz="2000" dirty="0">
              <a:solidFill>
                <a:srgbClr val="FF0000"/>
              </a:solidFill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1763688" y="1268760"/>
            <a:ext cx="4038180" cy="4752528"/>
            <a:chOff x="1763688" y="1268760"/>
            <a:chExt cx="4038180" cy="4752528"/>
          </a:xfrm>
        </p:grpSpPr>
        <p:sp>
          <p:nvSpPr>
            <p:cNvPr id="3" name="Retângulo 2"/>
            <p:cNvSpPr/>
            <p:nvPr/>
          </p:nvSpPr>
          <p:spPr bwMode="auto">
            <a:xfrm>
              <a:off x="1763688" y="1268760"/>
              <a:ext cx="4032448" cy="504056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168309" y="1362254"/>
              <a:ext cx="2999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 smtClean="0">
                  <a:solidFill>
                    <a:schemeClr val="bg1"/>
                  </a:solidFill>
                </a:rPr>
                <a:t>Formação de REVERSÃO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 bwMode="auto">
            <a:xfrm>
              <a:off x="2106596" y="1988840"/>
              <a:ext cx="3689540" cy="50870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" name="Elipse 5"/>
            <p:cNvSpPr/>
            <p:nvPr/>
          </p:nvSpPr>
          <p:spPr bwMode="auto">
            <a:xfrm>
              <a:off x="1927084" y="2060848"/>
              <a:ext cx="252536" cy="25202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1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206534" y="2082334"/>
              <a:ext cx="3250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Ombro-Cabeça-Ombro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Conector reto 7"/>
            <p:cNvCxnSpPr/>
            <p:nvPr/>
          </p:nvCxnSpPr>
          <p:spPr bwMode="auto">
            <a:xfrm rot="10800000">
              <a:off x="1784208" y="2462180"/>
              <a:ext cx="35719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ector reto 8"/>
            <p:cNvCxnSpPr/>
            <p:nvPr/>
          </p:nvCxnSpPr>
          <p:spPr bwMode="auto">
            <a:xfrm>
              <a:off x="1785002" y="1772816"/>
              <a:ext cx="0" cy="41811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tângulo 9"/>
            <p:cNvSpPr/>
            <p:nvPr/>
          </p:nvSpPr>
          <p:spPr bwMode="auto">
            <a:xfrm>
              <a:off x="2112327" y="2708920"/>
              <a:ext cx="3689540" cy="50870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1932815" y="2780928"/>
              <a:ext cx="252536" cy="25202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2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212264" y="2820764"/>
              <a:ext cx="35838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Ombro-Cabeça-Ombro Invertido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reto 12"/>
            <p:cNvCxnSpPr/>
            <p:nvPr/>
          </p:nvCxnSpPr>
          <p:spPr bwMode="auto">
            <a:xfrm rot="10800000">
              <a:off x="1789939" y="3182260"/>
              <a:ext cx="35719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tângulo 13"/>
            <p:cNvSpPr/>
            <p:nvPr/>
          </p:nvSpPr>
          <p:spPr bwMode="auto">
            <a:xfrm>
              <a:off x="2112328" y="4149080"/>
              <a:ext cx="3689540" cy="5087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1932816" y="4221088"/>
              <a:ext cx="246804" cy="25202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4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215746" y="4221088"/>
              <a:ext cx="325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chemeClr val="bg1"/>
                  </a:solidFill>
                </a:rPr>
                <a:t>Fundo Duplo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ector reto 16"/>
            <p:cNvCxnSpPr/>
            <p:nvPr/>
          </p:nvCxnSpPr>
          <p:spPr bwMode="auto">
            <a:xfrm rot="10800000">
              <a:off x="1789940" y="4622420"/>
              <a:ext cx="35719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tângulo 19"/>
            <p:cNvSpPr/>
            <p:nvPr/>
          </p:nvSpPr>
          <p:spPr bwMode="auto">
            <a:xfrm>
              <a:off x="2086076" y="4869160"/>
              <a:ext cx="3689540" cy="50870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1" name="Elipse 20"/>
            <p:cNvSpPr/>
            <p:nvPr/>
          </p:nvSpPr>
          <p:spPr bwMode="auto">
            <a:xfrm>
              <a:off x="1906564" y="4941168"/>
              <a:ext cx="246804" cy="25202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5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258022" y="4941168"/>
              <a:ext cx="325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chemeClr val="accent4"/>
                  </a:solidFill>
                </a:rPr>
                <a:t>Topo Triplo</a:t>
              </a:r>
              <a:endParaRPr lang="pt-BR" sz="1800" dirty="0">
                <a:solidFill>
                  <a:schemeClr val="accent4"/>
                </a:solidFill>
              </a:endParaRPr>
            </a:p>
          </p:txBody>
        </p:sp>
        <p:cxnSp>
          <p:nvCxnSpPr>
            <p:cNvPr id="23" name="Conector reto 22"/>
            <p:cNvCxnSpPr/>
            <p:nvPr/>
          </p:nvCxnSpPr>
          <p:spPr bwMode="auto">
            <a:xfrm rot="10800000">
              <a:off x="1763688" y="5342500"/>
              <a:ext cx="35719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Retângulo 24"/>
            <p:cNvSpPr/>
            <p:nvPr/>
          </p:nvSpPr>
          <p:spPr bwMode="auto">
            <a:xfrm>
              <a:off x="2086076" y="3429000"/>
              <a:ext cx="3689540" cy="5087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6" name="Elipse 25"/>
            <p:cNvSpPr/>
            <p:nvPr/>
          </p:nvSpPr>
          <p:spPr bwMode="auto">
            <a:xfrm>
              <a:off x="1906564" y="3501008"/>
              <a:ext cx="246804" cy="25202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3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2309510" y="3501008"/>
              <a:ext cx="325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chemeClr val="bg1"/>
                  </a:solidFill>
                </a:rPr>
                <a:t>Topo Duplo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Conector reto 27"/>
            <p:cNvCxnSpPr/>
            <p:nvPr/>
          </p:nvCxnSpPr>
          <p:spPr bwMode="auto">
            <a:xfrm rot="10800000">
              <a:off x="1763688" y="3902340"/>
              <a:ext cx="35719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tângulo 28"/>
            <p:cNvSpPr/>
            <p:nvPr/>
          </p:nvSpPr>
          <p:spPr bwMode="auto">
            <a:xfrm>
              <a:off x="2086076" y="5512586"/>
              <a:ext cx="3689540" cy="5087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1906564" y="5584594"/>
              <a:ext cx="246804" cy="252028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6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258022" y="5584594"/>
              <a:ext cx="325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chemeClr val="accent4"/>
                  </a:solidFill>
                </a:rPr>
                <a:t>Fundo triplo</a:t>
              </a:r>
              <a:endParaRPr lang="pt-BR" sz="1800" dirty="0">
                <a:solidFill>
                  <a:schemeClr val="accent4"/>
                </a:solidFill>
              </a:endParaRPr>
            </a:p>
          </p:txBody>
        </p:sp>
        <p:cxnSp>
          <p:nvCxnSpPr>
            <p:cNvPr id="32" name="Conector reto 31"/>
            <p:cNvCxnSpPr/>
            <p:nvPr/>
          </p:nvCxnSpPr>
          <p:spPr bwMode="auto">
            <a:xfrm rot="10800000">
              <a:off x="1763688" y="5985926"/>
              <a:ext cx="35719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532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547688"/>
            <a:ext cx="18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endParaRPr lang="en-US" altLang="pt-BR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699981" y="692696"/>
            <a:ext cx="811864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Ombro-cabeça-ombro</a:t>
            </a:r>
            <a:r>
              <a:rPr lang="pt-BR" altLang="pt-B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</a:t>
            </a:r>
            <a:r>
              <a:rPr lang="pt-B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padrão gráfico de reversão que sinaliza a mudança de uma </a:t>
            </a:r>
            <a:r>
              <a:rPr lang="pt-BR" sz="18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tendência de alta para baixa</a:t>
            </a:r>
            <a:r>
              <a:rPr lang="pt-B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4036" name="Line 8"/>
          <p:cNvSpPr>
            <a:spLocks noChangeShapeType="1"/>
          </p:cNvSpPr>
          <p:nvPr/>
        </p:nvSpPr>
        <p:spPr bwMode="auto">
          <a:xfrm>
            <a:off x="927656" y="4742795"/>
            <a:ext cx="5257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1080056" y="3675995"/>
            <a:ext cx="4876800" cy="1676400"/>
            <a:chOff x="762000" y="3810000"/>
            <a:chExt cx="4876800" cy="1676400"/>
          </a:xfrm>
        </p:grpSpPr>
        <p:sp>
          <p:nvSpPr>
            <p:cNvPr id="44037" name="Line 9"/>
            <p:cNvSpPr>
              <a:spLocks noChangeShapeType="1"/>
            </p:cNvSpPr>
            <p:nvPr/>
          </p:nvSpPr>
          <p:spPr bwMode="auto">
            <a:xfrm flipV="1">
              <a:off x="762000" y="4267200"/>
              <a:ext cx="838200" cy="1143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4038" name="Line 10"/>
            <p:cNvSpPr>
              <a:spLocks noChangeShapeType="1"/>
            </p:cNvSpPr>
            <p:nvPr/>
          </p:nvSpPr>
          <p:spPr bwMode="auto">
            <a:xfrm>
              <a:off x="1600200" y="4267200"/>
              <a:ext cx="609600" cy="609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4039" name="Line 11"/>
            <p:cNvSpPr>
              <a:spLocks noChangeShapeType="1"/>
            </p:cNvSpPr>
            <p:nvPr/>
          </p:nvSpPr>
          <p:spPr bwMode="auto">
            <a:xfrm flipV="1">
              <a:off x="2209800" y="3810000"/>
              <a:ext cx="685800" cy="1066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4040" name="Line 12"/>
            <p:cNvSpPr>
              <a:spLocks noChangeShapeType="1"/>
            </p:cNvSpPr>
            <p:nvPr/>
          </p:nvSpPr>
          <p:spPr bwMode="auto">
            <a:xfrm>
              <a:off x="2895600" y="3810000"/>
              <a:ext cx="990600" cy="1066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4041" name="Line 13"/>
            <p:cNvSpPr>
              <a:spLocks noChangeShapeType="1"/>
            </p:cNvSpPr>
            <p:nvPr/>
          </p:nvSpPr>
          <p:spPr bwMode="auto">
            <a:xfrm flipV="1">
              <a:off x="3886200" y="4114800"/>
              <a:ext cx="533400" cy="762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4042" name="Line 14"/>
            <p:cNvSpPr>
              <a:spLocks noChangeShapeType="1"/>
            </p:cNvSpPr>
            <p:nvPr/>
          </p:nvSpPr>
          <p:spPr bwMode="auto">
            <a:xfrm>
              <a:off x="4419600" y="4114800"/>
              <a:ext cx="1219200" cy="137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6185456" y="4571926"/>
            <a:ext cx="280053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400" dirty="0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  (Reta do Pescoço)</a:t>
            </a:r>
            <a:endParaRPr lang="pt-BR" altLang="pt-BR" sz="1400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4" name="Line 16"/>
          <p:cNvSpPr>
            <a:spLocks noChangeShapeType="1"/>
          </p:cNvSpPr>
          <p:nvPr/>
        </p:nvSpPr>
        <p:spPr bwMode="auto">
          <a:xfrm flipH="1">
            <a:off x="9612560" y="1731057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10280713" y="1238932"/>
            <a:ext cx="243718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Sinal de venda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de Reversão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 bwMode="auto">
          <a:xfrm flipV="1">
            <a:off x="950170" y="3593471"/>
            <a:ext cx="2155494" cy="19257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>
            <a:off x="3242611" y="3604901"/>
            <a:ext cx="2560878" cy="18461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CaixaDeTexto 24"/>
          <p:cNvSpPr txBox="1"/>
          <p:nvPr/>
        </p:nvSpPr>
        <p:spPr>
          <a:xfrm>
            <a:off x="2787853" y="2977788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Cabeça</a:t>
            </a:r>
          </a:p>
          <a:p>
            <a:r>
              <a:rPr lang="pt-BR" sz="1400" dirty="0" smtClean="0"/>
              <a:t>T2</a:t>
            </a:r>
            <a:endParaRPr lang="pt-BR" sz="14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506009" y="3553852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Ombro</a:t>
            </a:r>
          </a:p>
          <a:p>
            <a:r>
              <a:rPr lang="pt-BR" sz="1400" dirty="0" smtClean="0"/>
              <a:t>T1</a:t>
            </a:r>
            <a:endParaRPr lang="pt-BR" sz="1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386329" y="3409836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Ombro</a:t>
            </a:r>
          </a:p>
          <a:p>
            <a:r>
              <a:rPr lang="pt-BR" sz="1400" dirty="0" smtClean="0"/>
              <a:t>T3</a:t>
            </a:r>
            <a:endParaRPr lang="pt-BR" sz="1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383425" y="4845756"/>
            <a:ext cx="28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</a:t>
            </a:r>
            <a:endParaRPr lang="pt-BR" sz="1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103644" y="4748221"/>
            <a:ext cx="28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725511" y="1484784"/>
            <a:ext cx="8118648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A Formação é constituído por 3 Topos consecutivos e separados entre si por 2 fundos.</a:t>
            </a:r>
          </a:p>
          <a:p>
            <a:pPr algn="just">
              <a:buFont typeface="Wingdings" pitchFamily="2" charset="2"/>
              <a:buNone/>
            </a:pPr>
            <a:endParaRPr lang="pt-BR" altLang="pt-BR" sz="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Os Topos  1 e 3 são da mesma faixa de preço e são ombros do padrão. </a:t>
            </a:r>
          </a:p>
          <a:p>
            <a:pPr marL="285750" indent="-285750" algn="just">
              <a:buFontTx/>
              <a:buChar char="-"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O Topo 2 é o mais alto e fica entre os ombros, conhecido como a cabeça.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51719" y="5586469"/>
            <a:ext cx="6766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Os dois Fundos têm a mesma faixa de preço e é possível passar uma linha horizontal, conhecida como reta do pescoço.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 animBg="1"/>
      <p:bldP spid="44043" grpId="0"/>
      <p:bldP spid="25" grpId="0"/>
      <p:bldP spid="26" grpId="0"/>
      <p:bldP spid="27" grpId="0"/>
      <p:bldP spid="28" grpId="0"/>
      <p:bldP spid="29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547688"/>
            <a:ext cx="18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endParaRPr lang="en-US" altLang="pt-BR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699981" y="692696"/>
            <a:ext cx="811864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 do Ombro-cabeça-ombro</a:t>
            </a:r>
            <a:endParaRPr lang="pt-BR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4" name="Line 16"/>
          <p:cNvSpPr>
            <a:spLocks noChangeShapeType="1"/>
          </p:cNvSpPr>
          <p:nvPr/>
        </p:nvSpPr>
        <p:spPr bwMode="auto">
          <a:xfrm flipH="1">
            <a:off x="5499111" y="4237674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 sz="1200"/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6179675" y="4036789"/>
            <a:ext cx="149942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Sinal de venda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de Reversão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 bwMode="auto">
          <a:xfrm flipV="1">
            <a:off x="950170" y="3593471"/>
            <a:ext cx="2155494" cy="19257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upo 2"/>
          <p:cNvGrpSpPr/>
          <p:nvPr/>
        </p:nvGrpSpPr>
        <p:grpSpPr>
          <a:xfrm>
            <a:off x="927656" y="3193231"/>
            <a:ext cx="8058336" cy="2082964"/>
            <a:chOff x="927656" y="3193231"/>
            <a:chExt cx="8058336" cy="2082964"/>
          </a:xfrm>
        </p:grpSpPr>
        <p:sp>
          <p:nvSpPr>
            <p:cNvPr id="44036" name="Line 8"/>
            <p:cNvSpPr>
              <a:spLocks noChangeShapeType="1"/>
            </p:cNvSpPr>
            <p:nvPr/>
          </p:nvSpPr>
          <p:spPr bwMode="auto">
            <a:xfrm>
              <a:off x="927656" y="4742795"/>
              <a:ext cx="52578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080056" y="3675995"/>
              <a:ext cx="4356040" cy="1600200"/>
              <a:chOff x="762000" y="3810000"/>
              <a:chExt cx="4356040" cy="1600200"/>
            </a:xfrm>
          </p:grpSpPr>
          <p:sp>
            <p:nvSpPr>
              <p:cNvPr id="44037" name="Line 9"/>
              <p:cNvSpPr>
                <a:spLocks noChangeShapeType="1"/>
              </p:cNvSpPr>
              <p:nvPr/>
            </p:nvSpPr>
            <p:spPr bwMode="auto">
              <a:xfrm flipV="1">
                <a:off x="762000" y="4267200"/>
                <a:ext cx="838200" cy="1143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4038" name="Line 10"/>
              <p:cNvSpPr>
                <a:spLocks noChangeShapeType="1"/>
              </p:cNvSpPr>
              <p:nvPr/>
            </p:nvSpPr>
            <p:spPr bwMode="auto">
              <a:xfrm>
                <a:off x="1600200" y="4267200"/>
                <a:ext cx="609600" cy="6096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4039" name="Line 11"/>
              <p:cNvSpPr>
                <a:spLocks noChangeShapeType="1"/>
              </p:cNvSpPr>
              <p:nvPr/>
            </p:nvSpPr>
            <p:spPr bwMode="auto">
              <a:xfrm flipV="1">
                <a:off x="2209800" y="3810000"/>
                <a:ext cx="685800" cy="10668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4040" name="Line 12"/>
              <p:cNvSpPr>
                <a:spLocks noChangeShapeType="1"/>
              </p:cNvSpPr>
              <p:nvPr/>
            </p:nvSpPr>
            <p:spPr bwMode="auto">
              <a:xfrm>
                <a:off x="2895600" y="3810000"/>
                <a:ext cx="990600" cy="10668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4041" name="Line 13"/>
              <p:cNvSpPr>
                <a:spLocks noChangeShapeType="1"/>
              </p:cNvSpPr>
              <p:nvPr/>
            </p:nvSpPr>
            <p:spPr bwMode="auto">
              <a:xfrm flipV="1">
                <a:off x="3886200" y="4114800"/>
                <a:ext cx="533400" cy="762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4042" name="Line 14"/>
              <p:cNvSpPr>
                <a:spLocks noChangeShapeType="1"/>
              </p:cNvSpPr>
              <p:nvPr/>
            </p:nvSpPr>
            <p:spPr bwMode="auto">
              <a:xfrm>
                <a:off x="4419600" y="4114800"/>
                <a:ext cx="698440" cy="762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44043" name="Text Box 15"/>
            <p:cNvSpPr txBox="1">
              <a:spLocks noChangeArrowheads="1"/>
            </p:cNvSpPr>
            <p:nvPr/>
          </p:nvSpPr>
          <p:spPr bwMode="auto">
            <a:xfrm>
              <a:off x="6185456" y="4571926"/>
              <a:ext cx="2800536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rgbClr val="FFFFFF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FFFFFF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FFFFFF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FFFFFF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FFFF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pt-BR" altLang="pt-BR" sz="1400" dirty="0" smtClean="0">
                  <a:solidFill>
                    <a:srgbClr val="00CC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Suporte  (Reta do Pescoço)</a:t>
              </a:r>
              <a:endParaRPr lang="pt-BR" altLang="pt-BR" sz="1400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787853" y="3193231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Cabeça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506009" y="3769295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Ombro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386329" y="3625279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Ombro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740450" y="1240980"/>
            <a:ext cx="7863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1. Ocorre dentro de uma tendência de alta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40451" y="1628800"/>
            <a:ext cx="786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2. Projeção:</a:t>
            </a:r>
            <a:r>
              <a:rPr lang="pt-BR" dirty="0" smtClean="0"/>
              <a:t> </a:t>
            </a:r>
            <a:r>
              <a:rPr lang="pt-BR" dirty="0"/>
              <a:t>objetivo de </a:t>
            </a:r>
            <a:r>
              <a:rPr lang="pt-BR" dirty="0">
                <a:solidFill>
                  <a:srgbClr val="FF0000"/>
                </a:solidFill>
              </a:rPr>
              <a:t>baixa que o preço pode atingir</a:t>
            </a:r>
            <a:r>
              <a:rPr lang="pt-BR" dirty="0"/>
              <a:t> após romper o suporte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5436096" y="4733627"/>
            <a:ext cx="121920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8" name="Conector reto 7"/>
          <p:cNvCxnSpPr>
            <a:stCxn id="44040" idx="0"/>
          </p:cNvCxnSpPr>
          <p:nvPr/>
        </p:nvCxnSpPr>
        <p:spPr bwMode="auto">
          <a:xfrm>
            <a:off x="3213656" y="3675995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to 31"/>
          <p:cNvCxnSpPr/>
          <p:nvPr/>
        </p:nvCxnSpPr>
        <p:spPr bwMode="auto">
          <a:xfrm>
            <a:off x="5436096" y="4742795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ector reto 9"/>
          <p:cNvCxnSpPr/>
          <p:nvPr/>
        </p:nvCxnSpPr>
        <p:spPr bwMode="auto">
          <a:xfrm>
            <a:off x="2303022" y="5809595"/>
            <a:ext cx="42131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6753342" y="5603567"/>
            <a:ext cx="109036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Projeção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776287" y="2213575"/>
            <a:ext cx="786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3. Confirmação</a:t>
            </a:r>
            <a:r>
              <a:rPr lang="pt-BR" dirty="0" smtClean="0"/>
              <a:t> ocorre quando o preço fechar abaixo da linha de suporte que liga dois fundos.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4" grpId="0" animBg="1"/>
      <p:bldP spid="44045" grpId="0"/>
      <p:bldP spid="5" grpId="0"/>
      <p:bldP spid="30" grpId="0"/>
      <p:bldP spid="31" grpId="0" animBg="1"/>
      <p:bldP spid="13" grpId="0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2577"/>
            <a:ext cx="7355036" cy="564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Ombro-Cabeça-Ombro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7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547688"/>
            <a:ext cx="18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endParaRPr lang="en-US" altLang="pt-BR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699981" y="692696"/>
            <a:ext cx="811864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Ombro-cabeça-ombro invertida</a:t>
            </a:r>
            <a:r>
              <a:rPr lang="pt-BR" altLang="pt-B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</a:t>
            </a:r>
            <a:r>
              <a:rPr lang="pt-B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padrão gráfico de reversão que sinaliza a mudança de uma </a:t>
            </a:r>
            <a:r>
              <a:rPr lang="pt-BR" sz="18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tendência de baixa para Alta</a:t>
            </a:r>
            <a:r>
              <a:rPr lang="pt-BR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4036" name="Line 8"/>
          <p:cNvSpPr>
            <a:spLocks noChangeShapeType="1"/>
          </p:cNvSpPr>
          <p:nvPr/>
        </p:nvSpPr>
        <p:spPr bwMode="auto">
          <a:xfrm>
            <a:off x="1338200" y="3975115"/>
            <a:ext cx="474596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5940152" y="3789040"/>
            <a:ext cx="331236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400" dirty="0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Resistencia  (Reta do Pescoço)</a:t>
            </a:r>
            <a:endParaRPr lang="pt-BR" altLang="pt-BR" sz="1400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de Reversão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 bwMode="auto">
          <a:xfrm flipV="1">
            <a:off x="4796873" y="3332695"/>
            <a:ext cx="1143279" cy="1256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>
            <a:off x="683568" y="3597424"/>
            <a:ext cx="923419" cy="8770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CaixaDeTexto 24"/>
          <p:cNvSpPr txBox="1"/>
          <p:nvPr/>
        </p:nvSpPr>
        <p:spPr>
          <a:xfrm>
            <a:off x="3056144" y="4916871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F2</a:t>
            </a:r>
          </a:p>
          <a:p>
            <a:r>
              <a:rPr lang="pt-BR" sz="1400" dirty="0" smtClean="0"/>
              <a:t>Cabeça</a:t>
            </a:r>
            <a:endParaRPr lang="pt-BR" sz="14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640450" y="358582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T</a:t>
            </a:r>
            <a:endParaRPr lang="pt-BR" sz="1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967190" y="359742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T</a:t>
            </a:r>
            <a:endParaRPr lang="pt-BR" sz="1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801485" y="4609094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F1</a:t>
            </a:r>
          </a:p>
          <a:p>
            <a:r>
              <a:rPr lang="pt-BR" sz="1400" dirty="0" smtClean="0"/>
              <a:t>Ombro</a:t>
            </a:r>
            <a:endParaRPr lang="pt-BR" sz="1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163685" y="4612071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F3</a:t>
            </a:r>
          </a:p>
          <a:p>
            <a:r>
              <a:rPr lang="pt-BR" sz="1400" dirty="0" smtClean="0"/>
              <a:t>Ombro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725511" y="1484784"/>
            <a:ext cx="8118648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A Formação é constituído por 3 FUNDOS consecutivos e separados entre si por 2 TOPOS.</a:t>
            </a:r>
          </a:p>
          <a:p>
            <a:pPr algn="just">
              <a:buFont typeface="Wingdings" pitchFamily="2" charset="2"/>
              <a:buNone/>
            </a:pPr>
            <a:endParaRPr lang="pt-BR" altLang="pt-BR" sz="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Os FUNDOS  1 e 3 são da mesma faixa de preço e são ombros do padrão. </a:t>
            </a:r>
          </a:p>
          <a:p>
            <a:pPr marL="285750" indent="-285750" algn="just">
              <a:buFontTx/>
              <a:buChar char="-"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O FUNDO 2 é o mais alto e fica entre os ombros, conhecido como a cabeça.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4943" y="5586469"/>
            <a:ext cx="8193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Os dois Topos têm a mesma faixa de preço e é possível passar uma linha horizontal, conhecida como reta do pescoço.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1035487" y="3140968"/>
            <a:ext cx="4800600" cy="1752600"/>
            <a:chOff x="966737" y="2449266"/>
            <a:chExt cx="4800600" cy="1752600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966737" y="2830266"/>
              <a:ext cx="1143000" cy="1066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V="1">
              <a:off x="2109737" y="3363666"/>
              <a:ext cx="6096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719337" y="3363666"/>
              <a:ext cx="68580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3405137" y="3363666"/>
              <a:ext cx="609600" cy="838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4014737" y="3363666"/>
              <a:ext cx="4572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4471937" y="2449266"/>
              <a:ext cx="1295400" cy="1447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041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 animBg="1"/>
      <p:bldP spid="44043" grpId="0"/>
      <p:bldP spid="25" grpId="0"/>
      <p:bldP spid="26" grpId="0"/>
      <p:bldP spid="27" grpId="0"/>
      <p:bldP spid="28" grpId="0"/>
      <p:bldP spid="29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547688"/>
            <a:ext cx="180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endParaRPr lang="en-US" altLang="pt-BR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699981" y="692696"/>
            <a:ext cx="811864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pt-BR" altLang="pt-B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 do Ombro-cabeça-ombro invertido</a:t>
            </a:r>
            <a:endParaRPr lang="pt-BR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4" name="Line 16"/>
          <p:cNvSpPr>
            <a:spLocks noChangeShapeType="1"/>
          </p:cNvSpPr>
          <p:nvPr/>
        </p:nvSpPr>
        <p:spPr bwMode="auto">
          <a:xfrm flipH="1">
            <a:off x="5499111" y="4237674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 sz="1200"/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6102731" y="4036789"/>
            <a:ext cx="165331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Sinal de </a:t>
            </a:r>
            <a:r>
              <a:rPr lang="pt-BR" altLang="pt-BR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Compra</a:t>
            </a:r>
            <a:endParaRPr lang="pt-BR" altLang="pt-BR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 de Reversão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 bwMode="auto">
          <a:xfrm>
            <a:off x="776287" y="4209395"/>
            <a:ext cx="1141969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036" name="Line 8"/>
          <p:cNvSpPr>
            <a:spLocks noChangeShapeType="1"/>
          </p:cNvSpPr>
          <p:nvPr/>
        </p:nvSpPr>
        <p:spPr bwMode="auto">
          <a:xfrm>
            <a:off x="927656" y="4742795"/>
            <a:ext cx="5257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6185456" y="4571926"/>
            <a:ext cx="29585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400" dirty="0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  (Reta do Pescoço)</a:t>
            </a:r>
            <a:endParaRPr lang="pt-BR" altLang="pt-BR" sz="1400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0450" y="1240980"/>
            <a:ext cx="7863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1. Ocorre dentro de uma tendência de baixa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40451" y="1628800"/>
            <a:ext cx="786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2. Projeção:</a:t>
            </a:r>
            <a:r>
              <a:rPr lang="pt-BR" dirty="0" smtClean="0"/>
              <a:t> </a:t>
            </a:r>
            <a:r>
              <a:rPr lang="pt-BR" dirty="0"/>
              <a:t>objetivo de </a:t>
            </a:r>
            <a:r>
              <a:rPr lang="pt-BR" dirty="0" smtClean="0">
                <a:solidFill>
                  <a:srgbClr val="FF0000"/>
                </a:solidFill>
              </a:rPr>
              <a:t>alta </a:t>
            </a:r>
            <a:r>
              <a:rPr lang="pt-BR" dirty="0">
                <a:solidFill>
                  <a:srgbClr val="FF0000"/>
                </a:solidFill>
              </a:rPr>
              <a:t>que o preço pode atingir</a:t>
            </a:r>
            <a:r>
              <a:rPr lang="pt-BR" dirty="0"/>
              <a:t> após romper </a:t>
            </a:r>
            <a:r>
              <a:rPr lang="pt-BR" dirty="0" smtClean="0"/>
              <a:t>a resistência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5060278" y="3728917"/>
            <a:ext cx="1037757" cy="10221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3473887" y="4751040"/>
            <a:ext cx="0" cy="8438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to 31"/>
          <p:cNvCxnSpPr/>
          <p:nvPr/>
        </p:nvCxnSpPr>
        <p:spPr bwMode="auto">
          <a:xfrm>
            <a:off x="5061523" y="3890268"/>
            <a:ext cx="0" cy="8607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ector reto 9"/>
          <p:cNvCxnSpPr/>
          <p:nvPr/>
        </p:nvCxnSpPr>
        <p:spPr bwMode="auto">
          <a:xfrm>
            <a:off x="2167344" y="3890268"/>
            <a:ext cx="42131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6384206" y="3711504"/>
            <a:ext cx="109036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Projeção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776287" y="2213575"/>
            <a:ext cx="7863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altLang="pt-BR" dirty="0" smtClean="0">
                <a:ea typeface="Tahoma" panose="020B0604030504040204" pitchFamily="34" charset="0"/>
                <a:cs typeface="Tahoma" panose="020B0604030504040204" pitchFamily="34" charset="0"/>
              </a:rPr>
              <a:t>3. Confirmação</a:t>
            </a:r>
            <a:r>
              <a:rPr lang="pt-BR" dirty="0" smtClean="0"/>
              <a:t> ocorre quando o preço fechar acima da linha de resistência que liga dois topos.</a:t>
            </a:r>
            <a:endParaRPr lang="pt-BR" altLang="pt-B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035487" y="4217640"/>
            <a:ext cx="4035467" cy="1685017"/>
            <a:chOff x="1035487" y="4217640"/>
            <a:chExt cx="4035467" cy="1685017"/>
          </a:xfrm>
        </p:grpSpPr>
        <p:sp>
          <p:nvSpPr>
            <p:cNvPr id="25" name="CaixaDeTexto 24"/>
            <p:cNvSpPr txBox="1"/>
            <p:nvPr/>
          </p:nvSpPr>
          <p:spPr>
            <a:xfrm>
              <a:off x="3056144" y="5594880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Cabeça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785562" y="5365300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Ombro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273941" y="5345788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Ombro</a:t>
              </a: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1035487" y="4217640"/>
              <a:ext cx="4035467" cy="1371600"/>
              <a:chOff x="966737" y="2830266"/>
              <a:chExt cx="4035467" cy="1371600"/>
            </a:xfrm>
          </p:grpSpPr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>
                <a:off x="966737" y="2830266"/>
                <a:ext cx="1143000" cy="10668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 flipV="1">
                <a:off x="2109737" y="3363666"/>
                <a:ext cx="609600" cy="533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2719337" y="3363666"/>
                <a:ext cx="68580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7" name="Line 19"/>
              <p:cNvSpPr>
                <a:spLocks noChangeShapeType="1"/>
              </p:cNvSpPr>
              <p:nvPr/>
            </p:nvSpPr>
            <p:spPr bwMode="auto">
              <a:xfrm flipV="1">
                <a:off x="3405137" y="3363666"/>
                <a:ext cx="609600" cy="838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4014737" y="3363666"/>
                <a:ext cx="457200" cy="533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V="1">
                <a:off x="4471937" y="3363666"/>
                <a:ext cx="530267" cy="5334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0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4" grpId="0" animBg="1"/>
      <p:bldP spid="44045" grpId="0"/>
      <p:bldP spid="44036" grpId="0" animBg="1"/>
      <p:bldP spid="44043" grpId="0"/>
      <p:bldP spid="5" grpId="0"/>
      <p:bldP spid="30" grpId="0"/>
      <p:bldP spid="31" grpId="0" animBg="1"/>
      <p:bldP spid="13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>
                <a:solidFill>
                  <a:srgbClr val="FF0000"/>
                </a:solidFill>
                <a:latin typeface="+mj-lt"/>
              </a:rPr>
              <a:t>Topo </a:t>
            </a:r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duplo: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114800" y="2967939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V="1">
            <a:off x="735143" y="3181751"/>
            <a:ext cx="933130" cy="1431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>
            <a:off x="2819400" y="3306632"/>
            <a:ext cx="672480" cy="989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upo 12"/>
          <p:cNvGrpSpPr/>
          <p:nvPr/>
        </p:nvGrpSpPr>
        <p:grpSpPr>
          <a:xfrm>
            <a:off x="603058" y="3171744"/>
            <a:ext cx="2521142" cy="1481392"/>
            <a:chOff x="603058" y="3171744"/>
            <a:chExt cx="2521142" cy="1481392"/>
          </a:xfrm>
        </p:grpSpPr>
        <p:sp>
          <p:nvSpPr>
            <p:cNvPr id="46084" name="Line 6"/>
            <p:cNvSpPr>
              <a:spLocks noChangeShapeType="1"/>
            </p:cNvSpPr>
            <p:nvPr/>
          </p:nvSpPr>
          <p:spPr bwMode="auto">
            <a:xfrm flipV="1">
              <a:off x="1295400" y="3171744"/>
              <a:ext cx="533400" cy="1143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5" name="Line 7"/>
            <p:cNvSpPr>
              <a:spLocks noChangeShapeType="1"/>
            </p:cNvSpPr>
            <p:nvPr/>
          </p:nvSpPr>
          <p:spPr bwMode="auto">
            <a:xfrm>
              <a:off x="1828800" y="3171744"/>
              <a:ext cx="3048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6" name="Line 8"/>
            <p:cNvSpPr>
              <a:spLocks noChangeShapeType="1"/>
            </p:cNvSpPr>
            <p:nvPr/>
          </p:nvSpPr>
          <p:spPr bwMode="auto">
            <a:xfrm flipV="1">
              <a:off x="2133600" y="3171744"/>
              <a:ext cx="3810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2514600" y="3171744"/>
              <a:ext cx="609600" cy="1143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928914" y="4111983"/>
              <a:ext cx="366486" cy="2027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603058" y="4111983"/>
              <a:ext cx="340728" cy="5411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668273" y="273359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339752" y="273056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979712" y="373868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</a:t>
            </a:r>
            <a:endParaRPr lang="pt-BR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143000" y="3171744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828800" y="3705144"/>
            <a:ext cx="297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803846" y="3531712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2528" y="1268760"/>
            <a:ext cx="7705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reversão que sinaliza a mudança de uma tendência de </a:t>
            </a:r>
            <a:r>
              <a:rPr lang="pt-BR" dirty="0">
                <a:solidFill>
                  <a:srgbClr val="FF0000"/>
                </a:solidFill>
              </a:rPr>
              <a:t>alta para baixa</a:t>
            </a:r>
            <a:r>
              <a:rPr lang="pt-BR" dirty="0"/>
              <a:t>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35898" y="1866783"/>
            <a:ext cx="760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formação de dois topos consecutivos no mesmo nível que são separados por um fundo, assemelhando à letra M.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402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11" grpId="0"/>
      <p:bldP spid="22" grpId="0"/>
      <p:bldP spid="23" grpId="0"/>
      <p:bldP spid="24" grpId="0" animBg="1"/>
      <p:bldP spid="26" grpId="0" animBg="1"/>
      <p:bldP spid="27" grpId="0"/>
      <p:bldP spid="15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Características do Topo duplo: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893160" y="1950962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381418" y="2154767"/>
            <a:ext cx="2521142" cy="1481392"/>
            <a:chOff x="603058" y="3171744"/>
            <a:chExt cx="2521142" cy="1481392"/>
          </a:xfrm>
        </p:grpSpPr>
        <p:sp>
          <p:nvSpPr>
            <p:cNvPr id="46084" name="Line 6"/>
            <p:cNvSpPr>
              <a:spLocks noChangeShapeType="1"/>
            </p:cNvSpPr>
            <p:nvPr/>
          </p:nvSpPr>
          <p:spPr bwMode="auto">
            <a:xfrm flipV="1">
              <a:off x="1295400" y="3171744"/>
              <a:ext cx="533400" cy="1143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5" name="Line 7"/>
            <p:cNvSpPr>
              <a:spLocks noChangeShapeType="1"/>
            </p:cNvSpPr>
            <p:nvPr/>
          </p:nvSpPr>
          <p:spPr bwMode="auto">
            <a:xfrm>
              <a:off x="1828800" y="3171744"/>
              <a:ext cx="3048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6" name="Line 8"/>
            <p:cNvSpPr>
              <a:spLocks noChangeShapeType="1"/>
            </p:cNvSpPr>
            <p:nvPr/>
          </p:nvSpPr>
          <p:spPr bwMode="auto">
            <a:xfrm flipV="1">
              <a:off x="2133600" y="3171744"/>
              <a:ext cx="3810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2514600" y="3171744"/>
              <a:ext cx="609600" cy="1143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928914" y="4111983"/>
              <a:ext cx="366486" cy="2027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603058" y="4111983"/>
              <a:ext cx="340728" cy="5411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921360" y="2154767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607160" y="2688167"/>
            <a:ext cx="297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582206" y="2514735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2911960" y="2171002"/>
            <a:ext cx="0" cy="496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flipV="1">
            <a:off x="1551782" y="2171002"/>
            <a:ext cx="933130" cy="1431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>
            <a:off x="3588720" y="2700491"/>
            <a:ext cx="0" cy="496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2484912" y="3196957"/>
            <a:ext cx="2971800" cy="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610602" y="3011200"/>
            <a:ext cx="115638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7030A0"/>
                </a:solidFill>
                <a:latin typeface="+mj-lt"/>
              </a:rPr>
              <a:t>Projeção</a:t>
            </a:r>
            <a:endParaRPr lang="pt-BR" altLang="pt-BR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9201" y="3929509"/>
            <a:ext cx="656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1. Ocorre </a:t>
            </a:r>
            <a:r>
              <a:rPr lang="pt-BR" dirty="0"/>
              <a:t>dentro de uma tendência de alta;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9200" y="4275674"/>
            <a:ext cx="743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2. Projeção</a:t>
            </a:r>
            <a:r>
              <a:rPr lang="pt-BR" dirty="0"/>
              <a:t>: objetivo de baixa que </a:t>
            </a:r>
            <a:r>
              <a:rPr lang="pt-BR" dirty="0" smtClean="0"/>
              <a:t>o preço </a:t>
            </a:r>
            <a:r>
              <a:rPr lang="pt-BR" dirty="0"/>
              <a:t>pode atingir após romper o suporte;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6460" y="4860449"/>
            <a:ext cx="7932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3. Confirmação do Topo Duplo ocorre quando o preço rompe a linha de suporte. (saída – Venda)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6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24" grpId="0" animBg="1"/>
      <p:bldP spid="26" grpId="0" animBg="1"/>
      <p:bldP spid="27" grpId="0"/>
      <p:bldP spid="29" grpId="0" animBg="1"/>
      <p:bldP spid="30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79079" y="2478361"/>
            <a:ext cx="71493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Onde:</a:t>
            </a:r>
          </a:p>
          <a:p>
            <a:pPr algn="just"/>
            <a:r>
              <a:rPr lang="pt-BR" sz="1400" dirty="0" err="1" smtClean="0"/>
              <a:t>q</a:t>
            </a:r>
            <a:r>
              <a:rPr lang="pt-BR" sz="1400" baseline="-25000" dirty="0" err="1" smtClean="0"/>
              <a:t>s</a:t>
            </a:r>
            <a:r>
              <a:rPr lang="pt-BR" sz="1400" dirty="0" smtClean="0"/>
              <a:t>   = quantidade ofertada</a:t>
            </a:r>
          </a:p>
          <a:p>
            <a:pPr algn="just"/>
            <a:r>
              <a:rPr lang="pt-BR" sz="1400" i="1" dirty="0" smtClean="0"/>
              <a:t>p</a:t>
            </a:r>
            <a:r>
              <a:rPr lang="pt-BR" sz="1400" dirty="0" smtClean="0"/>
              <a:t>    = preço do produto</a:t>
            </a:r>
          </a:p>
          <a:p>
            <a:pPr algn="just"/>
            <a:r>
              <a:rPr lang="pt-BR" sz="1400" dirty="0" smtClean="0"/>
              <a:t>y    = Produção</a:t>
            </a:r>
          </a:p>
          <a:p>
            <a:pPr algn="just"/>
            <a:r>
              <a:rPr lang="pt-BR" sz="1400" i="1" dirty="0" smtClean="0"/>
              <a:t>s</a:t>
            </a:r>
            <a:r>
              <a:rPr lang="pt-BR" sz="1400" i="1" baseline="-25000" dirty="0" smtClean="0"/>
              <a:t>i</a:t>
            </a:r>
            <a:r>
              <a:rPr lang="pt-BR" sz="1400" dirty="0" smtClean="0"/>
              <a:t>    = Estoque inicial</a:t>
            </a:r>
          </a:p>
          <a:p>
            <a:pPr algn="just"/>
            <a:r>
              <a:rPr lang="pt-BR" sz="1400" dirty="0" smtClean="0"/>
              <a:t>m   =  importação</a:t>
            </a:r>
          </a:p>
          <a:p>
            <a:pPr algn="just"/>
            <a:r>
              <a:rPr lang="pt-BR" sz="1400" dirty="0" smtClean="0"/>
              <a:t>x   = exportação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4324208"/>
            <a:ext cx="826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quantidade ofertada é uma função de preço dado a quantidade ofertada, estoque inicial (passagem), importação e exportação.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12425" y="899428"/>
            <a:ext cx="373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A função OFERTA é definida:</a:t>
            </a:r>
            <a:endParaRPr lang="pt-B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91014" y="1556792"/>
                <a:ext cx="4705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pt-BR" sz="32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pt-BR" sz="3200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𝒇</m:t>
                      </m:r>
                      <m:r>
                        <a:rPr lang="pt-BR" sz="3200" b="1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𝒑</m:t>
                          </m:r>
                        </m:e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pt-BR" sz="32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3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32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14" y="1556792"/>
                <a:ext cx="470512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72534" y="5165109"/>
                <a:ext cx="4705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pt-BR" sz="32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𝒚</m:t>
                      </m:r>
                      <m:r>
                        <a:rPr lang="pt-BR" sz="32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pt-BR" sz="32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sz="3200" b="1" i="1" smtClean="0">
                          <a:latin typeface="Cambria Math"/>
                        </a:rPr>
                        <m:t>+</m:t>
                      </m:r>
                      <m:r>
                        <a:rPr lang="pt-BR" sz="3200" b="1" i="1" smtClean="0">
                          <a:latin typeface="Cambria Math"/>
                        </a:rPr>
                        <m:t>𝒎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34" y="5165109"/>
                <a:ext cx="470512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Fundo duplo: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737695" y="3692112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V="1">
            <a:off x="3611905" y="3172726"/>
            <a:ext cx="1202468" cy="1218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>
            <a:off x="1018533" y="3133917"/>
            <a:ext cx="786780" cy="12887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1781356" y="454889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124175" y="449888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451695" y="348116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765895" y="3895917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805313" y="4470080"/>
            <a:ext cx="297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780359" y="4296648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2528" y="1268760"/>
            <a:ext cx="7705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reversão que sinaliza a mudança de uma tendência de </a:t>
            </a:r>
            <a:r>
              <a:rPr lang="pt-BR" dirty="0" smtClean="0">
                <a:solidFill>
                  <a:srgbClr val="FF0000"/>
                </a:solidFill>
              </a:rPr>
              <a:t>baixa </a:t>
            </a:r>
            <a:r>
              <a:rPr lang="pt-BR" dirty="0">
                <a:solidFill>
                  <a:srgbClr val="FF0000"/>
                </a:solidFill>
              </a:rPr>
              <a:t>para </a:t>
            </a:r>
            <a:r>
              <a:rPr lang="pt-BR" dirty="0" smtClean="0">
                <a:solidFill>
                  <a:srgbClr val="FF0000"/>
                </a:solidFill>
              </a:rPr>
              <a:t>alta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35898" y="1866783"/>
            <a:ext cx="760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formação de dois </a:t>
            </a:r>
            <a:r>
              <a:rPr lang="pt-BR" dirty="0" smtClean="0"/>
              <a:t>fundos </a:t>
            </a:r>
            <a:r>
              <a:rPr lang="pt-BR" dirty="0"/>
              <a:t>consecutivos no mesmo nível que são separados por um </a:t>
            </a:r>
            <a:r>
              <a:rPr lang="pt-BR" dirty="0" smtClean="0"/>
              <a:t>topo, </a:t>
            </a:r>
            <a:r>
              <a:rPr lang="pt-BR" dirty="0"/>
              <a:t>assemelhando à letra </a:t>
            </a:r>
            <a:r>
              <a:rPr lang="pt-BR" dirty="0" smtClean="0"/>
              <a:t>W. </a:t>
            </a:r>
            <a:endParaRPr lang="pt-BR" alt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308695" y="3133917"/>
            <a:ext cx="3124200" cy="1295400"/>
            <a:chOff x="1676400" y="4537327"/>
            <a:chExt cx="3124200" cy="1295400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1676400" y="4537327"/>
              <a:ext cx="685800" cy="1295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2362200" y="5299327"/>
              <a:ext cx="6096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971800" y="5299327"/>
              <a:ext cx="6096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3581400" y="4613527"/>
              <a:ext cx="1219200" cy="1219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855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11" grpId="0"/>
      <p:bldP spid="22" grpId="0"/>
      <p:bldP spid="23" grpId="0"/>
      <p:bldP spid="24" grpId="0" animBg="1"/>
      <p:bldP spid="26" grpId="0" animBg="1"/>
      <p:bldP spid="27" grpId="0"/>
      <p:bldP spid="15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Características do Fundo duplo: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893160" y="1950962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921360" y="2154767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607160" y="2688167"/>
            <a:ext cx="297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582206" y="2514735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2911960" y="2171002"/>
            <a:ext cx="0" cy="496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>
            <a:off x="1392817" y="1413705"/>
            <a:ext cx="730911" cy="12867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>
            <a:off x="4067944" y="1628800"/>
            <a:ext cx="0" cy="496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2911960" y="1625408"/>
            <a:ext cx="2971800" cy="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037650" y="1439651"/>
            <a:ext cx="115638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7030A0"/>
                </a:solidFill>
                <a:latin typeface="+mj-lt"/>
              </a:rPr>
              <a:t>Projeção</a:t>
            </a:r>
            <a:endParaRPr lang="pt-BR" altLang="pt-BR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9201" y="3929509"/>
            <a:ext cx="656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1. Ocorre </a:t>
            </a:r>
            <a:r>
              <a:rPr lang="pt-BR" dirty="0"/>
              <a:t>dentro de uma tendência de </a:t>
            </a:r>
            <a:r>
              <a:rPr lang="pt-BR" dirty="0" smtClean="0"/>
              <a:t>baixa;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09200" y="4275674"/>
            <a:ext cx="743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2. Projeção</a:t>
            </a:r>
            <a:r>
              <a:rPr lang="pt-BR" dirty="0"/>
              <a:t>: objetivo de </a:t>
            </a:r>
            <a:r>
              <a:rPr lang="pt-BR" dirty="0" smtClean="0"/>
              <a:t>alta </a:t>
            </a:r>
            <a:r>
              <a:rPr lang="pt-BR" dirty="0"/>
              <a:t>que </a:t>
            </a:r>
            <a:r>
              <a:rPr lang="pt-BR" dirty="0" smtClean="0"/>
              <a:t>o preço </a:t>
            </a:r>
            <a:r>
              <a:rPr lang="pt-BR" dirty="0"/>
              <a:t>pode atingir após romper </a:t>
            </a:r>
            <a:r>
              <a:rPr lang="pt-BR" dirty="0" smtClean="0"/>
              <a:t>a resistência;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16460" y="4860449"/>
            <a:ext cx="7932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3. Confirmação do Fundo Duplo ocorre quando o preço rompe a linha de Resistência. (Entrada – Compra)</a:t>
            </a:r>
            <a:endParaRPr lang="pt-BR" dirty="0"/>
          </a:p>
        </p:txBody>
      </p:sp>
      <p:grpSp>
        <p:nvGrpSpPr>
          <p:cNvPr id="22" name="Grupo 21"/>
          <p:cNvGrpSpPr/>
          <p:nvPr/>
        </p:nvGrpSpPr>
        <p:grpSpPr>
          <a:xfrm>
            <a:off x="1620325" y="1392767"/>
            <a:ext cx="3124200" cy="1295400"/>
            <a:chOff x="1676400" y="4537327"/>
            <a:chExt cx="3124200" cy="129540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676400" y="4537327"/>
              <a:ext cx="685800" cy="1295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2362200" y="5299327"/>
              <a:ext cx="6096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2971800" y="5299327"/>
              <a:ext cx="6096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3581400" y="4613527"/>
              <a:ext cx="1219200" cy="1219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877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24" grpId="0" animBg="1"/>
      <p:bldP spid="26" grpId="0" animBg="1"/>
      <p:bldP spid="27" grpId="0"/>
      <p:bldP spid="29" grpId="0" animBg="1"/>
      <p:bldP spid="30" grpId="0"/>
      <p:bldP spid="8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AutoShape 3"/>
          <p:cNvSpPr>
            <a:spLocks noChangeArrowheads="1"/>
          </p:cNvSpPr>
          <p:nvPr/>
        </p:nvSpPr>
        <p:spPr bwMode="auto">
          <a:xfrm rot="-3212226">
            <a:off x="5905500" y="40005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 rot="-3212226">
            <a:off x="5448300" y="39243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57800" y="4267200"/>
            <a:ext cx="202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r>
              <a:rPr lang="pt-BR" altLang="pt-BR" b="1">
                <a:solidFill>
                  <a:schemeClr val="hlink"/>
                </a:solidFill>
                <a:latin typeface="Arial" charset="0"/>
              </a:rPr>
              <a:t>Fundo duplo</a:t>
            </a:r>
          </a:p>
        </p:txBody>
      </p:sp>
    </p:spTree>
    <p:extLst>
      <p:ext uri="{BB962C8B-B14F-4D97-AF65-F5344CB8AC3E}">
        <p14:creationId xmlns:p14="http://schemas.microsoft.com/office/powerpoint/2010/main" val="6686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>
                <a:solidFill>
                  <a:srgbClr val="FF0000"/>
                </a:solidFill>
                <a:latin typeface="+mj-lt"/>
              </a:rPr>
              <a:t>Topo </a:t>
            </a:r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Triplo: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114800" y="2967939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V="1">
            <a:off x="735143" y="3181751"/>
            <a:ext cx="933130" cy="1431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>
            <a:off x="3563888" y="3325214"/>
            <a:ext cx="550912" cy="989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143000" y="3171744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828800" y="3705144"/>
            <a:ext cx="297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803846" y="3531712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2528" y="1268760"/>
            <a:ext cx="7705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reversão que sinaliza a mudança de uma tendência de </a:t>
            </a:r>
            <a:r>
              <a:rPr lang="pt-BR" dirty="0">
                <a:solidFill>
                  <a:srgbClr val="FF0000"/>
                </a:solidFill>
              </a:rPr>
              <a:t>alta para baixa</a:t>
            </a:r>
            <a:r>
              <a:rPr lang="pt-BR" dirty="0"/>
              <a:t>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35898" y="1866783"/>
            <a:ext cx="760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formação de </a:t>
            </a:r>
            <a:r>
              <a:rPr lang="pt-BR" dirty="0" smtClean="0">
                <a:solidFill>
                  <a:srgbClr val="FF0000"/>
                </a:solidFill>
              </a:rPr>
              <a:t>TRES </a:t>
            </a:r>
            <a:r>
              <a:rPr lang="pt-BR" dirty="0"/>
              <a:t>topos consecutivos no mesmo nível que são separados por </a:t>
            </a:r>
            <a:r>
              <a:rPr lang="pt-BR" dirty="0" smtClean="0">
                <a:solidFill>
                  <a:srgbClr val="FF0000"/>
                </a:solidFill>
              </a:rPr>
              <a:t>dois</a:t>
            </a:r>
            <a:r>
              <a:rPr lang="pt-BR" dirty="0" smtClean="0"/>
              <a:t> fundo. </a:t>
            </a:r>
            <a:endParaRPr lang="pt-BR" alt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603058" y="3171744"/>
            <a:ext cx="2905590" cy="1481392"/>
            <a:chOff x="603058" y="3171744"/>
            <a:chExt cx="2905590" cy="1481392"/>
          </a:xfrm>
        </p:grpSpPr>
        <p:sp>
          <p:nvSpPr>
            <p:cNvPr id="46084" name="Line 6"/>
            <p:cNvSpPr>
              <a:spLocks noChangeShapeType="1"/>
            </p:cNvSpPr>
            <p:nvPr/>
          </p:nvSpPr>
          <p:spPr bwMode="auto">
            <a:xfrm flipV="1">
              <a:off x="1295400" y="3171744"/>
              <a:ext cx="533400" cy="1143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5" name="Line 7"/>
            <p:cNvSpPr>
              <a:spLocks noChangeShapeType="1"/>
            </p:cNvSpPr>
            <p:nvPr/>
          </p:nvSpPr>
          <p:spPr bwMode="auto">
            <a:xfrm>
              <a:off x="1828800" y="3171744"/>
              <a:ext cx="3048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6" name="Line 8"/>
            <p:cNvSpPr>
              <a:spLocks noChangeShapeType="1"/>
            </p:cNvSpPr>
            <p:nvPr/>
          </p:nvSpPr>
          <p:spPr bwMode="auto">
            <a:xfrm flipV="1">
              <a:off x="2133600" y="3171744"/>
              <a:ext cx="3810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3203848" y="3181751"/>
              <a:ext cx="304800" cy="5569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928914" y="4111983"/>
              <a:ext cx="366486" cy="2027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603058" y="4111983"/>
              <a:ext cx="340728" cy="5411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518048" y="3171744"/>
              <a:ext cx="3048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V="1">
              <a:off x="2822848" y="3171744"/>
              <a:ext cx="3810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673950" y="2730568"/>
            <a:ext cx="1696723" cy="1346666"/>
            <a:chOff x="1673950" y="2730568"/>
            <a:chExt cx="1696723" cy="1346666"/>
          </a:xfrm>
        </p:grpSpPr>
        <p:sp>
          <p:nvSpPr>
            <p:cNvPr id="11" name="CaixaDeTexto 10"/>
            <p:cNvSpPr txBox="1"/>
            <p:nvPr/>
          </p:nvSpPr>
          <p:spPr>
            <a:xfrm>
              <a:off x="1673950" y="273359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363198" y="2730568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979712" y="373868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</a:t>
              </a:r>
              <a:endParaRPr lang="pt-BR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060973" y="273359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</a:t>
              </a:r>
              <a:endParaRPr lang="pt-BR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685764" y="3721911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1894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24" grpId="0" animBg="1"/>
      <p:bldP spid="26" grpId="0" animBg="1"/>
      <p:bldP spid="27" grpId="0"/>
      <p:bldP spid="15" grpId="0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Características do Topo </a:t>
            </a:r>
            <a:r>
              <a:rPr lang="pt-BR" altLang="pt-BR" sz="2000" dirty="0" smtClean="0">
                <a:solidFill>
                  <a:srgbClr val="FF0000"/>
                </a:solidFill>
                <a:latin typeface="+mj-lt"/>
              </a:rPr>
              <a:t>Tri</a:t>
            </a:r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893160" y="1950962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921360" y="2154767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607160" y="2688167"/>
            <a:ext cx="297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582206" y="2514735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2911960" y="2171002"/>
            <a:ext cx="0" cy="496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flipV="1">
            <a:off x="875182" y="2165577"/>
            <a:ext cx="933130" cy="1431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>
            <a:off x="3588720" y="2700491"/>
            <a:ext cx="0" cy="496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2484912" y="3196957"/>
            <a:ext cx="2971800" cy="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610602" y="3011200"/>
            <a:ext cx="115638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7030A0"/>
                </a:solidFill>
                <a:latin typeface="+mj-lt"/>
              </a:rPr>
              <a:t>Projeção</a:t>
            </a:r>
            <a:endParaRPr lang="pt-BR" altLang="pt-BR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9201" y="3929509"/>
            <a:ext cx="656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1. Ocorre </a:t>
            </a:r>
            <a:r>
              <a:rPr lang="pt-BR" dirty="0"/>
              <a:t>dentro de uma tendência de alta;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9200" y="4275674"/>
            <a:ext cx="743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2. Projeção</a:t>
            </a:r>
            <a:r>
              <a:rPr lang="pt-BR" dirty="0"/>
              <a:t>: objetivo de baixa que </a:t>
            </a:r>
            <a:r>
              <a:rPr lang="pt-BR" dirty="0" smtClean="0"/>
              <a:t>o preço </a:t>
            </a:r>
            <a:r>
              <a:rPr lang="pt-BR" dirty="0"/>
              <a:t>pode atingir após romper o suporte;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6460" y="4860449"/>
            <a:ext cx="7932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3. Confirmação do Topo Triplo ocorre quando o preço rompe a linha de suporte. (saída – Venda)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704818" y="2138984"/>
            <a:ext cx="2892942" cy="1491750"/>
            <a:chOff x="704818" y="2138984"/>
            <a:chExt cx="2892942" cy="1491750"/>
          </a:xfrm>
        </p:grpSpPr>
        <p:sp>
          <p:nvSpPr>
            <p:cNvPr id="46084" name="Line 6"/>
            <p:cNvSpPr>
              <a:spLocks noChangeShapeType="1"/>
            </p:cNvSpPr>
            <p:nvPr/>
          </p:nvSpPr>
          <p:spPr bwMode="auto">
            <a:xfrm flipV="1">
              <a:off x="1397160" y="2149342"/>
              <a:ext cx="533400" cy="1143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5" name="Line 7"/>
            <p:cNvSpPr>
              <a:spLocks noChangeShapeType="1"/>
            </p:cNvSpPr>
            <p:nvPr/>
          </p:nvSpPr>
          <p:spPr bwMode="auto">
            <a:xfrm>
              <a:off x="2607160" y="2154767"/>
              <a:ext cx="3048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6" name="Line 8"/>
            <p:cNvSpPr>
              <a:spLocks noChangeShapeType="1"/>
            </p:cNvSpPr>
            <p:nvPr/>
          </p:nvSpPr>
          <p:spPr bwMode="auto">
            <a:xfrm flipV="1">
              <a:off x="2911960" y="2154767"/>
              <a:ext cx="3810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3292960" y="2154767"/>
              <a:ext cx="304800" cy="5457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1030674" y="3089581"/>
              <a:ext cx="366486" cy="2027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704818" y="3089581"/>
              <a:ext cx="340728" cy="5411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1921360" y="2138984"/>
              <a:ext cx="3048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2226160" y="2138984"/>
              <a:ext cx="3810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577597" y="2672384"/>
            <a:ext cx="304800" cy="571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8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24" grpId="0" animBg="1"/>
      <p:bldP spid="26" grpId="0" animBg="1"/>
      <p:bldP spid="27" grpId="0"/>
      <p:bldP spid="29" grpId="0" animBg="1"/>
      <p:bldP spid="30" grpId="0"/>
      <p:bldP spid="8" grpId="0"/>
      <p:bldP spid="9" grpId="0"/>
      <p:bldP spid="10" grpId="0"/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8" y="1268761"/>
            <a:ext cx="68071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86790" y="5610726"/>
            <a:ext cx="18870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Fonte: </a:t>
            </a:r>
            <a:r>
              <a:rPr lang="pt-BR" sz="1050" dirty="0" err="1" smtClean="0"/>
              <a:t>Investmax</a:t>
            </a:r>
            <a:r>
              <a:rPr lang="pt-BR" sz="1050" dirty="0" smtClean="0"/>
              <a:t> (2015)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693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Fundo Triplo: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737695" y="3692112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V="1">
            <a:off x="3611905" y="3172726"/>
            <a:ext cx="1202468" cy="1218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>
            <a:off x="1018533" y="3133917"/>
            <a:ext cx="786780" cy="12887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765895" y="3895917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805313" y="4470080"/>
            <a:ext cx="297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780359" y="4296648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2528" y="1268760"/>
            <a:ext cx="7705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reversão que sinaliza a mudança de uma tendência de </a:t>
            </a:r>
            <a:r>
              <a:rPr lang="pt-BR" dirty="0" smtClean="0">
                <a:solidFill>
                  <a:srgbClr val="FF0000"/>
                </a:solidFill>
              </a:rPr>
              <a:t>baixa </a:t>
            </a:r>
            <a:r>
              <a:rPr lang="pt-BR" dirty="0">
                <a:solidFill>
                  <a:srgbClr val="FF0000"/>
                </a:solidFill>
              </a:rPr>
              <a:t>para </a:t>
            </a:r>
            <a:r>
              <a:rPr lang="pt-BR" dirty="0" smtClean="0">
                <a:solidFill>
                  <a:srgbClr val="FF0000"/>
                </a:solidFill>
              </a:rPr>
              <a:t>alta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35898" y="1866783"/>
            <a:ext cx="760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dirty="0"/>
              <a:t>A formação de </a:t>
            </a:r>
            <a:r>
              <a:rPr lang="pt-BR" dirty="0" smtClean="0">
                <a:solidFill>
                  <a:srgbClr val="FF0000"/>
                </a:solidFill>
              </a:rPr>
              <a:t>TRÊS</a:t>
            </a:r>
            <a:r>
              <a:rPr lang="pt-BR" dirty="0" smtClean="0"/>
              <a:t> fundos </a:t>
            </a:r>
            <a:r>
              <a:rPr lang="pt-BR" dirty="0"/>
              <a:t>consecutivos no mesmo nível que são separados por </a:t>
            </a:r>
            <a:r>
              <a:rPr lang="pt-BR" dirty="0" smtClean="0">
                <a:solidFill>
                  <a:srgbClr val="FF0000"/>
                </a:solidFill>
              </a:rPr>
              <a:t>DOIS</a:t>
            </a:r>
            <a:r>
              <a:rPr lang="pt-BR" dirty="0" smtClean="0"/>
              <a:t> topo. </a:t>
            </a:r>
            <a:endParaRPr lang="pt-BR" alt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1839101" y="3539314"/>
            <a:ext cx="1594774" cy="1311735"/>
            <a:chOff x="1839101" y="3539314"/>
            <a:chExt cx="1594774" cy="1311735"/>
          </a:xfrm>
        </p:grpSpPr>
        <p:sp>
          <p:nvSpPr>
            <p:cNvPr id="11" name="CaixaDeTexto 10"/>
            <p:cNvSpPr txBox="1"/>
            <p:nvPr/>
          </p:nvSpPr>
          <p:spPr>
            <a:xfrm>
              <a:off x="1839101" y="4512495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124175" y="449888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148801" y="353931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</a:t>
              </a:r>
              <a:endParaRPr lang="pt-BR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423492" y="449888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</a:t>
              </a:r>
              <a:endParaRPr lang="pt-BR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746208" y="353931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</a:t>
              </a:r>
              <a:endParaRPr lang="pt-BR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308695" y="3133917"/>
            <a:ext cx="2471217" cy="1336163"/>
            <a:chOff x="1308695" y="3133917"/>
            <a:chExt cx="2471217" cy="1336163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1308695" y="3133917"/>
              <a:ext cx="685800" cy="1295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1994495" y="3895917"/>
              <a:ext cx="30480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299295" y="3895917"/>
              <a:ext cx="274552" cy="5707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V="1">
              <a:off x="2573846" y="3895917"/>
              <a:ext cx="327211" cy="574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2878647" y="3895917"/>
              <a:ext cx="373148" cy="5707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3251795" y="3895917"/>
              <a:ext cx="528117" cy="5707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71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24" grpId="0" animBg="1"/>
      <p:bldP spid="26" grpId="0" animBg="1"/>
      <p:bldP spid="27" grpId="0"/>
      <p:bldP spid="15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40586" y="716408"/>
            <a:ext cx="80078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Características do Fundo </a:t>
            </a:r>
            <a:r>
              <a:rPr lang="pt-BR" altLang="pt-BR" sz="2000" dirty="0" smtClean="0">
                <a:solidFill>
                  <a:srgbClr val="FF0000"/>
                </a:solidFill>
                <a:latin typeface="+mj-lt"/>
              </a:rPr>
              <a:t>tri</a:t>
            </a:r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plo: 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893160" y="1950962"/>
            <a:ext cx="1464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009900"/>
                </a:solidFill>
                <a:latin typeface="+mj-lt"/>
              </a:rPr>
              <a:t>Resistência</a:t>
            </a:r>
            <a:endParaRPr lang="pt-BR" altLang="pt-BR" sz="18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921360" y="2154767"/>
            <a:ext cx="29718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582206" y="2514735"/>
            <a:ext cx="105379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FF0000"/>
                </a:solidFill>
                <a:latin typeface="+mj-lt"/>
              </a:rPr>
              <a:t>Suporte</a:t>
            </a:r>
            <a:endParaRPr lang="pt-BR" altLang="pt-BR" sz="1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3203848" y="2154767"/>
            <a:ext cx="1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>
            <a:off x="1392817" y="1413705"/>
            <a:ext cx="730911" cy="12867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reto 27"/>
          <p:cNvCxnSpPr>
            <a:endCxn id="33" idx="1"/>
          </p:cNvCxnSpPr>
          <p:nvPr/>
        </p:nvCxnSpPr>
        <p:spPr bwMode="auto">
          <a:xfrm>
            <a:off x="4067944" y="1628800"/>
            <a:ext cx="0" cy="525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2911960" y="1625408"/>
            <a:ext cx="2971800" cy="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037650" y="1439651"/>
            <a:ext cx="115638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7030A0"/>
                </a:solidFill>
                <a:latin typeface="+mj-lt"/>
              </a:rPr>
              <a:t>Projeção</a:t>
            </a:r>
            <a:endParaRPr lang="pt-BR" altLang="pt-BR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9201" y="3929509"/>
            <a:ext cx="656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1. Ocorre </a:t>
            </a:r>
            <a:r>
              <a:rPr lang="pt-BR" dirty="0"/>
              <a:t>dentro de uma tendência de </a:t>
            </a:r>
            <a:r>
              <a:rPr lang="pt-BR" dirty="0" smtClean="0"/>
              <a:t>baixa;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09200" y="4275674"/>
            <a:ext cx="743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2. Projeção</a:t>
            </a:r>
            <a:r>
              <a:rPr lang="pt-BR" dirty="0"/>
              <a:t>: objetivo de </a:t>
            </a:r>
            <a:r>
              <a:rPr lang="pt-BR" dirty="0" smtClean="0"/>
              <a:t>alta </a:t>
            </a:r>
            <a:r>
              <a:rPr lang="pt-BR" dirty="0"/>
              <a:t>que </a:t>
            </a:r>
            <a:r>
              <a:rPr lang="pt-BR" dirty="0" smtClean="0"/>
              <a:t>o preço </a:t>
            </a:r>
            <a:r>
              <a:rPr lang="pt-BR" dirty="0"/>
              <a:t>pode atingir após romper </a:t>
            </a:r>
            <a:r>
              <a:rPr lang="pt-BR" dirty="0" smtClean="0"/>
              <a:t>a resistência;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16460" y="4860449"/>
            <a:ext cx="7932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3. Confirmação do Fundo Triplo ocorre quando o preço rompe a linha de Resistência. (Entrada – Compra)</a:t>
            </a:r>
            <a:endParaRPr lang="pt-BR" dirty="0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4067944" y="1545167"/>
            <a:ext cx="609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1620325" y="1392767"/>
            <a:ext cx="2447619" cy="1295400"/>
            <a:chOff x="1620325" y="1392767"/>
            <a:chExt cx="2447619" cy="129540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620325" y="1392767"/>
              <a:ext cx="685800" cy="1295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2306125" y="2154766"/>
              <a:ext cx="301036" cy="5333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203849" y="2154767"/>
              <a:ext cx="321476" cy="5333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3525325" y="2154767"/>
              <a:ext cx="542619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 flipV="1">
              <a:off x="2607161" y="2175863"/>
              <a:ext cx="314648" cy="504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V="1">
              <a:off x="2921809" y="2154767"/>
              <a:ext cx="282040" cy="5258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67744" y="2680664"/>
            <a:ext cx="3311216" cy="750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8" grpId="0"/>
      <p:bldP spid="24" grpId="0" animBg="1"/>
      <p:bldP spid="27" grpId="0"/>
      <p:bldP spid="29" grpId="0" animBg="1"/>
      <p:bldP spid="30" grpId="0"/>
      <p:bldP spid="8" grpId="0"/>
      <p:bldP spid="9" grpId="0"/>
      <p:bldP spid="10" grpId="0"/>
      <p:bldP spid="20" grpId="0" animBg="1"/>
      <p:bldP spid="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37" y="982058"/>
            <a:ext cx="687087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86790" y="5611597"/>
            <a:ext cx="18870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Fonte: </a:t>
            </a:r>
            <a:r>
              <a:rPr lang="pt-BR" sz="1050" dirty="0" err="1" smtClean="0"/>
              <a:t>Investmax</a:t>
            </a:r>
            <a:r>
              <a:rPr lang="pt-BR" sz="1050" dirty="0" smtClean="0"/>
              <a:t> (2015)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5775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Continuidade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3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Variáveis a serem analisadas  no caso da oferta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 bwMode="auto">
          <a:xfrm>
            <a:off x="1763688" y="764704"/>
            <a:ext cx="2949478" cy="50405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5870" y="858198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Curva de oferta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106596" y="1648686"/>
            <a:ext cx="2969460" cy="6480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927084" y="1720694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06534" y="1805129"/>
            <a:ext cx="2729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Intensão de semeio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10800000">
            <a:off x="1784208" y="2122026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 flipH="1">
            <a:off x="1763688" y="1194126"/>
            <a:ext cx="21314" cy="42740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ângulo 9"/>
          <p:cNvSpPr/>
          <p:nvPr/>
        </p:nvSpPr>
        <p:spPr bwMode="auto">
          <a:xfrm>
            <a:off x="2112327" y="2760978"/>
            <a:ext cx="296946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932815" y="2832986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12265" y="2957257"/>
            <a:ext cx="2729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Plano safra do governo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 bwMode="auto">
          <a:xfrm rot="10800000">
            <a:off x="1789939" y="3234318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ângulo 13"/>
          <p:cNvSpPr/>
          <p:nvPr/>
        </p:nvSpPr>
        <p:spPr bwMode="auto">
          <a:xfrm>
            <a:off x="2112328" y="3913106"/>
            <a:ext cx="2969460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932816" y="3985114"/>
            <a:ext cx="246804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12266" y="3985900"/>
            <a:ext cx="271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Relatórios de andamento de safra e clima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 rot="10800000">
            <a:off x="1789940" y="4386446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2086076" y="4993226"/>
            <a:ext cx="2969460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906564" y="5065234"/>
            <a:ext cx="246804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4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186014" y="5138028"/>
            <a:ext cx="271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Políticas macroeconômicas e subvenção</a:t>
            </a:r>
            <a:endParaRPr lang="pt-BR" sz="1400" dirty="0"/>
          </a:p>
        </p:txBody>
      </p:sp>
      <p:cxnSp>
        <p:nvCxnSpPr>
          <p:cNvPr id="22" name="Conector reto 21"/>
          <p:cNvCxnSpPr/>
          <p:nvPr/>
        </p:nvCxnSpPr>
        <p:spPr bwMode="auto">
          <a:xfrm rot="10800000">
            <a:off x="1763688" y="5466566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Seta para baixo 29"/>
          <p:cNvSpPr/>
          <p:nvPr/>
        </p:nvSpPr>
        <p:spPr bwMode="auto">
          <a:xfrm>
            <a:off x="5436096" y="1484784"/>
            <a:ext cx="1008112" cy="4680520"/>
          </a:xfrm>
          <a:prstGeom prst="downArrow">
            <a:avLst>
              <a:gd name="adj1" fmla="val 43953"/>
              <a:gd name="adj2" fmla="val 28404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5724128" y="1484784"/>
            <a:ext cx="2952328" cy="2160240"/>
            <a:chOff x="5724128" y="1484784"/>
            <a:chExt cx="2952328" cy="2160240"/>
          </a:xfrm>
        </p:grpSpPr>
        <p:cxnSp>
          <p:nvCxnSpPr>
            <p:cNvPr id="32" name="Conector reto 31"/>
            <p:cNvCxnSpPr/>
            <p:nvPr/>
          </p:nvCxnSpPr>
          <p:spPr bwMode="auto">
            <a:xfrm>
              <a:off x="5724128" y="3645024"/>
              <a:ext cx="25922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>
              <a:off x="5724128" y="1484784"/>
              <a:ext cx="25922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CaixaDeTexto 35"/>
            <p:cNvSpPr txBox="1"/>
            <p:nvPr/>
          </p:nvSpPr>
          <p:spPr>
            <a:xfrm>
              <a:off x="6270028" y="2413266"/>
              <a:ext cx="2406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Antes do semeio/plantio</a:t>
              </a:r>
              <a:endParaRPr lang="pt-BR" sz="14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724128" y="4077072"/>
            <a:ext cx="2592288" cy="720080"/>
            <a:chOff x="5724128" y="4077072"/>
            <a:chExt cx="2592288" cy="720080"/>
          </a:xfrm>
        </p:grpSpPr>
        <p:cxnSp>
          <p:nvCxnSpPr>
            <p:cNvPr id="35" name="Conector reto 34"/>
            <p:cNvCxnSpPr/>
            <p:nvPr/>
          </p:nvCxnSpPr>
          <p:spPr bwMode="auto">
            <a:xfrm>
              <a:off x="5724128" y="4797152"/>
              <a:ext cx="25922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CaixaDeTexto 36"/>
            <p:cNvSpPr txBox="1"/>
            <p:nvPr/>
          </p:nvSpPr>
          <p:spPr>
            <a:xfrm>
              <a:off x="6606787" y="4077072"/>
              <a:ext cx="15888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Durante a safra</a:t>
              </a:r>
              <a:endParaRPr lang="pt-BR" sz="1400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724128" y="5128571"/>
            <a:ext cx="2994011" cy="532677"/>
            <a:chOff x="5724128" y="5128571"/>
            <a:chExt cx="2994011" cy="532677"/>
          </a:xfrm>
        </p:grpSpPr>
        <p:cxnSp>
          <p:nvCxnSpPr>
            <p:cNvPr id="34" name="Conector reto 33"/>
            <p:cNvCxnSpPr/>
            <p:nvPr/>
          </p:nvCxnSpPr>
          <p:spPr bwMode="auto">
            <a:xfrm>
              <a:off x="5724128" y="5661248"/>
              <a:ext cx="25922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CaixaDeTexto 37"/>
            <p:cNvSpPr txBox="1"/>
            <p:nvPr/>
          </p:nvSpPr>
          <p:spPr>
            <a:xfrm>
              <a:off x="6228355" y="5128571"/>
              <a:ext cx="2489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Durante e após a colheita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51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formação de continuidade de preço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 bwMode="auto">
          <a:xfrm>
            <a:off x="1763688" y="1648750"/>
            <a:ext cx="4032448" cy="50405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44075" y="1742244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Formação de continuidade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106596" y="2532732"/>
            <a:ext cx="3689540" cy="6480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927084" y="2604740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06534" y="2689175"/>
            <a:ext cx="32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Triangulo de  Alta</a:t>
            </a:r>
            <a:endParaRPr lang="pt-BR" sz="18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10800000">
            <a:off x="1784208" y="3006072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ector reto 8"/>
          <p:cNvCxnSpPr/>
          <p:nvPr/>
        </p:nvCxnSpPr>
        <p:spPr bwMode="auto">
          <a:xfrm>
            <a:off x="1785002" y="2078172"/>
            <a:ext cx="4938" cy="35539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tângulo 9"/>
          <p:cNvSpPr/>
          <p:nvPr/>
        </p:nvSpPr>
        <p:spPr bwMode="auto">
          <a:xfrm>
            <a:off x="2112327" y="3429000"/>
            <a:ext cx="368954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932815" y="3501008"/>
            <a:ext cx="252536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12265" y="3573016"/>
            <a:ext cx="325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Triangulo de Baixa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 bwMode="auto">
          <a:xfrm rot="10800000">
            <a:off x="1789939" y="3902340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ângulo 13"/>
          <p:cNvSpPr/>
          <p:nvPr/>
        </p:nvSpPr>
        <p:spPr bwMode="auto">
          <a:xfrm>
            <a:off x="2112328" y="4293096"/>
            <a:ext cx="3689540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932816" y="4365104"/>
            <a:ext cx="246804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12266" y="4499828"/>
            <a:ext cx="32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Triangulo simétrico</a:t>
            </a:r>
            <a:endParaRPr lang="pt-BR" sz="1800" dirty="0">
              <a:solidFill>
                <a:schemeClr val="bg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 rot="10800000">
            <a:off x="1789940" y="4766436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50F44-1409-4C4E-990E-CBC2AD8A386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20" name="Retângulo 19"/>
          <p:cNvSpPr/>
          <p:nvPr/>
        </p:nvSpPr>
        <p:spPr bwMode="auto">
          <a:xfrm>
            <a:off x="2086076" y="5157192"/>
            <a:ext cx="3689540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906564" y="5229200"/>
            <a:ext cx="246804" cy="2520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4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258022" y="5363924"/>
            <a:ext cx="325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accent4"/>
                </a:solidFill>
              </a:rPr>
              <a:t>Retângulo</a:t>
            </a:r>
            <a:endParaRPr lang="pt-BR" sz="1800" dirty="0">
              <a:solidFill>
                <a:schemeClr val="accent4"/>
              </a:solidFill>
            </a:endParaRPr>
          </a:p>
        </p:txBody>
      </p:sp>
      <p:cxnSp>
        <p:nvCxnSpPr>
          <p:cNvPr id="23" name="Conector reto 22"/>
          <p:cNvCxnSpPr/>
          <p:nvPr/>
        </p:nvCxnSpPr>
        <p:spPr bwMode="auto">
          <a:xfrm rot="10800000">
            <a:off x="1763688" y="5630532"/>
            <a:ext cx="35719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tângulo 23"/>
          <p:cNvSpPr/>
          <p:nvPr/>
        </p:nvSpPr>
        <p:spPr>
          <a:xfrm>
            <a:off x="1187624" y="908720"/>
            <a:ext cx="687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dirty="0">
                <a:solidFill>
                  <a:srgbClr val="FF0000"/>
                </a:solidFill>
              </a:rPr>
              <a:t>Retas de Suporte e </a:t>
            </a:r>
            <a:r>
              <a:rPr lang="pt-BR" altLang="pt-BR" sz="2000" dirty="0" smtClean="0">
                <a:solidFill>
                  <a:srgbClr val="FF0000"/>
                </a:solidFill>
              </a:rPr>
              <a:t>Resistência Convergentes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 flipV="1">
            <a:off x="673205" y="3042120"/>
            <a:ext cx="2857096" cy="801107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 rot="20564901">
            <a:off x="497956" y="3823596"/>
            <a:ext cx="109707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  <a:endParaRPr lang="pt-BR" altLang="pt-BR" sz="1800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 flipV="1">
            <a:off x="693529" y="3053258"/>
            <a:ext cx="2836772" cy="6903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3425879" y="2664526"/>
            <a:ext cx="135996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</a:t>
            </a:r>
          </a:p>
        </p:txBody>
      </p:sp>
      <p:sp>
        <p:nvSpPr>
          <p:cNvPr id="52231" name="Freeform 12"/>
          <p:cNvSpPr>
            <a:spLocks/>
          </p:cNvSpPr>
          <p:nvPr/>
        </p:nvSpPr>
        <p:spPr bwMode="auto">
          <a:xfrm>
            <a:off x="960229" y="2243028"/>
            <a:ext cx="2438400" cy="1524000"/>
          </a:xfrm>
          <a:custGeom>
            <a:avLst/>
            <a:gdLst>
              <a:gd name="T0" fmla="*/ 0 w 1536"/>
              <a:gd name="T1" fmla="*/ 1524000 h 960"/>
              <a:gd name="T2" fmla="*/ 76200 w 1536"/>
              <a:gd name="T3" fmla="*/ 914400 h 960"/>
              <a:gd name="T4" fmla="*/ 304800 w 1536"/>
              <a:gd name="T5" fmla="*/ 838200 h 960"/>
              <a:gd name="T6" fmla="*/ 457200 w 1536"/>
              <a:gd name="T7" fmla="*/ 990600 h 960"/>
              <a:gd name="T8" fmla="*/ 609600 w 1536"/>
              <a:gd name="T9" fmla="*/ 1219200 h 960"/>
              <a:gd name="T10" fmla="*/ 838200 w 1536"/>
              <a:gd name="T11" fmla="*/ 1295400 h 960"/>
              <a:gd name="T12" fmla="*/ 990600 w 1536"/>
              <a:gd name="T13" fmla="*/ 1143000 h 960"/>
              <a:gd name="T14" fmla="*/ 990600 w 1536"/>
              <a:gd name="T15" fmla="*/ 914400 h 960"/>
              <a:gd name="T16" fmla="*/ 1143000 w 1536"/>
              <a:gd name="T17" fmla="*/ 838200 h 960"/>
              <a:gd name="T18" fmla="*/ 1371600 w 1536"/>
              <a:gd name="T19" fmla="*/ 1066800 h 960"/>
              <a:gd name="T20" fmla="*/ 1600200 w 1536"/>
              <a:gd name="T21" fmla="*/ 1066800 h 960"/>
              <a:gd name="T22" fmla="*/ 1676400 w 1536"/>
              <a:gd name="T23" fmla="*/ 914400 h 960"/>
              <a:gd name="T24" fmla="*/ 1905000 w 1536"/>
              <a:gd name="T25" fmla="*/ 838200 h 960"/>
              <a:gd name="T26" fmla="*/ 2057400 w 1536"/>
              <a:gd name="T27" fmla="*/ 914400 h 960"/>
              <a:gd name="T28" fmla="*/ 2209800 w 1536"/>
              <a:gd name="T29" fmla="*/ 838200 h 960"/>
              <a:gd name="T30" fmla="*/ 2362200 w 1536"/>
              <a:gd name="T31" fmla="*/ 228600 h 960"/>
              <a:gd name="T32" fmla="*/ 2438400 w 1536"/>
              <a:gd name="T33" fmla="*/ 0 h 9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36" h="960">
                <a:moveTo>
                  <a:pt x="0" y="960"/>
                </a:moveTo>
                <a:cubicBezTo>
                  <a:pt x="8" y="804"/>
                  <a:pt x="16" y="648"/>
                  <a:pt x="48" y="576"/>
                </a:cubicBezTo>
                <a:cubicBezTo>
                  <a:pt x="80" y="504"/>
                  <a:pt x="152" y="520"/>
                  <a:pt x="192" y="528"/>
                </a:cubicBezTo>
                <a:cubicBezTo>
                  <a:pt x="232" y="536"/>
                  <a:pt x="256" y="584"/>
                  <a:pt x="288" y="624"/>
                </a:cubicBezTo>
                <a:cubicBezTo>
                  <a:pt x="320" y="664"/>
                  <a:pt x="344" y="736"/>
                  <a:pt x="384" y="768"/>
                </a:cubicBezTo>
                <a:cubicBezTo>
                  <a:pt x="424" y="800"/>
                  <a:pt x="488" y="824"/>
                  <a:pt x="528" y="816"/>
                </a:cubicBezTo>
                <a:cubicBezTo>
                  <a:pt x="568" y="808"/>
                  <a:pt x="608" y="760"/>
                  <a:pt x="624" y="720"/>
                </a:cubicBezTo>
                <a:cubicBezTo>
                  <a:pt x="640" y="680"/>
                  <a:pt x="608" y="608"/>
                  <a:pt x="624" y="576"/>
                </a:cubicBezTo>
                <a:cubicBezTo>
                  <a:pt x="640" y="544"/>
                  <a:pt x="680" y="512"/>
                  <a:pt x="720" y="528"/>
                </a:cubicBezTo>
                <a:cubicBezTo>
                  <a:pt x="760" y="544"/>
                  <a:pt x="816" y="648"/>
                  <a:pt x="864" y="672"/>
                </a:cubicBezTo>
                <a:cubicBezTo>
                  <a:pt x="912" y="696"/>
                  <a:pt x="976" y="688"/>
                  <a:pt x="1008" y="672"/>
                </a:cubicBezTo>
                <a:cubicBezTo>
                  <a:pt x="1040" y="656"/>
                  <a:pt x="1024" y="600"/>
                  <a:pt x="1056" y="576"/>
                </a:cubicBezTo>
                <a:cubicBezTo>
                  <a:pt x="1088" y="552"/>
                  <a:pt x="1160" y="528"/>
                  <a:pt x="1200" y="528"/>
                </a:cubicBezTo>
                <a:cubicBezTo>
                  <a:pt x="1240" y="528"/>
                  <a:pt x="1264" y="576"/>
                  <a:pt x="1296" y="576"/>
                </a:cubicBezTo>
                <a:cubicBezTo>
                  <a:pt x="1328" y="576"/>
                  <a:pt x="1360" y="600"/>
                  <a:pt x="1392" y="528"/>
                </a:cubicBezTo>
                <a:cubicBezTo>
                  <a:pt x="1424" y="456"/>
                  <a:pt x="1464" y="232"/>
                  <a:pt x="1488" y="144"/>
                </a:cubicBezTo>
                <a:cubicBezTo>
                  <a:pt x="1512" y="56"/>
                  <a:pt x="1524" y="28"/>
                  <a:pt x="153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144000" y="316260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http://daltonvieira.com/ombro-cabeca-ombro-saiba-como-identificar-e-tirar-proveito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809824" y="8367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Triangulo de ALTA </a:t>
            </a:r>
            <a:r>
              <a:rPr lang="pt-BR" sz="2400" dirty="0" smtClean="0"/>
              <a:t>é </a:t>
            </a:r>
            <a:r>
              <a:rPr lang="pt-BR" sz="2400" dirty="0"/>
              <a:t>uma formação tipicamente </a:t>
            </a:r>
            <a:r>
              <a:rPr lang="pt-BR" sz="2400" i="1" dirty="0" err="1"/>
              <a:t>bullish</a:t>
            </a:r>
            <a:r>
              <a:rPr lang="pt-BR" sz="2400" dirty="0"/>
              <a:t> que se forma numa tendência de </a:t>
            </a:r>
            <a:r>
              <a:rPr lang="pt-BR" sz="2400" dirty="0" smtClean="0">
                <a:solidFill>
                  <a:srgbClr val="FF0000"/>
                </a:solidFill>
              </a:rPr>
              <a:t>ALTA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Triangulo de Alta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 bwMode="auto">
          <a:xfrm flipV="1">
            <a:off x="835026" y="3595307"/>
            <a:ext cx="3270835" cy="10635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ixaDeTexto 7"/>
          <p:cNvSpPr txBox="1"/>
          <p:nvPr/>
        </p:nvSpPr>
        <p:spPr>
          <a:xfrm rot="20609489">
            <a:off x="1514721" y="4180155"/>
            <a:ext cx="2008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Tendência de alta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01867" y="234888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06268" y="3076873"/>
            <a:ext cx="4158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Deverão </a:t>
            </a:r>
            <a:r>
              <a:rPr lang="pt-BR" sz="1400" dirty="0"/>
              <a:t>existir pelo menos dois pontos de </a:t>
            </a:r>
            <a:r>
              <a:rPr lang="pt-BR" sz="1400" dirty="0" smtClean="0"/>
              <a:t>máximos (valores próximos) </a:t>
            </a:r>
            <a:r>
              <a:rPr lang="pt-BR" sz="1400" dirty="0"/>
              <a:t>que unidos constituem uma linha </a:t>
            </a:r>
            <a:r>
              <a:rPr lang="pt-BR" sz="1400" dirty="0" smtClean="0"/>
              <a:t>horizontal;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No período que os separa deve ter existir um ponto de mínimo;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Na Linha de tendência de alta deve existir pelo menos dois pontos de mínimos.</a:t>
            </a:r>
            <a:endParaRPr lang="pt-BR" sz="1400" dirty="0"/>
          </a:p>
        </p:txBody>
      </p:sp>
      <p:sp>
        <p:nvSpPr>
          <p:cNvPr id="11" name="Elipse 10"/>
          <p:cNvSpPr/>
          <p:nvPr/>
        </p:nvSpPr>
        <p:spPr bwMode="auto">
          <a:xfrm flipH="1">
            <a:off x="1150017" y="3034689"/>
            <a:ext cx="72222" cy="76047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 flipH="1">
            <a:off x="2023581" y="3042121"/>
            <a:ext cx="72222" cy="76047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 flipH="1">
            <a:off x="1771660" y="3484227"/>
            <a:ext cx="72222" cy="7604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 flipH="1">
            <a:off x="2455629" y="3298149"/>
            <a:ext cx="72222" cy="7604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 flipH="1">
            <a:off x="3061108" y="3118168"/>
            <a:ext cx="72222" cy="7604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91659" y="2438092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cxnSp>
        <p:nvCxnSpPr>
          <p:cNvPr id="14" name="Conector de seta reta 13"/>
          <p:cNvCxnSpPr>
            <a:endCxn id="12" idx="2"/>
          </p:cNvCxnSpPr>
          <p:nvPr/>
        </p:nvCxnSpPr>
        <p:spPr bwMode="auto">
          <a:xfrm flipV="1">
            <a:off x="1229649" y="2776646"/>
            <a:ext cx="420066" cy="25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de seta reta 27"/>
          <p:cNvCxnSpPr>
            <a:stCxn id="18" idx="7"/>
            <a:endCxn id="12" idx="2"/>
          </p:cNvCxnSpPr>
          <p:nvPr/>
        </p:nvCxnSpPr>
        <p:spPr bwMode="auto">
          <a:xfrm flipH="1" flipV="1">
            <a:off x="1649715" y="2776646"/>
            <a:ext cx="384443" cy="276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CaixaDeTexto 30"/>
          <p:cNvSpPr txBox="1"/>
          <p:nvPr/>
        </p:nvSpPr>
        <p:spPr>
          <a:xfrm>
            <a:off x="1649715" y="3597751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4" name="Chave direita 23"/>
          <p:cNvSpPr/>
          <p:nvPr/>
        </p:nvSpPr>
        <p:spPr bwMode="auto">
          <a:xfrm rot="4089517">
            <a:off x="2387478" y="2781723"/>
            <a:ext cx="314430" cy="1772637"/>
          </a:xfrm>
          <a:prstGeom prst="rightBrace">
            <a:avLst>
              <a:gd name="adj1" fmla="val 768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509031" y="3732435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34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4"/>
          <p:cNvSpPr>
            <a:spLocks noChangeShapeType="1"/>
          </p:cNvSpPr>
          <p:nvPr/>
        </p:nvSpPr>
        <p:spPr bwMode="auto">
          <a:xfrm>
            <a:off x="740110" y="4320499"/>
            <a:ext cx="2971800" cy="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1203" name="Text Box 9"/>
          <p:cNvSpPr txBox="1">
            <a:spLocks noChangeArrowheads="1"/>
          </p:cNvSpPr>
          <p:nvPr/>
        </p:nvSpPr>
        <p:spPr bwMode="auto">
          <a:xfrm>
            <a:off x="3330910" y="4416858"/>
            <a:ext cx="109707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  <a:endParaRPr lang="pt-BR" altLang="pt-BR" sz="1800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740110" y="3177499"/>
            <a:ext cx="2971800" cy="11430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1205" name="Freeform 11"/>
          <p:cNvSpPr>
            <a:spLocks/>
          </p:cNvSpPr>
          <p:nvPr/>
        </p:nvSpPr>
        <p:spPr bwMode="auto">
          <a:xfrm>
            <a:off x="892510" y="3342599"/>
            <a:ext cx="2438400" cy="1358900"/>
          </a:xfrm>
          <a:custGeom>
            <a:avLst/>
            <a:gdLst>
              <a:gd name="T0" fmla="*/ 0 w 1536"/>
              <a:gd name="T1" fmla="*/ 977900 h 856"/>
              <a:gd name="T2" fmla="*/ 228600 w 1536"/>
              <a:gd name="T3" fmla="*/ 139700 h 856"/>
              <a:gd name="T4" fmla="*/ 381000 w 1536"/>
              <a:gd name="T5" fmla="*/ 139700 h 856"/>
              <a:gd name="T6" fmla="*/ 457200 w 1536"/>
              <a:gd name="T7" fmla="*/ 673100 h 856"/>
              <a:gd name="T8" fmla="*/ 533400 w 1536"/>
              <a:gd name="T9" fmla="*/ 901700 h 856"/>
              <a:gd name="T10" fmla="*/ 685800 w 1536"/>
              <a:gd name="T11" fmla="*/ 901700 h 856"/>
              <a:gd name="T12" fmla="*/ 914400 w 1536"/>
              <a:gd name="T13" fmla="*/ 520700 h 856"/>
              <a:gd name="T14" fmla="*/ 1066800 w 1536"/>
              <a:gd name="T15" fmla="*/ 368300 h 856"/>
              <a:gd name="T16" fmla="*/ 1143000 w 1536"/>
              <a:gd name="T17" fmla="*/ 673100 h 856"/>
              <a:gd name="T18" fmla="*/ 1143000 w 1536"/>
              <a:gd name="T19" fmla="*/ 825500 h 856"/>
              <a:gd name="T20" fmla="*/ 1219200 w 1536"/>
              <a:gd name="T21" fmla="*/ 977900 h 856"/>
              <a:gd name="T22" fmla="*/ 1447800 w 1536"/>
              <a:gd name="T23" fmla="*/ 520700 h 856"/>
              <a:gd name="T24" fmla="*/ 1600200 w 1536"/>
              <a:gd name="T25" fmla="*/ 520700 h 856"/>
              <a:gd name="T26" fmla="*/ 1676400 w 1536"/>
              <a:gd name="T27" fmla="*/ 901700 h 856"/>
              <a:gd name="T28" fmla="*/ 1905000 w 1536"/>
              <a:gd name="T29" fmla="*/ 977900 h 856"/>
              <a:gd name="T30" fmla="*/ 2057400 w 1536"/>
              <a:gd name="T31" fmla="*/ 749300 h 856"/>
              <a:gd name="T32" fmla="*/ 2209800 w 1536"/>
              <a:gd name="T33" fmla="*/ 901700 h 856"/>
              <a:gd name="T34" fmla="*/ 2438400 w 1536"/>
              <a:gd name="T35" fmla="*/ 1358900 h 8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36" h="856">
                <a:moveTo>
                  <a:pt x="0" y="616"/>
                </a:moveTo>
                <a:cubicBezTo>
                  <a:pt x="52" y="396"/>
                  <a:pt x="104" y="176"/>
                  <a:pt x="144" y="88"/>
                </a:cubicBezTo>
                <a:cubicBezTo>
                  <a:pt x="184" y="0"/>
                  <a:pt x="216" y="32"/>
                  <a:pt x="240" y="88"/>
                </a:cubicBezTo>
                <a:cubicBezTo>
                  <a:pt x="264" y="144"/>
                  <a:pt x="272" y="344"/>
                  <a:pt x="288" y="424"/>
                </a:cubicBezTo>
                <a:cubicBezTo>
                  <a:pt x="304" y="504"/>
                  <a:pt x="312" y="544"/>
                  <a:pt x="336" y="568"/>
                </a:cubicBezTo>
                <a:cubicBezTo>
                  <a:pt x="360" y="592"/>
                  <a:pt x="392" y="608"/>
                  <a:pt x="432" y="568"/>
                </a:cubicBezTo>
                <a:cubicBezTo>
                  <a:pt x="472" y="528"/>
                  <a:pt x="536" y="384"/>
                  <a:pt x="576" y="328"/>
                </a:cubicBezTo>
                <a:cubicBezTo>
                  <a:pt x="616" y="272"/>
                  <a:pt x="648" y="216"/>
                  <a:pt x="672" y="232"/>
                </a:cubicBezTo>
                <a:cubicBezTo>
                  <a:pt x="696" y="248"/>
                  <a:pt x="712" y="376"/>
                  <a:pt x="720" y="424"/>
                </a:cubicBezTo>
                <a:cubicBezTo>
                  <a:pt x="728" y="472"/>
                  <a:pt x="712" y="488"/>
                  <a:pt x="720" y="520"/>
                </a:cubicBezTo>
                <a:cubicBezTo>
                  <a:pt x="728" y="552"/>
                  <a:pt x="736" y="648"/>
                  <a:pt x="768" y="616"/>
                </a:cubicBezTo>
                <a:cubicBezTo>
                  <a:pt x="800" y="584"/>
                  <a:pt x="872" y="376"/>
                  <a:pt x="912" y="328"/>
                </a:cubicBezTo>
                <a:cubicBezTo>
                  <a:pt x="952" y="280"/>
                  <a:pt x="984" y="288"/>
                  <a:pt x="1008" y="328"/>
                </a:cubicBezTo>
                <a:cubicBezTo>
                  <a:pt x="1032" y="368"/>
                  <a:pt x="1024" y="520"/>
                  <a:pt x="1056" y="568"/>
                </a:cubicBezTo>
                <a:cubicBezTo>
                  <a:pt x="1088" y="616"/>
                  <a:pt x="1160" y="632"/>
                  <a:pt x="1200" y="616"/>
                </a:cubicBezTo>
                <a:cubicBezTo>
                  <a:pt x="1240" y="600"/>
                  <a:pt x="1264" y="480"/>
                  <a:pt x="1296" y="472"/>
                </a:cubicBezTo>
                <a:cubicBezTo>
                  <a:pt x="1328" y="464"/>
                  <a:pt x="1352" y="504"/>
                  <a:pt x="1392" y="568"/>
                </a:cubicBezTo>
                <a:cubicBezTo>
                  <a:pt x="1432" y="632"/>
                  <a:pt x="1484" y="744"/>
                  <a:pt x="1536" y="8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1207" name="Rectangle 13"/>
          <p:cNvSpPr>
            <a:spLocks noChangeArrowheads="1"/>
          </p:cNvSpPr>
          <p:nvPr/>
        </p:nvSpPr>
        <p:spPr bwMode="auto">
          <a:xfrm rot="1284236">
            <a:off x="2907831" y="3942820"/>
            <a:ext cx="150423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9824" y="8367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Triangulo de BAIXA </a:t>
            </a:r>
            <a:r>
              <a:rPr lang="pt-BR" sz="2400" dirty="0" smtClean="0"/>
              <a:t>é </a:t>
            </a:r>
            <a:r>
              <a:rPr lang="pt-BR" sz="2400" dirty="0"/>
              <a:t>uma formação tipicamente </a:t>
            </a:r>
            <a:r>
              <a:rPr lang="pt-BR" sz="2400" i="1" dirty="0" err="1" smtClean="0"/>
              <a:t>bearish</a:t>
            </a:r>
            <a:r>
              <a:rPr lang="pt-BR" sz="2400" dirty="0" smtClean="0"/>
              <a:t> </a:t>
            </a:r>
            <a:r>
              <a:rPr lang="pt-BR" sz="2400" dirty="0"/>
              <a:t>que se forma numa tendência de </a:t>
            </a:r>
            <a:r>
              <a:rPr lang="pt-BR" sz="2400" dirty="0" smtClean="0">
                <a:solidFill>
                  <a:srgbClr val="FF0000"/>
                </a:solidFill>
              </a:rPr>
              <a:t>BAIXA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01867" y="2420888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06268" y="3148881"/>
            <a:ext cx="4158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Deverão </a:t>
            </a:r>
            <a:r>
              <a:rPr lang="pt-BR" sz="1400" dirty="0"/>
              <a:t>existir pelo menos dois pontos de </a:t>
            </a:r>
            <a:r>
              <a:rPr lang="pt-BR" sz="1400" dirty="0" smtClean="0">
                <a:solidFill>
                  <a:srgbClr val="FF0000"/>
                </a:solidFill>
              </a:rPr>
              <a:t>mínimos</a:t>
            </a:r>
            <a:r>
              <a:rPr lang="pt-BR" sz="1400" dirty="0" smtClean="0"/>
              <a:t> (valores próximos) </a:t>
            </a:r>
            <a:r>
              <a:rPr lang="pt-BR" sz="1400" dirty="0"/>
              <a:t>que unidos constituem uma linha </a:t>
            </a:r>
            <a:r>
              <a:rPr lang="pt-BR" sz="1400" dirty="0" smtClean="0"/>
              <a:t>horizontal;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No período que os separa deve ter existir um ponto de </a:t>
            </a:r>
            <a:r>
              <a:rPr lang="pt-BR" sz="1400" dirty="0" smtClean="0">
                <a:solidFill>
                  <a:srgbClr val="FF0000"/>
                </a:solidFill>
              </a:rPr>
              <a:t>Máximo</a:t>
            </a:r>
            <a:r>
              <a:rPr lang="pt-BR" sz="1400" dirty="0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Na Linha de </a:t>
            </a:r>
            <a:r>
              <a:rPr lang="pt-BR" sz="1400" dirty="0" smtClean="0">
                <a:solidFill>
                  <a:srgbClr val="FF0000"/>
                </a:solidFill>
              </a:rPr>
              <a:t>tendência de baixa</a:t>
            </a:r>
            <a:r>
              <a:rPr lang="pt-BR" sz="1400" dirty="0" smtClean="0"/>
              <a:t> deve existir pelo menos dois pontos de</a:t>
            </a:r>
            <a:r>
              <a:rPr lang="pt-BR" sz="1400" dirty="0" smtClean="0">
                <a:solidFill>
                  <a:srgbClr val="FF0000"/>
                </a:solidFill>
              </a:rPr>
              <a:t> máximos</a:t>
            </a:r>
            <a:r>
              <a:rPr lang="pt-BR" sz="14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400" dirty="0" smtClean="0"/>
              <a:t>Força maior por parte dos vendedores, pressionando a cotação para baixo.</a:t>
            </a:r>
            <a:endParaRPr lang="pt-BR" sz="1400" dirty="0"/>
          </a:p>
        </p:txBody>
      </p:sp>
      <p:cxnSp>
        <p:nvCxnSpPr>
          <p:cNvPr id="12" name="Conector de seta reta 11"/>
          <p:cNvCxnSpPr/>
          <p:nvPr/>
        </p:nvCxnSpPr>
        <p:spPr bwMode="auto">
          <a:xfrm>
            <a:off x="934977" y="2305255"/>
            <a:ext cx="2636907" cy="12482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ixaDeTexto 12"/>
          <p:cNvSpPr txBox="1"/>
          <p:nvPr/>
        </p:nvSpPr>
        <p:spPr>
          <a:xfrm rot="1516293">
            <a:off x="1250246" y="2629634"/>
            <a:ext cx="21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Tendência de baixa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Elipse 16"/>
          <p:cNvSpPr/>
          <p:nvPr/>
        </p:nvSpPr>
        <p:spPr bwMode="auto">
          <a:xfrm flipH="1">
            <a:off x="1180542" y="3365248"/>
            <a:ext cx="72222" cy="76047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 flipH="1">
            <a:off x="1900622" y="3670592"/>
            <a:ext cx="72222" cy="76047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 flipH="1">
            <a:off x="2404678" y="3796074"/>
            <a:ext cx="72222" cy="76047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 flipH="1">
            <a:off x="1468574" y="4232567"/>
            <a:ext cx="72222" cy="7604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 flipH="1">
            <a:off x="2044916" y="4282475"/>
            <a:ext cx="72222" cy="7604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872337" y="334259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620620" y="4602614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cxnSp>
        <p:nvCxnSpPr>
          <p:cNvPr id="24" name="Conector de seta reta 23"/>
          <p:cNvCxnSpPr>
            <a:stCxn id="21" idx="5"/>
          </p:cNvCxnSpPr>
          <p:nvPr/>
        </p:nvCxnSpPr>
        <p:spPr bwMode="auto">
          <a:xfrm flipH="1">
            <a:off x="1824613" y="4347385"/>
            <a:ext cx="230880" cy="297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ector de seta reta 26"/>
          <p:cNvCxnSpPr/>
          <p:nvPr/>
        </p:nvCxnSpPr>
        <p:spPr bwMode="auto">
          <a:xfrm>
            <a:off x="1540796" y="4358522"/>
            <a:ext cx="168377" cy="2623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Chave direita 29"/>
          <p:cNvSpPr/>
          <p:nvPr/>
        </p:nvSpPr>
        <p:spPr bwMode="auto">
          <a:xfrm rot="17453835">
            <a:off x="1739633" y="2412193"/>
            <a:ext cx="400842" cy="1812530"/>
          </a:xfrm>
          <a:prstGeom prst="rightBrace">
            <a:avLst>
              <a:gd name="adj1" fmla="val 768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556225" y="2916027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Triangulo de Baixa</a:t>
            </a:r>
            <a:endParaRPr lang="pt-BR" dirty="0"/>
          </a:p>
        </p:txBody>
      </p:sp>
      <p:grpSp>
        <p:nvGrpSpPr>
          <p:cNvPr id="32" name="Grupo 31"/>
          <p:cNvGrpSpPr/>
          <p:nvPr/>
        </p:nvGrpSpPr>
        <p:grpSpPr>
          <a:xfrm>
            <a:off x="1381343" y="3476752"/>
            <a:ext cx="1312252" cy="793838"/>
            <a:chOff x="1381343" y="3476752"/>
            <a:chExt cx="1312252" cy="793838"/>
          </a:xfrm>
        </p:grpSpPr>
        <p:cxnSp>
          <p:nvCxnSpPr>
            <p:cNvPr id="16" name="Conector de seta reta 15"/>
            <p:cNvCxnSpPr/>
            <p:nvPr/>
          </p:nvCxnSpPr>
          <p:spPr bwMode="auto">
            <a:xfrm>
              <a:off x="1381343" y="3476752"/>
              <a:ext cx="131622" cy="7343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Conector de seta reta 36"/>
            <p:cNvCxnSpPr/>
            <p:nvPr/>
          </p:nvCxnSpPr>
          <p:spPr bwMode="auto">
            <a:xfrm>
              <a:off x="2627784" y="3959435"/>
              <a:ext cx="65811" cy="3111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Conector de seta reta 38"/>
            <p:cNvCxnSpPr/>
            <p:nvPr/>
          </p:nvCxnSpPr>
          <p:spPr bwMode="auto">
            <a:xfrm>
              <a:off x="2030393" y="3708615"/>
              <a:ext cx="111729" cy="4641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CaixaDeTexto 40"/>
            <p:cNvSpPr txBox="1"/>
            <p:nvPr/>
          </p:nvSpPr>
          <p:spPr>
            <a:xfrm>
              <a:off x="1430486" y="3683495"/>
              <a:ext cx="316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4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8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2530117" y="2405608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2530117" y="5301208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V="1">
            <a:off x="2620605" y="3920480"/>
            <a:ext cx="3048000" cy="83820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906605" y="4301480"/>
            <a:ext cx="112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CCFF"/>
                </a:solidFill>
              </a:rPr>
              <a:t>Suporte</a:t>
            </a:r>
            <a:endParaRPr lang="pt-BR" altLang="pt-BR">
              <a:solidFill>
                <a:srgbClr val="00CC00"/>
              </a:solidFill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2620605" y="3310880"/>
            <a:ext cx="2971800" cy="6096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287605" y="2777480"/>
            <a:ext cx="156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CC00"/>
                </a:solidFill>
              </a:rPr>
              <a:t>Resistência</a:t>
            </a:r>
          </a:p>
        </p:txBody>
      </p:sp>
      <p:sp>
        <p:nvSpPr>
          <p:cNvPr id="53257" name="Freeform 10"/>
          <p:cNvSpPr>
            <a:spLocks/>
          </p:cNvSpPr>
          <p:nvPr/>
        </p:nvSpPr>
        <p:spPr bwMode="auto">
          <a:xfrm>
            <a:off x="2773005" y="3348980"/>
            <a:ext cx="2362200" cy="1333500"/>
          </a:xfrm>
          <a:custGeom>
            <a:avLst/>
            <a:gdLst>
              <a:gd name="T0" fmla="*/ 0 w 1488"/>
              <a:gd name="T1" fmla="*/ 1333500 h 840"/>
              <a:gd name="T2" fmla="*/ 152400 w 1488"/>
              <a:gd name="T3" fmla="*/ 190500 h 840"/>
              <a:gd name="T4" fmla="*/ 381000 w 1488"/>
              <a:gd name="T5" fmla="*/ 190500 h 840"/>
              <a:gd name="T6" fmla="*/ 609600 w 1488"/>
              <a:gd name="T7" fmla="*/ 723900 h 840"/>
              <a:gd name="T8" fmla="*/ 762000 w 1488"/>
              <a:gd name="T9" fmla="*/ 1028700 h 840"/>
              <a:gd name="T10" fmla="*/ 1066800 w 1488"/>
              <a:gd name="T11" fmla="*/ 1028700 h 840"/>
              <a:gd name="T12" fmla="*/ 1219200 w 1488"/>
              <a:gd name="T13" fmla="*/ 647700 h 840"/>
              <a:gd name="T14" fmla="*/ 1371600 w 1488"/>
              <a:gd name="T15" fmla="*/ 342900 h 840"/>
              <a:gd name="T16" fmla="*/ 1524000 w 1488"/>
              <a:gd name="T17" fmla="*/ 342900 h 840"/>
              <a:gd name="T18" fmla="*/ 1600200 w 1488"/>
              <a:gd name="T19" fmla="*/ 571500 h 840"/>
              <a:gd name="T20" fmla="*/ 1752600 w 1488"/>
              <a:gd name="T21" fmla="*/ 800100 h 840"/>
              <a:gd name="T22" fmla="*/ 1981200 w 1488"/>
              <a:gd name="T23" fmla="*/ 800100 h 840"/>
              <a:gd name="T24" fmla="*/ 2133600 w 1488"/>
              <a:gd name="T25" fmla="*/ 571500 h 840"/>
              <a:gd name="T26" fmla="*/ 2286000 w 1488"/>
              <a:gd name="T27" fmla="*/ 571500 h 840"/>
              <a:gd name="T28" fmla="*/ 2362200 w 1488"/>
              <a:gd name="T29" fmla="*/ 723900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488" h="840">
                <a:moveTo>
                  <a:pt x="0" y="840"/>
                </a:moveTo>
                <a:cubicBezTo>
                  <a:pt x="28" y="540"/>
                  <a:pt x="56" y="240"/>
                  <a:pt x="96" y="120"/>
                </a:cubicBezTo>
                <a:cubicBezTo>
                  <a:pt x="136" y="0"/>
                  <a:pt x="192" y="64"/>
                  <a:pt x="240" y="120"/>
                </a:cubicBezTo>
                <a:cubicBezTo>
                  <a:pt x="288" y="176"/>
                  <a:pt x="344" y="368"/>
                  <a:pt x="384" y="456"/>
                </a:cubicBezTo>
                <a:cubicBezTo>
                  <a:pt x="424" y="544"/>
                  <a:pt x="432" y="616"/>
                  <a:pt x="480" y="648"/>
                </a:cubicBezTo>
                <a:cubicBezTo>
                  <a:pt x="528" y="680"/>
                  <a:pt x="624" y="688"/>
                  <a:pt x="672" y="648"/>
                </a:cubicBezTo>
                <a:cubicBezTo>
                  <a:pt x="720" y="608"/>
                  <a:pt x="736" y="480"/>
                  <a:pt x="768" y="408"/>
                </a:cubicBezTo>
                <a:cubicBezTo>
                  <a:pt x="800" y="336"/>
                  <a:pt x="832" y="248"/>
                  <a:pt x="864" y="216"/>
                </a:cubicBezTo>
                <a:cubicBezTo>
                  <a:pt x="896" y="184"/>
                  <a:pt x="936" y="192"/>
                  <a:pt x="960" y="216"/>
                </a:cubicBezTo>
                <a:cubicBezTo>
                  <a:pt x="984" y="240"/>
                  <a:pt x="984" y="312"/>
                  <a:pt x="1008" y="360"/>
                </a:cubicBezTo>
                <a:cubicBezTo>
                  <a:pt x="1032" y="408"/>
                  <a:pt x="1064" y="480"/>
                  <a:pt x="1104" y="504"/>
                </a:cubicBezTo>
                <a:cubicBezTo>
                  <a:pt x="1144" y="528"/>
                  <a:pt x="1208" y="528"/>
                  <a:pt x="1248" y="504"/>
                </a:cubicBezTo>
                <a:cubicBezTo>
                  <a:pt x="1288" y="480"/>
                  <a:pt x="1312" y="384"/>
                  <a:pt x="1344" y="360"/>
                </a:cubicBezTo>
                <a:cubicBezTo>
                  <a:pt x="1376" y="336"/>
                  <a:pt x="1416" y="344"/>
                  <a:pt x="1440" y="360"/>
                </a:cubicBezTo>
                <a:cubicBezTo>
                  <a:pt x="1464" y="376"/>
                  <a:pt x="1476" y="416"/>
                  <a:pt x="1488" y="4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571520" y="5638800"/>
            <a:ext cx="821921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investidores ficam sujeitos </a:t>
            </a:r>
            <a:r>
              <a:rPr lang="pt-BR" altLang="pt-B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</a:t>
            </a:r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falsos rompimentos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5800" y="836712"/>
            <a:ext cx="7990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Triângulo </a:t>
            </a:r>
            <a:r>
              <a:rPr lang="pt-BR" sz="2400" dirty="0">
                <a:solidFill>
                  <a:srgbClr val="FF0000"/>
                </a:solidFill>
              </a:rPr>
              <a:t>simétrico</a:t>
            </a:r>
            <a:r>
              <a:rPr lang="pt-BR" sz="2400" dirty="0"/>
              <a:t> não é um padrão gráfico com tendência </a:t>
            </a:r>
            <a:r>
              <a:rPr lang="pt-BR" sz="2400" dirty="0" smtClean="0"/>
              <a:t>definida, isto é, não tem formação </a:t>
            </a:r>
            <a:r>
              <a:rPr lang="pt-BR" sz="2400" dirty="0" err="1" smtClean="0"/>
              <a:t>bearish</a:t>
            </a:r>
            <a:r>
              <a:rPr lang="pt-BR" sz="2400" dirty="0" smtClean="0"/>
              <a:t> e </a:t>
            </a:r>
            <a:r>
              <a:rPr lang="pt-BR" sz="2400" dirty="0" err="1" smtClean="0"/>
              <a:t>bullish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03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11561" y="692696"/>
            <a:ext cx="835292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Retângulo</a:t>
            </a:r>
            <a:r>
              <a:rPr lang="pt-BR" altLang="pt-B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 </a:t>
            </a:r>
            <a:r>
              <a:rPr lang="pt-B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momento de consolidação ou congestão do preço durante um determinado </a:t>
            </a:r>
            <a:r>
              <a:rPr lang="pt-B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período.</a:t>
            </a:r>
            <a:endParaRPr lang="pt-BR" altLang="pt-B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9396536" y="5069285"/>
            <a:ext cx="692405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FF0000"/>
                </a:solidFill>
              </a:rPr>
              <a:t>Os investidores ficam sujeitos a falsos rompimentos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4085" y="4149080"/>
            <a:ext cx="8350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Características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formado por 2 ou mais Topos e Fundos, que formam uma linha </a:t>
            </a:r>
            <a:r>
              <a:rPr lang="pt-BR" dirty="0"/>
              <a:t>de suporte e </a:t>
            </a:r>
            <a:r>
              <a:rPr lang="pt-BR" dirty="0" smtClean="0"/>
              <a:t>resistência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 rompimento tende a ser a favor da tendência que antecede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Quanto mais longo for a formação de retângulo, maior a probabilidade de rompimento (alta ou baixa).</a:t>
            </a:r>
            <a:endParaRPr lang="pt-BR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596685" y="2192043"/>
            <a:ext cx="878260" cy="16428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3474945" y="2192043"/>
            <a:ext cx="38100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324977" y="2199273"/>
            <a:ext cx="648072" cy="8237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855944" y="2192043"/>
            <a:ext cx="469033" cy="8381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789144" y="3023012"/>
            <a:ext cx="3336033" cy="7230"/>
          </a:xfrm>
          <a:prstGeom prst="lin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035815" y="2158707"/>
            <a:ext cx="3161370" cy="20016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5003137" y="2178723"/>
            <a:ext cx="38100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 flipV="1">
            <a:off x="5384137" y="2178723"/>
            <a:ext cx="38100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197185" y="2765592"/>
            <a:ext cx="89509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400" dirty="0">
                <a:solidFill>
                  <a:srgbClr val="00C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  <a:endParaRPr lang="pt-BR" altLang="pt-BR" sz="1400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878188" y="1827887"/>
            <a:ext cx="121409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pt-BR" altLang="pt-BR" sz="1400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Resistência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701095" y="303024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320095" y="177281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882685" y="3075525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191985" y="181809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224505" y="179911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 bwMode="auto">
          <a:xfrm flipV="1">
            <a:off x="2119613" y="2322739"/>
            <a:ext cx="916202" cy="1525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466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91728" y="98072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r>
              <a:rPr lang="pt-BR" altLang="pt-BR" sz="2800" b="1" dirty="0">
                <a:solidFill>
                  <a:srgbClr val="FF0000"/>
                </a:solidFill>
                <a:latin typeface="Arial" charset="0"/>
              </a:rPr>
              <a:t>Importância do volume e do número de contratos em aberto</a:t>
            </a:r>
            <a:r>
              <a:rPr lang="pt-BR" altLang="pt-BR" sz="2800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altLang="pt-BR" sz="2800" b="1" dirty="0">
                <a:solidFill>
                  <a:srgbClr val="FFFF00"/>
                </a:solidFill>
                <a:latin typeface="Arial" charset="0"/>
              </a:rPr>
            </a:br>
            <a:endParaRPr lang="en-US" altLang="pt-BR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altLang="pt-BR" sz="28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800">
                <a:solidFill>
                  <a:schemeClr val="tx1"/>
                </a:solidFill>
                <a:latin typeface="Arial" charset="0"/>
              </a:rPr>
              <a:t>Informa qual a importância do movimento de preços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altLang="pt-BR" sz="28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800">
                <a:solidFill>
                  <a:schemeClr val="tx1"/>
                </a:solidFill>
                <a:latin typeface="Arial" charset="0"/>
              </a:rPr>
              <a:t>Ex: Se o volume de contratos em aberto aumenta e os preços seguem na mesma direção, há indicação de que a maioria espera preços mais altos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altLang="pt-BR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7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Consideração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buSzPct val="100000"/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Arial" charset="0"/>
              </a:rPr>
              <a:t>nenhum dos 2 métodos é </a:t>
            </a:r>
            <a:r>
              <a:rPr lang="pt-BR" altLang="pt-BR" b="1" dirty="0" smtClean="0">
                <a:latin typeface="Arial" charset="0"/>
              </a:rPr>
              <a:t>autossuficiente</a:t>
            </a:r>
            <a:endParaRPr lang="pt-BR" altLang="pt-BR" dirty="0">
              <a:solidFill>
                <a:schemeClr val="accent1"/>
              </a:solidFill>
              <a:latin typeface="Arial" charset="0"/>
            </a:endParaRPr>
          </a:p>
          <a:p>
            <a:pPr algn="just">
              <a:lnSpc>
                <a:spcPct val="160000"/>
              </a:lnSpc>
              <a:buSzPct val="100000"/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Arial" charset="0"/>
              </a:rPr>
              <a:t>analistas não podem ignorar as forças técnicas e vice-versa.</a:t>
            </a:r>
          </a:p>
          <a:p>
            <a:pPr algn="just">
              <a:lnSpc>
                <a:spcPct val="160000"/>
              </a:lnSpc>
              <a:buSzPct val="100000"/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Arial" charset="0"/>
              </a:rPr>
              <a:t>sucesso da análise - vivência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1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18" descr="C:\Carlos\curso\Figuras\inep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93289"/>
            <a:ext cx="8402887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584" y="5229200"/>
            <a:ext cx="1429819" cy="369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BR" sz="1800" b="1">
                <a:latin typeface="Calibri" pitchFamily="34" charset="0"/>
              </a:rPr>
              <a:t>Acumulação</a:t>
            </a:r>
            <a:endParaRPr lang="en-US" sz="1800" b="1">
              <a:latin typeface="Calibri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19388" y="4972922"/>
            <a:ext cx="1434217" cy="369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BR" sz="1800" b="1">
                <a:latin typeface="Calibri" pitchFamily="34" charset="0"/>
              </a:rPr>
              <a:t>Alta sensível</a:t>
            </a:r>
            <a:endParaRPr lang="en-US" sz="1800" b="1">
              <a:latin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25562" y="1450548"/>
            <a:ext cx="947346" cy="400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BR" sz="2000" b="1">
                <a:latin typeface="Calibri" pitchFamily="34" charset="0"/>
              </a:rPr>
              <a:t>Euforia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191000" y="2991722"/>
            <a:ext cx="1415154" cy="369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BR" sz="1800" b="1">
                <a:latin typeface="Calibri" pitchFamily="34" charset="0"/>
              </a:rPr>
              <a:t>Distribuição</a:t>
            </a:r>
            <a:endParaRPr lang="en-US" sz="1800" b="1">
              <a:latin typeface="Calibri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40538" y="1127062"/>
            <a:ext cx="1618994" cy="646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800" b="1">
                <a:latin typeface="Calibri" pitchFamily="34" charset="0"/>
              </a:rPr>
              <a:t>Sinalização de baixa</a:t>
            </a:r>
            <a:endParaRPr lang="en-US" sz="1800" b="1">
              <a:latin typeface="Calibri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620000" y="3880722"/>
            <a:ext cx="856424" cy="369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BR" sz="1800" b="1" dirty="0">
                <a:latin typeface="Calibri" pitchFamily="34" charset="0"/>
              </a:rPr>
              <a:t>Pânico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pt-BR" dirty="0" smtClean="0"/>
              <a:t>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Variáveis a serem analisadas  no caso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08720"/>
            <a:ext cx="8153400" cy="5181600"/>
          </a:xfrm>
        </p:spPr>
        <p:txBody>
          <a:bodyPr/>
          <a:lstStyle/>
          <a:p>
            <a:pPr marL="0" indent="0">
              <a:buClr>
                <a:srgbClr val="FF0000"/>
              </a:buClr>
              <a:buSzPct val="100000"/>
              <a:buNone/>
            </a:pP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I) Antes 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</a:rPr>
              <a:t>do semeio/plantio – </a:t>
            </a: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intenção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pt-BR" sz="12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 algn="ctr">
              <a:buClr>
                <a:srgbClr val="FF0000"/>
              </a:buClr>
              <a:buSzPct val="100000"/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Arial" charset="0"/>
              </a:rPr>
              <a:t>Ritmo de negociação, plano de safra do governo, estimativa de produção, estoques e politicas agrícolas.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pt-BR" sz="1800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pt-BR" sz="1800" dirty="0" smtClean="0"/>
              <a:t>Vendas de insumos</a:t>
            </a:r>
          </a:p>
          <a:p>
            <a:pPr lvl="1"/>
            <a:r>
              <a:rPr lang="pt-BR" sz="1800" dirty="0" smtClean="0"/>
              <a:t>Vendas de fertilizantes/defensivos agrícola/sementes/diesel</a:t>
            </a:r>
          </a:p>
          <a:p>
            <a:pPr lvl="1"/>
            <a:r>
              <a:rPr lang="pt-BR" sz="1800" dirty="0" smtClean="0"/>
              <a:t>Vendas de embalagens (caixas)</a:t>
            </a:r>
          </a:p>
          <a:p>
            <a:r>
              <a:rPr lang="pt-BR" sz="1800" dirty="0" smtClean="0"/>
              <a:t>Vendas de máquinas agrícolas</a:t>
            </a:r>
          </a:p>
          <a:p>
            <a:pPr marL="342900" lvl="1" indent="-342900" algn="just">
              <a:buFont typeface="Wingdings" pitchFamily="2" charset="2"/>
              <a:buChar char="l"/>
            </a:pPr>
            <a:r>
              <a:rPr lang="pt-BR" altLang="pt-BR" sz="1800" dirty="0">
                <a:latin typeface="Arial" charset="0"/>
                <a:sym typeface="Symbol" pitchFamily="18" charset="2"/>
              </a:rPr>
              <a:t>Análise dos “planos  de safra” divulgados pelo governo </a:t>
            </a:r>
          </a:p>
          <a:p>
            <a:pPr marL="342900" lvl="1" indent="-342900" algn="just">
              <a:buFont typeface="Wingdings" pitchFamily="2" charset="2"/>
              <a:buChar char="l"/>
            </a:pPr>
            <a:r>
              <a:rPr lang="pt-BR" altLang="pt-BR" sz="1800" dirty="0" smtClean="0">
                <a:latin typeface="Arial" charset="0"/>
                <a:sym typeface="Symbol" pitchFamily="18" charset="2"/>
              </a:rPr>
              <a:t>Política </a:t>
            </a:r>
            <a:r>
              <a:rPr lang="pt-BR" altLang="pt-BR" sz="1800" dirty="0">
                <a:latin typeface="Arial" charset="0"/>
                <a:sym typeface="Symbol" pitchFamily="18" charset="2"/>
              </a:rPr>
              <a:t>de preço mínimo, disponibilidade de recursos oficiais  (crédito para plantio e investimento) e privados;</a:t>
            </a:r>
          </a:p>
          <a:p>
            <a:pPr marL="342900" lvl="1" indent="-342900" algn="just">
              <a:buFont typeface="Wingdings" pitchFamily="2" charset="2"/>
              <a:buChar char="l"/>
            </a:pPr>
            <a:r>
              <a:rPr lang="pt-BR" altLang="pt-BR" sz="1800" dirty="0" smtClean="0">
                <a:latin typeface="Arial" charset="0"/>
                <a:sym typeface="Symbol" pitchFamily="18" charset="2"/>
              </a:rPr>
              <a:t>Estimativa da produção e estoques dos países tradicionalmente importadores/exportadores</a:t>
            </a:r>
          </a:p>
          <a:p>
            <a:pPr marL="342900" lvl="1" indent="-342900" algn="just">
              <a:buFont typeface="Wingdings" pitchFamily="2" charset="2"/>
              <a:buChar char="l"/>
            </a:pPr>
            <a:r>
              <a:rPr lang="pt-BR" altLang="pt-BR" sz="1800" dirty="0" smtClean="0">
                <a:latin typeface="Arial" charset="0"/>
                <a:sym typeface="Symbol" pitchFamily="18" charset="2"/>
              </a:rPr>
              <a:t>Políticas </a:t>
            </a:r>
            <a:r>
              <a:rPr lang="pt-BR" altLang="pt-BR" sz="1800" dirty="0">
                <a:latin typeface="Arial" charset="0"/>
                <a:sym typeface="Symbol" pitchFamily="18" charset="2"/>
              </a:rPr>
              <a:t>agrícolas e comerciais dos países importadores e </a:t>
            </a:r>
            <a:r>
              <a:rPr lang="pt-BR" altLang="pt-BR" sz="1800" dirty="0" smtClean="0">
                <a:latin typeface="Arial" charset="0"/>
                <a:sym typeface="Symbol" pitchFamily="18" charset="2"/>
              </a:rPr>
              <a:t>exportadores</a:t>
            </a:r>
            <a:endParaRPr lang="pt-BR" altLang="pt-BR" sz="1800" dirty="0"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29193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Variáveis a serem analisadas  no caso da 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buNone/>
            </a:pPr>
            <a:r>
              <a:rPr lang="pt-BR" altLang="pt-BR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II</a:t>
            </a:r>
            <a:r>
              <a:rPr lang="pt-BR" altLang="pt-BR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) Durante </a:t>
            </a:r>
            <a:r>
              <a:rPr lang="pt-BR" altLang="pt-BR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a safra</a:t>
            </a:r>
          </a:p>
          <a:p>
            <a:pPr marL="0" lvl="1" indent="0" algn="just">
              <a:buNone/>
            </a:pPr>
            <a:r>
              <a:rPr lang="pt-BR" altLang="pt-BR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Relatório técnico: evolução da safra e clima</a:t>
            </a:r>
            <a:endParaRPr lang="pt-BR" altLang="pt-BR" dirty="0" smtClean="0">
              <a:latin typeface="Arial" charset="0"/>
              <a:sym typeface="Symbol" pitchFamily="18" charset="2"/>
            </a:endParaRPr>
          </a:p>
          <a:p>
            <a:pPr marL="342900" lvl="1" indent="-342900" algn="just">
              <a:buFont typeface="Wingdings" pitchFamily="2" charset="2"/>
              <a:buChar char="l"/>
            </a:pPr>
            <a:r>
              <a:rPr lang="pt-BR" altLang="pt-BR" dirty="0" smtClean="0">
                <a:latin typeface="Arial" charset="0"/>
                <a:sym typeface="Symbol" pitchFamily="18" charset="2"/>
              </a:rPr>
              <a:t>Acompanhamento sistemático da evolução da safra</a:t>
            </a:r>
          </a:p>
          <a:p>
            <a:pPr marL="742950" lvl="2" indent="-342900" algn="just"/>
            <a:r>
              <a:rPr lang="pt-BR" altLang="pt-BR" dirty="0" smtClean="0">
                <a:latin typeface="Arial" charset="0"/>
                <a:sym typeface="Symbol" pitchFamily="18" charset="2"/>
              </a:rPr>
              <a:t>IBGE</a:t>
            </a:r>
          </a:p>
          <a:p>
            <a:pPr marL="742950" lvl="2" indent="-342900" algn="just"/>
            <a:r>
              <a:rPr lang="pt-BR" altLang="pt-BR" dirty="0" smtClean="0">
                <a:latin typeface="Arial" charset="0"/>
                <a:sym typeface="Symbol" pitchFamily="18" charset="2"/>
              </a:rPr>
              <a:t>CONAB</a:t>
            </a:r>
          </a:p>
          <a:p>
            <a:pPr marL="742950" lvl="2" indent="-342900" algn="just"/>
            <a:r>
              <a:rPr lang="pt-BR" altLang="pt-BR" dirty="0" smtClean="0">
                <a:latin typeface="Arial" charset="0"/>
                <a:sym typeface="Symbol" pitchFamily="18" charset="2"/>
              </a:rPr>
              <a:t>USDA</a:t>
            </a:r>
          </a:p>
          <a:p>
            <a:pPr marL="742950" lvl="2" indent="-342900" algn="just"/>
            <a:r>
              <a:rPr lang="pt-BR" altLang="pt-BR" dirty="0" smtClean="0">
                <a:latin typeface="Arial" charset="0"/>
                <a:sym typeface="Symbol" pitchFamily="18" charset="2"/>
              </a:rPr>
              <a:t>Empresa privada</a:t>
            </a:r>
          </a:p>
          <a:p>
            <a:pPr marL="342900" lvl="1" indent="-342900" algn="just">
              <a:buFont typeface="Wingdings" pitchFamily="2" charset="2"/>
              <a:buChar char="l"/>
            </a:pPr>
            <a:r>
              <a:rPr lang="pt-BR" altLang="pt-BR" dirty="0" smtClean="0">
                <a:latin typeface="Arial" charset="0"/>
                <a:sym typeface="Symbol" pitchFamily="18" charset="2"/>
              </a:rPr>
              <a:t>Acompanhamento da condição climática</a:t>
            </a:r>
          </a:p>
          <a:p>
            <a:pPr marL="742950" lvl="2" indent="-342900" algn="just"/>
            <a:r>
              <a:rPr lang="pt-BR" altLang="pt-BR" dirty="0" smtClean="0">
                <a:latin typeface="Arial" charset="0"/>
                <a:sym typeface="Symbol" pitchFamily="18" charset="2"/>
              </a:rPr>
              <a:t>USDA</a:t>
            </a:r>
          </a:p>
          <a:p>
            <a:pPr marL="742950" lvl="2" indent="-342900" algn="just"/>
            <a:r>
              <a:rPr lang="pt-BR" altLang="pt-BR" dirty="0" smtClean="0">
                <a:latin typeface="Arial" charset="0"/>
                <a:sym typeface="Symbol" pitchFamily="18" charset="2"/>
              </a:rPr>
              <a:t>Secretaria estaduais (</a:t>
            </a:r>
            <a:r>
              <a:rPr lang="pt-BR" altLang="pt-BR" dirty="0" err="1" smtClean="0">
                <a:latin typeface="Arial" charset="0"/>
                <a:sym typeface="Symbol" pitchFamily="18" charset="2"/>
              </a:rPr>
              <a:t>Seab</a:t>
            </a:r>
            <a:r>
              <a:rPr lang="pt-BR" altLang="pt-BR" dirty="0" smtClean="0">
                <a:latin typeface="Arial" charset="0"/>
                <a:sym typeface="Symbol" pitchFamily="18" charset="2"/>
              </a:rPr>
              <a:t>, IMEA e outros)</a:t>
            </a:r>
          </a:p>
          <a:p>
            <a:pPr marL="742950" lvl="2" indent="-342900" algn="just"/>
            <a:r>
              <a:rPr lang="pt-BR" altLang="pt-BR" dirty="0" smtClean="0">
                <a:latin typeface="Arial" charset="0"/>
                <a:sym typeface="Symbol" pitchFamily="18" charset="2"/>
              </a:rPr>
              <a:t>Associações de produtores</a:t>
            </a:r>
            <a:endParaRPr lang="pt-BR" altLang="pt-BR" dirty="0">
              <a:latin typeface="Arial" charset="0"/>
              <a:sym typeface="Symbol" pitchFamily="18" charset="2"/>
            </a:endParaRPr>
          </a:p>
          <a:p>
            <a:pPr marL="342900" lvl="1" indent="-342900" algn="just">
              <a:buFont typeface="Wingdings" pitchFamily="2" charset="2"/>
              <a:buChar char="l"/>
            </a:pPr>
            <a:endParaRPr lang="pt-BR" altLang="pt-BR" dirty="0" smtClean="0">
              <a:latin typeface="Arial" charset="0"/>
              <a:sym typeface="Symbol" pitchFamily="18" charset="2"/>
            </a:endParaRP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6239775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Office\Templates\Presentation Designs\Capsules.pot</Template>
  <TotalTime>16343</TotalTime>
  <Words>3218</Words>
  <Application>Microsoft Office PowerPoint</Application>
  <PresentationFormat>Apresentação na tela (4:3)</PresentationFormat>
  <Paragraphs>581</Paragraphs>
  <Slides>78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Capsules</vt:lpstr>
      <vt:lpstr>Worksheet</vt:lpstr>
      <vt:lpstr>Mercados e Preços agrícolas  AULA DO DIA 26/10/2020</vt:lpstr>
      <vt:lpstr>VÁ ATÉ STOA...PREENCHA SOBRE O SEU TEMA</vt:lpstr>
      <vt:lpstr>Análise fundamentalista e técnica  </vt:lpstr>
      <vt:lpstr>Objetivos desta apresentação</vt:lpstr>
      <vt:lpstr>Tomada de decisão exige projeções</vt:lpstr>
      <vt:lpstr>Oferta</vt:lpstr>
      <vt:lpstr>Variáveis a serem analisadas  no caso da oferta</vt:lpstr>
      <vt:lpstr>Variáveis a serem analisadas  no caso da oferta</vt:lpstr>
      <vt:lpstr>Variáveis a serem analisadas  no caso da oferta</vt:lpstr>
      <vt:lpstr>Variáveis a serem analisadas  no caso da oferta</vt:lpstr>
      <vt:lpstr>Demanda</vt:lpstr>
      <vt:lpstr>Curva de Demanda</vt:lpstr>
      <vt:lpstr>Análise fundamentalista</vt:lpstr>
      <vt:lpstr>Análise fundamentalista</vt:lpstr>
      <vt:lpstr>Apresentação do PowerPoint</vt:lpstr>
      <vt:lpstr>Apresentação do PowerPoint</vt:lpstr>
      <vt:lpstr>Como a análise fundamentalista processa informações</vt:lpstr>
      <vt:lpstr>Como a análise fundamentalista processa informações</vt:lpstr>
      <vt:lpstr>Como a análise fundamentalista processa informações</vt:lpstr>
      <vt:lpstr>Análise Técnica</vt:lpstr>
      <vt:lpstr>Fundamentação teórica</vt:lpstr>
      <vt:lpstr>Princípios básicos</vt:lpstr>
      <vt:lpstr>Movimentação dos preços em tendência</vt:lpstr>
      <vt:lpstr>Ações de mercados se repetem</vt:lpstr>
      <vt:lpstr>Tipos de gráficos</vt:lpstr>
      <vt:lpstr>Apresentação do PowerPoint</vt:lpstr>
      <vt:lpstr>Tendência</vt:lpstr>
      <vt:lpstr>Tipos de tendências dos preços</vt:lpstr>
      <vt:lpstr>Tendência de alta</vt:lpstr>
      <vt:lpstr>Tendência de baixa</vt:lpstr>
      <vt:lpstr>Tendência</vt:lpstr>
      <vt:lpstr>Sem Tendência ou Acumulação</vt:lpstr>
      <vt:lpstr>Zona Indefinida</vt:lpstr>
      <vt:lpstr>Como operar em um mercado</vt:lpstr>
      <vt:lpstr>Barreiras</vt:lpstr>
      <vt:lpstr>Tipos de barreiras dos preços</vt:lpstr>
      <vt:lpstr>Suporte e Resistência</vt:lpstr>
      <vt:lpstr>Análise técnica: Suporte e Resistencia</vt:lpstr>
      <vt:lpstr>Análise técnica: Quebra de suporte e resistência</vt:lpstr>
      <vt:lpstr>Media móvel</vt:lpstr>
      <vt:lpstr>Indicadores técnicos</vt:lpstr>
      <vt:lpstr>Média Móvel</vt:lpstr>
      <vt:lpstr>CÁLCULO DA MÉDIA MÓVEL</vt:lpstr>
      <vt:lpstr>Média Móvel no gráfico</vt:lpstr>
      <vt:lpstr>Cotação do contrato futuro da soja</vt:lpstr>
      <vt:lpstr>Sinal de compra e sinal de venda</vt:lpstr>
      <vt:lpstr>Análise Técnica</vt:lpstr>
      <vt:lpstr>Apresentação do PowerPoint</vt:lpstr>
      <vt:lpstr>Apresentação do PowerPoint</vt:lpstr>
      <vt:lpstr>Reversão</vt:lpstr>
      <vt:lpstr>Reversões</vt:lpstr>
      <vt:lpstr>Tipos de formação de REVERSÃO de preço</vt:lpstr>
      <vt:lpstr>Formação de Reversão</vt:lpstr>
      <vt:lpstr>Formação de Reversão</vt:lpstr>
      <vt:lpstr>Ombro-Cabeça-Ombro</vt:lpstr>
      <vt:lpstr>Formação de Reversão</vt:lpstr>
      <vt:lpstr>Formação de Reversão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Continuidade</vt:lpstr>
      <vt:lpstr>Tipos de formação de continuidade de preço</vt:lpstr>
      <vt:lpstr>Triangulo de Alta</vt:lpstr>
      <vt:lpstr>Triangulo de Baixa</vt:lpstr>
      <vt:lpstr>Apresentação do PowerPoint</vt:lpstr>
      <vt:lpstr>Apresentação do PowerPoint</vt:lpstr>
      <vt:lpstr>Apresentação do PowerPoint</vt:lpstr>
      <vt:lpstr>Consideração finais</vt:lpstr>
      <vt:lpstr>Apresentação do PowerPoint</vt:lpstr>
      <vt:lpstr>FIM</vt:lpstr>
    </vt:vector>
  </TitlesOfParts>
  <Company>CEPEA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Margarete Boteon</cp:lastModifiedBy>
  <cp:revision>940</cp:revision>
  <cp:lastPrinted>2014-02-18T18:53:45Z</cp:lastPrinted>
  <dcterms:created xsi:type="dcterms:W3CDTF">2005-02-15T23:47:00Z</dcterms:created>
  <dcterms:modified xsi:type="dcterms:W3CDTF">2020-10-25T00:53:37Z</dcterms:modified>
</cp:coreProperties>
</file>