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100" d="100"/>
          <a:sy n="100" d="100"/>
        </p:scale>
        <p:origin x="-9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AD561-534D-40F6-AA52-A710A7BA4B94}" type="datetimeFigureOut">
              <a:rPr lang="pt-BR"/>
              <a:t>30/11/2016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EB8C-EA4A-45B4-9121-A4956F213B64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84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5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46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49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58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807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04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33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94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70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83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46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712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915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8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31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34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3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36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03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9EB8C-EA4A-45B4-9121-A4956F213B64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clrp.usp.br/docentes/musica/marcoscamaradecastro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vistanordeste.com.br/noticia/cultura/velhos+ritmos+a+saturacao+artistas+veem+crise+no+carnaval+da+bahia+e+de+pe-14655" TargetMode="External"/><Relationship Id="rId13" Type="http://schemas.openxmlformats.org/officeDocument/2006/relationships/hyperlink" Target="https://catalogobandasdemusicape.wordpress.com/o-frevo-e-a-banda/" TargetMode="External"/><Relationship Id="rId3" Type="http://schemas.openxmlformats.org/officeDocument/2006/relationships/hyperlink" Target="https://www.significados.com.br/frevo/" TargetMode="External"/><Relationship Id="rId7" Type="http://schemas.openxmlformats.org/officeDocument/2006/relationships/hyperlink" Target="https://www.youtube.com/watch?v=Mh8C2iCUFBE" TargetMode="External"/><Relationship Id="rId12" Type="http://schemas.openxmlformats.org/officeDocument/2006/relationships/hyperlink" Target="http://especiais.ne10.uol.com.br/timelinevertical/index4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search?q=passos+do+frevo&amp;client=firefox-b&amp;sa=X&amp;biw=1600&amp;bih=759&amp;tbm=isch&amp;tbo=u&amp;source=univ&amp;ved=0ahUKEwjh38iGqtHQAhWBbC" TargetMode="External"/><Relationship Id="rId11" Type="http://schemas.openxmlformats.org/officeDocument/2006/relationships/hyperlink" Target="http://www.redebrasilatual.com.br/revistas/80/cultura-1" TargetMode="External"/><Relationship Id="rId5" Type="http://schemas.openxmlformats.org/officeDocument/2006/relationships/hyperlink" Target="http://wikidanca.net/wiki/index.php/Frevo" TargetMode="External"/><Relationship Id="rId10" Type="http://schemas.openxmlformats.org/officeDocument/2006/relationships/hyperlink" Target="http://super.abril.com.br/historia/e-frevo/" TargetMode="External"/><Relationship Id="rId4" Type="http://schemas.openxmlformats.org/officeDocument/2006/relationships/hyperlink" Target="https://pt.wikipedia.org/wiki/Frevo" TargetMode="External"/><Relationship Id="rId9" Type="http://schemas.openxmlformats.org/officeDocument/2006/relationships/hyperlink" Target="http://www.luizberto.com/esquina-leonardo-dantas-silva/da-existencia-do-frevo-e-do-passo" TargetMode="External"/><Relationship Id="rId14" Type="http://schemas.openxmlformats.org/officeDocument/2006/relationships/hyperlink" Target="http://www.wscom.com.br/mobile/entretenimento/noticias/entretenimento/%60se+eu+tiver+que+ir+vou+e+para+o+bem%60+disse+nana+a+revista+nordeste-1958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238124"/>
            <a:ext cx="8658225" cy="5810251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                  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  <a:latin typeface="Arial"/>
              </a:rPr>
              <a:t>Faculdade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Filosofia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Ciências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Letras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rial"/>
              </a:rPr>
              <a:t>Ribeirão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rgbClr val="000000"/>
                </a:solidFill>
                <a:latin typeface="Arial"/>
              </a:rPr>
              <a:t>Universidade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de São Paulo - USP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ARTIGO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FREVO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PERNAMBUCANO: CAMINHOS E DESAFIOS NA 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ATUALIDADE”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lvl="8" algn="ctr" rtl="0">
              <a:spcBef>
                <a:spcPct val="0"/>
              </a:spcBef>
            </a:pPr>
            <a:r>
              <a:rPr lang="pt-BR" dirty="0" smtClean="0"/>
              <a:t>Eudes André Fernandes da Cunha - ENABET 2015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 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4953000"/>
            <a:ext cx="4483100" cy="12192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  <a:latin typeface="Arial"/>
              </a:rPr>
              <a:t>Disciplina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"/>
              </a:rPr>
              <a:t>Etnomusicologia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endParaRPr lang="en-US">
              <a:solidFill>
                <a:srgbClr val="898989"/>
              </a:solidFill>
              <a:latin typeface="Arial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Arial"/>
              </a:rPr>
              <a:t>Docente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"/>
              </a:rPr>
              <a:t>Marcos </a:t>
            </a:r>
            <a:r>
              <a:rPr lang="en-US" dirty="0" err="1">
                <a:solidFill>
                  <a:schemeClr val="tx1"/>
                </a:solidFill>
                <a:latin typeface="Arial"/>
              </a:rPr>
              <a:t>Câmara</a:t>
            </a:r>
            <a:r>
              <a:rPr lang="en-US" dirty="0">
                <a:solidFill>
                  <a:schemeClr val="tx1"/>
                </a:solidFill>
                <a:latin typeface="Arial"/>
              </a:rPr>
              <a:t> de Castro</a:t>
            </a:r>
            <a:endParaRPr lang="en-US" dirty="0">
              <a:solidFill>
                <a:schemeClr val="tx1"/>
              </a:solidFill>
              <a:latin typeface="Arial"/>
              <a:hlinkClick r:id="rId3"/>
            </a:endParaRPr>
          </a:p>
          <a:p>
            <a:pPr algn="l"/>
            <a:r>
              <a:rPr lang="pt-BR" dirty="0">
                <a:solidFill>
                  <a:schemeClr val="tx1"/>
                </a:solidFill>
                <a:latin typeface="Arial"/>
              </a:rPr>
              <a:t>Discente: José Barbosa da Silva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46" y="581023"/>
            <a:ext cx="1129529" cy="15946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46" y="581023"/>
            <a:ext cx="995939" cy="13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024" y="171450"/>
            <a:ext cx="8686801" cy="64674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Ao se tornar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</a:t>
            </a: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atrimônio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</a:t>
            </a: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material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da </a:t>
            </a: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Humanidade, 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frevo teoricamente teria um desfrute bem maior de privilégios em relação a outras músicas e gêneros musicais,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mas</a:t>
            </a:r>
            <a:r>
              <a:rPr lang="pt-BR" sz="2000" dirty="0">
                <a:solidFill>
                  <a:schemeClr val="tx2"/>
                </a:solidFill>
                <a:latin typeface="Arial"/>
              </a:rPr>
              <a:t> essa ideia é um tanto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controversa,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pois hoje </a:t>
            </a: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pergunta-se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: “o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porquê 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da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</a:rPr>
              <a:t>inexistência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de um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frevo canção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ou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instrumental novo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que tenha sido emplacado nos 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meios de comunicação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como rádios, redes de TV, internet, como 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sucesso</a:t>
            </a:r>
            <a:r>
              <a:rPr lang="pt-B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?”</a:t>
            </a:r>
          </a:p>
          <a:p>
            <a:pPr marL="0" indent="0">
              <a:buNone/>
            </a:pPr>
            <a:r>
              <a:rPr lang="pt-BR" sz="1400" b="1" dirty="0">
                <a:solidFill>
                  <a:srgbClr val="000000"/>
                </a:solidFill>
                <a:latin typeface="Arial"/>
                <a:hlinkClick r:id="rId3"/>
              </a:rPr>
              <a:t>https://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hlinkClick r:id="rId3"/>
              </a:rPr>
              <a:t>www.significados.com.br/frevo/</a:t>
            </a: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000000"/>
                </a:solidFill>
                <a:latin typeface="Arial"/>
                <a:hlinkClick r:id="rId4"/>
              </a:rPr>
              <a:t>https://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hlinkClick r:id="rId4"/>
              </a:rPr>
              <a:t>pt.wikipedia.org/wiki/Frevo</a:t>
            </a: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000000"/>
                </a:solidFill>
                <a:latin typeface="Arial"/>
                <a:hlinkClick r:id="rId5"/>
              </a:rPr>
              <a:t>http://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hlinkClick r:id="rId5"/>
              </a:rPr>
              <a:t>wikidanca.net/wiki/index.php/Frevo</a:t>
            </a: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000000"/>
                </a:solidFill>
                <a:latin typeface="Arial"/>
                <a:hlinkClick r:id="rId6"/>
              </a:rPr>
              <a:t>https://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hlinkClick r:id="rId6"/>
              </a:rPr>
              <a:t>www.google.com.br/search?q=passos+do+frevo&amp;client=firefox-b&amp;sa=X&amp;biw=1600&amp;bih=759&amp;tbm=isch&amp;tbo=u&amp;source=univ&amp;ved=0ahUKEwjh38iGqtHQAhWBbC</a:t>
            </a: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000000"/>
                </a:solidFill>
                <a:latin typeface="Arial"/>
                <a:hlinkClick r:id="rId7"/>
              </a:rPr>
              <a:t>https://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hlinkClick r:id="rId7"/>
              </a:rPr>
              <a:t>www.youtube.com/watch?v=Mh8C2iCUFBE</a:t>
            </a: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rgbClr val="000000"/>
                </a:solidFill>
                <a:latin typeface="Arial"/>
                <a:hlinkClick r:id="rId8"/>
              </a:rPr>
              <a:t>http://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hlinkClick r:id="rId8"/>
              </a:rPr>
              <a:t>www.revistanordeste.com.br/noticia/cultura/velhos+ritmos+a+saturacao+artistas+veem+crise+no+carnaval+da+bahia+e+de+pe-14655</a:t>
            </a:r>
            <a:endParaRPr lang="pt-BR" sz="14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sz="16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400" b="1" dirty="0" smtClean="0">
                <a:solidFill>
                  <a:schemeClr val="tx1"/>
                </a:solidFill>
                <a:latin typeface="Arial"/>
                <a:hlinkClick r:id="rId9"/>
              </a:rPr>
              <a:t>http://www.luizberto.com/esquina-leonardo-dantas-silva/da-existencia-do-frevo-e-do-passo</a:t>
            </a:r>
            <a:endParaRPr lang="pt-BR" sz="1400" b="1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sz="1400" b="1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400" b="1" dirty="0" smtClean="0">
                <a:solidFill>
                  <a:schemeClr val="tx2"/>
                </a:solidFill>
                <a:latin typeface="Arial"/>
                <a:cs typeface="Arial" pitchFamily="34" charset="0"/>
                <a:hlinkClick r:id="rId10"/>
              </a:rPr>
              <a:t>http://super.abril.com.br/historia/e-frevo/</a:t>
            </a: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endParaRPr lang="pt-BR" sz="1400" b="1" dirty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tx2"/>
                </a:solidFill>
                <a:latin typeface="Arial"/>
                <a:cs typeface="Arial" pitchFamily="34" charset="0"/>
                <a:hlinkClick r:id="rId11"/>
              </a:rPr>
              <a:t>http://</a:t>
            </a:r>
            <a:r>
              <a:rPr lang="pt-BR" sz="1400" b="1" dirty="0" smtClean="0">
                <a:solidFill>
                  <a:schemeClr val="tx2"/>
                </a:solidFill>
                <a:latin typeface="Arial"/>
                <a:cs typeface="Arial" pitchFamily="34" charset="0"/>
                <a:hlinkClick r:id="rId11"/>
              </a:rPr>
              <a:t>www.redebrasilatual.com.br/revistas/80/cultura-1</a:t>
            </a: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tx2"/>
                </a:solidFill>
                <a:latin typeface="Arial"/>
                <a:cs typeface="Arial" pitchFamily="34" charset="0"/>
                <a:hlinkClick r:id="rId12"/>
              </a:rPr>
              <a:t>http://</a:t>
            </a:r>
            <a:r>
              <a:rPr lang="pt-BR" sz="1400" b="1" dirty="0" smtClean="0">
                <a:solidFill>
                  <a:schemeClr val="tx2"/>
                </a:solidFill>
                <a:latin typeface="Arial"/>
                <a:cs typeface="Arial" pitchFamily="34" charset="0"/>
                <a:hlinkClick r:id="rId12"/>
              </a:rPr>
              <a:t>especiais.ne10.uol.com.br/timelinevertical/index4.html</a:t>
            </a: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tx2"/>
                </a:solidFill>
                <a:latin typeface="Arial"/>
                <a:cs typeface="Arial" pitchFamily="34" charset="0"/>
                <a:hlinkClick r:id="rId13"/>
              </a:rPr>
              <a:t>https://catalogobandasdemusicape.wordpress.com/o-frevo-e-a-banda</a:t>
            </a:r>
            <a:r>
              <a:rPr lang="pt-BR" sz="1400" b="1" dirty="0" smtClean="0">
                <a:solidFill>
                  <a:schemeClr val="tx2"/>
                </a:solidFill>
                <a:latin typeface="Arial"/>
                <a:cs typeface="Arial" pitchFamily="34" charset="0"/>
                <a:hlinkClick r:id="rId13"/>
              </a:rPr>
              <a:t>/</a:t>
            </a: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endParaRPr lang="pt-BR" sz="1400" b="1" dirty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r>
              <a:rPr lang="pt-BR" sz="1400" b="1" dirty="0">
                <a:solidFill>
                  <a:schemeClr val="tx2"/>
                </a:solidFill>
                <a:latin typeface="Arial"/>
                <a:cs typeface="Arial" pitchFamily="34" charset="0"/>
                <a:hlinkClick r:id="rId14"/>
              </a:rPr>
              <a:t>http://www.wscom.com.br/mobile/entretenimento/noticias/entretenimento/%</a:t>
            </a:r>
            <a:r>
              <a:rPr lang="pt-BR" sz="1400" b="1" dirty="0" smtClean="0">
                <a:solidFill>
                  <a:schemeClr val="tx2"/>
                </a:solidFill>
                <a:latin typeface="Arial"/>
                <a:cs typeface="Arial" pitchFamily="34" charset="0"/>
                <a:hlinkClick r:id="rId14"/>
              </a:rPr>
              <a:t>60se+eu+tiver+que+ir+vou+e+para+o+bem%60+disse+nana+a+revista+nordeste-195892</a:t>
            </a: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endParaRPr lang="pt-BR" sz="1400" b="1" dirty="0" smtClean="0">
              <a:solidFill>
                <a:schemeClr val="tx2"/>
              </a:solidFill>
              <a:latin typeface="Arial"/>
              <a:cs typeface="Arial" pitchFamily="34" charset="0"/>
            </a:endParaRPr>
          </a:p>
          <a:p>
            <a:pPr marL="0" indent="0">
              <a:buNone/>
            </a:pPr>
            <a:endParaRPr lang="pt-BR" sz="1400" b="1" dirty="0">
              <a:solidFill>
                <a:schemeClr val="tx2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5" y="3267075"/>
            <a:ext cx="27432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pt-BR" sz="1600" b="1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91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075" y="381000"/>
            <a:ext cx="8467725" cy="5745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Por que ainda se cantamos frevos de antigos carnavais, já que os concursos de frevo realizados pela prefeitura do Recife com o apoio do governo do Estado continuam a ocorrer todos os anos e um de seus resultados é a 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gravação de um CD com os vencedores, ou seja, os melhores? </a:t>
            </a:r>
            <a:endParaRPr lang="pt-BR" sz="20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Por 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 esse CD não é divulgado e comercializado por vários segmentos da sociedade, e principalmente, com os brincantes do carnaval</a:t>
            </a: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?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salvaguarda em relação ao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frevo será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que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está 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sendo suficiente?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 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4" y="3473877"/>
            <a:ext cx="5305425" cy="31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499" y="228600"/>
            <a:ext cx="8601075" cy="5897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...“Esta </a:t>
            </a:r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é a percepção que muitos músicos juntamente com um grupo de pesquisadores do frevo, temos sobre a questão da salvaguarda do referido gênero que tal vez não esteja sendo suficiente no que tange as suas prerrogativas, que seria a preservação do gênero. Este grupo de pesquisadores, do qual faço parte, foi criado pelo 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Paço do </a:t>
            </a: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Frevo 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um </a:t>
            </a:r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prédio no bairro do Recife Antigo, no centro do Recife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.”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...”No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Paço do Frevo </a:t>
            </a:r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uma vez por mês acontece um encontro que conta com a presença de vários </a:t>
            </a:r>
            <a:r>
              <a:rPr lang="pt-BR" sz="2000" b="1" dirty="0">
                <a:solidFill>
                  <a:srgbClr val="000000"/>
                </a:solidFill>
                <a:latin typeface="Arial"/>
                <a:cs typeface="Arial"/>
              </a:rPr>
              <a:t>pesquisadores</a:t>
            </a:r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pt-BR" sz="2000" b="1" dirty="0">
                <a:solidFill>
                  <a:srgbClr val="000000"/>
                </a:solidFill>
                <a:latin typeface="Arial"/>
                <a:cs typeface="Arial"/>
              </a:rPr>
              <a:t>chefes de agremiações</a:t>
            </a:r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pt-BR" sz="2000" b="1" dirty="0">
                <a:solidFill>
                  <a:srgbClr val="000000"/>
                </a:solidFill>
                <a:latin typeface="Arial"/>
                <a:cs typeface="Arial"/>
              </a:rPr>
              <a:t>dançarinos ou passistas </a:t>
            </a:r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pt-BR" sz="2000" b="1" dirty="0">
                <a:solidFill>
                  <a:srgbClr val="000000"/>
                </a:solidFill>
                <a:latin typeface="Arial"/>
                <a:cs typeface="Arial"/>
              </a:rPr>
              <a:t>acadêmicos de diversas áreas</a:t>
            </a:r>
            <a:r>
              <a:rPr lang="pt-BR" sz="2000" dirty="0">
                <a:solidFill>
                  <a:srgbClr val="000000"/>
                </a:solidFill>
                <a:latin typeface="Arial"/>
                <a:cs typeface="Arial"/>
              </a:rPr>
              <a:t>, a fim de que seja debatida várias questões sobre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cs typeface="Arial"/>
              </a:rPr>
              <a:t>o </a:t>
            </a:r>
            <a:r>
              <a:rPr lang="pt-BR" sz="2000" b="1" dirty="0">
                <a:solidFill>
                  <a:srgbClr val="000000"/>
                </a:solidFill>
                <a:latin typeface="Arial"/>
                <a:cs typeface="Arial"/>
              </a:rPr>
              <a:t>frevo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  <a:cs typeface="Arial"/>
              </a:rPr>
              <a:t>na atualidade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cs typeface="Arial"/>
              </a:rPr>
              <a:t>.”</a:t>
            </a:r>
            <a:endParaRPr lang="pt-BR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6" y="3742544"/>
            <a:ext cx="6127750" cy="28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6225" y="266701"/>
            <a:ext cx="8315325" cy="5773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</a:rPr>
              <a:t>...”Em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vista que todo esse processo de </a:t>
            </a: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patrimonialização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 salvaguarda do gênero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 pode não está sendo suficiente ou até mesmo compreendida pelas autoridades competentes em seu objetivo principal, que deve ser o de proteger o </a:t>
            </a:r>
            <a:r>
              <a:rPr lang="pt-BR" b="1" dirty="0">
                <a:solidFill>
                  <a:srgbClr val="000000"/>
                </a:solidFill>
                <a:latin typeface="Arial"/>
              </a:rPr>
              <a:t>frevo 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como patrimônio imaterial da humanidade</a:t>
            </a:r>
            <a:r>
              <a:rPr lang="pt-B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.”</a:t>
            </a:r>
          </a:p>
          <a:p>
            <a:pPr marL="0" indent="0">
              <a:buNone/>
            </a:pPr>
            <a:endParaRPr lang="pt-BR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Segundo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Roberto </a:t>
            </a:r>
            <a:r>
              <a:rPr lang="pt-BR" dirty="0" err="1">
                <a:solidFill>
                  <a:schemeClr val="tx1"/>
                </a:solidFill>
                <a:latin typeface="Arial"/>
              </a:rPr>
              <a:t>DaMatta</a:t>
            </a:r>
            <a:r>
              <a:rPr lang="pt-BR" dirty="0">
                <a:solidFill>
                  <a:schemeClr val="tx1"/>
                </a:solidFill>
                <a:latin typeface="Arial"/>
              </a:rPr>
              <a:t>: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/>
              </a:rPr>
              <a:t>(...) sem alvos específicos e com objetivos múltiplos, como é o caso do carnaval pois o que se busca nesse momento é a “alegria”, o “sorriso”, a “música”, a “felicidade”, o “prazer sexual” -, os homens se transformam e inventam aquilo que chamamos de “povo”, ou “massa”. (</a:t>
            </a:r>
            <a:r>
              <a:rPr lang="pt-BR" dirty="0" err="1">
                <a:solidFill>
                  <a:schemeClr val="tx1"/>
                </a:solidFill>
                <a:latin typeface="Arial"/>
              </a:rPr>
              <a:t>DaMatta</a:t>
            </a:r>
            <a:r>
              <a:rPr lang="pt-BR" dirty="0">
                <a:solidFill>
                  <a:schemeClr val="tx1"/>
                </a:solidFill>
                <a:latin typeface="Arial"/>
              </a:rPr>
              <a:t>, 1997, p.118.)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342899"/>
            <a:ext cx="8258175" cy="6276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Arial"/>
              </a:rPr>
              <a:t>...”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Os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diversos brincantes de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Recife,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e até mesmo os que vem de fora para morar na capital pernambucana, ou seja, migrantes de outros estados brasileiros, percebem e comentam que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os frevos se repetem muito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e isso não se dá apenas com o hino do Clube Vassourinhas, que quando é tocado sempre causa um frisson no meio dos que brincam no </a:t>
            </a:r>
            <a:r>
              <a:rPr lang="pt-BR" dirty="0">
                <a:solidFill>
                  <a:schemeClr val="tx1"/>
                </a:solidFill>
                <a:latin typeface="Arial"/>
              </a:rPr>
              <a:t>carnaval do estado, mas, também, outros frevos considerados tradicionais, que são exaustivamente repetidos, e, se for considerar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o número deles, não passa de duas dúzias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.”</a:t>
            </a:r>
            <a:endParaRPr lang="pt-BR" b="1" dirty="0">
              <a:solidFill>
                <a:schemeClr val="tx2"/>
              </a:solidFill>
              <a:latin typeface="Arial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4114013"/>
            <a:ext cx="4892675" cy="25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376" y="466725"/>
            <a:ext cx="8572500" cy="6115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Tudo isto causa a impressão de que a produção do frevo tenha sido interrompida e não existem frevos fora os de </a:t>
            </a:r>
            <a:r>
              <a:rPr lang="pt-B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Capiba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pt-B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</a:t>
            </a:r>
            <a:r>
              <a:rPr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Nelson Ferreira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, dentre outros, ou ainda, um caso bem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mais grave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, que seria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a extinção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ou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falta de grandes e bons compositores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na 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atualidade que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produzam 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 essa música.</a:t>
            </a:r>
            <a:endParaRPr lang="pt-BR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Lourenço </a:t>
            </a:r>
            <a:r>
              <a:rPr lang="pt-BR" sz="1600" b="1" dirty="0">
                <a:solidFill>
                  <a:schemeClr val="tx1"/>
                </a:solidFill>
              </a:rPr>
              <a:t>da Fonseca </a:t>
            </a:r>
            <a:r>
              <a:rPr lang="pt-BR" sz="1600" b="1" dirty="0" smtClean="0">
                <a:solidFill>
                  <a:schemeClr val="tx1"/>
                </a:solidFill>
              </a:rPr>
              <a:t>Barbosa ( 1904-1997), </a:t>
            </a:r>
            <a:r>
              <a:rPr lang="pt-BR" sz="1600" b="1" dirty="0">
                <a:solidFill>
                  <a:schemeClr val="tx1"/>
                </a:solidFill>
              </a:rPr>
              <a:t>mais </a:t>
            </a:r>
            <a:r>
              <a:rPr lang="pt-BR" sz="1600" b="1" dirty="0" smtClean="0">
                <a:solidFill>
                  <a:schemeClr val="tx1"/>
                </a:solidFill>
              </a:rPr>
              <a:t>conhecido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como </a:t>
            </a:r>
            <a:r>
              <a:rPr lang="pt-BR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Capiba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foi um músico e compositor brasileiro</a:t>
            </a:r>
            <a:r>
              <a:rPr lang="pt-BR" sz="16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Tornou-se </a:t>
            </a:r>
            <a:r>
              <a:rPr lang="pt-BR" sz="1600" b="1" dirty="0">
                <a:solidFill>
                  <a:schemeClr val="tx1"/>
                </a:solidFill>
              </a:rPr>
              <a:t>o mais conhecido compositor de frevos do Brasil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Autor </a:t>
            </a:r>
            <a:r>
              <a:rPr lang="pt-BR" sz="1600" b="1" dirty="0">
                <a:solidFill>
                  <a:schemeClr val="tx1"/>
                </a:solidFill>
              </a:rPr>
              <a:t>de mais de 200 canções</a:t>
            </a:r>
            <a:r>
              <a:rPr lang="pt-BR" sz="1600" b="1" dirty="0" smtClean="0">
                <a:solidFill>
                  <a:schemeClr val="tx1"/>
                </a:solidFill>
              </a:rPr>
              <a:t>, frevo e outros </a:t>
            </a:r>
            <a:r>
              <a:rPr lang="pt-BR" sz="1600" b="1" dirty="0">
                <a:solidFill>
                  <a:schemeClr val="tx1"/>
                </a:solidFill>
              </a:rPr>
              <a:t>gêneros</a:t>
            </a:r>
            <a:r>
              <a:rPr lang="pt-BR" sz="1600" b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de samba à musica erudita. </a:t>
            </a:r>
            <a:r>
              <a:rPr lang="pt-BR" sz="1600" b="1" i="1" dirty="0" smtClean="0">
                <a:solidFill>
                  <a:schemeClr val="tx1"/>
                </a:solidFill>
              </a:rPr>
              <a:t>Maria Betânia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>
                <a:solidFill>
                  <a:schemeClr val="tx1"/>
                </a:solidFill>
              </a:rPr>
              <a:t>(canção); </a:t>
            </a:r>
            <a:r>
              <a:rPr lang="pt-BR" sz="1600" b="1" i="1" dirty="0">
                <a:solidFill>
                  <a:schemeClr val="tx1"/>
                </a:solidFill>
              </a:rPr>
              <a:t>A Mesma Rosa Amarela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(samba); </a:t>
            </a:r>
            <a:r>
              <a:rPr lang="pt-BR" sz="1600" b="1" i="1" dirty="0">
                <a:solidFill>
                  <a:schemeClr val="tx1"/>
                </a:solidFill>
              </a:rPr>
              <a:t>Serenata Suburbana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(</a:t>
            </a:r>
            <a:r>
              <a:rPr lang="pt-BR" sz="1600" b="1" dirty="0" err="1" smtClean="0">
                <a:solidFill>
                  <a:schemeClr val="tx1"/>
                </a:solidFill>
              </a:rPr>
              <a:t>guarânia</a:t>
            </a:r>
            <a:r>
              <a:rPr lang="pt-BR" sz="1600" b="1" dirty="0" smtClean="0">
                <a:solidFill>
                  <a:schemeClr val="tx1"/>
                </a:solidFill>
              </a:rPr>
              <a:t>); </a:t>
            </a:r>
            <a:r>
              <a:rPr lang="pt-BR" sz="1600" b="1" i="1" dirty="0">
                <a:solidFill>
                  <a:schemeClr val="tx1"/>
                </a:solidFill>
              </a:rPr>
              <a:t>Verde Mar de Navegar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(maracatu). </a:t>
            </a:r>
            <a:r>
              <a:rPr lang="pt-BR" sz="1600" b="1" dirty="0">
                <a:solidFill>
                  <a:schemeClr val="tx1"/>
                </a:solidFill>
              </a:rPr>
              <a:t>No </a:t>
            </a:r>
            <a:r>
              <a:rPr lang="pt-BR" sz="1600" b="1" dirty="0" smtClean="0">
                <a:solidFill>
                  <a:schemeClr val="tx1"/>
                </a:solidFill>
              </a:rPr>
              <a:t>frevo, </a:t>
            </a:r>
            <a:r>
              <a:rPr lang="pt-BR" sz="1600" b="1" dirty="0">
                <a:solidFill>
                  <a:schemeClr val="tx1"/>
                </a:solidFill>
              </a:rPr>
              <a:t>compôs mais de cem </a:t>
            </a:r>
            <a:r>
              <a:rPr lang="pt-BR" sz="1600" b="1" dirty="0" smtClean="0">
                <a:solidFill>
                  <a:schemeClr val="tx1"/>
                </a:solidFill>
              </a:rPr>
              <a:t>canções.</a:t>
            </a:r>
          </a:p>
          <a:p>
            <a:pPr marL="0" indent="0"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</a:t>
            </a:r>
            <a:r>
              <a:rPr lang="pt-BR" sz="1600" b="1" dirty="0" smtClean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Ferreira</a:t>
            </a:r>
            <a:r>
              <a:rPr lang="pt-BR" sz="1600" b="1" dirty="0" smtClean="0">
                <a:solidFill>
                  <a:schemeClr val="tx1"/>
                </a:solidFill>
              </a:rPr>
              <a:t> (1902-1976) autor de  composições 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de vários ritmos e estilos, como </a:t>
            </a:r>
            <a:r>
              <a:rPr lang="pt-BR" sz="1600" b="1" dirty="0" err="1" smtClean="0">
                <a:solidFill>
                  <a:schemeClr val="tx1"/>
                </a:solidFill>
              </a:rPr>
              <a:t>foxtrote,tango</a:t>
            </a:r>
            <a:r>
              <a:rPr lang="pt-BR" sz="1600" b="1" dirty="0" smtClean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canção, especializou-se e foi conhecido</a:t>
            </a:r>
          </a:p>
          <a:p>
            <a:pPr marL="0" indent="0">
              <a:buNone/>
            </a:pPr>
            <a:r>
              <a:rPr lang="pt-BR" sz="1600" b="1" dirty="0" smtClean="0">
                <a:solidFill>
                  <a:schemeClr val="tx1"/>
                </a:solidFill>
              </a:rPr>
              <a:t>como compositor de frevos.</a:t>
            </a:r>
          </a:p>
          <a:p>
            <a:pPr marL="0" indent="0">
              <a:buNone/>
            </a:pPr>
            <a:endParaRPr lang="pt-BR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03" y="1799863"/>
            <a:ext cx="1610443" cy="189583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19" y="4591050"/>
            <a:ext cx="1319184" cy="177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61950"/>
            <a:ext cx="81915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Isso também ocorre em relação às </a:t>
            </a:r>
            <a:r>
              <a:rPr lang="pt-BR" sz="2000" b="1" dirty="0" smtClean="0">
                <a:solidFill>
                  <a:schemeClr val="tx2"/>
                </a:solidFill>
                <a:latin typeface="Arial"/>
              </a:rPr>
              <a:t>Orquestras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de Frevo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, pois algumas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</a:rPr>
              <a:t>eram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conhecidas pela sua tradição tocando nos carnavais de clubes, quando existia uma tensão ou rivalidade entre essas orquestras e seus líderes ou maestros,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como relatam alguns músicos que fizeram parte dessa época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Mas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, sobretudo, 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o frevo 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</a:rPr>
              <a:t>era 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bem executado, independente de que orquestra fosse</a:t>
            </a:r>
            <a:r>
              <a:rPr lang="pt-BR" sz="2000" b="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produção de frevos instrumentais com solos de trompa, violino, violoncelo e até mesmo com uma flauta de pífano, causando estranheza e resistência por parte destes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“puristas” 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ou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conservadores do gênero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1800" b="1" dirty="0">
                <a:solidFill>
                  <a:srgbClr val="000000"/>
                </a:solidFill>
                <a:latin typeface="Arial"/>
              </a:rPr>
              <a:t>sem falar de harmonias jazzísticas e ritmos que são incorporados ao frevo pela referida orquestra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6" y="3882007"/>
            <a:ext cx="4752350" cy="28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012" y="133350"/>
            <a:ext cx="8747687" cy="59959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Foi a 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partir de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1936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, que surgiram as primeiras regras de estruturação do frevo, e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 essas informações permeiam o livro 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“Bandas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musicais de Pernambuco: Origens e 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Repertório”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,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organizado por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Leonardo Dantas Silva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surgindo assim a seguinte 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divisão:</a:t>
            </a:r>
            <a:endParaRPr lang="pt-BR" dirty="0">
              <a:solidFill>
                <a:schemeClr val="tx1"/>
              </a:solidFill>
              <a:latin typeface="Arial"/>
            </a:endParaRPr>
          </a:p>
          <a:p>
            <a:r>
              <a:rPr lang="pt-BR" sz="1800" b="1" dirty="0">
                <a:solidFill>
                  <a:schemeClr val="tx2"/>
                </a:solidFill>
                <a:latin typeface="Arial"/>
              </a:rPr>
              <a:t>Frevo-canção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em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andamento </a:t>
            </a:r>
            <a:r>
              <a:rPr lang="pt-BR" sz="1800" b="1" dirty="0" err="1">
                <a:solidFill>
                  <a:schemeClr val="tx1"/>
                </a:solidFill>
                <a:latin typeface="Arial"/>
              </a:rPr>
              <a:t>allegro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com cerca de 120 a 160 semínimas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(nos dias atuais),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com a parte orquestral, antecedendo a parte cantada, constando de 16 compassos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quando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das primeiras gravações, por vezes apareciam deles com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32 compassos antecedendo o </a:t>
            </a:r>
            <a:r>
              <a:rPr lang="pt-BR" sz="1800" b="1" dirty="0" smtClean="0">
                <a:solidFill>
                  <a:schemeClr val="tx1"/>
                </a:solidFill>
                <a:latin typeface="Arial"/>
              </a:rPr>
              <a:t>canto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.</a:t>
            </a:r>
            <a:endParaRPr lang="pt-BR" sz="1800" dirty="0">
              <a:solidFill>
                <a:schemeClr val="tx1"/>
              </a:solidFill>
              <a:latin typeface="Arial"/>
            </a:endParaRPr>
          </a:p>
          <a:p>
            <a:r>
              <a:rPr lang="pt-BR" sz="1800" dirty="0">
                <a:solidFill>
                  <a:schemeClr val="tx1"/>
                </a:solidFill>
                <a:latin typeface="Arial"/>
              </a:rPr>
              <a:t> 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Frevo de rua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quando puramente instrumental,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em andamento de cerca de 160 semínimas por minuto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geralmente com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16 compassos na primeira parte (introdução)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,seguindo-se de uma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segunda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 com igual número de compassos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(resposta), </a:t>
            </a:r>
            <a:r>
              <a:rPr lang="pt-BR" sz="1800" b="1" i="1" dirty="0">
                <a:solidFill>
                  <a:schemeClr val="tx1"/>
                </a:solidFill>
                <a:latin typeface="Arial"/>
              </a:rPr>
              <a:t>num diálogo entre palhetas e </a:t>
            </a:r>
            <a:r>
              <a:rPr lang="pt-BR" sz="1800" b="1" i="1" dirty="0" smtClean="0">
                <a:solidFill>
                  <a:schemeClr val="tx1"/>
                </a:solidFill>
                <a:latin typeface="Arial"/>
              </a:rPr>
              <a:t>metais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.</a:t>
            </a:r>
            <a:endParaRPr lang="pt-BR" sz="1800" dirty="0">
              <a:solidFill>
                <a:schemeClr val="tx1"/>
              </a:solidFill>
              <a:latin typeface="Arial"/>
            </a:endParaRPr>
          </a:p>
          <a:p>
            <a:r>
              <a:rPr lang="pt-BR" sz="1800" b="1" dirty="0">
                <a:solidFill>
                  <a:schemeClr val="tx2"/>
                </a:solidFill>
                <a:latin typeface="Arial"/>
              </a:rPr>
              <a:t>Frevo de bloco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em cuja orquestra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predominam os instrumentos de cordas e madeiras. </a:t>
            </a:r>
            <a:r>
              <a:rPr lang="pt-BR" sz="1600" dirty="0">
                <a:solidFill>
                  <a:schemeClr val="tx1"/>
                </a:solidFill>
                <a:latin typeface="Arial"/>
              </a:rPr>
              <a:t>(Dantas, 1998, p. 54)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9" y="4200068"/>
            <a:ext cx="2968625" cy="24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323851"/>
            <a:ext cx="8391525" cy="5857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000000"/>
                </a:solidFill>
                <a:latin typeface="Arial"/>
              </a:rPr>
              <a:t>Ao longo dos anos </a:t>
            </a: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o</a:t>
            </a: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” 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F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r 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 </a:t>
            </a:r>
            <a:r>
              <a:rPr lang="pt-B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o “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vem tentando manter sua </a:t>
            </a:r>
            <a:endParaRPr lang="pt-BR" sz="20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Arial"/>
              </a:rPr>
              <a:t>estrutura 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construtiva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 através da produção dos músicos, em </a:t>
            </a:r>
            <a:endParaRPr lang="pt-BR" sz="20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sua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maioria pernambucanos, se esforçando para 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manter o padrão </a:t>
            </a:r>
            <a:endParaRPr lang="pt-BR" sz="2000" b="1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pt-BR" sz="2000" b="1" dirty="0">
                <a:solidFill>
                  <a:srgbClr val="000000"/>
                </a:solidFill>
                <a:latin typeface="Arial"/>
              </a:rPr>
              <a:t>original”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deste,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“mesmo entendendo que essa, como outras </a:t>
            </a:r>
            <a:endParaRPr lang="pt-BR" sz="2000" b="1" dirty="0" smtClean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/>
              </a:rPr>
              <a:t>músicas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podem possuir seu próprio dinamismo, e afirmar uma </a:t>
            </a:r>
            <a:endParaRPr lang="pt-BR" sz="2000" b="1" dirty="0" smtClean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tx2"/>
                </a:solidFill>
                <a:latin typeface="Arial"/>
              </a:rPr>
              <a:t>rigidez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estrutural seria negar a própria dinamicidade da mesma”, </a:t>
            </a:r>
            <a:endParaRPr lang="pt-BR" sz="2000" b="1" dirty="0" smtClean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Arial"/>
              </a:rPr>
              <a:t>afirma </a:t>
            </a:r>
            <a:r>
              <a:rPr lang="pt-BR" sz="2000" dirty="0">
                <a:solidFill>
                  <a:srgbClr val="000000"/>
                </a:solidFill>
                <a:latin typeface="Arial"/>
              </a:rPr>
              <a:t>o maestro e compositor de 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frevo</a:t>
            </a:r>
            <a:r>
              <a:rPr lang="pt-BR" sz="2000" dirty="0">
                <a:solidFill>
                  <a:schemeClr val="tx2"/>
                </a:solidFill>
                <a:latin typeface="Arial"/>
              </a:rPr>
              <a:t> </a:t>
            </a:r>
            <a:r>
              <a:rPr lang="pt-BR" sz="2000" b="1" dirty="0">
                <a:solidFill>
                  <a:schemeClr val="tx2"/>
                </a:solidFill>
                <a:latin typeface="Arial"/>
              </a:rPr>
              <a:t>Edson </a:t>
            </a:r>
            <a:r>
              <a:rPr lang="pt-BR" sz="2000" b="1" dirty="0" smtClean="0">
                <a:solidFill>
                  <a:schemeClr val="tx2"/>
                </a:solidFill>
                <a:latin typeface="Arial"/>
              </a:rPr>
              <a:t>Rodrigues  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(</a:t>
            </a:r>
            <a:r>
              <a:rPr lang="pt-BR" sz="1800" dirty="0" err="1">
                <a:solidFill>
                  <a:srgbClr val="000000"/>
                </a:solidFill>
                <a:latin typeface="Arial"/>
              </a:rPr>
              <a:t>Ibid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, p. 63).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32" y="3438525"/>
            <a:ext cx="2230792" cy="31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650" y="276225"/>
            <a:ext cx="8439150" cy="5849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rgbClr val="000000"/>
                </a:solidFill>
                <a:latin typeface="Arial"/>
              </a:rPr>
              <a:t>Entre o </a:t>
            </a:r>
            <a:r>
              <a:rPr lang="pt-BR" sz="1800" dirty="0">
                <a:solidFill>
                  <a:schemeClr val="tx2"/>
                </a:solidFill>
                <a:latin typeface="Arial"/>
              </a:rPr>
              <a:t>frevo </a:t>
            </a:r>
            <a:r>
              <a:rPr lang="pt-BR" sz="1800" dirty="0" smtClean="0">
                <a:solidFill>
                  <a:schemeClr val="tx2"/>
                </a:solidFill>
                <a:latin typeface="Arial"/>
              </a:rPr>
              <a:t>“pernambucano” e </a:t>
            </a:r>
            <a:r>
              <a:rPr lang="pt-BR" sz="1800" dirty="0">
                <a:solidFill>
                  <a:schemeClr val="tx2"/>
                </a:solidFill>
                <a:latin typeface="Arial"/>
              </a:rPr>
              <a:t>o jazz </a:t>
            </a:r>
            <a:r>
              <a:rPr lang="pt-BR" sz="1800" dirty="0" smtClean="0">
                <a:solidFill>
                  <a:schemeClr val="tx2"/>
                </a:solidFill>
                <a:latin typeface="Arial"/>
              </a:rPr>
              <a:t>“norte </a:t>
            </a:r>
            <a:r>
              <a:rPr lang="pt-BR" sz="1800" dirty="0">
                <a:solidFill>
                  <a:schemeClr val="tx2"/>
                </a:solidFill>
                <a:latin typeface="Arial"/>
              </a:rPr>
              <a:t>americano e suas big </a:t>
            </a:r>
            <a:r>
              <a:rPr lang="pt-BR" sz="1800" dirty="0" err="1" smtClean="0">
                <a:solidFill>
                  <a:schemeClr val="tx2"/>
                </a:solidFill>
                <a:latin typeface="Arial"/>
              </a:rPr>
              <a:t>bands</a:t>
            </a:r>
            <a:r>
              <a:rPr lang="pt-BR" sz="1800" dirty="0" smtClean="0">
                <a:solidFill>
                  <a:srgbClr val="000000"/>
                </a:solidFill>
                <a:latin typeface="Arial"/>
              </a:rPr>
              <a:t>” </a:t>
            </a:r>
            <a:r>
              <a:rPr lang="pt-BR" sz="18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alguns músicos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em especial no Recife,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não aceitam o tratamento harmônico, melódico e linguístico, principalmente no sentido da execução dos 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fraseados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, </a:t>
            </a:r>
            <a:r>
              <a:rPr lang="pt-BR" sz="1800" b="1" dirty="0" smtClean="0">
                <a:solidFill>
                  <a:schemeClr val="tx1"/>
                </a:solidFill>
                <a:latin typeface="Arial"/>
              </a:rPr>
              <a:t>mas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que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muitas vezes é utilizado no frevo e que é tomado por empréstimo do jazz ou influenciado pelo mesmo. </a:t>
            </a: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Arial"/>
              </a:rPr>
              <a:t>Sendo assim, afirmam que essa música que é resultado dessa mistura ou influência norte americana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não pode mais ser chamada de frevo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já que o frevo para muitos 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 só pode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ser considerado como algo que remonta aos tempos em que as primeiras orquestras foram ‘criadas’, e de certa forma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ainda povoam o imaginário e as lembranças dessas pessoas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apesar de sabermos que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qualquer tradição ou cultura acompanha os processos dinâmicos de uma sociedade estando sempre em meios de criação e recriação</a:t>
            </a:r>
            <a:r>
              <a:rPr lang="pt-BR" sz="1800" dirty="0" smtClean="0">
                <a:solidFill>
                  <a:schemeClr val="tx2"/>
                </a:solidFill>
                <a:latin typeface="Arial"/>
              </a:rPr>
              <a:t>.</a:t>
            </a:r>
            <a:endParaRPr lang="pt-BR" dirty="0">
              <a:solidFill>
                <a:schemeClr val="tx2"/>
              </a:solidFill>
              <a:latin typeface="Arial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22" y="3743325"/>
            <a:ext cx="272270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38150" y="381000"/>
            <a:ext cx="8167687" cy="62293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/>
              </a:rPr>
              <a:t>Objetivo do artigo é mostrar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como   o </a:t>
            </a: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 "/>
              </a:rPr>
              <a:t>” frevo ” </a:t>
            </a:r>
            <a:r>
              <a:rPr lang="pt-BR" dirty="0" smtClean="0">
                <a:solidFill>
                  <a:schemeClr val="tx1"/>
                </a:solidFill>
                <a:latin typeface="Century gothic "/>
              </a:rPr>
              <a:t> e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com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suas formas e história, sendo considerado patrimônio imaterial da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humanidade pela UNESCO ,    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e   de  que maneira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 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 apresenta-se  na  atualidade  na  cidade 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do Recife e do estado de Pernambuco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,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em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relação 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das produções de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algumas orquestras que são vistas com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desconfianças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 por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 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alguns 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que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se dizem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tradicionalistas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.</a:t>
            </a:r>
          </a:p>
          <a:p>
            <a:pPr marL="0" indent="0">
              <a:buNone/>
            </a:pPr>
            <a:endParaRPr lang="pt-BR" b="1" dirty="0" smtClean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300" b="1" dirty="0" smtClean="0">
                <a:solidFill>
                  <a:schemeClr val="tx1"/>
                </a:solidFill>
              </a:rPr>
              <a:t>Graduação: Licenciatura em História (UPE) Pós-graduação: Metodologia do Ensino Superior de História (UFRPE.  Especialização) Psicologia na Educação (UFPE - Especialização). </a:t>
            </a:r>
          </a:p>
          <a:p>
            <a:pPr marL="0" indent="0">
              <a:buNone/>
            </a:pPr>
            <a:r>
              <a:rPr lang="pt-BR" sz="1300" b="1" dirty="0" smtClean="0">
                <a:solidFill>
                  <a:schemeClr val="tx1"/>
                </a:solidFill>
              </a:rPr>
              <a:t>Profissão: Professor do Projeto Travessia (Ensino Médio) Professor do </a:t>
            </a:r>
            <a:r>
              <a:rPr lang="pt-BR" sz="1300" b="1" dirty="0" err="1" smtClean="0">
                <a:solidFill>
                  <a:schemeClr val="tx1"/>
                </a:solidFill>
              </a:rPr>
              <a:t>ProJovem</a:t>
            </a:r>
            <a:r>
              <a:rPr lang="pt-BR" sz="1300" b="1" dirty="0" smtClean="0">
                <a:solidFill>
                  <a:schemeClr val="tx1"/>
                </a:solidFill>
              </a:rPr>
              <a:t> Urbano (cidade de Recife/PE) Atua como saxofonista profissional em bandas de bailes e em pequenas formações de câmara</a:t>
            </a:r>
            <a:r>
              <a:rPr lang="pt-BR" sz="1300" b="1" dirty="0" smtClean="0"/>
              <a:t>. </a:t>
            </a:r>
          </a:p>
          <a:p>
            <a:pPr marL="0" indent="0">
              <a:buNone/>
            </a:pPr>
            <a:endParaRPr lang="pt-BR" b="1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Dança 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do </a:t>
            </a:r>
            <a:r>
              <a:rPr lang="pt-BR" sz="2000" dirty="0" smtClean="0">
                <a:solidFill>
                  <a:schemeClr val="tx1"/>
                </a:solidFill>
                <a:latin typeface="Arial"/>
              </a:rPr>
              <a:t>Frevo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Portinari 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(1958)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0" y="3737518"/>
            <a:ext cx="2338387" cy="28738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6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285750"/>
            <a:ext cx="8343900" cy="584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1800" b="1" dirty="0">
                <a:solidFill>
                  <a:srgbClr val="000000"/>
                </a:solidFill>
                <a:latin typeface="Arial"/>
              </a:rPr>
              <a:t>O frevo segundo José Teles: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Arial"/>
              </a:rPr>
              <a:t>Também difere de outro gênero por não ter origem folclórica. Nasceu do povão, é certo, mas não do reaproveitamento de músicas preexistentes, de domínio público, peças populares colhidas por compositores letrados. O frevo é uma música feita por indivíduos. Tem sempre autor certo e sabido, com assinatura embaixo, não raro com firma reconhecida. (Teles, 2012,p.35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dirty="0" smtClean="0">
                <a:solidFill>
                  <a:schemeClr val="tx2"/>
                </a:solidFill>
                <a:latin typeface="Arial"/>
              </a:rPr>
              <a:t>“...Contudo</a:t>
            </a:r>
            <a:r>
              <a:rPr lang="pt-BR" sz="1600" dirty="0">
                <a:solidFill>
                  <a:schemeClr val="tx2"/>
                </a:solidFill>
                <a:latin typeface="Arial"/>
              </a:rPr>
              <a:t>, a orquestra </a:t>
            </a:r>
            <a:r>
              <a:rPr lang="pt-BR" sz="1600" b="1" dirty="0" smtClean="0">
                <a:solidFill>
                  <a:schemeClr val="tx2"/>
                </a:solidFill>
                <a:latin typeface="Arial"/>
              </a:rPr>
              <a:t>OEF  - Orquestra Experimental de Frevo</a:t>
            </a:r>
            <a:r>
              <a:rPr lang="pt-BR" sz="1600" dirty="0" smtClean="0">
                <a:solidFill>
                  <a:schemeClr val="tx2"/>
                </a:solidFill>
                <a:latin typeface="Arial"/>
              </a:rPr>
              <a:t>, </a:t>
            </a:r>
            <a:r>
              <a:rPr lang="pt-BR" sz="1600" dirty="0">
                <a:solidFill>
                  <a:schemeClr val="tx2"/>
                </a:solidFill>
                <a:latin typeface="Arial"/>
              </a:rPr>
              <a:t>que se permite explorar novas possibilidades em termos de sonoridades, harmonização e ritmos dentro do </a:t>
            </a:r>
            <a:r>
              <a:rPr lang="pt-BR" sz="1600" dirty="0" smtClean="0">
                <a:solidFill>
                  <a:schemeClr val="tx2"/>
                </a:solidFill>
                <a:latin typeface="Arial"/>
              </a:rPr>
              <a:t>frevo</a:t>
            </a:r>
            <a:r>
              <a:rPr lang="pt-BR" sz="1600" dirty="0">
                <a:solidFill>
                  <a:schemeClr val="tx2"/>
                </a:solidFill>
                <a:latin typeface="Arial"/>
              </a:rPr>
              <a:t>, me faz entender que o papel dela seria, sobretudo, laboratorial para discentes e docentes do curso de música da </a:t>
            </a:r>
            <a:r>
              <a:rPr lang="pt-B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Universidade Federal de Pernambuco</a:t>
            </a:r>
            <a:r>
              <a:rPr lang="pt-BR" sz="1600" dirty="0">
                <a:solidFill>
                  <a:schemeClr val="tx2"/>
                </a:solidFill>
                <a:latin typeface="Arial"/>
              </a:rPr>
              <a:t>. </a:t>
            </a:r>
            <a:r>
              <a:rPr lang="pt-BR" sz="1600" b="1" dirty="0">
                <a:solidFill>
                  <a:schemeClr val="tx2"/>
                </a:solidFill>
                <a:latin typeface="Arial"/>
              </a:rPr>
              <a:t>E o que tocamos e da forma que tocamos, pode ser chamado de frevo, mesmo que tenha muitas vezes um timbre diferente, bem como partes harmônicas e rítmicas, mesmo assim, ainda continua sendo frevo talvez um outro tipo ou variante. Mas o que tocamos é frevo</a:t>
            </a:r>
            <a:r>
              <a:rPr lang="pt-BR" sz="1600" b="1" dirty="0" smtClean="0">
                <a:solidFill>
                  <a:schemeClr val="tx2"/>
                </a:solidFill>
                <a:latin typeface="Arial"/>
              </a:rPr>
              <a:t>.”</a:t>
            </a:r>
            <a:endParaRPr lang="pt-BR" sz="1600" b="1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459" y="4638675"/>
            <a:ext cx="3101291" cy="20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180975"/>
            <a:ext cx="8343900" cy="59451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t-BR" sz="1800" dirty="0" smtClean="0">
                <a:solidFill>
                  <a:srgbClr val="000000"/>
                </a:solidFill>
                <a:latin typeface="Arial"/>
              </a:rPr>
              <a:t>“...acredito 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que a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experimentação </a:t>
            </a:r>
            <a:r>
              <a:rPr lang="pt-BR" sz="1800" dirty="0">
                <a:solidFill>
                  <a:srgbClr val="000000"/>
                </a:solidFill>
                <a:latin typeface="Arial"/>
              </a:rPr>
              <a:t>nada mais seja do que a fluidez de mentes criativas</a:t>
            </a:r>
            <a:r>
              <a:rPr lang="pt-BR" sz="18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e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que trabalhamos isso,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não com o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intuito de descaracterizar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ou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enfraquecer a nossa música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mas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preserva-la, já que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nós somos filhos de nosso tempo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e entendo que, também, outras ações podem ser tomadas para que esse gênero </a:t>
            </a:r>
            <a:r>
              <a:rPr lang="pt-B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não caia no esquecimento ou na repetição sonora e no saudosismo histórico, que, de certa forma, vem ocorrendo. </a:t>
            </a:r>
          </a:p>
          <a:p>
            <a:pPr marL="0" indent="0">
              <a:buNone/>
            </a:pPr>
            <a:r>
              <a:rPr lang="pt-BR" sz="1800" b="1" dirty="0">
                <a:solidFill>
                  <a:schemeClr val="tx2"/>
                </a:solidFill>
                <a:latin typeface="Arial"/>
              </a:rPr>
              <a:t>E para que isso não ocorra </a:t>
            </a:r>
            <a:r>
              <a:rPr lang="pt-BR" sz="1800" dirty="0">
                <a:solidFill>
                  <a:schemeClr val="tx2"/>
                </a:solidFill>
                <a:latin typeface="Arial"/>
              </a:rPr>
              <a:t>é que as indagações realizadas em parágrafos anteriores foram feitas a fim de que sejam devidamente respondidas no rigor cientificista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e que haja de fato uma ação verdadeira e efetiva por parte das autoridades competentes, produtores, radialistas, compositores e músicos, 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pois o frevo, assim como o samba, o axé, o pagode e tantos outros gêneros da música brasileira, </a:t>
            </a:r>
            <a:endParaRPr lang="pt-BR" sz="1800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sz="1800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“é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patrimônio nosso e da humanidade, 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por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isso devemos preservá-lo. 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 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Não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dentro de uma redoma, mas 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com 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toda dinamicidade e </a:t>
            </a:r>
            <a:r>
              <a:rPr lang="pt-BR" sz="1800" b="1" dirty="0" err="1">
                <a:solidFill>
                  <a:schemeClr val="tx2"/>
                </a:solidFill>
                <a:latin typeface="Arial"/>
              </a:rPr>
              <a:t>dinamogenia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 </a:t>
            </a:r>
            <a:endParaRPr lang="pt-BR" sz="1800" b="1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essa </a:t>
            </a:r>
            <a:r>
              <a:rPr lang="pt-BR" sz="1800" b="1" dirty="0">
                <a:solidFill>
                  <a:schemeClr val="tx2"/>
                </a:solidFill>
                <a:latin typeface="Arial"/>
              </a:rPr>
              <a:t>música possui por ela própria</a:t>
            </a:r>
            <a:r>
              <a:rPr lang="pt-BR" sz="1800" b="1" dirty="0" smtClean="0">
                <a:solidFill>
                  <a:schemeClr val="tx2"/>
                </a:solidFill>
                <a:latin typeface="Arial"/>
              </a:rPr>
              <a:t>.”</a:t>
            </a:r>
            <a:endParaRPr lang="pt-BR" sz="1800" b="1" dirty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Arial"/>
              </a:rPr>
              <a:t>Pierre </a:t>
            </a:r>
            <a:r>
              <a:rPr lang="pt-BR" sz="1800" b="1" dirty="0">
                <a:solidFill>
                  <a:schemeClr val="tx1"/>
                </a:solidFill>
                <a:latin typeface="Arial"/>
              </a:rPr>
              <a:t>Verger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, fotógrafo, etnólogo 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/>
                </a:solidFill>
                <a:latin typeface="Arial"/>
              </a:rPr>
              <a:t>e </a:t>
            </a:r>
            <a:r>
              <a:rPr lang="pt-BR" sz="1800" dirty="0" err="1" smtClean="0">
                <a:solidFill>
                  <a:schemeClr val="tx1"/>
                </a:solidFill>
                <a:latin typeface="Arial"/>
              </a:rPr>
              <a:t>autoditada</a:t>
            </a:r>
            <a:r>
              <a:rPr lang="pt-BR" sz="1800" dirty="0" smtClean="0">
                <a:solidFill>
                  <a:schemeClr val="tx1"/>
                </a:solidFill>
                <a:latin typeface="Arial"/>
              </a:rPr>
              <a:t>, franco-brasileiro</a:t>
            </a:r>
            <a:r>
              <a:rPr lang="pt-BR" sz="1800" dirty="0">
                <a:solidFill>
                  <a:schemeClr val="tx1"/>
                </a:solidFill>
                <a:latin typeface="Arial"/>
              </a:rPr>
              <a:t>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3073810"/>
            <a:ext cx="3448050" cy="361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14325" y="523875"/>
            <a:ext cx="8372475" cy="56022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"/>
              </a:rPr>
              <a:t>Algumas questões são levantadas nesse artigo em relação ao desenvolvimento do gênero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/>
              </a:rPr>
              <a:t>na 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“atualidade”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2"/>
                </a:solidFill>
                <a:latin typeface="Arial"/>
              </a:rPr>
              <a:t>mas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não é a pretensão deste trabalho responde-las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, </a:t>
            </a:r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</a:rPr>
              <a:t>pois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seria necessário pesquisas futuras. </a:t>
            </a:r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Frevo</a:t>
            </a:r>
            <a:r>
              <a:rPr lang="pt-BR" dirty="0">
                <a:solidFill>
                  <a:schemeClr val="tx1"/>
                </a:solidFill>
                <a:latin typeface="Arial"/>
              </a:rPr>
              <a:t>, </a:t>
            </a: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Portinari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(1956)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Arial Black"/>
              </a:rPr>
              <a:t/>
            </a:r>
            <a:br>
              <a:rPr lang="pt-BR" b="1" dirty="0">
                <a:solidFill>
                  <a:schemeClr val="tx1"/>
                </a:solidFill>
                <a:latin typeface="Arial Black"/>
              </a:rPr>
            </a:br>
            <a:r>
              <a:rPr lang="pt-BR" b="1" dirty="0">
                <a:solidFill>
                  <a:schemeClr val="tx1"/>
                </a:solidFill>
                <a:latin typeface="Arial Black"/>
              </a:rPr>
              <a:t/>
            </a:r>
            <a:br>
              <a:rPr lang="pt-BR" b="1" dirty="0">
                <a:solidFill>
                  <a:schemeClr val="tx1"/>
                </a:solidFill>
                <a:latin typeface="Arial Black"/>
              </a:rPr>
            </a:br>
            <a:endParaRPr lang="pt-BR" b="1" dirty="0">
              <a:solidFill>
                <a:schemeClr val="tx1"/>
              </a:solidFill>
              <a:latin typeface="Arial Black"/>
            </a:endParaRPr>
          </a:p>
          <a:p>
            <a:endParaRPr lang="pt-BR" b="1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4" y="2962275"/>
            <a:ext cx="2670175" cy="36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7675" y="438150"/>
            <a:ext cx="8324850" cy="5715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  <a:latin typeface="Arial"/>
              </a:rPr>
              <a:t>Através da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observação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participante,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(o autor do artigo),foi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percebido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que,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durante o processo de participação no campo de pesquisa, as discussões e as ações discursivas dos músicos ficaram bastante claras em relação a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“funcionalidade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dessas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orquestras”.</a:t>
            </a:r>
            <a:r>
              <a:rPr lang="pt-BR" dirty="0">
                <a:solidFill>
                  <a:schemeClr val="tx1"/>
                </a:solidFill>
                <a:latin typeface="Arial"/>
              </a:rPr>
              <a:t> </a:t>
            </a: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Frevo 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Pernambucano</a:t>
            </a:r>
            <a:r>
              <a:rPr lang="pt-BR" sz="2000" dirty="0" smtClean="0">
                <a:solidFill>
                  <a:schemeClr val="tx1"/>
                </a:solidFill>
                <a:latin typeface="Arial"/>
              </a:rPr>
              <a:t>,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desenho  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chemeClr val="tx1"/>
                </a:solidFill>
                <a:latin typeface="Arial"/>
              </a:rPr>
              <a:t>de Manoel Bandeira, (1934)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3297939"/>
            <a:ext cx="2647950" cy="33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590550"/>
            <a:ext cx="8429625" cy="5535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"/>
              </a:rPr>
              <a:t>Dentro de uma perspectiva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latin typeface="Arial"/>
              </a:rPr>
              <a:t>etnomusicológica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, deste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 </a:t>
            </a:r>
            <a:r>
              <a:rPr lang="pt-BR" dirty="0">
                <a:solidFill>
                  <a:schemeClr val="tx1"/>
                </a:solidFill>
                <a:latin typeface="Arial"/>
              </a:rPr>
              <a:t>trabalho visa contribuir com uma discussão que já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dura aproximadamente duas décadas</a:t>
            </a:r>
            <a:r>
              <a:rPr lang="pt-BR" dirty="0">
                <a:solidFill>
                  <a:schemeClr val="tx1"/>
                </a:solidFill>
                <a:latin typeface="Arial"/>
              </a:rPr>
              <a:t>, acerca dos trabalhos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inovadores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de alguns maestros e orquestras que executam esse gênero</a:t>
            </a:r>
            <a:r>
              <a:rPr lang="pt-BR" dirty="0">
                <a:solidFill>
                  <a:schemeClr val="tx2"/>
                </a:solidFill>
                <a:latin typeface="Arial"/>
              </a:rPr>
              <a:t>, a fim de averiguar se eles descaracterizam ou não o frevo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pernambucano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.</a:t>
            </a:r>
            <a:r>
              <a:rPr lang="pt-BR" dirty="0">
                <a:solidFill>
                  <a:schemeClr val="tx1"/>
                </a:solidFill>
                <a:latin typeface="Arial"/>
              </a:rPr>
              <a:t> 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Century Gothic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Quadro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: Frevo,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Ilustração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J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. Siqueira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75" y="3971925"/>
            <a:ext cx="3722688" cy="2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9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350" y="85724"/>
            <a:ext cx="8705850" cy="65627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"/>
              </a:rPr>
              <a:t>A palavra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“ f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r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o ”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foi utilizada na imprensa pela primeira vez pelo jornalista e teatrólogo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Oswaldo de Almeida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, sob o pseudônimo de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Paula Judeu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, escrevendo no Jornal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Pequeno, do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dia </a:t>
            </a:r>
            <a:r>
              <a:rPr lang="pt-BR" dirty="0">
                <a:solidFill>
                  <a:srgbClr val="000000"/>
                </a:solidFill>
                <a:latin typeface="Century gothic "/>
              </a:rPr>
              <a:t>09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 de fevereiro de 1907, conforme documenta o historiador </a:t>
            </a:r>
            <a:r>
              <a:rPr lang="pt-BR" i="1" dirty="0">
                <a:solidFill>
                  <a:srgbClr val="000000"/>
                </a:solidFill>
                <a:latin typeface="Arial"/>
              </a:rPr>
              <a:t>Evandro Rabello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em seu livro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0" indent="0">
              <a:buNone/>
            </a:pPr>
            <a:endParaRPr lang="pt-BR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Arial"/>
              </a:rPr>
              <a:t>“Memórias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da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Folia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– </a:t>
            </a:r>
            <a:endParaRPr lang="pt-BR" b="1" dirty="0" smtClean="0">
              <a:solidFill>
                <a:schemeClr val="tx2"/>
              </a:solidFill>
              <a:latin typeface="Arial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Arial"/>
              </a:rPr>
              <a:t>O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Carnaval do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Recife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Arial"/>
              </a:rPr>
              <a:t> pelos olhos da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Arial"/>
              </a:rPr>
              <a:t>imprensa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: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1822/1825 “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editado em 2004.</a:t>
            </a:r>
            <a:r>
              <a:rPr lang="pt-BR" b="1" dirty="0">
                <a:solidFill>
                  <a:schemeClr val="tx1"/>
                </a:solidFill>
                <a:latin typeface="Arial"/>
              </a:rPr>
              <a:t> </a:t>
            </a:r>
            <a:endParaRPr lang="pt-BR" b="1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b="1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500" dirty="0" smtClean="0">
                <a:solidFill>
                  <a:schemeClr val="tx1"/>
                </a:solidFill>
                <a:latin typeface="Arial"/>
              </a:rPr>
              <a:t>http://portal.iphan.gov.br/arquivos/FrevoParecer.pdf</a:t>
            </a:r>
            <a:endParaRPr lang="pt-BR" sz="1500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1700" b="1" dirty="0" smtClean="0">
                <a:solidFill>
                  <a:schemeClr val="tx2"/>
                </a:solidFill>
              </a:rPr>
              <a:t>comemoração </a:t>
            </a:r>
            <a:r>
              <a:rPr lang="pt-BR" sz="1700" b="1" dirty="0">
                <a:solidFill>
                  <a:schemeClr val="tx2"/>
                </a:solidFill>
              </a:rPr>
              <a:t>do Centenário do Frevo</a:t>
            </a:r>
            <a:r>
              <a:rPr lang="pt-BR" sz="1700" b="1" dirty="0" smtClean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pt-BR" sz="1700" b="1" dirty="0" smtClean="0">
                <a:solidFill>
                  <a:schemeClr val="tx2"/>
                </a:solidFill>
              </a:rPr>
              <a:t>dia </a:t>
            </a:r>
            <a:r>
              <a:rPr lang="pt-BR" sz="1700" b="1" dirty="0">
                <a:solidFill>
                  <a:schemeClr val="tx2"/>
                </a:solidFill>
              </a:rPr>
              <a:t>9 de fevereiro </a:t>
            </a:r>
            <a:r>
              <a:rPr lang="pt-BR" sz="1700" dirty="0">
                <a:solidFill>
                  <a:schemeClr val="tx2"/>
                </a:solidFill>
              </a:rPr>
              <a:t>de </a:t>
            </a:r>
            <a:r>
              <a:rPr lang="pt-BR" sz="1700" dirty="0" smtClean="0">
                <a:solidFill>
                  <a:schemeClr val="tx2"/>
                </a:solidFill>
              </a:rPr>
              <a:t>2007</a:t>
            </a: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Quadro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: Frevo</a:t>
            </a:r>
            <a:r>
              <a:rPr lang="pt-BR" sz="2000" dirty="0" smtClean="0">
                <a:solidFill>
                  <a:schemeClr val="tx1"/>
                </a:solidFill>
                <a:latin typeface="Arial"/>
              </a:rPr>
              <a:t>,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de </a:t>
            </a:r>
            <a:r>
              <a:rPr lang="pt-BR" sz="2000" dirty="0" err="1">
                <a:solidFill>
                  <a:schemeClr val="tx1"/>
                </a:solidFill>
                <a:latin typeface="Arial"/>
              </a:rPr>
              <a:t>Carybé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. 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1854843"/>
            <a:ext cx="4581523" cy="49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419100"/>
            <a:ext cx="8296275" cy="57070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"/>
              </a:rPr>
              <a:t>O </a:t>
            </a:r>
            <a:r>
              <a:rPr lang="pt-BR" b="1" dirty="0">
                <a:solidFill>
                  <a:srgbClr val="000000"/>
                </a:solidFill>
                <a:latin typeface="Arial"/>
              </a:rPr>
              <a:t>pesquisador e musicólogo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Valdemar de Oliveira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concorda no seu livro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Frevo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, Capoeira e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Passo”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(1971) que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”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F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r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o “ 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como música, veio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da </a:t>
            </a:r>
            <a:r>
              <a:rPr lang="pt-BR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b="1" i="1" dirty="0" smtClean="0">
                <a:solidFill>
                  <a:srgbClr val="000000"/>
                </a:solidFill>
                <a:latin typeface="Arial"/>
              </a:rPr>
              <a:t>“ </a:t>
            </a:r>
            <a:r>
              <a:rPr lang="pt-BR" b="1" i="1" dirty="0" smtClean="0">
                <a:solidFill>
                  <a:schemeClr val="tx2"/>
                </a:solidFill>
                <a:latin typeface="Arial"/>
              </a:rPr>
              <a:t>marcha-dobrado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”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com influências da </a:t>
            </a:r>
            <a:r>
              <a:rPr lang="pt-BR" b="1" i="1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pt-BR" b="1" i="1" dirty="0" smtClean="0">
                <a:solidFill>
                  <a:schemeClr val="tx2"/>
                </a:solidFill>
                <a:latin typeface="Arial"/>
              </a:rPr>
              <a:t>polca</a:t>
            </a:r>
            <a:r>
              <a:rPr lang="pt-BR" b="1" i="1" dirty="0" smtClean="0">
                <a:solidFill>
                  <a:srgbClr val="000000"/>
                </a:solidFill>
                <a:latin typeface="Arial"/>
              </a:rPr>
              <a:t>“ 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da </a:t>
            </a:r>
            <a:r>
              <a:rPr lang="pt-BR" b="1" i="1" dirty="0" smtClean="0">
                <a:solidFill>
                  <a:schemeClr val="tx2"/>
                </a:solidFill>
                <a:latin typeface="Arial"/>
              </a:rPr>
              <a:t>“quadrilha”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e que também filia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as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b="1" dirty="0" smtClean="0">
                <a:solidFill>
                  <a:schemeClr val="tx2"/>
                </a:solidFill>
                <a:latin typeface="Arial"/>
              </a:rPr>
              <a:t>“</a:t>
            </a:r>
            <a:r>
              <a:rPr lang="pt-BR" b="1" i="1" dirty="0" smtClean="0">
                <a:solidFill>
                  <a:schemeClr val="tx2"/>
                </a:solidFill>
                <a:latin typeface="Arial"/>
              </a:rPr>
              <a:t>origens </a:t>
            </a:r>
            <a:r>
              <a:rPr lang="pt-BR" b="1" i="1" dirty="0">
                <a:solidFill>
                  <a:schemeClr val="tx2"/>
                </a:solidFill>
                <a:latin typeface="Arial"/>
              </a:rPr>
              <a:t>dos </a:t>
            </a:r>
            <a:r>
              <a:rPr lang="pt-BR" b="1" i="1" dirty="0" smtClean="0">
                <a:solidFill>
                  <a:schemeClr val="tx2"/>
                </a:solidFill>
                <a:latin typeface="Arial"/>
              </a:rPr>
              <a:t>passos e às </a:t>
            </a:r>
            <a:r>
              <a:rPr lang="pt-BR" b="1" i="1" dirty="0">
                <a:solidFill>
                  <a:schemeClr val="tx2"/>
                </a:solidFill>
                <a:latin typeface="Arial"/>
              </a:rPr>
              <a:t>acrobacias dos </a:t>
            </a:r>
            <a:r>
              <a:rPr lang="pt-BR" b="1" i="1" dirty="0" smtClean="0">
                <a:solidFill>
                  <a:schemeClr val="tx2"/>
                </a:solidFill>
                <a:latin typeface="Arial"/>
              </a:rPr>
              <a:t>capoeiristas”. </a:t>
            </a:r>
            <a:endParaRPr lang="pt-BR" b="1" i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pt-BR" b="1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Frevo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, </a:t>
            </a:r>
            <a:endParaRPr lang="pt-BR" sz="2000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  <a:latin typeface="Arial"/>
              </a:rPr>
              <a:t>Heitor </a:t>
            </a:r>
            <a:r>
              <a:rPr lang="pt-BR" sz="2000" dirty="0">
                <a:solidFill>
                  <a:schemeClr val="tx1"/>
                </a:solidFill>
                <a:latin typeface="Arial"/>
              </a:rPr>
              <a:t>dos Prazeres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009178"/>
            <a:ext cx="4267200" cy="36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8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425" y="269875"/>
            <a:ext cx="8286750" cy="62452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latin typeface="Arial"/>
              </a:rPr>
              <a:t>Quanto à origem da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palavra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“ f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r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o 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”</a:t>
            </a:r>
            <a:r>
              <a:rPr lang="pt-BR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 segundo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o Novo</a:t>
            </a:r>
            <a:r>
              <a:rPr lang="pt-BR" dirty="0">
                <a:solidFill>
                  <a:schemeClr val="tx1"/>
                </a:solidFill>
                <a:latin typeface="Arial"/>
              </a:rPr>
              <a:t> Dicionário Aurélio da Língua Portuguesa significa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:</a:t>
            </a: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“ Dança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de rua e de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salão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,  essencialmente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rítmica</a:t>
            </a:r>
            <a:r>
              <a:rPr lang="pt-BR" dirty="0">
                <a:solidFill>
                  <a:schemeClr val="tx1"/>
                </a:solidFill>
                <a:latin typeface="Arial"/>
              </a:rPr>
              <a:t>, em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/>
              </a:rPr>
              <a:t>compasso binário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e em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andamento mais rápido que o da marchinha carioca...” 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(</a:t>
            </a:r>
            <a:r>
              <a:rPr lang="pt-BR" dirty="0">
                <a:solidFill>
                  <a:schemeClr val="tx1"/>
                </a:solidFill>
                <a:latin typeface="Arial"/>
              </a:rPr>
              <a:t>Aurélio, 1986, p. 812) </a:t>
            </a: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2"/>
                </a:solidFill>
                <a:latin typeface="Arial"/>
              </a:rPr>
              <a:t>Vem de </a:t>
            </a:r>
            <a:r>
              <a:rPr lang="pt-B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ferver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, 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por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/>
              </a:rPr>
              <a:t>corruptela</a:t>
            </a:r>
            <a:r>
              <a:rPr lang="pt-BR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 </a:t>
            </a:r>
            <a:r>
              <a:rPr lang="pt-BR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frever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, 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de  </a:t>
            </a:r>
            <a:r>
              <a:rPr lang="pt-BR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frevança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,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frevolência</a:t>
            </a:r>
            <a:r>
              <a:rPr lang="pt-BR" dirty="0">
                <a:solidFill>
                  <a:schemeClr val="tx1"/>
                </a:solidFill>
                <a:latin typeface="Arial"/>
              </a:rPr>
              <a:t>,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frevura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,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 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“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f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r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e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v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o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”</a:t>
            </a: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“O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frevo na sua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concepção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mais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geral lembra </a:t>
            </a:r>
            <a:endParaRPr lang="pt-BR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movimentação,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agitação </a:t>
            </a:r>
            <a:r>
              <a:rPr lang="pt-BR" dirty="0">
                <a:solidFill>
                  <a:schemeClr val="tx1"/>
                </a:solidFill>
                <a:latin typeface="Arial"/>
              </a:rPr>
              <a:t>popular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,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  <a:latin typeface="Arial"/>
              </a:rPr>
              <a:t>rebuliço.”</a:t>
            </a:r>
            <a:endParaRPr lang="pt-BR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1600" dirty="0" smtClean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pt-BR" sz="2100" dirty="0" smtClean="0">
                <a:solidFill>
                  <a:schemeClr val="tx1"/>
                </a:solidFill>
                <a:latin typeface="Arial"/>
              </a:rPr>
              <a:t>Frevo </a:t>
            </a:r>
            <a:r>
              <a:rPr lang="pt-BR" sz="2100" dirty="0">
                <a:solidFill>
                  <a:schemeClr val="tx1"/>
                </a:solidFill>
                <a:latin typeface="Arial"/>
              </a:rPr>
              <a:t>nos </a:t>
            </a:r>
            <a:r>
              <a:rPr lang="pt-BR" sz="2100" dirty="0" smtClean="0">
                <a:solidFill>
                  <a:schemeClr val="tx1"/>
                </a:solidFill>
                <a:latin typeface="Arial"/>
              </a:rPr>
              <a:t>arcos</a:t>
            </a:r>
          </a:p>
          <a:p>
            <a:pPr marL="0" indent="0">
              <a:buNone/>
            </a:pPr>
            <a:r>
              <a:rPr lang="pt-BR" sz="21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sz="2100" dirty="0">
                <a:solidFill>
                  <a:schemeClr val="tx1"/>
                </a:solidFill>
                <a:latin typeface="Arial"/>
              </a:rPr>
              <a:t>da Lapa</a:t>
            </a:r>
          </a:p>
          <a:p>
            <a:pPr marL="0" indent="0">
              <a:buNone/>
            </a:pPr>
            <a:r>
              <a:rPr lang="pt-BR" sz="2100" dirty="0">
                <a:solidFill>
                  <a:schemeClr val="tx1"/>
                </a:solidFill>
                <a:latin typeface="Arial"/>
              </a:rPr>
              <a:t>Heitor dos </a:t>
            </a:r>
            <a:r>
              <a:rPr lang="pt-BR" sz="2100" dirty="0" smtClean="0">
                <a:solidFill>
                  <a:schemeClr val="tx1"/>
                </a:solidFill>
                <a:latin typeface="Arial"/>
              </a:rPr>
              <a:t>Prazeres</a:t>
            </a:r>
          </a:p>
          <a:p>
            <a:pPr marL="0" indent="0">
              <a:buNone/>
            </a:pPr>
            <a:r>
              <a:rPr lang="pt-BR" sz="21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pt-BR" sz="2100" dirty="0">
                <a:solidFill>
                  <a:schemeClr val="tx1"/>
                </a:solidFill>
                <a:latin typeface="Arial"/>
              </a:rPr>
              <a:t>(1958) 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200400"/>
            <a:ext cx="2743200" cy="2923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pt-BR" sz="1300" b="1">
              <a:latin typeface="Arial Black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49" y="3025294"/>
            <a:ext cx="4391025" cy="359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71475" y="104774"/>
            <a:ext cx="7858124" cy="6257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000000"/>
                </a:solidFill>
                <a:latin typeface="Arial"/>
              </a:rPr>
              <a:t> O autor ressalva </a:t>
            </a:r>
            <a:r>
              <a:rPr lang="pt-BR" dirty="0" smtClean="0">
                <a:solidFill>
                  <a:schemeClr val="tx1"/>
                </a:solidFill>
                <a:latin typeface="Arial"/>
              </a:rPr>
              <a:t>que na </a:t>
            </a: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“ </a:t>
            </a:r>
            <a:r>
              <a:rPr lang="pt-B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7ª </a:t>
            </a: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Convenção do </a:t>
            </a:r>
            <a:r>
              <a:rPr lang="pt-B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Comitê Intergovernamental para a Salvaguarda do  Patrimônio Cultural </a:t>
            </a: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Imaterial”</a:t>
            </a:r>
            <a:r>
              <a:rPr lang="pt-BR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na sede da </a:t>
            </a:r>
            <a:r>
              <a:rPr lang="pt-BR" dirty="0">
                <a:solidFill>
                  <a:schemeClr val="tx2"/>
                </a:solidFill>
                <a:latin typeface="Arial"/>
              </a:rPr>
              <a:t>UNESCO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, em Paris, aprovou o reconhecimento do </a:t>
            </a:r>
            <a:r>
              <a:rPr lang="pt-BR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Frevo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 como </a:t>
            </a:r>
            <a:r>
              <a:rPr lang="pt-BR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Patrimônio Cultural da Humanidade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em 05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de dezembro de 2012.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“...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na ocasião em que </a:t>
            </a:r>
            <a:r>
              <a:rPr lang="pt-BR" dirty="0" smtClean="0">
                <a:solidFill>
                  <a:srgbClr val="000000"/>
                </a:solidFill>
                <a:latin typeface="Arial"/>
              </a:rPr>
              <a:t>esteve 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uma representação do </a:t>
            </a:r>
            <a:r>
              <a:rPr lang="pt-BR" b="1" dirty="0">
                <a:solidFill>
                  <a:schemeClr val="tx2"/>
                </a:solidFill>
                <a:latin typeface="Arial"/>
              </a:rPr>
              <a:t>Comitê Gestor de Salvaguarda do Frevo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, composta por 25 pessoas, entre músicos, dançarinos, </a:t>
            </a:r>
            <a:r>
              <a:rPr lang="pt-BR" dirty="0" err="1">
                <a:solidFill>
                  <a:srgbClr val="000000"/>
                </a:solidFill>
                <a:latin typeface="Arial"/>
              </a:rPr>
              <a:t>desfilantes</a:t>
            </a:r>
            <a:r>
              <a:rPr lang="pt-BR" dirty="0">
                <a:solidFill>
                  <a:srgbClr val="000000"/>
                </a:solidFill>
                <a:latin typeface="Arial"/>
              </a:rPr>
              <a:t>, cantores e gestores. (Almeida, 2014, p.37)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i="1" dirty="0" smtClean="0">
                <a:solidFill>
                  <a:schemeClr val="tx1"/>
                </a:solidFill>
              </a:rPr>
              <a:t>painel</a:t>
            </a:r>
            <a:endParaRPr lang="pt-BR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3670216"/>
            <a:ext cx="6838950" cy="30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1667</Words>
  <Application>Microsoft Office PowerPoint</Application>
  <PresentationFormat>Apresentação na tela (4:3)</PresentationFormat>
  <Paragraphs>203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Executive</vt:lpstr>
      <vt:lpstr>                                       Faculdade de Filosofia, Ciências e Letras de Ribeirão Universidade de São Paulo - USP        ARTIGO “FREVO PERNAMBUCANO: CAMINHOS E DESAFIOS NA ATUALIDADE”  Eudes André Fernandes da Cunha - ENABET 2015      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Barbosa da Silva</dc:creator>
  <cp:lastModifiedBy>José Barbosa da Silva</cp:lastModifiedBy>
  <cp:revision>38</cp:revision>
  <dcterms:created xsi:type="dcterms:W3CDTF">2014-09-16T21:34:41Z</dcterms:created>
  <dcterms:modified xsi:type="dcterms:W3CDTF">2016-11-30T22:59:37Z</dcterms:modified>
</cp:coreProperties>
</file>