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3" r:id="rId6"/>
    <p:sldId id="261" r:id="rId7"/>
    <p:sldId id="265" r:id="rId8"/>
    <p:sldId id="267" r:id="rId9"/>
    <p:sldId id="268" r:id="rId10"/>
    <p:sldId id="269" r:id="rId11"/>
    <p:sldId id="271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8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7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24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9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22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31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67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22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33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00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D19D-E795-42AE-A21C-B2C1E43AE21D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2580-862B-4B12-93A2-ED9F30F9E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1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Governança global, instituições multilaterais e impacto doméstico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00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 de decisões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Decisões operacionais</a:t>
            </a:r>
          </a:p>
          <a:p>
            <a:pPr>
              <a:buFont typeface="Wingdings"/>
              <a:buChar char="Ø"/>
            </a:pPr>
            <a:r>
              <a:rPr lang="pt-BR" dirty="0"/>
              <a:t>Implantação de programas</a:t>
            </a:r>
          </a:p>
          <a:p>
            <a:pPr>
              <a:buFont typeface="Wingdings"/>
              <a:buChar char="Ø"/>
            </a:pPr>
            <a:r>
              <a:rPr lang="pt-BR" dirty="0"/>
              <a:t>Aplicação de regras</a:t>
            </a:r>
          </a:p>
          <a:p>
            <a:pPr>
              <a:buFont typeface="Wingdings"/>
              <a:buChar char="Ø"/>
            </a:pPr>
            <a:r>
              <a:rPr lang="pt-BR" dirty="0"/>
              <a:t>Controle</a:t>
            </a:r>
          </a:p>
          <a:p>
            <a:pPr marL="0" indent="0">
              <a:buNone/>
            </a:pPr>
            <a:r>
              <a:rPr lang="pt-BR" dirty="0"/>
              <a:t>Essas decisões </a:t>
            </a:r>
          </a:p>
          <a:p>
            <a:pPr>
              <a:buFont typeface="Wingdings"/>
              <a:buChar char="Ø"/>
            </a:pPr>
            <a:r>
              <a:rPr lang="pt-BR" dirty="0"/>
              <a:t>Operacionalizam as decisões programáticas </a:t>
            </a:r>
          </a:p>
          <a:p>
            <a:pPr>
              <a:buFont typeface="Wingdings"/>
              <a:buChar char="Ø"/>
            </a:pPr>
            <a:r>
              <a:rPr lang="pt-BR" dirty="0"/>
              <a:t>Tomadas uma vez que estados aceitam as decisões programáticas </a:t>
            </a:r>
          </a:p>
          <a:p>
            <a:r>
              <a:rPr lang="pt-BR" dirty="0"/>
              <a:t>Mesmo assim, quem toma essas decisões? Estados ou organizações?</a:t>
            </a:r>
          </a:p>
          <a:p>
            <a:r>
              <a:rPr lang="pt-BR" dirty="0"/>
              <a:t>Autonomia burocrática?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6485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‘produtos’ das Organizações Internacionais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Programas políticos: Normas e regras</a:t>
            </a:r>
          </a:p>
          <a:p>
            <a:r>
              <a:rPr lang="pt-BR" dirty="0"/>
              <a:t>Atividades operacionais: </a:t>
            </a:r>
          </a:p>
          <a:p>
            <a:pPr>
              <a:buFont typeface="Wingdings"/>
              <a:buChar char="Ø"/>
            </a:pPr>
            <a:r>
              <a:rPr lang="pt-BR" dirty="0"/>
              <a:t>Especificar normas e regras </a:t>
            </a:r>
          </a:p>
          <a:p>
            <a:pPr>
              <a:buFont typeface="Wingdings"/>
              <a:buChar char="Ø"/>
            </a:pPr>
            <a:r>
              <a:rPr lang="pt-BR" dirty="0"/>
              <a:t>Implementar normas e regras</a:t>
            </a:r>
          </a:p>
          <a:p>
            <a:pPr>
              <a:buFont typeface="Wingdings"/>
              <a:buChar char="Ø"/>
            </a:pPr>
            <a:r>
              <a:rPr lang="pt-BR" dirty="0"/>
              <a:t> Monitoramento</a:t>
            </a:r>
          </a:p>
          <a:p>
            <a:pPr>
              <a:buFont typeface="Wingdings"/>
              <a:buChar char="Ø"/>
            </a:pPr>
            <a:r>
              <a:rPr lang="pt-BR" dirty="0"/>
              <a:t>‘</a:t>
            </a:r>
            <a:r>
              <a:rPr lang="pt-BR" dirty="0" err="1"/>
              <a:t>Enforcement</a:t>
            </a:r>
            <a:r>
              <a:rPr lang="pt-BR" dirty="0"/>
              <a:t>’ prático e jurídico</a:t>
            </a:r>
          </a:p>
          <a:p>
            <a:r>
              <a:rPr lang="pt-BR" dirty="0"/>
              <a:t>Atividades informativas</a:t>
            </a:r>
          </a:p>
          <a:p>
            <a:pPr>
              <a:buFont typeface="Wingdings"/>
              <a:buChar char="Ø"/>
            </a:pPr>
            <a:r>
              <a:rPr lang="pt-BR" dirty="0"/>
              <a:t>Colecionar e apresentar informações para informar debates políticos</a:t>
            </a:r>
          </a:p>
          <a:p>
            <a:pPr>
              <a:buFont typeface="Wingdings"/>
              <a:buChar char="Ø"/>
            </a:pPr>
            <a:r>
              <a:rPr lang="pt-BR" dirty="0"/>
              <a:t>Informações operacionais </a:t>
            </a:r>
          </a:p>
          <a:p>
            <a:pPr>
              <a:buFont typeface="Wingdings"/>
              <a:buChar char="Ø"/>
            </a:pPr>
            <a:r>
              <a:rPr lang="pt-BR" dirty="0"/>
              <a:t>Sistema de troca de informações  </a:t>
            </a:r>
          </a:p>
        </p:txBody>
      </p:sp>
    </p:spTree>
    <p:extLst>
      <p:ext uri="{BB962C8B-B14F-4D97-AF65-F5344CB8AC3E}">
        <p14:creationId xmlns:p14="http://schemas.microsoft.com/office/powerpoint/2010/main" val="85526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sistema Breton Woods</a:t>
            </a:r>
          </a:p>
          <a:p>
            <a:r>
              <a:rPr lang="pt-BR" dirty="0"/>
              <a:t>O Tribunal de Justiça Europeia </a:t>
            </a:r>
          </a:p>
          <a:p>
            <a:r>
              <a:rPr lang="pt-BR" dirty="0"/>
              <a:t>A Organização Mundial de Comércio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‘O multilateralismo enfraquece, e muito, o estado’. Podemos afirmar isso? É um desenvolvimento positivo ou negativo?</a:t>
            </a:r>
          </a:p>
        </p:txBody>
      </p:sp>
    </p:spTree>
    <p:extLst>
      <p:ext uri="{BB962C8B-B14F-4D97-AF65-F5344CB8AC3E}">
        <p14:creationId xmlns:p14="http://schemas.microsoft.com/office/powerpoint/2010/main" val="97279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Instituições multilaterais e o impacto doméstico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Existe uma interdependência entre as organizações multilaterais e os sistemas políticos domésticos </a:t>
            </a:r>
          </a:p>
          <a:p>
            <a:pPr>
              <a:buFont typeface="Wingdings"/>
              <a:buChar char="Ø"/>
            </a:pPr>
            <a:r>
              <a:rPr lang="pt-BR" dirty="0"/>
              <a:t>Um não poderia existir sem ou outro</a:t>
            </a:r>
          </a:p>
          <a:p>
            <a:r>
              <a:rPr lang="pt-BR" dirty="0"/>
              <a:t>Sendo assim, gostaria de investigar tanto o impacto das organizações multilaterais na esfera doméstica, quanto o impacto doméstico nas organizações multilaterais </a:t>
            </a:r>
          </a:p>
        </p:txBody>
      </p:sp>
    </p:spTree>
    <p:extLst>
      <p:ext uri="{BB962C8B-B14F-4D97-AF65-F5344CB8AC3E}">
        <p14:creationId xmlns:p14="http://schemas.microsoft.com/office/powerpoint/2010/main" val="25429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Multilateralismo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The </a:t>
            </a:r>
            <a:r>
              <a:rPr lang="pt-BR" dirty="0" err="1"/>
              <a:t>tendency</a:t>
            </a:r>
            <a:r>
              <a:rPr lang="pt-BR" dirty="0"/>
              <a:t> for </a:t>
            </a:r>
            <a:r>
              <a:rPr lang="pt-BR" dirty="0" err="1"/>
              <a:t>funcitonal</a:t>
            </a:r>
            <a:r>
              <a:rPr lang="pt-BR" dirty="0"/>
              <a:t> </a:t>
            </a:r>
            <a:r>
              <a:rPr lang="pt-BR" dirty="0" err="1"/>
              <a:t>aspects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relations</a:t>
            </a:r>
            <a:r>
              <a:rPr lang="pt-BR" dirty="0"/>
              <a:t> – trade, </a:t>
            </a:r>
            <a:r>
              <a:rPr lang="pt-BR" dirty="0" err="1"/>
              <a:t>security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environment</a:t>
            </a:r>
            <a:r>
              <a:rPr lang="pt-BR" dirty="0"/>
              <a:t> etc. –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organized</a:t>
            </a:r>
            <a:r>
              <a:rPr lang="pt-BR" dirty="0"/>
              <a:t> </a:t>
            </a:r>
            <a:r>
              <a:rPr lang="pt-BR" dirty="0" err="1"/>
              <a:t>around</a:t>
            </a:r>
            <a:r>
              <a:rPr lang="pt-BR" dirty="0"/>
              <a:t> </a:t>
            </a:r>
            <a:r>
              <a:rPr lang="pt-BR" dirty="0" err="1"/>
              <a:t>large</a:t>
            </a:r>
            <a:r>
              <a:rPr lang="pt-BR" dirty="0"/>
              <a:t> </a:t>
            </a:r>
            <a:r>
              <a:rPr lang="pt-BR" dirty="0" err="1"/>
              <a:t>numbers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,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universally</a:t>
            </a:r>
            <a:r>
              <a:rPr lang="pt-BR" dirty="0"/>
              <a:t>, </a:t>
            </a:r>
            <a:r>
              <a:rPr lang="pt-BR" dirty="0" err="1"/>
              <a:t>rather</a:t>
            </a:r>
            <a:r>
              <a:rPr lang="pt-BR" dirty="0"/>
              <a:t>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unilateral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(</a:t>
            </a:r>
            <a:r>
              <a:rPr lang="pt-BR" dirty="0" err="1"/>
              <a:t>Baylis</a:t>
            </a:r>
            <a:r>
              <a:rPr lang="pt-BR" dirty="0"/>
              <a:t>, Smith &amp; Owens)</a:t>
            </a:r>
          </a:p>
          <a:p>
            <a:r>
              <a:rPr lang="pt-BR" dirty="0"/>
              <a:t>Organizações internacionais são uma expressão de multilateralismo</a:t>
            </a:r>
          </a:p>
          <a:p>
            <a:pPr>
              <a:buFont typeface="Wingdings"/>
              <a:buChar char="Ø"/>
            </a:pPr>
            <a:r>
              <a:rPr lang="pt-BR" dirty="0" err="1"/>
              <a:t>Any</a:t>
            </a:r>
            <a:r>
              <a:rPr lang="pt-BR" dirty="0"/>
              <a:t> </a:t>
            </a:r>
            <a:r>
              <a:rPr lang="pt-BR" dirty="0" err="1"/>
              <a:t>institution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formal procedures </a:t>
            </a:r>
            <a:r>
              <a:rPr lang="pt-BR" dirty="0" err="1"/>
              <a:t>and</a:t>
            </a:r>
            <a:r>
              <a:rPr lang="pt-BR" dirty="0"/>
              <a:t> formal </a:t>
            </a:r>
            <a:r>
              <a:rPr lang="pt-BR" dirty="0" err="1"/>
              <a:t>membership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three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more countries </a:t>
            </a:r>
          </a:p>
          <a:p>
            <a:r>
              <a:rPr lang="pt-BR" dirty="0"/>
              <a:t>Há três tipos de </a:t>
            </a:r>
            <a:r>
              <a:rPr lang="pt-BR" dirty="0" err="1"/>
              <a:t>OIs</a:t>
            </a:r>
            <a:r>
              <a:rPr lang="pt-BR" dirty="0"/>
              <a:t>:</a:t>
            </a:r>
          </a:p>
          <a:p>
            <a:pPr>
              <a:buFont typeface="Wingdings"/>
              <a:buChar char="Ø"/>
            </a:pPr>
            <a:r>
              <a:rPr lang="pt-BR" dirty="0"/>
              <a:t>Organizações intergovernamentais </a:t>
            </a:r>
          </a:p>
          <a:p>
            <a:pPr>
              <a:buFont typeface="Wingdings"/>
              <a:buChar char="Ø"/>
            </a:pPr>
            <a:r>
              <a:rPr lang="pt-BR" dirty="0"/>
              <a:t>Não-governamentais </a:t>
            </a:r>
          </a:p>
          <a:p>
            <a:pPr>
              <a:buFont typeface="Wingdings"/>
              <a:buChar char="Ø"/>
            </a:pPr>
            <a:r>
              <a:rPr lang="pt-BR" dirty="0"/>
              <a:t>Organizações internacionais híbridos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07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opções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Cooperação </a:t>
            </a:r>
          </a:p>
          <a:p>
            <a:pPr>
              <a:buFont typeface="Wingdings"/>
              <a:buChar char="Ø"/>
            </a:pPr>
            <a:r>
              <a:rPr lang="pt-BR" dirty="0"/>
              <a:t>Estruturas para a cooperação entre estados que não se sujeitem às decisões que não sejam unânimes.</a:t>
            </a:r>
          </a:p>
          <a:p>
            <a:r>
              <a:rPr lang="pt-BR" dirty="0"/>
              <a:t>Integração: </a:t>
            </a:r>
          </a:p>
          <a:p>
            <a:pPr>
              <a:buFont typeface="Wingdings"/>
              <a:buChar char="Ø"/>
            </a:pPr>
            <a:r>
              <a:rPr lang="pt-BR" dirty="0"/>
              <a:t>A criação de instituições comuns que têm a capacidade de criar leis que são obrigatórias aos estados-membros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33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Multilateralismo contemporâneo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Há, no mundo, quase 200 governos, dos quais 193 fazem parte das Nações Unidas</a:t>
            </a:r>
          </a:p>
          <a:p>
            <a:r>
              <a:rPr lang="pt-BR" dirty="0"/>
              <a:t>Aproximadamente 250 organizações intergovernamentais </a:t>
            </a:r>
          </a:p>
          <a:p>
            <a:r>
              <a:rPr lang="pt-BR" dirty="0"/>
              <a:t>Mais de 7500 organizações não-governamentais internacionais </a:t>
            </a:r>
          </a:p>
          <a:p>
            <a:r>
              <a:rPr lang="pt-BR" dirty="0"/>
              <a:t>Fora disso, temos empresas multinacionais e fundações </a:t>
            </a:r>
          </a:p>
        </p:txBody>
      </p:sp>
    </p:spTree>
    <p:extLst>
      <p:ext uri="{BB962C8B-B14F-4D97-AF65-F5344CB8AC3E}">
        <p14:creationId xmlns:p14="http://schemas.microsoft.com/office/powerpoint/2010/main" val="310343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Sendo assim...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impacto do multilateralismo na esfera doméstica e vice versa é difícil de ser generalizado </a:t>
            </a:r>
          </a:p>
          <a:p>
            <a:pPr>
              <a:buFont typeface="Wingdings"/>
              <a:buChar char="Ø"/>
            </a:pPr>
            <a:r>
              <a:rPr lang="pt-BR" dirty="0"/>
              <a:t>Depende das organizações, da esfera doméstica e da área sob consideração </a:t>
            </a:r>
          </a:p>
          <a:p>
            <a:r>
              <a:rPr lang="pt-BR" dirty="0"/>
              <a:t>Definir a esfera doméstica </a:t>
            </a:r>
          </a:p>
          <a:p>
            <a:pPr>
              <a:buFont typeface="Wingdings"/>
              <a:buChar char="Ø"/>
            </a:pPr>
            <a:r>
              <a:rPr lang="pt-BR" dirty="0"/>
              <a:t>Brasil </a:t>
            </a:r>
          </a:p>
          <a:p>
            <a:pPr>
              <a:buFont typeface="Wingdings"/>
              <a:buChar char="Ø"/>
            </a:pPr>
            <a:r>
              <a:rPr lang="pt-BR" dirty="0"/>
              <a:t>Alemanha </a:t>
            </a:r>
          </a:p>
          <a:p>
            <a:pPr>
              <a:buFont typeface="Wingdings"/>
              <a:buChar char="Ø"/>
            </a:pPr>
            <a:r>
              <a:rPr lang="pt-BR" dirty="0"/>
              <a:t>Zimbabwe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Qual é a relação entre uma organização multilateral e um estado membro, de um modo geral?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999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Isso não quer dizer que organizações internacionais não tenham um impacto nas vidas domésticas dos seus estados membros</a:t>
            </a:r>
          </a:p>
          <a:p>
            <a:pPr>
              <a:buFont typeface="Wingdings"/>
              <a:buChar char="Ø"/>
            </a:pPr>
            <a:r>
              <a:rPr lang="pt-BR" dirty="0"/>
              <a:t>Regras e leis (leis internacionais; leis comunitárias)</a:t>
            </a:r>
          </a:p>
          <a:p>
            <a:pPr>
              <a:buFont typeface="Wingdings"/>
              <a:buChar char="Ø"/>
            </a:pPr>
            <a:r>
              <a:rPr lang="pt-BR" dirty="0"/>
              <a:t>Impacto ideológico: FMI, Banco Mundial, OMC</a:t>
            </a:r>
          </a:p>
          <a:p>
            <a:pPr>
              <a:buFont typeface="Wingdings"/>
              <a:buChar char="Ø"/>
            </a:pPr>
            <a:r>
              <a:rPr lang="pt-BR" dirty="0"/>
              <a:t>Impacto normativo: Comunidades de valores?  </a:t>
            </a:r>
          </a:p>
          <a:p>
            <a:pPr>
              <a:buFont typeface="Wingdings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507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Sistemas políticos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Cada organização internacional tem estruturas um pouco diferente, mas, em termos simplificados temos o seguinte processo:</a:t>
            </a:r>
          </a:p>
          <a:p>
            <a:pPr>
              <a:buFont typeface="Wingdings"/>
              <a:buChar char="Ø"/>
            </a:pPr>
            <a:r>
              <a:rPr lang="pt-BR" dirty="0"/>
              <a:t>Demandas, sugestões, ideias: ‘Input’</a:t>
            </a:r>
          </a:p>
          <a:p>
            <a:pPr>
              <a:buFont typeface="Wingdings"/>
              <a:buChar char="Ø"/>
            </a:pPr>
            <a:r>
              <a:rPr lang="pt-BR" dirty="0"/>
              <a:t>Conversão: Tratados, Estrutura, processos decisórios  </a:t>
            </a:r>
          </a:p>
          <a:p>
            <a:pPr>
              <a:buFont typeface="Wingdings"/>
              <a:buChar char="Ø"/>
            </a:pPr>
            <a:r>
              <a:rPr lang="pt-BR" dirty="0"/>
              <a:t>Resultado: Decisões programáticas, decisões operacionais</a:t>
            </a:r>
          </a:p>
          <a:p>
            <a:pPr>
              <a:buFont typeface="Wingdings"/>
              <a:buChar char="Ø"/>
            </a:pPr>
            <a:r>
              <a:rPr lang="pt-BR" dirty="0"/>
              <a:t>‘Produto final’: Programas, informações, ações operacionais etc.     </a:t>
            </a:r>
          </a:p>
          <a:p>
            <a:pPr>
              <a:buFont typeface="Wingdings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04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 de decisões (I)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Decisões programáticas </a:t>
            </a:r>
          </a:p>
          <a:p>
            <a:pPr>
              <a:buFont typeface="Wingdings"/>
              <a:buChar char="Ø"/>
            </a:pPr>
            <a:r>
              <a:rPr lang="pt-BR" dirty="0"/>
              <a:t>Normas</a:t>
            </a:r>
          </a:p>
          <a:p>
            <a:pPr>
              <a:buFont typeface="Wingdings"/>
              <a:buChar char="Ø"/>
            </a:pPr>
            <a:r>
              <a:rPr lang="pt-BR" dirty="0"/>
              <a:t>Leis</a:t>
            </a:r>
          </a:p>
          <a:p>
            <a:pPr>
              <a:buFont typeface="Wingdings"/>
              <a:buChar char="Ø"/>
            </a:pPr>
            <a:r>
              <a:rPr lang="pt-BR" dirty="0"/>
              <a:t>Comportamento/limites</a:t>
            </a:r>
          </a:p>
          <a:p>
            <a:pPr marL="0" indent="0">
              <a:buNone/>
            </a:pPr>
            <a:r>
              <a:rPr lang="pt-BR" dirty="0"/>
              <a:t>Essas decisões </a:t>
            </a:r>
          </a:p>
          <a:p>
            <a:pPr>
              <a:buFont typeface="Wingdings"/>
              <a:buChar char="Ø"/>
            </a:pPr>
            <a:r>
              <a:rPr lang="pt-BR" dirty="0"/>
              <a:t>Têm um impacto direto na autonomia dos estados membros </a:t>
            </a:r>
          </a:p>
          <a:p>
            <a:pPr>
              <a:buFont typeface="Wingdings"/>
              <a:buChar char="Ø"/>
            </a:pPr>
            <a:r>
              <a:rPr lang="pt-BR" dirty="0"/>
              <a:t>São muitas vezes tomadas pelos governos dos estados membros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2100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531</Words>
  <Application>Microsoft Office PowerPoint</Application>
  <PresentationFormat>Apresentação na tela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do Office</vt:lpstr>
      <vt:lpstr>Governança global, instituições multilaterais e impacto doméstico</vt:lpstr>
      <vt:lpstr>Instituições multilaterais e o impacto doméstico </vt:lpstr>
      <vt:lpstr>Multilateralismo </vt:lpstr>
      <vt:lpstr>As opções </vt:lpstr>
      <vt:lpstr>Multilateralismo contemporâneo </vt:lpstr>
      <vt:lpstr>Sendo assim...</vt:lpstr>
      <vt:lpstr>MAS</vt:lpstr>
      <vt:lpstr>Sistemas políticos </vt:lpstr>
      <vt:lpstr>Tipo de decisões (I)</vt:lpstr>
      <vt:lpstr>Tipo de decisões (II)</vt:lpstr>
      <vt:lpstr>Os ‘produtos’ das Organizações Internacionais </vt:lpstr>
      <vt:lpstr>Estudos de caso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Governança global, instituições multilaterais e impacto doméstico</dc:title>
  <dc:creator>Kai Lehmann</dc:creator>
  <cp:lastModifiedBy>Kai Lehmann</cp:lastModifiedBy>
  <cp:revision>11</cp:revision>
  <dcterms:created xsi:type="dcterms:W3CDTF">2016-05-02T00:02:38Z</dcterms:created>
  <dcterms:modified xsi:type="dcterms:W3CDTF">2020-09-16T20:36:18Z</dcterms:modified>
</cp:coreProperties>
</file>