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7"/>
  </p:notesMasterIdLst>
  <p:sldIdLst>
    <p:sldId id="272" r:id="rId2"/>
    <p:sldId id="273" r:id="rId3"/>
    <p:sldId id="271" r:id="rId4"/>
    <p:sldId id="274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 autoAdjust="0"/>
    <p:restoredTop sz="88189"/>
  </p:normalViewPr>
  <p:slideViewPr>
    <p:cSldViewPr snapToGrid="0">
      <p:cViewPr varScale="1">
        <p:scale>
          <a:sx n="84" d="100"/>
          <a:sy n="84" d="100"/>
        </p:scale>
        <p:origin x="200" y="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06FE5-8689-9243-B708-366AD0B8EAE2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282AE-3345-0D41-AADE-8E6A3B66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99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00E7DA-F23E-6A4E-A8E8-D87676C2369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1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61C74F-044A-6043-A7EB-4DB3123C515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57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5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1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09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86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5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68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6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98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8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1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4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3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5F95B-C8E7-AC40-921E-77B525590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/>
          <a:lstStyle/>
          <a:p>
            <a:r>
              <a:rPr lang="pt-BR" b="1" dirty="0"/>
              <a:t>Investimentos 101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41A89CC-74C1-0946-9C76-FACBFCAF5AC1}"/>
              </a:ext>
            </a:extLst>
          </p:cNvPr>
          <p:cNvSpPr txBox="1"/>
          <p:nvPr/>
        </p:nvSpPr>
        <p:spPr>
          <a:xfrm>
            <a:off x="2453640" y="1737360"/>
            <a:ext cx="906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-Geralmente, são feitos via corretoras (</a:t>
            </a:r>
            <a:r>
              <a:rPr lang="pt-BR" sz="2400" dirty="0" err="1"/>
              <a:t>Easynvest</a:t>
            </a:r>
            <a:r>
              <a:rPr lang="pt-BR" sz="2400" dirty="0"/>
              <a:t> </a:t>
            </a:r>
            <a:r>
              <a:rPr lang="pt-BR" sz="2400" dirty="0" err="1"/>
              <a:t>etc</a:t>
            </a:r>
            <a:r>
              <a:rPr lang="pt-BR" sz="2400" dirty="0"/>
              <a:t>): você transfere o dinheiro para a corretora e aplica.</a:t>
            </a:r>
          </a:p>
          <a:p>
            <a:endParaRPr lang="pt-BR" sz="2400" dirty="0"/>
          </a:p>
          <a:p>
            <a:r>
              <a:rPr lang="pt-BR" sz="2400" dirty="0"/>
              <a:t>-Simplificando, você vai ter Renda Fixa (retorno pré-fixado com algum nível de variação) e Renda variável (varia de acordo com a performance do título, sendo mais arriscado, mas podendo gerar mais retornos). </a:t>
            </a:r>
          </a:p>
          <a:p>
            <a:endParaRPr lang="pt-BR" sz="2400" dirty="0"/>
          </a:p>
          <a:p>
            <a:r>
              <a:rPr lang="pt-BR" sz="2400" dirty="0"/>
              <a:t>-Idealmente, é importante ter: (</a:t>
            </a:r>
            <a:r>
              <a:rPr lang="pt-BR" sz="2400" dirty="0" err="1"/>
              <a:t>i</a:t>
            </a:r>
            <a:r>
              <a:rPr lang="pt-BR" sz="2400" dirty="0"/>
              <a:t>) reserva de emergência - 6 meses de segurança caso algo dê errado; (</a:t>
            </a:r>
            <a:r>
              <a:rPr lang="pt-BR" sz="2400" dirty="0" err="1"/>
              <a:t>ii</a:t>
            </a:r>
            <a:r>
              <a:rPr lang="pt-BR" sz="2400" dirty="0"/>
              <a:t>) diversificação, variando seu portfólio de acordo com seu apetite de risco; (</a:t>
            </a:r>
            <a:r>
              <a:rPr lang="pt-BR" sz="2400" dirty="0" err="1"/>
              <a:t>iii</a:t>
            </a:r>
            <a:r>
              <a:rPr lang="pt-BR" sz="2400" dirty="0"/>
              <a:t>) atenção a detalhes.</a:t>
            </a:r>
          </a:p>
          <a:p>
            <a:endParaRPr lang="pt-BR" sz="2400" dirty="0"/>
          </a:p>
          <a:p>
            <a:r>
              <a:rPr lang="pt-BR" sz="2400" dirty="0"/>
              <a:t>-Detalhes que pegam: Imposto de Renda, Inflação e Taxa de Adm.</a:t>
            </a:r>
          </a:p>
        </p:txBody>
      </p:sp>
    </p:spTree>
    <p:extLst>
      <p:ext uri="{BB962C8B-B14F-4D97-AF65-F5344CB8AC3E}">
        <p14:creationId xmlns:p14="http://schemas.microsoft.com/office/powerpoint/2010/main" val="420354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5F95B-C8E7-AC40-921E-77B525590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/>
          <a:lstStyle/>
          <a:p>
            <a:r>
              <a:rPr lang="pt-BR" b="1" dirty="0"/>
              <a:t>Investimentos 101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41A89CC-74C1-0946-9C76-FACBFCAF5AC1}"/>
              </a:ext>
            </a:extLst>
          </p:cNvPr>
          <p:cNvSpPr txBox="1"/>
          <p:nvPr/>
        </p:nvSpPr>
        <p:spPr>
          <a:xfrm>
            <a:off x="2026920" y="1737360"/>
            <a:ext cx="9753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highlight>
                  <a:srgbClr val="C0C0C0"/>
                </a:highlight>
              </a:rPr>
              <a:t>-CDB e LC: títulos para movimentação de capital de bancos e casas de câmbio. São os mais comuns e seguros.</a:t>
            </a:r>
          </a:p>
          <a:p>
            <a:endParaRPr lang="pt-BR" sz="2400" dirty="0">
              <a:highlight>
                <a:srgbClr val="C0C0C0"/>
              </a:highlight>
            </a:endParaRPr>
          </a:p>
          <a:p>
            <a:r>
              <a:rPr lang="pt-BR" sz="2400" dirty="0">
                <a:highlight>
                  <a:srgbClr val="C0C0C0"/>
                </a:highlight>
              </a:rPr>
              <a:t>-LCI e LCA: letras de crédito imobiliário (</a:t>
            </a:r>
            <a:r>
              <a:rPr lang="pt-BR" sz="2400" dirty="0" err="1">
                <a:highlight>
                  <a:srgbClr val="C0C0C0"/>
                </a:highlight>
              </a:rPr>
              <a:t>I</a:t>
            </a:r>
            <a:r>
              <a:rPr lang="pt-BR" sz="2400" dirty="0">
                <a:highlight>
                  <a:srgbClr val="C0C0C0"/>
                </a:highlight>
              </a:rPr>
              <a:t>) ou do agronegócio (A). Sem IR!</a:t>
            </a:r>
          </a:p>
          <a:p>
            <a:endParaRPr lang="pt-BR" sz="2400" dirty="0">
              <a:highlight>
                <a:srgbClr val="C0C0C0"/>
              </a:highlight>
            </a:endParaRPr>
          </a:p>
          <a:p>
            <a:r>
              <a:rPr lang="pt-BR" sz="2400" dirty="0">
                <a:highlight>
                  <a:srgbClr val="C0C0C0"/>
                </a:highlight>
              </a:rPr>
              <a:t>-Debênture: rodada de dívida de longo prazo criada por empresas. </a:t>
            </a:r>
          </a:p>
          <a:p>
            <a:endParaRPr lang="pt-BR" sz="2400" dirty="0"/>
          </a:p>
          <a:p>
            <a:r>
              <a:rPr lang="pt-BR" sz="2400" dirty="0">
                <a:highlight>
                  <a:srgbClr val="008080"/>
                </a:highlight>
              </a:rPr>
              <a:t>-Fundos Imobiliários: “fatia” de um shopping, galpão, prédio etc. com aluguel e valorização do título. Alguns vem com Taxa 0.</a:t>
            </a:r>
          </a:p>
          <a:p>
            <a:endParaRPr lang="pt-BR" sz="2400" dirty="0">
              <a:highlight>
                <a:srgbClr val="008080"/>
              </a:highlight>
            </a:endParaRPr>
          </a:p>
          <a:p>
            <a:r>
              <a:rPr lang="pt-BR" sz="2400" dirty="0">
                <a:highlight>
                  <a:srgbClr val="008080"/>
                </a:highlight>
              </a:rPr>
              <a:t>-Ações, COE, Fundos de Investimentos e outros.</a:t>
            </a:r>
          </a:p>
        </p:txBody>
      </p:sp>
    </p:spTree>
    <p:extLst>
      <p:ext uri="{BB962C8B-B14F-4D97-AF65-F5344CB8AC3E}">
        <p14:creationId xmlns:p14="http://schemas.microsoft.com/office/powerpoint/2010/main" val="387163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1" y="0"/>
            <a:ext cx="11506199" cy="2042160"/>
          </a:xfrm>
        </p:spPr>
        <p:txBody>
          <a:bodyPr/>
          <a:lstStyle/>
          <a:p>
            <a:r>
              <a:rPr lang="pt-BR" sz="3600" b="1" dirty="0"/>
              <a:t>A </a:t>
            </a:r>
            <a:r>
              <a:rPr lang="pt-BR" sz="3600" b="1" i="1" dirty="0" err="1"/>
              <a:t>CocaCola</a:t>
            </a:r>
            <a:r>
              <a:rPr lang="pt-BR" sz="3600" b="1" dirty="0"/>
              <a:t> da Engenharia Econômica</a:t>
            </a:r>
          </a:p>
        </p:txBody>
      </p:sp>
      <p:pic>
        <p:nvPicPr>
          <p:cNvPr id="16389" name="Picture 5" descr="HP-1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7681" y="2042160"/>
            <a:ext cx="6802437" cy="4337050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A4BF8B2-B9A5-1A42-B5AC-2BA7B82007BD}"/>
              </a:ext>
            </a:extLst>
          </p:cNvPr>
          <p:cNvSpPr txBox="1"/>
          <p:nvPr/>
        </p:nvSpPr>
        <p:spPr>
          <a:xfrm>
            <a:off x="4817838" y="1393984"/>
            <a:ext cx="287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(reverse </a:t>
            </a:r>
            <a:r>
              <a:rPr lang="pt-BR" sz="2000" b="1" dirty="0" err="1"/>
              <a:t>polish</a:t>
            </a:r>
            <a:r>
              <a:rPr lang="pt-BR" sz="2000" b="1" dirty="0"/>
              <a:t> </a:t>
            </a:r>
            <a:r>
              <a:rPr lang="pt-BR" sz="2000" b="1" dirty="0" err="1"/>
              <a:t>notation</a:t>
            </a:r>
            <a:r>
              <a:rPr lang="pt-BR" sz="2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987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274638"/>
            <a:ext cx="8640960" cy="1282700"/>
          </a:xfrm>
        </p:spPr>
        <p:txBody>
          <a:bodyPr/>
          <a:lstStyle/>
          <a:p>
            <a:r>
              <a:rPr lang="pt-BR" sz="3200" dirty="0"/>
              <a:t>Ex. 1.1 </a:t>
            </a:r>
            <a:br>
              <a:rPr lang="pt-BR" sz="3200" dirty="0"/>
            </a:br>
            <a:r>
              <a:rPr lang="pt-BR" sz="2000" dirty="0"/>
              <a:t>(adaptado de Hirschfeld, Enga. Econômica e Análise de Custos, p. 102)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6"/>
            <a:ext cx="8229600" cy="45370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dirty="0"/>
              <a:t>Um(a) engenheiro(a) recém-formado(a) pretende fazer um curso de especialização no Havaí, com duração de três anos. O preço do curso é de US$ 26 mil/a e os gastos da estadia são de US$ 24 mil/a.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itchFamily="2" charset="2"/>
              <a:buChar char="Ø"/>
            </a:pPr>
            <a:r>
              <a:rPr lang="pt-BR" dirty="0">
                <a:solidFill>
                  <a:srgbClr val="0070C0"/>
                </a:solidFill>
              </a:rPr>
              <a:t>Quanto deve o(a) formando(a) arrecadar durante as festividades da formatura? As aplicações são remuneradas a 20% a.a.  </a:t>
            </a:r>
          </a:p>
          <a:p>
            <a:pPr>
              <a:buFontTx/>
              <a:buNone/>
            </a:pPr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/>
              <a:t>Dica: Observar a convenção de fim-de-período.</a:t>
            </a:r>
          </a:p>
        </p:txBody>
      </p:sp>
    </p:spTree>
    <p:extLst>
      <p:ext uri="{BB962C8B-B14F-4D97-AF65-F5344CB8AC3E}">
        <p14:creationId xmlns:p14="http://schemas.microsoft.com/office/powerpoint/2010/main" val="383976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64D04C4-87FD-3143-8AD7-6218A2C3A2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F9E6BCA-E9F1-8348-ACEE-D8F389FAB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98720" cy="342524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6966502-2518-DA4E-B12F-585D91F07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5704514" cy="34290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AEB726EC-CAF2-AC4C-9B5B-A163448945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8720" y="0"/>
            <a:ext cx="7162800" cy="377952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6AF54C6-AD4F-EF42-B2F2-BA6A4D94C2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4514" y="3783273"/>
            <a:ext cx="4709160" cy="30884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D9285A1-2266-884A-B57A-AD7E04FF9E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9575855" y="4240363"/>
            <a:ext cx="3429000" cy="183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1956</TotalTime>
  <Words>328</Words>
  <Application>Microsoft Macintosh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Paralaxe</vt:lpstr>
      <vt:lpstr>Investimentos 101</vt:lpstr>
      <vt:lpstr>Investimentos 101</vt:lpstr>
      <vt:lpstr>A CocaCola da Engenharia Econômica</vt:lpstr>
      <vt:lpstr>Ex. 1.1  (adaptado de Hirschfeld, Enga. Econômica e Análise de Custos, p. 102)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de negócios e how-to-pitch</dc:title>
  <dc:creator>Artur Tavares</dc:creator>
  <cp:lastModifiedBy>Artur Vilas Boas</cp:lastModifiedBy>
  <cp:revision>37</cp:revision>
  <dcterms:created xsi:type="dcterms:W3CDTF">2015-03-11T13:10:07Z</dcterms:created>
  <dcterms:modified xsi:type="dcterms:W3CDTF">2020-08-31T23:26:07Z</dcterms:modified>
</cp:coreProperties>
</file>