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36" r:id="rId1"/>
  </p:sldMasterIdLst>
  <p:notesMasterIdLst>
    <p:notesMasterId r:id="rId46"/>
  </p:notesMasterIdLst>
  <p:sldIdLst>
    <p:sldId id="256" r:id="rId2"/>
    <p:sldId id="372" r:id="rId3"/>
    <p:sldId id="370" r:id="rId4"/>
    <p:sldId id="334" r:id="rId5"/>
    <p:sldId id="264" r:id="rId6"/>
    <p:sldId id="322" r:id="rId7"/>
    <p:sldId id="362" r:id="rId8"/>
    <p:sldId id="287" r:id="rId9"/>
    <p:sldId id="288" r:id="rId10"/>
    <p:sldId id="290" r:id="rId11"/>
    <p:sldId id="291" r:id="rId12"/>
    <p:sldId id="356" r:id="rId13"/>
    <p:sldId id="292" r:id="rId14"/>
    <p:sldId id="293" r:id="rId15"/>
    <p:sldId id="295" r:id="rId16"/>
    <p:sldId id="297" r:id="rId17"/>
    <p:sldId id="358" r:id="rId18"/>
    <p:sldId id="357" r:id="rId19"/>
    <p:sldId id="298" r:id="rId20"/>
    <p:sldId id="300" r:id="rId21"/>
    <p:sldId id="360" r:id="rId22"/>
    <p:sldId id="315" r:id="rId23"/>
    <p:sldId id="316" r:id="rId24"/>
    <p:sldId id="318" r:id="rId25"/>
    <p:sldId id="361" r:id="rId26"/>
    <p:sldId id="302" r:id="rId27"/>
    <p:sldId id="303" r:id="rId28"/>
    <p:sldId id="314" r:id="rId29"/>
    <p:sldId id="365" r:id="rId30"/>
    <p:sldId id="368" r:id="rId31"/>
    <p:sldId id="366" r:id="rId32"/>
    <p:sldId id="346" r:id="rId33"/>
    <p:sldId id="348" r:id="rId34"/>
    <p:sldId id="349" r:id="rId35"/>
    <p:sldId id="351" r:id="rId36"/>
    <p:sldId id="354" r:id="rId37"/>
    <p:sldId id="369" r:id="rId38"/>
    <p:sldId id="367" r:id="rId39"/>
    <p:sldId id="364" r:id="rId40"/>
    <p:sldId id="344" r:id="rId41"/>
    <p:sldId id="335" r:id="rId42"/>
    <p:sldId id="336" r:id="rId43"/>
    <p:sldId id="353" r:id="rId44"/>
    <p:sldId id="343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9D4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67" d="100"/>
          <a:sy n="67" d="100"/>
        </p:scale>
        <p:origin x="78" y="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Click to edit Master text styles</a:t>
            </a:r>
          </a:p>
          <a:p>
            <a:pPr lvl="1"/>
            <a:r>
              <a:rPr lang="pt-BR" noProof="0"/>
              <a:t>Second level</a:t>
            </a:r>
          </a:p>
          <a:p>
            <a:pPr lvl="2"/>
            <a:r>
              <a:rPr lang="pt-BR" noProof="0"/>
              <a:t>Third level</a:t>
            </a:r>
          </a:p>
          <a:p>
            <a:pPr lvl="3"/>
            <a:r>
              <a:rPr lang="pt-BR" noProof="0"/>
              <a:t>Fourth level</a:t>
            </a:r>
          </a:p>
          <a:p>
            <a:pPr lvl="4"/>
            <a:r>
              <a:rPr lang="pt-B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A9FF85A-AE8A-4986-BD3E-6ABCA671AE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636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9F9EEE-DF71-42A2-A1FA-69B0A86123E1}" type="slidenum">
              <a:rPr lang="pt-BR" altLang="es-AR" smtClean="0"/>
              <a:pPr/>
              <a:t>1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5939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464B44-33D2-4960-9757-8042E29C505D}" type="slidenum">
              <a:rPr lang="pt-BR" altLang="es-AR" smtClean="0"/>
              <a:pPr/>
              <a:t>14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6144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F80C06-E7A5-46A0-88F5-2286FDC6BE88}" type="slidenum">
              <a:rPr lang="pt-BR" altLang="es-AR" smtClean="0"/>
              <a:pPr/>
              <a:t>15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6349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55D525-C5F9-4373-895B-A90B73B4DB14}" type="slidenum">
              <a:rPr lang="pt-BR" altLang="es-AR" smtClean="0"/>
              <a:pPr/>
              <a:t>16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6451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9426F-CFAE-4851-8C14-D91C9253C78A}" type="slidenum">
              <a:rPr lang="pt-BR" altLang="es-AR" smtClean="0"/>
              <a:pPr/>
              <a:t>19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6656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3A7F6-3844-47D9-9989-B00236095F5B}" type="slidenum">
              <a:rPr lang="pt-BR" altLang="es-AR" smtClean="0"/>
              <a:pPr/>
              <a:t>20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altLang="pt-BR"/>
          </a:p>
        </p:txBody>
      </p:sp>
      <p:sp>
        <p:nvSpPr>
          <p:cNvPr id="8192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34ECB-7FDE-4055-AC69-7897F71282D6}" type="slidenum">
              <a:rPr lang="pt-BR" altLang="pt-BR" smtClean="0"/>
              <a:pPr/>
              <a:t>22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altLang="pt-BR"/>
          </a:p>
        </p:txBody>
      </p:sp>
      <p:sp>
        <p:nvSpPr>
          <p:cNvPr id="8294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BC9B2A-950C-40CA-8C0B-6B09A11EAC4C}" type="slidenum">
              <a:rPr lang="pt-BR" altLang="pt-BR" smtClean="0"/>
              <a:pPr/>
              <a:t>23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altLang="pt-BR"/>
          </a:p>
        </p:txBody>
      </p:sp>
      <p:sp>
        <p:nvSpPr>
          <p:cNvPr id="8499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E78200-B9F9-4182-9DB1-F4C6B3DA8AA1}" type="slidenum">
              <a:rPr lang="pt-BR" altLang="pt-BR" smtClean="0"/>
              <a:pPr/>
              <a:t>24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altLang="pt-BR"/>
          </a:p>
        </p:txBody>
      </p:sp>
      <p:sp>
        <p:nvSpPr>
          <p:cNvPr id="6861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EE11BA-88D7-44E1-AABB-84C28AED50E9}" type="slidenum">
              <a:rPr lang="pt-BR" altLang="pt-BR" smtClean="0"/>
              <a:pPr/>
              <a:t>26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altLang="pt-BR"/>
          </a:p>
        </p:txBody>
      </p:sp>
      <p:sp>
        <p:nvSpPr>
          <p:cNvPr id="6963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536C0F-C51C-49DF-B284-22DC1F381C0A}" type="slidenum">
              <a:rPr lang="pt-BR" altLang="pt-BR" smtClean="0"/>
              <a:pPr/>
              <a:t>27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9F9EEE-DF71-42A2-A1FA-69B0A86123E1}" type="slidenum">
              <a:rPr lang="pt-BR" altLang="es-AR" smtClean="0"/>
              <a:pPr/>
              <a:t>4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altLang="pt-BR"/>
          </a:p>
        </p:txBody>
      </p:sp>
      <p:sp>
        <p:nvSpPr>
          <p:cNvPr id="8090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0DCC8-2F67-4E05-9725-76CC3ADDD54F}" type="slidenum">
              <a:rPr lang="pt-BR" altLang="pt-BR" smtClean="0"/>
              <a:pPr/>
              <a:t>28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9F9EEE-DF71-42A2-A1FA-69B0A86123E1}" type="slidenum">
              <a:rPr lang="pt-BR" altLang="es-AR" smtClean="0"/>
              <a:pPr/>
              <a:t>30</a:t>
            </a:fld>
            <a:endParaRPr lang="pt-BR" altLang="es-AR"/>
          </a:p>
        </p:txBody>
      </p:sp>
    </p:spTree>
    <p:extLst>
      <p:ext uri="{BB962C8B-B14F-4D97-AF65-F5344CB8AC3E}">
        <p14:creationId xmlns:p14="http://schemas.microsoft.com/office/powerpoint/2010/main" val="10915680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87081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614A7-49F1-4B3A-B5CE-29069AE7EBD4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7928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10547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0968E-FB84-4DB7-BC9B-13F48F2CF2B9}" type="slidenum">
              <a:rPr lang="pt-BR" altLang="es-AR" smtClean="0"/>
              <a:pPr/>
              <a:t>33</a:t>
            </a:fld>
            <a:endParaRPr lang="pt-BR" altLang="es-AR"/>
          </a:p>
        </p:txBody>
      </p:sp>
    </p:spTree>
    <p:extLst>
      <p:ext uri="{BB962C8B-B14F-4D97-AF65-F5344CB8AC3E}">
        <p14:creationId xmlns:p14="http://schemas.microsoft.com/office/powerpoint/2010/main" val="38498665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10650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F672F-FC49-40B3-9DD1-1195F2C240C1}" type="slidenum">
              <a:rPr lang="pt-BR" altLang="es-AR" smtClean="0"/>
              <a:pPr/>
              <a:t>34</a:t>
            </a:fld>
            <a:endParaRPr lang="pt-BR" altLang="es-AR"/>
          </a:p>
        </p:txBody>
      </p:sp>
    </p:spTree>
    <p:extLst>
      <p:ext uri="{BB962C8B-B14F-4D97-AF65-F5344CB8AC3E}">
        <p14:creationId xmlns:p14="http://schemas.microsoft.com/office/powerpoint/2010/main" val="31872921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10854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1DC3-886D-451D-B0E7-21CA5C7FA0ED}" type="slidenum">
              <a:rPr lang="pt-BR" altLang="es-AR" smtClean="0"/>
              <a:pPr/>
              <a:t>35</a:t>
            </a:fld>
            <a:endParaRPr lang="pt-BR" altLang="es-AR"/>
          </a:p>
        </p:txBody>
      </p:sp>
    </p:spTree>
    <p:extLst>
      <p:ext uri="{BB962C8B-B14F-4D97-AF65-F5344CB8AC3E}">
        <p14:creationId xmlns:p14="http://schemas.microsoft.com/office/powerpoint/2010/main" val="27264655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9F9EEE-DF71-42A2-A1FA-69B0A86123E1}" type="slidenum">
              <a:rPr lang="pt-BR" altLang="es-AR" smtClean="0"/>
              <a:pPr/>
              <a:t>37</a:t>
            </a:fld>
            <a:endParaRPr lang="pt-BR" altLang="es-AR"/>
          </a:p>
        </p:txBody>
      </p:sp>
    </p:spTree>
    <p:extLst>
      <p:ext uri="{BB962C8B-B14F-4D97-AF65-F5344CB8AC3E}">
        <p14:creationId xmlns:p14="http://schemas.microsoft.com/office/powerpoint/2010/main" val="1104686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961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594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5120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300490-3635-4C39-8506-93A654BA5261}" type="slidenum">
              <a:rPr lang="pt-BR" altLang="es-AR" smtClean="0">
                <a:latin typeface="Arial" charset="0"/>
              </a:rPr>
              <a:pPr/>
              <a:t>6</a:t>
            </a:fld>
            <a:endParaRPr lang="pt-BR" altLang="es-AR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986CF-1E89-4DE3-83E5-D741EEF24372}" type="slidenum">
              <a:rPr lang="pt-BR" altLang="es-AR" smtClean="0"/>
              <a:pPr/>
              <a:t>8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5427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1C2AB7-5093-4E90-8809-803CD143DAF7}" type="slidenum">
              <a:rPr lang="pt-BR" altLang="es-AR" smtClean="0"/>
              <a:pPr/>
              <a:t>9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5632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B199D-FE30-4986-9803-87F67CBB303B}" type="slidenum">
              <a:rPr lang="pt-BR" altLang="es-AR" smtClean="0"/>
              <a:pPr/>
              <a:t>10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5734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699B0-2C48-4AC2-AB41-66A59AE8B1AF}" type="slidenum">
              <a:rPr lang="pt-BR" altLang="es-AR" smtClean="0"/>
              <a:pPr/>
              <a:t>11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altLang="es-AR"/>
          </a:p>
        </p:txBody>
      </p:sp>
      <p:sp>
        <p:nvSpPr>
          <p:cNvPr id="583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2A9DAE-DF61-4987-B9FA-CCB990A91D09}" type="slidenum">
              <a:rPr lang="pt-BR" altLang="es-AR" smtClean="0"/>
              <a:pPr/>
              <a:t>13</a:t>
            </a:fld>
            <a:endParaRPr lang="pt-BR" alt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00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02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642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9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89E6A-DC49-4705-BA23-D1A49192678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25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3E77FA-1135-470B-800B-77C96AD07EB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56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82177-C0DE-4046-B713-BF0A9FA571A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72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895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860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DAD97C-3595-4168-B577-68CA69B341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787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F053C-A59C-4D0A-92D0-B5F7656154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18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pt-BR"/>
              <a:t>Sandra Maria Galheigo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46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MGPbWfb6sY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GWc_otFSFg&amp;t=512s" TargetMode="External"/><Relationship Id="rId2" Type="http://schemas.openxmlformats.org/officeDocument/2006/relationships/hyperlink" Target="https://www.youtube.com/watch?v=jaIzRnGy3sQ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youtube.com/watch?v=MXAOXCSkPlI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unkaqILflU" TargetMode="Externa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TyxNWwPcNM" TargetMode="Externa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NYZY7xnbCM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/>
          </p:cNvSpPr>
          <p:nvPr>
            <p:ph type="ctrTitle"/>
          </p:nvPr>
        </p:nvSpPr>
        <p:spPr bwMode="auto">
          <a:xfrm>
            <a:off x="1331639" y="1340768"/>
            <a:ext cx="6264697" cy="28083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pt-BR" sz="32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pt-BR" sz="32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pt-BR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Terapia Ocupacional no Brasil dos anos 1950 aos 1970: </a:t>
            </a:r>
            <a:br>
              <a:rPr lang="pt-BR" sz="32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pt-BR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1º movimento</a:t>
            </a:r>
            <a:endParaRPr lang="pt-BR" altLang="es-AR" sz="2700" dirty="0">
              <a:ln>
                <a:noFill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720" y="4640932"/>
            <a:ext cx="6872957" cy="17526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endParaRPr lang="pt-BR" altLang="es-AR" sz="1600" b="1" dirty="0">
              <a:solidFill>
                <a:schemeClr val="folHlink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pt-BR" altLang="es-AR" sz="1600" b="1" dirty="0">
                <a:solidFill>
                  <a:schemeClr val="accent2">
                    <a:lumMod val="50000"/>
                  </a:schemeClr>
                </a:solidFill>
              </a:rPr>
              <a:t>MFTO703 – Constituição do Campo: perspectivas teórico-metodológicas  em terapia ocupacional</a:t>
            </a:r>
          </a:p>
          <a:p>
            <a:pPr algn="ctr">
              <a:lnSpc>
                <a:spcPct val="80000"/>
              </a:lnSpc>
            </a:pPr>
            <a:r>
              <a:rPr lang="pt-BR" altLang="es-AR" sz="1600" b="1" dirty="0">
                <a:solidFill>
                  <a:schemeClr val="accent2">
                    <a:lumMod val="50000"/>
                  </a:schemeClr>
                </a:solidFill>
              </a:rPr>
              <a:t>Profa. Dra. Sandra Maria </a:t>
            </a:r>
            <a:r>
              <a:rPr lang="pt-BR" altLang="es-AR" sz="1600" b="1" dirty="0" err="1">
                <a:solidFill>
                  <a:schemeClr val="accent2">
                    <a:lumMod val="50000"/>
                  </a:schemeClr>
                </a:solidFill>
              </a:rPr>
              <a:t>Galheigo</a:t>
            </a:r>
            <a:endParaRPr lang="en-GB" altLang="es-AR" sz="1600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endParaRPr lang="en-GB" altLang="es-AR" sz="1600" b="1" dirty="0">
              <a:solidFill>
                <a:schemeClr val="folHlink"/>
              </a:solidFill>
            </a:endParaRPr>
          </a:p>
          <a:p>
            <a:pPr algn="ctr">
              <a:lnSpc>
                <a:spcPct val="80000"/>
              </a:lnSpc>
            </a:pPr>
            <a:endParaRPr lang="en-GB" altLang="es-AR" sz="1600" b="1" dirty="0">
              <a:solidFill>
                <a:schemeClr val="hlink"/>
              </a:solidFill>
            </a:endParaRPr>
          </a:p>
          <a:p>
            <a:pPr algn="ctr">
              <a:lnSpc>
                <a:spcPct val="80000"/>
              </a:lnSpc>
            </a:pPr>
            <a:endParaRPr lang="pt-BR" altLang="es-AR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4000" dirty="0">
                <a:solidFill>
                  <a:schemeClr val="accent2">
                    <a:lumMod val="50000"/>
                  </a:schemeClr>
                </a:solidFill>
              </a:rPr>
              <a:t>Quadro de referência biomecânico: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</a:rPr>
              <a:t>pressupostos</a:t>
            </a:r>
          </a:p>
        </p:txBody>
      </p:sp>
      <p:sp>
        <p:nvSpPr>
          <p:cNvPr id="13314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sz="2400" dirty="0"/>
              <a:t>Aplicação de um programa de exercícios graduados, baseados nos princípios </a:t>
            </a:r>
            <a:r>
              <a:rPr lang="pt-BR" sz="2400" dirty="0" err="1"/>
              <a:t>cinesiológicos</a:t>
            </a:r>
            <a:r>
              <a:rPr lang="pt-BR" sz="2400" dirty="0"/>
              <a:t> para restaurar parte ou o todo da função normal.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None/>
              <a:defRPr/>
            </a:pPr>
            <a:endParaRPr lang="pt-BR" sz="2400" dirty="0"/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sz="2400" dirty="0"/>
              <a:t>Princípios biomecânicos são utilizados para prover auxílios, órteses ou equipamentos adaptados para superar a incapacidade residual.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None/>
              <a:defRPr/>
            </a:pPr>
            <a:endParaRPr lang="pt-BR" sz="2400" dirty="0"/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sz="2400" dirty="0"/>
              <a:t>Repetição e graduação da atividade é essencial.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pt-BR" sz="2400" dirty="0"/>
          </a:p>
        </p:txBody>
      </p:sp>
      <p:sp>
        <p:nvSpPr>
          <p:cNvPr id="14340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C5F04B-6FEA-4F6A-957D-53BD269377E0}" type="slidenum">
              <a:rPr lang="pt-BR" altLang="es-AR" sz="1100"/>
              <a:pPr/>
              <a:t>10</a:t>
            </a:fld>
            <a:endParaRPr lang="pt-BR" altLang="es-AR" sz="1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>
                <a:solidFill>
                  <a:schemeClr val="accent2">
                    <a:lumMod val="50000"/>
                  </a:schemeClr>
                </a:solidFill>
              </a:rPr>
              <a:t>Quadro de referência biomecânico: </a:t>
            </a:r>
            <a:r>
              <a:rPr lang="pt-BR" sz="2800">
                <a:solidFill>
                  <a:schemeClr val="accent2">
                    <a:lumMod val="50000"/>
                  </a:schemeClr>
                </a:solidFill>
              </a:rPr>
              <a:t>abordagens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altLang="es-AR" dirty="0"/>
              <a:t>Atividade:</a:t>
            </a:r>
          </a:p>
          <a:p>
            <a:pPr lvl="1" algn="just"/>
            <a:r>
              <a:rPr lang="pt-BR" altLang="es-AR" dirty="0"/>
              <a:t>Exercício físico isotônico ou isométrico para o aumento da força e resistência;</a:t>
            </a:r>
          </a:p>
          <a:p>
            <a:pPr lvl="1" algn="just"/>
            <a:r>
              <a:rPr lang="pt-BR" altLang="es-AR" dirty="0"/>
              <a:t>Exercícios repetitivos para a restauração da amplitude de movimento; </a:t>
            </a:r>
          </a:p>
          <a:p>
            <a:pPr lvl="1" algn="just"/>
            <a:r>
              <a:rPr lang="pt-BR" altLang="es-AR" dirty="0"/>
              <a:t>Atividades graduadas;</a:t>
            </a:r>
          </a:p>
          <a:p>
            <a:pPr lvl="1" algn="just"/>
            <a:r>
              <a:rPr lang="pt-BR" altLang="es-AR" dirty="0" err="1"/>
              <a:t>AVDs</a:t>
            </a:r>
            <a:r>
              <a:rPr lang="pt-BR" altLang="es-AR" dirty="0"/>
              <a:t>;</a:t>
            </a:r>
          </a:p>
          <a:p>
            <a:pPr lvl="1" algn="just"/>
            <a:r>
              <a:rPr lang="pt-BR" altLang="es-AR" dirty="0"/>
              <a:t>Abordagem compensatória.</a:t>
            </a:r>
          </a:p>
          <a:p>
            <a:pPr lvl="1" algn="just"/>
            <a:endParaRPr lang="pt-BR" altLang="es-AR" dirty="0"/>
          </a:p>
          <a:p>
            <a:pPr algn="just"/>
            <a:r>
              <a:rPr lang="pt-BR" altLang="es-AR" dirty="0"/>
              <a:t>Tecnologia assistiva</a:t>
            </a:r>
          </a:p>
          <a:p>
            <a:pPr algn="just"/>
            <a:endParaRPr lang="pt-BR" altLang="es-AR" dirty="0"/>
          </a:p>
          <a:p>
            <a:r>
              <a:rPr lang="pt-BR" dirty="0"/>
              <a:t>Método Biomecânico – El Blog de </a:t>
            </a:r>
            <a:r>
              <a:rPr lang="pt-BR" dirty="0" err="1"/>
              <a:t>la</a:t>
            </a:r>
            <a:r>
              <a:rPr lang="pt-BR" dirty="0"/>
              <a:t> terapeuta ocupacional </a:t>
            </a:r>
          </a:p>
          <a:p>
            <a:r>
              <a:rPr lang="pt-BR" dirty="0">
                <a:hlinkClick r:id="rId3"/>
              </a:rPr>
              <a:t>Método Biomecânico</a:t>
            </a:r>
            <a:endParaRPr lang="pt-BR" dirty="0"/>
          </a:p>
          <a:p>
            <a:pPr algn="just"/>
            <a:endParaRPr lang="pt-BR" altLang="es-AR" dirty="0"/>
          </a:p>
        </p:txBody>
      </p:sp>
      <p:sp>
        <p:nvSpPr>
          <p:cNvPr id="15364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86290F-9CCA-448C-8464-1DFCC2D72864}" type="slidenum">
              <a:rPr lang="pt-BR" altLang="es-AR" sz="1100"/>
              <a:pPr/>
              <a:t>11</a:t>
            </a:fld>
            <a:endParaRPr lang="pt-BR" altLang="es-AR" sz="1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D7A0E66D-174E-4752-92AF-C7CE60FFE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HOJE</a:t>
            </a:r>
            <a:r>
              <a:rPr lang="pt-BR" sz="3200" dirty="0"/>
              <a:t>?</a:t>
            </a:r>
            <a:endParaRPr lang="pt-BR" dirty="0"/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0105181D-F340-4FF9-80BA-27505B13C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93784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O quadro de referência biomecânico continua a ser importante na Terapia Ocupacional no Brasil. Uma diferença importante é que hoje esse quadro de referência é utilizado em combinação com outros, não se constituindo em referencial único utilizado por um terapeuta, como nas primeiras décadas da profissão no Brasil.</a:t>
            </a:r>
          </a:p>
          <a:p>
            <a:r>
              <a:rPr lang="pt-BR" u="sng" dirty="0"/>
              <a:t>Leitura recomendada no e-disciplinas</a:t>
            </a:r>
            <a:r>
              <a:rPr lang="pt-BR" dirty="0"/>
              <a:t>: </a:t>
            </a:r>
          </a:p>
          <a:p>
            <a:pPr>
              <a:spcBef>
                <a:spcPts val="0"/>
              </a:spcBef>
            </a:pPr>
            <a:r>
              <a:rPr lang="pt-BR" dirty="0" err="1"/>
              <a:t>Gollegão</a:t>
            </a:r>
            <a:r>
              <a:rPr lang="pt-BR" dirty="0"/>
              <a:t>, A. C. ; Luzo, M. C.; De Carlo, M. P. Terapia Ocupacional: princípios, recursos e perspectivas em reabilitação física. In: Bartalotti, C.; De Carlo, M.P. Terapia Ocupacional no Brasil: fundamentos e perspectivas, (p. 135-155). São Paulo: </a:t>
            </a:r>
            <a:r>
              <a:rPr lang="pt-BR" dirty="0" err="1"/>
              <a:t>Plexus</a:t>
            </a:r>
            <a:r>
              <a:rPr lang="pt-BR" dirty="0"/>
              <a:t>, 2001.</a:t>
            </a:r>
          </a:p>
          <a:p>
            <a:r>
              <a:rPr lang="pt-BR" dirty="0"/>
              <a:t>Hoje outras abordagens corporais foram adicionadas na prática da Terapia Ocupacional e vocês terão disciplinas específicas sobre o assunto: MFT0717 Terapia Ocupacional e as práticas corporais I; MFT0718 Terapia Ocupacional e as práticas corporais II; MFT0719 Terapia Ocupacional e as práticas corporais III.</a:t>
            </a:r>
          </a:p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159FB9-BD3A-4F9D-81B1-3FFF20DC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957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9552" y="1196752"/>
            <a:ext cx="6804248" cy="258013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000" dirty="0">
                <a:solidFill>
                  <a:schemeClr val="accent2">
                    <a:lumMod val="50000"/>
                  </a:schemeClr>
                </a:solidFill>
              </a:rPr>
              <a:t>Quadro de referência </a:t>
            </a:r>
            <a:br>
              <a:rPr lang="pt-BR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4000" dirty="0">
                <a:solidFill>
                  <a:schemeClr val="accent2">
                    <a:lumMod val="50000"/>
                  </a:schemeClr>
                </a:solidFill>
              </a:rPr>
              <a:t>neuro-desenvolvimentista</a:t>
            </a:r>
            <a:br>
              <a:rPr lang="pt-BR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pt-BR" sz="2000" dirty="0" err="1">
                <a:solidFill>
                  <a:schemeClr val="accent2">
                    <a:lumMod val="50000"/>
                  </a:schemeClr>
                </a:solidFill>
              </a:rPr>
              <a:t>Hagedorn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 1999)</a:t>
            </a:r>
            <a:endParaRPr lang="pt-BR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Quadro de referência neuro-desenvolvimentista: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</a:rPr>
              <a:t>apresentação</a:t>
            </a:r>
          </a:p>
        </p:txBody>
      </p:sp>
      <p:sp>
        <p:nvSpPr>
          <p:cNvPr id="17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23529" y="1845734"/>
            <a:ext cx="8568952" cy="402336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altLang="es-AR" sz="2400" dirty="0"/>
              <a:t>Com sólidas bases desenvolvimentistas;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altLang="es-AR" sz="2400" dirty="0"/>
              <a:t>Baseado em princípios de controle motor, facilitação neuromuscular e integração sensorial;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altLang="es-AR" sz="2400" dirty="0"/>
              <a:t>Em muitos casos, as técnicas foram desenvolvidas por fisioterapeutas, sendo usadas com frequência por </a:t>
            </a:r>
            <a:r>
              <a:rPr lang="pt-BR" altLang="es-AR" sz="2400" dirty="0" err="1"/>
              <a:t>TOs</a:t>
            </a:r>
            <a:r>
              <a:rPr lang="pt-BR" altLang="es-AR" sz="2400" dirty="0"/>
              <a:t> como prática acessória ou preliminar.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altLang="es-AR" sz="2400" dirty="0"/>
              <a:t>Enfoque e aplicação:</a:t>
            </a:r>
          </a:p>
          <a:p>
            <a:pPr marL="566928" lvl="1" indent="-274320" algn="just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sz="2200" dirty="0"/>
              <a:t>Ênfase na sequência das intervenções e no uso da entrada sensorial e perceptiva e da saída voluntária ou reflexa;</a:t>
            </a:r>
          </a:p>
          <a:p>
            <a:pPr marL="292608" lvl="1" indent="0" algn="just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pt-BR" sz="2200" dirty="0"/>
          </a:p>
          <a:p>
            <a:pPr marL="566928" lvl="1" indent="-274320" algn="just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sz="2200" dirty="0"/>
              <a:t>Progressão através de estágios de habilidade e complexidade crescentes até atingir o potencial máximo do indivíduo;</a:t>
            </a:r>
          </a:p>
          <a:p>
            <a:pPr marL="292608" lvl="1" indent="0" algn="just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pt-BR" sz="2200" dirty="0"/>
          </a:p>
          <a:p>
            <a:pPr marL="566928" lvl="1" indent="-274320" algn="just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sz="2200" dirty="0"/>
              <a:t>Requer formação especializada para seu uso com competência.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altLang="es-AR" sz="2400" dirty="0"/>
          </a:p>
        </p:txBody>
      </p:sp>
      <p:sp>
        <p:nvSpPr>
          <p:cNvPr id="17412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44B3EA-BD7E-471F-936B-88A361797BB8}" type="slidenum">
              <a:rPr lang="pt-BR" altLang="es-AR" sz="1100"/>
              <a:pPr/>
              <a:t>14</a:t>
            </a:fld>
            <a:endParaRPr lang="pt-BR" altLang="es-AR" sz="11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dirty="0">
                <a:solidFill>
                  <a:schemeClr val="accent2">
                    <a:lumMod val="50000"/>
                  </a:schemeClr>
                </a:solidFill>
              </a:rPr>
              <a:t>Quadro de referência neuro-desenvolvimentista: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</a:rPr>
              <a:t>pressupostos</a:t>
            </a:r>
          </a:p>
        </p:txBody>
      </p:sp>
      <p:sp>
        <p:nvSpPr>
          <p:cNvPr id="15362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Char char=""/>
              <a:defRPr/>
            </a:pPr>
            <a:r>
              <a:rPr lang="pt-BR" sz="2800" dirty="0"/>
              <a:t>O desenvolvimento neurológico ocorre em estágios que se relacionam com a aquisição das habilidades sensório-motoras. Estágios não podem ser ultrapassados ou omitidos.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Char char=""/>
              <a:defRPr/>
            </a:pPr>
            <a:r>
              <a:rPr lang="pt-BR" sz="2800" dirty="0"/>
              <a:t>Para readquirir a função, o indivíduo é levado a uma seqüência normal de desenvolvimento.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Char char=""/>
              <a:defRPr/>
            </a:pPr>
            <a:r>
              <a:rPr lang="pt-BR" sz="2800" dirty="0"/>
              <a:t>Uso da propriocepção, posicionamento e reflexos podem facilitar o movimento, a postura e as reações normais.</a:t>
            </a:r>
          </a:p>
          <a:p>
            <a:pPr algn="just"/>
            <a:r>
              <a:rPr lang="pt-BR" altLang="es-AR" dirty="0"/>
              <a:t>Exemplo de abordagem - </a:t>
            </a:r>
            <a:r>
              <a:rPr lang="pt-BR" altLang="es-AR" dirty="0" err="1"/>
              <a:t>Bobath</a:t>
            </a:r>
            <a:r>
              <a:rPr lang="pt-BR" altLang="es-AR" dirty="0"/>
              <a:t>: </a:t>
            </a:r>
          </a:p>
          <a:p>
            <a:pPr lvl="1" algn="just"/>
            <a:r>
              <a:rPr lang="pt-BR" altLang="es-AR" dirty="0"/>
              <a:t>abordagem bilateral para o tratamento da hemiplegia e da espasticidade;</a:t>
            </a:r>
          </a:p>
          <a:p>
            <a:pPr lvl="1" algn="just"/>
            <a:r>
              <a:rPr lang="pt-BR" altLang="es-AR" dirty="0"/>
              <a:t>Utiliza o posicionamento, a transferência de pesos, a inibição reflexa e a facilitação sensorial;</a:t>
            </a:r>
          </a:p>
          <a:p>
            <a:pPr lvl="1" algn="just"/>
            <a:r>
              <a:rPr lang="pt-BR" altLang="es-AR" dirty="0"/>
              <a:t>Largamente usada por </a:t>
            </a:r>
            <a:r>
              <a:rPr lang="pt-BR" altLang="es-AR" dirty="0" err="1"/>
              <a:t>TOs</a:t>
            </a:r>
            <a:r>
              <a:rPr lang="pt-BR" altLang="es-AR" dirty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Char char=""/>
              <a:defRPr/>
            </a:pPr>
            <a:endParaRPr lang="pt-BR" sz="2800" dirty="0"/>
          </a:p>
        </p:txBody>
      </p:sp>
      <p:sp>
        <p:nvSpPr>
          <p:cNvPr id="19460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975CD02-32DE-4C9D-AE1F-001152AE3F87}" type="slidenum">
              <a:rPr lang="pt-BR" altLang="es-AR" sz="1100"/>
              <a:pPr/>
              <a:t>15</a:t>
            </a:fld>
            <a:endParaRPr lang="pt-BR" altLang="es-AR" sz="11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Quadro de referência neuro-desenvolvimentista: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abordagens - </a:t>
            </a:r>
            <a:r>
              <a:rPr lang="pt-BR" altLang="es-AR" sz="2000" dirty="0"/>
              <a:t>Integração sensorial</a:t>
            </a:r>
            <a:br>
              <a:rPr lang="pt-BR" altLang="es-AR" sz="2000" dirty="0"/>
            </a:br>
            <a:endParaRPr lang="pt-BR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50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611560" y="1845734"/>
            <a:ext cx="5760640" cy="402336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altLang="es-AR" sz="2900" dirty="0"/>
              <a:t>Desenvolvida pela Terapeuta ocupacional norte-americana  Jean Ayres. </a:t>
            </a:r>
          </a:p>
          <a:p>
            <a:pPr marL="0" indent="0" algn="just">
              <a:buNone/>
            </a:pPr>
            <a:r>
              <a:rPr lang="pt-BR" sz="2900" dirty="0"/>
              <a:t>A Integração Sensorial é o processo pela qual o cérebro organiza as informações, de modo a dar uma resposta adaptativa adequada, organizando assim, as sensações do próprio corpo e do ambiente de forma a ser possível o uso eficiente do mesmo no ambiente.</a:t>
            </a:r>
          </a:p>
          <a:p>
            <a:pPr marL="0" indent="0" algn="just">
              <a:buNone/>
            </a:pPr>
            <a:endParaRPr lang="pt-BR" altLang="es-AR" sz="2900" dirty="0"/>
          </a:p>
          <a:p>
            <a:pPr marL="0" algn="just">
              <a:buNone/>
            </a:pPr>
            <a:r>
              <a:rPr lang="pt-BR" altLang="es-AR" sz="3100" dirty="0"/>
              <a:t>Usado no tratamento de crianças com dificuldades de desenvolvimento; crianças e adultos com transtornos mentais ou deficiência intelectual.</a:t>
            </a:r>
          </a:p>
          <a:p>
            <a:pPr marL="201168" lvl="1" indent="0" algn="just">
              <a:buNone/>
            </a:pPr>
            <a:endParaRPr lang="pt-BR" altLang="es-AR" sz="2900" dirty="0"/>
          </a:p>
          <a:p>
            <a:pPr marL="0" algn="just">
              <a:buNone/>
            </a:pPr>
            <a:r>
              <a:rPr lang="pt-BR" altLang="es-AR" sz="3100" dirty="0"/>
              <a:t>Ênfase na capacidade do indivíduo de perceber e reagir corretamente às pessoas e ambientes através do estímulo da percepção e da estimulação em nível </a:t>
            </a:r>
            <a:r>
              <a:rPr lang="pt-BR" altLang="es-AR" sz="3100" dirty="0" err="1"/>
              <a:t>sub-cortical</a:t>
            </a:r>
            <a:r>
              <a:rPr lang="pt-BR" altLang="es-AR" sz="3100" dirty="0"/>
              <a:t>, especialmente às entradas vestibulares e proprioceptivas.</a:t>
            </a:r>
          </a:p>
          <a:p>
            <a:pPr marL="201168" lvl="1" indent="0">
              <a:buNone/>
            </a:pPr>
            <a:endParaRPr lang="pt-BR" altLang="es-AR" sz="2400" i="1" dirty="0"/>
          </a:p>
        </p:txBody>
      </p:sp>
      <p:sp>
        <p:nvSpPr>
          <p:cNvPr id="21508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F2F63E-5F46-4540-8EAF-3A5497B86893}" type="slidenum">
              <a:rPr lang="pt-BR" altLang="es-AR" sz="1100"/>
              <a:pPr/>
              <a:t>16</a:t>
            </a:fld>
            <a:endParaRPr lang="pt-BR" altLang="es-AR" sz="1100"/>
          </a:p>
        </p:txBody>
      </p:sp>
      <p:pic>
        <p:nvPicPr>
          <p:cNvPr id="1026" name="Picture 2" descr="Anna Jean Ayres">
            <a:extLst>
              <a:ext uri="{FF2B5EF4-FFF2-40B4-BE49-F238E27FC236}">
                <a16:creationId xmlns:a16="http://schemas.microsoft.com/office/drawing/2014/main" id="{7810B0FD-4041-40AD-8031-BA80234673A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588021"/>
            <a:ext cx="2065337" cy="253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13D73D-6A85-4FB2-ABA8-D04F96E25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94358"/>
            <a:ext cx="2644924" cy="2546609"/>
          </a:xfrm>
        </p:spPr>
        <p:txBody>
          <a:bodyPr>
            <a:normAutofit fontScale="90000"/>
          </a:bodyPr>
          <a:lstStyle/>
          <a:p>
            <a:r>
              <a:rPr lang="pt-BR" dirty="0"/>
              <a:t>Exemplos do quadro de referência neuro-</a:t>
            </a:r>
            <a:br>
              <a:rPr lang="pt-BR" dirty="0"/>
            </a:br>
            <a:r>
              <a:rPr lang="pt-BR" dirty="0"/>
              <a:t>desenvolvimentista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77F3BC-36F7-4353-B484-063D554D9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Método </a:t>
            </a:r>
            <a:r>
              <a:rPr lang="pt-BR" dirty="0" err="1"/>
              <a:t>Bobath</a:t>
            </a:r>
            <a:r>
              <a:rPr lang="pt-BR" dirty="0"/>
              <a:t> e Integração Sensorial – </a:t>
            </a:r>
            <a:r>
              <a:rPr lang="pt-BR" dirty="0" err="1"/>
              <a:t>Pessia</a:t>
            </a:r>
            <a:r>
              <a:rPr lang="pt-BR" dirty="0"/>
              <a:t> </a:t>
            </a:r>
            <a:r>
              <a:rPr lang="pt-BR" dirty="0" err="1"/>
              <a:t>Meyerhof</a:t>
            </a:r>
            <a:r>
              <a:rPr lang="pt-BR" dirty="0"/>
              <a:t> – terapeuta ocupacional</a:t>
            </a:r>
          </a:p>
          <a:p>
            <a:r>
              <a:rPr lang="pt-BR" dirty="0">
                <a:hlinkClick r:id="rId2"/>
              </a:rPr>
              <a:t>Métodos </a:t>
            </a:r>
            <a:r>
              <a:rPr lang="pt-BR" dirty="0" err="1">
                <a:hlinkClick r:id="rId2"/>
              </a:rPr>
              <a:t>Bobath</a:t>
            </a:r>
            <a:r>
              <a:rPr lang="pt-BR" dirty="0">
                <a:hlinkClick r:id="rId2"/>
              </a:rPr>
              <a:t> e Integração Sensorial</a:t>
            </a:r>
            <a:endParaRPr lang="pt-BR" dirty="0"/>
          </a:p>
          <a:p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Conceito </a:t>
            </a:r>
            <a:r>
              <a:rPr lang="pt-BR" dirty="0" err="1"/>
              <a:t>Bobath</a:t>
            </a:r>
            <a:r>
              <a:rPr lang="pt-BR" dirty="0"/>
              <a:t> – Rogério Souza – fisioterapeuta</a:t>
            </a:r>
          </a:p>
          <a:p>
            <a:r>
              <a:rPr lang="pt-BR" dirty="0">
                <a:hlinkClick r:id="rId3"/>
              </a:rPr>
              <a:t>Conceito </a:t>
            </a:r>
            <a:r>
              <a:rPr lang="pt-BR" dirty="0" err="1">
                <a:hlinkClick r:id="rId3"/>
              </a:rPr>
              <a:t>Bobath</a:t>
            </a:r>
            <a:endParaRPr lang="pt-BR" dirty="0"/>
          </a:p>
          <a:p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Integração Sensorial – Ligia maria de Godoy Carvalho – terapeuta ocupacional</a:t>
            </a:r>
          </a:p>
          <a:p>
            <a:pPr marL="0" indent="0">
              <a:buNone/>
            </a:pPr>
            <a:r>
              <a:rPr lang="pt-BR" dirty="0">
                <a:hlinkClick r:id="rId4"/>
              </a:rPr>
              <a:t>Integração Sensorial</a:t>
            </a: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8DB8D50-60E1-4F4A-91EA-F723AAEBF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AD97C-3595-4168-B577-68CA69B34120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9202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D7A0E66D-174E-4752-92AF-C7CE60FFE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HOJE: </a:t>
            </a:r>
            <a:br>
              <a:rPr lang="pt-BR" dirty="0"/>
            </a:br>
            <a:r>
              <a:rPr lang="pt-BR" sz="3200" dirty="0"/>
              <a:t>Como ficou?</a:t>
            </a:r>
            <a:endParaRPr lang="pt-BR" dirty="0"/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0105181D-F340-4FF9-80BA-27505B13C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450" y="731520"/>
            <a:ext cx="5364038" cy="5728266"/>
          </a:xfrm>
        </p:spPr>
        <p:txBody>
          <a:bodyPr>
            <a:normAutofit/>
          </a:bodyPr>
          <a:lstStyle/>
          <a:p>
            <a:r>
              <a:rPr lang="pt-BR" dirty="0"/>
              <a:t>O quadro de referência </a:t>
            </a:r>
            <a:r>
              <a:rPr lang="pt-BR" dirty="0" err="1"/>
              <a:t>neurodesenvolvimentista</a:t>
            </a:r>
            <a:r>
              <a:rPr lang="pt-BR" dirty="0"/>
              <a:t> continua a ser importante na Terapia Ocupacional no Brasil. Algumas abordagens foram descontinuadas, outras foram incorporadas e outras ainda aprimoradas.</a:t>
            </a:r>
          </a:p>
          <a:p>
            <a:r>
              <a:rPr lang="pt-BR" dirty="0"/>
              <a:t>Uma diferença importante é que hoje esse quadro de referência é utilizado em combinação com outros, não se constituindo em referencial único utilizado por um terapeuta, como nas primeiras décadas da profissão no Brasil.</a:t>
            </a:r>
          </a:p>
          <a:p>
            <a:r>
              <a:rPr lang="pt-BR" dirty="0"/>
              <a:t>Terapeutas ocupacionais continuam a fazer formação na abordagem </a:t>
            </a:r>
            <a:r>
              <a:rPr lang="pt-BR" dirty="0" err="1"/>
              <a:t>Bobath</a:t>
            </a:r>
            <a:r>
              <a:rPr lang="pt-BR" dirty="0"/>
              <a:t>.</a:t>
            </a:r>
          </a:p>
          <a:p>
            <a:r>
              <a:rPr lang="pt-BR" dirty="0"/>
              <a:t>A Integração Sensorial cresce como abordagem utilizada no país com formações e certificações sendo oferecidas. A Associação Brasileira de Integração Sensorial (ABIS) foi criada em 2013.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159FB9-BD3A-4F9D-81B1-3FFF20DC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0926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95536" y="980728"/>
            <a:ext cx="8640960" cy="286816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000" dirty="0">
                <a:solidFill>
                  <a:schemeClr val="accent2">
                    <a:lumMod val="50000"/>
                  </a:schemeClr>
                </a:solidFill>
              </a:rPr>
              <a:t>Quadro de referência cognitivo-perceptivo</a:t>
            </a:r>
            <a:br>
              <a:rPr lang="pt-BR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pt-BR" sz="2400" dirty="0" err="1">
                <a:solidFill>
                  <a:schemeClr val="accent2">
                    <a:lumMod val="50000"/>
                  </a:schemeClr>
                </a:solidFill>
              </a:rPr>
              <a:t>Hagedorn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 1999)</a:t>
            </a:r>
            <a:endParaRPr lang="pt-BR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040492-52E4-4675-A71F-8A4D2CF9B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 da aula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D2A564-6241-4B14-A2D3-354C759BD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Apresentar a entrada de referências nas práticas de  Terapia Ocupacional no Brasil nos 1950: os quadros de referência biomecânico, neuro-desenvolvimentista, perceptivo-cognitivo, comportamental, psicodinâmico de </a:t>
            </a:r>
            <a:r>
              <a:rPr lang="pt-BR" dirty="0" err="1">
                <a:solidFill>
                  <a:schemeClr val="tx1"/>
                </a:solidFill>
              </a:rPr>
              <a:t>Fiddler</a:t>
            </a:r>
            <a:r>
              <a:rPr lang="pt-BR" dirty="0">
                <a:solidFill>
                  <a:schemeClr val="tx1"/>
                </a:solidFill>
              </a:rPr>
              <a:t> e a </a:t>
            </a:r>
            <a:r>
              <a:rPr lang="pt-BR" dirty="0" err="1">
                <a:solidFill>
                  <a:schemeClr val="tx1"/>
                </a:solidFill>
              </a:rPr>
              <a:t>Azima</a:t>
            </a:r>
            <a:r>
              <a:rPr lang="pt-BR" dirty="0">
                <a:solidFill>
                  <a:schemeClr val="tx1"/>
                </a:solidFill>
              </a:rPr>
              <a:t>.</a:t>
            </a:r>
          </a:p>
          <a:p>
            <a:r>
              <a:rPr lang="pt-BR" dirty="0">
                <a:solidFill>
                  <a:schemeClr val="tx1"/>
                </a:solidFill>
              </a:rPr>
              <a:t>Apresentar a entrada de referências nas práticas de  Terapia Ocupacional no Brasil nos 1960: os quadros de referência </a:t>
            </a:r>
            <a:r>
              <a:rPr lang="pt-BR" dirty="0" err="1">
                <a:solidFill>
                  <a:schemeClr val="tx1"/>
                </a:solidFill>
              </a:rPr>
              <a:t>socioterápico</a:t>
            </a:r>
            <a:r>
              <a:rPr lang="pt-BR" dirty="0">
                <a:solidFill>
                  <a:schemeClr val="tx1"/>
                </a:solidFill>
              </a:rPr>
              <a:t> e o retorno ao humanismo.</a:t>
            </a:r>
          </a:p>
          <a:p>
            <a:r>
              <a:rPr lang="pt-BR" dirty="0">
                <a:solidFill>
                  <a:schemeClr val="tx1"/>
                </a:solidFill>
              </a:rPr>
              <a:t>Apresentar a </a:t>
            </a:r>
            <a:r>
              <a:rPr lang="pt-BR">
                <a:solidFill>
                  <a:schemeClr val="tx1"/>
                </a:solidFill>
              </a:rPr>
              <a:t>entrada de referências </a:t>
            </a:r>
            <a:r>
              <a:rPr lang="pt-BR" dirty="0">
                <a:solidFill>
                  <a:schemeClr val="tx1"/>
                </a:solidFill>
              </a:rPr>
              <a:t>nas práticas de  Terapia Ocupacional no Brasil nos 1970: o quadro de referência psicodinâmico.</a:t>
            </a:r>
          </a:p>
          <a:p>
            <a:r>
              <a:rPr lang="pt-BR" dirty="0">
                <a:solidFill>
                  <a:schemeClr val="tx1"/>
                </a:solidFill>
              </a:rPr>
              <a:t>Em cada um destes tópicos, incialmente serão revistos os marcos sócio-históricos e ao final apontados os desdobramentos contemporâneos.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37C4C2A-D39C-43DB-8B89-CD7FDF95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469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Quadro de referência cognitivo-perceptivo: 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enfoque e aplicação</a:t>
            </a:r>
          </a:p>
        </p:txBody>
      </p:sp>
      <p:sp>
        <p:nvSpPr>
          <p:cNvPr id="24579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70850" y="1769112"/>
            <a:ext cx="7848020" cy="419548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altLang="es-AR" sz="2400" dirty="0"/>
              <a:t>A percepção é um processo cognitivo que envolve a interpretação e a identificação da informação sensorial pelo cérebro, que pode estar afetado por uma lesão.</a:t>
            </a:r>
          </a:p>
          <a:p>
            <a:pPr algn="just">
              <a:lnSpc>
                <a:spcPct val="90000"/>
              </a:lnSpc>
            </a:pPr>
            <a:r>
              <a:rPr lang="pt-BR" altLang="es-AR" sz="2400" dirty="0"/>
              <a:t> Ênfase nos processos mentais que capacitam a pessoa a:</a:t>
            </a:r>
          </a:p>
          <a:p>
            <a:pPr lvl="1" algn="just">
              <a:lnSpc>
                <a:spcPct val="90000"/>
              </a:lnSpc>
            </a:pPr>
            <a:r>
              <a:rPr lang="pt-BR" altLang="es-AR" sz="2000" dirty="0"/>
              <a:t>Saber onde está;</a:t>
            </a:r>
          </a:p>
          <a:p>
            <a:pPr lvl="1" algn="just">
              <a:lnSpc>
                <a:spcPct val="90000"/>
              </a:lnSpc>
            </a:pPr>
            <a:r>
              <a:rPr lang="pt-BR" altLang="es-AR" sz="2000" dirty="0"/>
              <a:t>Reconhecer objetos ou pessoas;</a:t>
            </a:r>
          </a:p>
          <a:p>
            <a:pPr lvl="1" algn="just">
              <a:lnSpc>
                <a:spcPct val="90000"/>
              </a:lnSpc>
            </a:pPr>
            <a:r>
              <a:rPr lang="pt-BR" altLang="es-AR" sz="2000" dirty="0"/>
              <a:t>Mover-se em espaço definido;</a:t>
            </a:r>
          </a:p>
          <a:p>
            <a:pPr lvl="1" algn="just">
              <a:lnSpc>
                <a:spcPct val="90000"/>
              </a:lnSpc>
            </a:pPr>
            <a:r>
              <a:rPr lang="pt-BR" altLang="es-AR" sz="2000" dirty="0"/>
              <a:t>Realizar movimentos intencionais; </a:t>
            </a:r>
          </a:p>
          <a:p>
            <a:pPr lvl="1" algn="just">
              <a:lnSpc>
                <a:spcPct val="90000"/>
              </a:lnSpc>
            </a:pPr>
            <a:r>
              <a:rPr lang="pt-BR" altLang="es-AR" sz="2000" dirty="0"/>
              <a:t>Aprender, recordar (memória de curta e longa duração)</a:t>
            </a:r>
          </a:p>
          <a:p>
            <a:pPr lvl="1" algn="just">
              <a:lnSpc>
                <a:spcPct val="90000"/>
              </a:lnSpc>
            </a:pPr>
            <a:r>
              <a:rPr lang="pt-BR" altLang="es-AR" sz="2000" dirty="0"/>
              <a:t>Solucionar problemas;</a:t>
            </a:r>
          </a:p>
          <a:p>
            <a:pPr lvl="1" algn="just">
              <a:lnSpc>
                <a:spcPct val="90000"/>
              </a:lnSpc>
            </a:pPr>
            <a:r>
              <a:rPr lang="pt-BR" altLang="es-AR" sz="2000" dirty="0"/>
              <a:t>Lidar com linguagem concreta e abstrata.</a:t>
            </a:r>
          </a:p>
          <a:p>
            <a:r>
              <a:rPr lang="pt-BR" altLang="es-AR" sz="2400" dirty="0"/>
              <a:t>Abordagens: Diagnóstica; Compensatória; Terapêutica.</a:t>
            </a:r>
          </a:p>
          <a:p>
            <a:pPr algn="just"/>
            <a:endParaRPr lang="pt-BR" altLang="es-AR" sz="2200" dirty="0"/>
          </a:p>
          <a:p>
            <a:pPr lvl="1" algn="just">
              <a:lnSpc>
                <a:spcPct val="90000"/>
              </a:lnSpc>
            </a:pPr>
            <a:endParaRPr lang="pt-BR" altLang="es-AR" sz="2000" dirty="0"/>
          </a:p>
          <a:p>
            <a:pPr lvl="1" algn="just">
              <a:lnSpc>
                <a:spcPct val="90000"/>
              </a:lnSpc>
            </a:pPr>
            <a:endParaRPr lang="pt-BR" altLang="es-AR" sz="2000" dirty="0"/>
          </a:p>
        </p:txBody>
      </p:sp>
      <p:sp>
        <p:nvSpPr>
          <p:cNvPr id="24580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1AF1CC-01B9-46AC-86D8-6D8216C3178F}" type="slidenum">
              <a:rPr lang="pt-BR" altLang="es-AR" sz="1100"/>
              <a:pPr/>
              <a:t>20</a:t>
            </a:fld>
            <a:endParaRPr lang="pt-BR" altLang="es-AR" sz="11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D7A0E66D-174E-4752-92AF-C7CE60FFE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HOJE: </a:t>
            </a:r>
            <a:br>
              <a:rPr lang="pt-BR" dirty="0"/>
            </a:br>
            <a:r>
              <a:rPr lang="pt-BR" sz="3200" dirty="0"/>
              <a:t>Como ficou?</a:t>
            </a:r>
            <a:endParaRPr lang="pt-BR" dirty="0"/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0105181D-F340-4FF9-80BA-27505B13C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450" y="731520"/>
            <a:ext cx="5364038" cy="5728266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O quadro de referência cognitivo-perceptivo continua a ser importante na Terapia Ocupacional no Brasil, embora não seja nomeado deste modo. Algumas abordagens foram descontinuadas, outras foram incorporadas e outras ainda aprimoradas.</a:t>
            </a:r>
          </a:p>
          <a:p>
            <a:r>
              <a:rPr lang="pt-BR" dirty="0"/>
              <a:t>Uma diferença importante é que hoje esse quadro de referência é utilizado em combinação com outros, não se constituindo em referencial único utilizado por um terapeuta, como nas primeiras décadas da profissão no Brasil.</a:t>
            </a:r>
          </a:p>
          <a:p>
            <a:r>
              <a:rPr lang="pt-BR" dirty="0"/>
              <a:t>Novos aportes da Ciência Cognitiva, em particular das neurociências têm sido incorporados às práticas dos terapeutas ocupacionais.</a:t>
            </a:r>
          </a:p>
          <a:p>
            <a:r>
              <a:rPr lang="pt-BR" dirty="0"/>
              <a:t>É frequente a realização por terapeutas ocupacionais de Oficinas de Memória para idosos com declínio cognitivo. Vocês poderão conhecer esse trabalho em disciplinas do Curso.</a:t>
            </a:r>
          </a:p>
          <a:p>
            <a:endParaRPr lang="pt-BR" dirty="0"/>
          </a:p>
          <a:p>
            <a:r>
              <a:rPr lang="pt-BR" dirty="0"/>
              <a:t>Estimulação da Memória – Paloma de Assis – terapeuta ocupacional</a:t>
            </a:r>
          </a:p>
          <a:p>
            <a:r>
              <a:rPr lang="pt-BR" dirty="0">
                <a:hlinkClick r:id="rId2"/>
              </a:rPr>
              <a:t>Estimulação da Memória</a:t>
            </a:r>
            <a:endParaRPr lang="pt-BR" dirty="0"/>
          </a:p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159FB9-BD3A-4F9D-81B1-3FFF20DC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2361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907369"/>
            <a:ext cx="7920880" cy="186308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000" dirty="0">
                <a:solidFill>
                  <a:schemeClr val="accent2">
                    <a:lumMod val="50000"/>
                  </a:schemeClr>
                </a:solidFill>
              </a:rPr>
              <a:t>Quadro de referência comportamental</a:t>
            </a:r>
          </a:p>
        </p:txBody>
      </p:sp>
      <p:sp>
        <p:nvSpPr>
          <p:cNvPr id="40963" name="CaixaDeTexto 2"/>
          <p:cNvSpPr txBox="1">
            <a:spLocks noChangeArrowheads="1"/>
          </p:cNvSpPr>
          <p:nvPr/>
        </p:nvSpPr>
        <p:spPr bwMode="auto">
          <a:xfrm>
            <a:off x="1187450" y="3746500"/>
            <a:ext cx="2963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dirty="0"/>
              <a:t>(</a:t>
            </a:r>
            <a:r>
              <a:rPr lang="pt-BR" altLang="pt-BR" dirty="0" err="1"/>
              <a:t>Hagedorn</a:t>
            </a:r>
            <a:r>
              <a:rPr lang="pt-BR" altLang="pt-BR" dirty="0"/>
              <a:t>, 1999)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8092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400" dirty="0">
                <a:solidFill>
                  <a:schemeClr val="accent2">
                    <a:lumMod val="50000"/>
                  </a:schemeClr>
                </a:solidFill>
              </a:rPr>
              <a:t>Quadro de referência comportamental: 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apresentação</a:t>
            </a:r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8069521" cy="4023360"/>
          </a:xfrm>
        </p:spPr>
        <p:txBody>
          <a:bodyPr rtlCol="0">
            <a:normAutofit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pt-BR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dirty="0"/>
              <a:t>Baseia-se no </a:t>
            </a:r>
            <a:r>
              <a:rPr lang="pt-BR" i="1" dirty="0" err="1"/>
              <a:t>behaviourismo</a:t>
            </a:r>
            <a:r>
              <a:rPr lang="pt-BR" dirty="0"/>
              <a:t> que é uma teoria da aprendizagem. 		</a:t>
            </a:r>
          </a:p>
          <a:p>
            <a:pPr marL="548640" lvl="1" indent="-182880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dirty="0"/>
              <a:t>O ambiente fornece estímulos e o indivíduo os responde. O indivíduo capta os resultados da resposta através do </a:t>
            </a:r>
            <a:r>
              <a:rPr lang="pt-BR" dirty="0" err="1"/>
              <a:t>feed-back</a:t>
            </a:r>
            <a:r>
              <a:rPr lang="pt-BR" dirty="0"/>
              <a:t>. As respostas são mantidas e entram para o repertório comportamental quando são recompensadas ou úteis  para que o individuo satisfaça seus impulsos. As que são infrutíferas ou desagradáveis são abandonadas.</a:t>
            </a:r>
          </a:p>
          <a:p>
            <a:pPr marL="292100" lvl="1" indent="0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None/>
              <a:defRPr/>
            </a:pPr>
            <a:endParaRPr lang="pt-BR" dirty="0"/>
          </a:p>
          <a:p>
            <a:pPr marL="292100" lvl="1" indent="0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None/>
              <a:defRPr/>
            </a:pPr>
            <a:endParaRPr lang="pt-BR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dirty="0"/>
              <a:t>Para alguns pesquisadores, o indivíduo não precisa experimentar pessoalmente os reforços mas aprende observando o resultado dos outros.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3B942233-E1EB-4165-90AB-EF9DA389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6867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Quadro de referência comportamental: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</a:rPr>
              <a:t>pressupostos, enfoque e aplicação</a:t>
            </a:r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51520" y="1845734"/>
            <a:ext cx="8640959" cy="446358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altLang="pt-BR" dirty="0"/>
              <a:t>Individuo só pode ser estudado a partir de seu comportamento observável;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altLang="pt-BR" dirty="0"/>
              <a:t>Comportamento ocorre em resposta aos estímulos que o promovem e o diminuem;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altLang="pt-BR" dirty="0"/>
              <a:t>Um reforço positivo pode ser cuidadosamente selecionado e utilizado consistentemente para as necessidades de um individuo;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altLang="pt-BR" dirty="0"/>
              <a:t>Comportamento pode ser reduzido a uma sequência simples de respostas que podem ser ensinadas separadamente ou encadeadas em sequência;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dirty="0"/>
              <a:t>Abordagens comportamentais são utilizadas: na modificação de comportamento; nos programas de dessensibilização, no treinamento das habilidades e no aprendizado programado.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altLang="pt-BR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AC2337D8-6457-4C5E-A079-DF7F3032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D7A0E66D-174E-4752-92AF-C7CE60FFE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HOJE: </a:t>
            </a:r>
            <a:br>
              <a:rPr lang="pt-BR" dirty="0"/>
            </a:br>
            <a:r>
              <a:rPr lang="pt-BR" sz="3200" dirty="0"/>
              <a:t>Como ficou?</a:t>
            </a:r>
            <a:endParaRPr lang="pt-BR" dirty="0"/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0105181D-F340-4FF9-80BA-27505B13C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450" y="731520"/>
            <a:ext cx="5364038" cy="5728266"/>
          </a:xfrm>
        </p:spPr>
        <p:txBody>
          <a:bodyPr>
            <a:normAutofit lnSpcReduction="10000"/>
          </a:bodyPr>
          <a:lstStyle/>
          <a:p>
            <a:r>
              <a:rPr lang="pt-BR" dirty="0"/>
              <a:t>O quadro de referência comportamental foi descontinuado na prática da terapia ocupacional, não tendo sido encontradas referências distintas daquelas nos anos 1970.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Entretanto, os terapeutas ocupacionais podem se deparar com discursos baseados em referências comportamentais em trabalhos em instituições.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Terapeutas ocupacionais podem também vir a compor equipes multiprofissionais de serviços que adotam </a:t>
            </a:r>
            <a:r>
              <a:rPr lang="pt-BR" b="1" dirty="0"/>
              <a:t>a perspectiva cognitivo-comportamental como referencia principal</a:t>
            </a:r>
            <a:r>
              <a:rPr lang="pt-BR" dirty="0"/>
              <a:t>. A Terapia Cognitivo-comportamental baseia-se no </a:t>
            </a:r>
            <a:r>
              <a:rPr lang="pt-BR" dirty="0" err="1"/>
              <a:t>Behaviourismo</a:t>
            </a:r>
            <a:r>
              <a:rPr lang="pt-BR" dirty="0"/>
              <a:t> e em teorias cognitivas e é uma das abordagens psicológicas utilizadas atualmente. Para vocês, compreenderem superficialmente  suas premissas, segue o vídeo:</a:t>
            </a:r>
          </a:p>
          <a:p>
            <a:pPr marL="0" indent="0">
              <a:buNone/>
            </a:pPr>
            <a:r>
              <a:rPr lang="pt-BR" dirty="0">
                <a:hlinkClick r:id="rId2"/>
              </a:rPr>
              <a:t>O que é Terapia Cognitivo-Comportamental?</a:t>
            </a:r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159FB9-BD3A-4F9D-81B1-3FFF20DC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8868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758952"/>
            <a:ext cx="8640960" cy="356616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Quadro de Referência Psicodinâmico: </a:t>
            </a:r>
            <a:r>
              <a:rPr lang="pt-BR" sz="3200" dirty="0" err="1">
                <a:solidFill>
                  <a:schemeClr val="accent2">
                    <a:lumMod val="50000"/>
                  </a:schemeClr>
                </a:solidFill>
              </a:rPr>
              <a:t>Fiddler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 e </a:t>
            </a:r>
            <a:r>
              <a:rPr lang="pt-BR" sz="3200" dirty="0" err="1">
                <a:solidFill>
                  <a:schemeClr val="accent2">
                    <a:lumMod val="50000"/>
                  </a:schemeClr>
                </a:solidFill>
              </a:rPr>
              <a:t>Azima</a:t>
            </a:r>
            <a:br>
              <a:rPr lang="pt-B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(Francisco, 1988; </a:t>
            </a:r>
            <a:r>
              <a:rPr lang="pt-BR" sz="2000" dirty="0" err="1">
                <a:solidFill>
                  <a:schemeClr val="accent2">
                    <a:lumMod val="50000"/>
                  </a:schemeClr>
                </a:solidFill>
              </a:rPr>
              <a:t>Hagedorn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, 1999)</a:t>
            </a:r>
            <a:endParaRPr lang="pt-B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3C7410A2-5F64-4785-975B-F7FEF6988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89E6A-DC49-4705-BA23-D1A491926783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dirty="0">
                <a:solidFill>
                  <a:schemeClr val="accent2">
                    <a:lumMod val="50000"/>
                  </a:schemeClr>
                </a:solidFill>
              </a:rPr>
              <a:t>Quadro de referência psicodinâmico: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</a:rPr>
              <a:t>apresentação geral</a:t>
            </a:r>
          </a:p>
        </p:txBody>
      </p:sp>
      <p:sp>
        <p:nvSpPr>
          <p:cNvPr id="2457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925505" cy="4463586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dirty="0"/>
              <a:t>O termo psicodinâmica tem sido usado de forma mais abrangente para abarcar  teorias correlatas, embora diferentes. </a:t>
            </a:r>
          </a:p>
          <a:p>
            <a:pPr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dirty="0"/>
              <a:t>Lida com as motivações inconscientes para as ações, interações e crenças e com o conteúdo simbólico de imagens e percepções.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Os </a:t>
            </a:r>
            <a:r>
              <a:rPr lang="pt-BR" dirty="0" err="1"/>
              <a:t>Fidlers</a:t>
            </a:r>
            <a:r>
              <a:rPr lang="pt-BR" dirty="0"/>
              <a:t> e os </a:t>
            </a:r>
            <a:r>
              <a:rPr lang="pt-BR" dirty="0" err="1"/>
              <a:t>Azimas</a:t>
            </a:r>
            <a:r>
              <a:rPr lang="pt-BR" dirty="0"/>
              <a:t> foram os precursores, nas décadas de 1950 e 1960, do entendimento psicodinâmico da ação em terapia ocupacional. Compreendiam o fazer humano como carregado de conteúdo simbólico e que a ação podia ser mais reveladora do inconsciente do que a palavra, dando à atividade uma dimensão de expressividade, simbolismo.</a:t>
            </a:r>
          </a:p>
          <a:p>
            <a:pPr marL="274320" indent="-274320" algn="just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Char char=""/>
              <a:defRPr/>
            </a:pPr>
            <a:r>
              <a:rPr lang="pt-BR" altLang="pt-BR" dirty="0"/>
              <a:t>Os </a:t>
            </a:r>
            <a:r>
              <a:rPr lang="pt-BR" altLang="pt-BR" dirty="0" err="1"/>
              <a:t>Fidlers</a:t>
            </a:r>
            <a:r>
              <a:rPr lang="pt-BR" altLang="pt-BR" dirty="0"/>
              <a:t> afirmavam e davam importância:</a:t>
            </a:r>
          </a:p>
          <a:p>
            <a:pPr lvl="1"/>
            <a:r>
              <a:rPr lang="pt-BR" altLang="pt-BR" dirty="0"/>
              <a:t>à expressão de sentimentos, atitudes e </a:t>
            </a:r>
            <a:r>
              <a:rPr lang="pt-BR" altLang="pt-BR" dirty="0" err="1"/>
              <a:t>idéias</a:t>
            </a:r>
            <a:r>
              <a:rPr lang="pt-BR" altLang="pt-BR" dirty="0"/>
              <a:t> na execução da atividade; </a:t>
            </a:r>
          </a:p>
          <a:p>
            <a:pPr lvl="1"/>
            <a:r>
              <a:rPr lang="pt-BR" altLang="pt-BR" dirty="0"/>
              <a:t>ao estabelecimento de um relacionamento terapeuta- paciente. </a:t>
            </a:r>
          </a:p>
          <a:p>
            <a:pPr lvl="1"/>
            <a:endParaRPr lang="pt-BR" altLang="pt-BR" dirty="0"/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pt-BR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44279A9C-39C7-49EF-A8CC-FA801CAC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Análise de atividade segundo os </a:t>
            </a:r>
            <a:r>
              <a:rPr lang="pt-BR" sz="3200" dirty="0" err="1">
                <a:solidFill>
                  <a:schemeClr val="accent2">
                    <a:lumMod val="50000"/>
                  </a:schemeClr>
                </a:solidFill>
              </a:rPr>
              <a:t>Fidlers</a:t>
            </a:r>
            <a:endParaRPr lang="pt-BR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14312" y="1714500"/>
            <a:ext cx="8534151" cy="452281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t-BR" altLang="pt-BR" sz="1800" dirty="0"/>
              <a:t>Uma análise construída com esse referencial tem como propósito contribuir para a compreensão das características psicodinâmicas fundamentais de uma determinada atividade, por meio de um estudo que contemple:</a:t>
            </a:r>
          </a:p>
          <a:p>
            <a:pPr lvl="1" algn="just">
              <a:lnSpc>
                <a:spcPct val="110000"/>
              </a:lnSpc>
            </a:pPr>
            <a:r>
              <a:rPr lang="pt-BR" altLang="pt-BR" sz="1600" dirty="0"/>
              <a:t> os movimentos e procedimentos presentes em sua realização; </a:t>
            </a:r>
          </a:p>
          <a:p>
            <a:pPr lvl="1" algn="just">
              <a:lnSpc>
                <a:spcPct val="110000"/>
              </a:lnSpc>
            </a:pPr>
            <a:endParaRPr lang="pt-BR" altLang="pt-BR" sz="1600" dirty="0"/>
          </a:p>
          <a:p>
            <a:pPr lvl="1" algn="just">
              <a:lnSpc>
                <a:spcPct val="110000"/>
              </a:lnSpc>
            </a:pPr>
            <a:r>
              <a:rPr lang="pt-BR" altLang="pt-BR" sz="1600" dirty="0"/>
              <a:t>o material e equipamento necessários e a análise física e simbólica desses materiais; </a:t>
            </a:r>
          </a:p>
          <a:p>
            <a:pPr lvl="1" algn="just">
              <a:lnSpc>
                <a:spcPct val="110000"/>
              </a:lnSpc>
            </a:pPr>
            <a:endParaRPr lang="pt-BR" altLang="pt-BR" sz="1600" dirty="0"/>
          </a:p>
          <a:p>
            <a:pPr lvl="1" algn="just">
              <a:lnSpc>
                <a:spcPct val="110000"/>
              </a:lnSpc>
            </a:pPr>
            <a:r>
              <a:rPr lang="pt-BR" altLang="pt-BR" sz="1600" dirty="0"/>
              <a:t>o grau de criatividade e originalidade, hostilidade e agressividade, destrutividade ou controle, dependência ou independência, narcisismo e infantilidade que essa atividade possibilita exprimir ou estimula.</a:t>
            </a:r>
          </a:p>
          <a:p>
            <a:pPr algn="just">
              <a:lnSpc>
                <a:spcPct val="110000"/>
              </a:lnSpc>
            </a:pPr>
            <a:r>
              <a:rPr lang="pt-BR" altLang="pt-BR" sz="1800" dirty="0"/>
              <a:t>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t-BR" altLang="pt-BR" sz="1800" dirty="0"/>
              <a:t>O foco dessa análise estava nas possibilidades que a atividade oferece, e o processo de fazer é percebido como um mecanismo mental intrapsíquico que se externaliza na ação.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t-BR" altLang="pt-BR" sz="1800" dirty="0"/>
              <a:t>Burke e </a:t>
            </a:r>
            <a:r>
              <a:rPr lang="pt-BR" altLang="pt-BR" sz="1800" dirty="0" err="1"/>
              <a:t>Kielhofner</a:t>
            </a:r>
            <a:r>
              <a:rPr lang="pt-BR" altLang="pt-BR" sz="1800" dirty="0"/>
              <a:t> (1977) criticavam o uso mecanicista e reducionista da abordagem, que era principalmente utilizada para avaliação.</a:t>
            </a:r>
          </a:p>
          <a:p>
            <a:pPr algn="just">
              <a:lnSpc>
                <a:spcPct val="110000"/>
              </a:lnSpc>
            </a:pPr>
            <a:endParaRPr lang="pt-BR" altLang="pt-BR" sz="1800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AB73B01-5DCD-49EA-A443-E9A82BCCB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D7A0E66D-174E-4752-92AF-C7CE60FFE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HOJE: </a:t>
            </a:r>
            <a:br>
              <a:rPr lang="pt-BR" dirty="0"/>
            </a:br>
            <a:r>
              <a:rPr lang="pt-BR" sz="3200" dirty="0"/>
              <a:t>Como ficou?</a:t>
            </a:r>
            <a:endParaRPr lang="pt-BR" dirty="0"/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0105181D-F340-4FF9-80BA-27505B13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quadro de referência psicodinâmico deixou de ser relevante na TO anglo-saxã. A abordagens de </a:t>
            </a:r>
            <a:r>
              <a:rPr lang="pt-BR" dirty="0" err="1"/>
              <a:t>Fidler</a:t>
            </a:r>
            <a:r>
              <a:rPr lang="pt-BR" dirty="0"/>
              <a:t> e </a:t>
            </a:r>
            <a:r>
              <a:rPr lang="pt-BR" dirty="0" err="1"/>
              <a:t>Azima</a:t>
            </a:r>
            <a:r>
              <a:rPr lang="pt-BR" dirty="0"/>
              <a:t> deixaram de ser relevantes também no Brasil. 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159FB9-BD3A-4F9D-81B1-3FFF20DC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07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5CCBAC-1E55-4F88-AACE-71D34C7F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Nomenclatura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A78D0-46A9-4D97-9084-36F9C5303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Perspectiva teórico-metodológica ou perspectiva </a:t>
            </a:r>
            <a:r>
              <a:rPr lang="pt-BR" dirty="0"/>
              <a:t>para o conjunto de saberes relacionados a determinadas correntes de pensamento que expressam uma visão de ser humano e sociedade. </a:t>
            </a:r>
          </a:p>
          <a:p>
            <a:endParaRPr lang="pt-BR" dirty="0"/>
          </a:p>
          <a:p>
            <a:r>
              <a:rPr lang="pt-BR" b="1" dirty="0"/>
              <a:t>Referencial teórico-prático ou quadro de referência </a:t>
            </a:r>
            <a:r>
              <a:rPr lang="pt-BR" dirty="0"/>
              <a:t>para saberes produzidos por autores no âmbito de determinadas perspectivas teórico-metodológicas e para práticas desenvolvidas sob a forma de abordagens, métodos e técnicas aplicados a determinadas condições de vida ou de saúde.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4A433D-AADA-4FC0-ACE3-816EDA35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0562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/>
          </p:cNvSpPr>
          <p:nvPr>
            <p:ph type="title"/>
          </p:nvPr>
        </p:nvSpPr>
        <p:spPr bwMode="auto">
          <a:xfrm>
            <a:off x="323528" y="4365104"/>
            <a:ext cx="8496944" cy="143103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pt-BR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2800" dirty="0">
                <a:solidFill>
                  <a:schemeClr val="accent2">
                    <a:lumMod val="50000"/>
                  </a:schemeClr>
                </a:solidFill>
              </a:rPr>
              <a:t>A Terapia Ocupacional no Brasil nos 1960: </a:t>
            </a:r>
            <a:br>
              <a:rPr lang="pt-B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os quadros de referência </a:t>
            </a:r>
            <a:r>
              <a:rPr lang="pt-BR" sz="2400" dirty="0" err="1">
                <a:solidFill>
                  <a:schemeClr val="accent2">
                    <a:lumMod val="50000"/>
                  </a:schemeClr>
                </a:solidFill>
              </a:rPr>
              <a:t>socioterápico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 e o retorno ao humanismo.</a:t>
            </a:r>
            <a:endParaRPr lang="pt-BR" altLang="es-AR" sz="2800" dirty="0">
              <a:ln>
                <a:noFill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8026EE6B-EF93-4264-B836-9CB11AFE5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89E6A-DC49-4705-BA23-D1A491926783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50323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47086" cy="1450757"/>
          </a:xfrm>
        </p:spPr>
        <p:txBody>
          <a:bodyPr>
            <a:noAutofit/>
          </a:bodyPr>
          <a:lstStyle/>
          <a:p>
            <a:r>
              <a:rPr lang="pt-BR" sz="3200" dirty="0"/>
              <a:t>Constituição das primeiras bases teórico-práticas da terapia ocupacional no Brasil</a:t>
            </a:r>
            <a:r>
              <a:rPr lang="pt-BR" sz="3200" b="1" dirty="0">
                <a:latin typeface="Calibri" panose="020F0502020204030204" pitchFamily="34" charset="0"/>
              </a:rPr>
              <a:t>: </a:t>
            </a:r>
            <a:r>
              <a:rPr lang="pt-BR" sz="2000" b="1" dirty="0">
                <a:latin typeface="Calibri" panose="020F0502020204030204" pitchFamily="34" charset="0"/>
              </a:rPr>
              <a:t>a partir dos 1960s</a:t>
            </a:r>
            <a:br>
              <a:rPr lang="pt-BR" sz="3200" b="1" dirty="0">
                <a:latin typeface="Calibri" panose="020F0502020204030204" pitchFamily="34" charset="0"/>
              </a:rPr>
            </a:br>
            <a:r>
              <a:rPr lang="pt-BR" sz="2000" b="1" dirty="0">
                <a:solidFill>
                  <a:schemeClr val="accent2">
                    <a:lumMod val="50000"/>
                  </a:schemeClr>
                </a:solidFill>
              </a:rPr>
              <a:t>Marcos sócio-históricos e da terapia ocupacional</a:t>
            </a:r>
            <a:endParaRPr lang="pt-BR" sz="3200" b="1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A209001-A3D6-4C0A-BB93-84E341698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37362"/>
            <a:ext cx="8430494" cy="4643966"/>
          </a:xfrm>
        </p:spPr>
        <p:txBody>
          <a:bodyPr>
            <a:noAutofit/>
          </a:bodyPr>
          <a:lstStyle/>
          <a:p>
            <a:pPr marL="21431" indent="0">
              <a:lnSpc>
                <a:spcPct val="100000"/>
              </a:lnSpc>
              <a:buNone/>
            </a:pPr>
            <a:r>
              <a:rPr lang="pt-BR" sz="1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 de meados dos 1960s, as práticas de terapia ocupacional passam a receber:</a:t>
            </a:r>
          </a:p>
          <a:p>
            <a:pPr marL="307181" indent="-28575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Influência das comunidades terapêuticas e da psiquiatria social. (Cerqueira, 1965, 1984)</a:t>
            </a:r>
          </a:p>
          <a:p>
            <a:pPr marL="528352" lvl="1" indent="-214313">
              <a:lnSpc>
                <a:spcPct val="115000"/>
              </a:lnSpc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Participação de Terapeutas Ocupacionais em Comunidades Terapêuticas (Cerqueira, 1965; </a:t>
            </a:r>
            <a:r>
              <a:rPr lang="pt-BR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Arb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, 1972)</a:t>
            </a:r>
          </a:p>
          <a:p>
            <a:pPr marL="528352" lvl="1" indent="-214313">
              <a:lnSpc>
                <a:spcPct val="115000"/>
              </a:lnSpc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Quadro de referência : </a:t>
            </a:r>
            <a:r>
              <a:rPr lang="pt-BR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socioterápico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07181" indent="-28575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1800" dirty="0"/>
              <a:t>Inicialmente, sob a influência da psiquiatria social de Luís Cerqueira (CERQUEIRA, 1965) e do advento das comunidades terapêuticas, a profissão começou a fazer uso da </a:t>
            </a:r>
            <a:r>
              <a:rPr lang="pt-BR" sz="1800" b="1" dirty="0"/>
              <a:t>abordagem </a:t>
            </a:r>
            <a:r>
              <a:rPr lang="pt-BR" sz="1800" b="1" dirty="0" err="1"/>
              <a:t>socioterápica</a:t>
            </a:r>
            <a:r>
              <a:rPr lang="pt-BR" sz="1800" dirty="0"/>
              <a:t>, incorporando, entre suas abordagens</a:t>
            </a:r>
            <a:r>
              <a:rPr lang="pt-BR" sz="1800" b="1" dirty="0"/>
              <a:t> o grupo operativo, os grupos com famílias e as oficinas ou ateliês de atividades </a:t>
            </a:r>
            <a:r>
              <a:rPr lang="pt-BR" sz="1800" dirty="0"/>
              <a:t>(ARB, 1972). </a:t>
            </a:r>
          </a:p>
          <a:p>
            <a:pPr marL="307181" indent="-28575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1800" dirty="0"/>
              <a:t>Esse movimento inaugurou a entrada da perspectiva humanista na produção nacional da profissão.</a:t>
            </a:r>
          </a:p>
          <a:p>
            <a:pPr marL="528352" lvl="1" indent="-214313">
              <a:lnSpc>
                <a:spcPct val="115000"/>
              </a:lnSpc>
            </a:pPr>
            <a:endParaRPr lang="pt-BR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1431" indent="0">
              <a:lnSpc>
                <a:spcPct val="115000"/>
              </a:lnSpc>
              <a:buNone/>
            </a:pPr>
            <a:endParaRPr lang="pt-BR" sz="1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A2CA9F8F-F890-4E46-8081-E7CC7230F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21236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>
                <a:solidFill>
                  <a:schemeClr val="accent2">
                    <a:lumMod val="50000"/>
                  </a:schemeClr>
                </a:solidFill>
              </a:rPr>
              <a:t>Constituição de saberes e práticas da terapia ocupacional apoiados em uma p</a:t>
            </a:r>
            <a:r>
              <a:rPr lang="pt-BR" sz="2800" dirty="0"/>
              <a:t>erspectiva humanista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91578"/>
          </a:xfrm>
        </p:spPr>
        <p:txBody>
          <a:bodyPr>
            <a:normAutofit fontScale="85000" lnSpcReduction="20000"/>
          </a:bodyPr>
          <a:lstStyle/>
          <a:p>
            <a:endParaRPr lang="pt-BR" dirty="0"/>
          </a:p>
          <a:p>
            <a:r>
              <a:rPr lang="pt-BR" dirty="0"/>
              <a:t>“Movimento de recuperação da centralidade do homem no universo, ou seja, a </a:t>
            </a:r>
            <a:r>
              <a:rPr lang="pt-BR" dirty="0">
                <a:solidFill>
                  <a:srgbClr val="FF0000"/>
                </a:solidFill>
              </a:rPr>
              <a:t>valorização do ser humano</a:t>
            </a:r>
            <a:r>
              <a:rPr lang="pt-BR" dirty="0"/>
              <a:t> dentro do mundo dos objetos. Por humanismo, entende-se uma teoria, um método que dá privilégio especial para o homem dentro do mundo.(...) A recolocação do homem no centro do universo é feita através do argumento fundamental de que </a:t>
            </a:r>
            <a:r>
              <a:rPr lang="pt-BR" dirty="0">
                <a:solidFill>
                  <a:srgbClr val="FF0000"/>
                </a:solidFill>
              </a:rPr>
              <a:t>não há oportunidade sem o exercício da subjetividade </a:t>
            </a:r>
            <a:r>
              <a:rPr lang="pt-BR" dirty="0"/>
              <a:t>(Pinto, 1990 p.42).”</a:t>
            </a:r>
          </a:p>
          <a:p>
            <a:endParaRPr lang="pt-BR" dirty="0"/>
          </a:p>
          <a:p>
            <a:r>
              <a:rPr lang="pt-BR" b="1" dirty="0"/>
              <a:t>Marcos importantes: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Crítica às instituições totais (Goffman, 1961): Manicômios, Prisões e Conventos.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Terapia Centrada na Pessoa (Rogers, 1951)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Estudos da Sociologia Médica sobre a humanização da assistência à saúde: </a:t>
            </a:r>
            <a:r>
              <a:rPr lang="pt-BR" dirty="0" err="1"/>
              <a:t>Humanizing</a:t>
            </a:r>
            <a:r>
              <a:rPr lang="pt-BR" dirty="0"/>
              <a:t> Health </a:t>
            </a:r>
            <a:r>
              <a:rPr lang="pt-BR" dirty="0" err="1"/>
              <a:t>Care</a:t>
            </a:r>
            <a:r>
              <a:rPr lang="pt-BR" dirty="0"/>
              <a:t> – 1972 – São Francisco- EUA (</a:t>
            </a:r>
            <a:r>
              <a:rPr lang="pt-BR" dirty="0" err="1"/>
              <a:t>Deslandes</a:t>
            </a:r>
            <a:r>
              <a:rPr lang="pt-BR" dirty="0"/>
              <a:t>, 2006)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Defesa por práticas psicossociais e comunitárias com valorização e respeito à pessoa.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  <a:p>
            <a:endParaRPr lang="pt-BR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CC62392E-ACAF-41CA-AA81-2F28FE3F6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/>
              <a:t>Quadro de referência socioterápico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BBE9F537-217B-4565-AE9E-E0577F157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89E6A-DC49-4705-BA23-D1A491926783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3600" dirty="0"/>
              <a:t>Quadro de referência </a:t>
            </a:r>
            <a:r>
              <a:rPr lang="pt-BR" sz="3600" dirty="0" err="1"/>
              <a:t>socioterápico</a:t>
            </a:r>
            <a:r>
              <a:rPr lang="pt-BR" sz="3600" dirty="0"/>
              <a:t>: </a:t>
            </a:r>
            <a:r>
              <a:rPr lang="pt-BR" sz="3200" dirty="0">
                <a:solidFill>
                  <a:srgbClr val="FF0000"/>
                </a:solidFill>
              </a:rPr>
              <a:t>apresentação e pressupostos</a:t>
            </a:r>
            <a:r>
              <a:rPr lang="pt-BR" sz="2000" dirty="0"/>
              <a:t>(</a:t>
            </a:r>
            <a:r>
              <a:rPr lang="pt-BR" sz="2000" dirty="0" err="1"/>
              <a:t>Mângia</a:t>
            </a:r>
            <a:r>
              <a:rPr lang="pt-BR" sz="2000" dirty="0"/>
              <a:t> e </a:t>
            </a:r>
            <a:r>
              <a:rPr lang="pt-BR" sz="2000" dirty="0" err="1"/>
              <a:t>Nicácio</a:t>
            </a:r>
            <a:r>
              <a:rPr lang="pt-BR" sz="2000" dirty="0"/>
              <a:t> 2001)	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319570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/>
              <a:t> Surge quando busca-se a transformação do ambiente hospitalar em ambiente terapêutico  (Comunidade Terapêutica; Psicoterapia Institucional)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/>
              <a:t>Baseia-se em princípios que mesclaram as abordagens psicossocial e psicanalítica.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/>
              <a:t>No Brasil, surge com as proposições de Luis Cerqueira, que em 1960s e 1970s defende o desenvolvimento de serviços na comunidade e a transformação de hospitais em comunidades terapêuticas.	</a:t>
            </a:r>
          </a:p>
          <a:p>
            <a:pPr marL="274320" indent="-274320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t-BR" altLang="es-AR" dirty="0"/>
              <a:t>A compreensão do sofrimento mental é contextualizada “no plano das relações pessoais e sociais e a concepção que é no campo relacional que o sujeito se constitui e readquire sentidos para o viver, sendo esse campo privilegiado tanto para o processo de tratamento da pessoa como o processo de transformação das instituições” (</a:t>
            </a:r>
            <a:r>
              <a:rPr lang="pt-BR" altLang="es-AR" dirty="0" err="1"/>
              <a:t>Mângia</a:t>
            </a:r>
            <a:r>
              <a:rPr lang="pt-BR" altLang="es-AR" dirty="0"/>
              <a:t> e </a:t>
            </a:r>
            <a:r>
              <a:rPr lang="pt-BR" altLang="es-AR" dirty="0" err="1"/>
              <a:t>Nicácio</a:t>
            </a:r>
            <a:r>
              <a:rPr lang="pt-BR" altLang="es-AR" dirty="0"/>
              <a:t> 2001). </a:t>
            </a:r>
            <a:r>
              <a:rPr lang="pt-BR" dirty="0"/>
              <a:t>		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8ED25B67-AB60-49E1-ACA1-8B13B674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dirty="0"/>
              <a:t>Quadro de referência </a:t>
            </a:r>
            <a:r>
              <a:rPr lang="pt-BR" sz="3600" dirty="0" err="1"/>
              <a:t>socioterápico</a:t>
            </a:r>
            <a:r>
              <a:rPr lang="pt-BR" sz="3600" dirty="0"/>
              <a:t>: </a:t>
            </a:r>
            <a:br>
              <a:rPr lang="pt-BR" sz="3600" dirty="0"/>
            </a:br>
            <a:r>
              <a:rPr lang="pt-BR" sz="3200" dirty="0">
                <a:solidFill>
                  <a:srgbClr val="FF0000"/>
                </a:solidFill>
              </a:rPr>
              <a:t>enfoque e aplicação</a:t>
            </a:r>
          </a:p>
        </p:txBody>
      </p:sp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sz="2400" dirty="0"/>
              <a:t>Terapia Ocupacional – eixo estruturador de mudanças no ambiente e nas práticas institucionais.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sz="24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sz="2400" dirty="0"/>
              <a:t>Terapia Ocupacional – orientar a personalizar os espaços e o respeito à identidade dos internos; organizadora da dinâmica institucional.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sz="2400" dirty="0"/>
          </a:p>
          <a:p>
            <a:pPr algn="just">
              <a:defRPr/>
            </a:pPr>
            <a:r>
              <a:rPr lang="pt-BR" sz="2400" dirty="0"/>
              <a:t>Abordagens: </a:t>
            </a:r>
          </a:p>
          <a:p>
            <a:pPr lvl="1" algn="just">
              <a:defRPr/>
            </a:pPr>
            <a:r>
              <a:rPr lang="pt-BR" sz="2200" dirty="0"/>
              <a:t>Grupos operativos, ateliês</a:t>
            </a:r>
          </a:p>
          <a:p>
            <a:pPr lvl="1" algn="just">
              <a:defRPr/>
            </a:pPr>
            <a:r>
              <a:rPr lang="pt-BR" sz="2200" dirty="0"/>
              <a:t>Abordagens grupais, terapias individuais, práticas de sociabilização, trabalho com famílias, redefinição de papéis profissionais.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sz="2400" dirty="0"/>
          </a:p>
          <a:p>
            <a:pPr eaLnBrk="1" hangingPunct="1">
              <a:lnSpc>
                <a:spcPct val="90000"/>
              </a:lnSpc>
              <a:defRPr/>
            </a:pPr>
            <a:endParaRPr lang="pt-BR" sz="2400" dirty="0"/>
          </a:p>
          <a:p>
            <a:pPr eaLnBrk="1" hangingPunct="1">
              <a:lnSpc>
                <a:spcPct val="90000"/>
              </a:lnSpc>
              <a:defRPr/>
            </a:pPr>
            <a:endParaRPr lang="pt-BR" sz="2400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AFB7D851-762D-46EC-B941-C4E925FD3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D7A0E66D-174E-4752-92AF-C7CE60FFE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HOJE: </a:t>
            </a:r>
            <a:br>
              <a:rPr lang="pt-BR" dirty="0"/>
            </a:br>
            <a:r>
              <a:rPr lang="pt-BR" sz="3200" dirty="0"/>
              <a:t>Como ficou?</a:t>
            </a:r>
            <a:endParaRPr lang="pt-BR" dirty="0"/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0105181D-F340-4FF9-80BA-27505B13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Este quadro de referência foi sendo descontinuado, tal como foi criado por Cerqueira. Algumas de suas abordagens e práticas continuam presentes em ações da TO no Brasil, mas com a incorporação de novos aportes teóricos e práticos.</a:t>
            </a:r>
          </a:p>
          <a:p>
            <a:endParaRPr lang="pt-BR" dirty="0"/>
          </a:p>
          <a:p>
            <a:r>
              <a:rPr lang="pt-BR" u="sng" dirty="0"/>
              <a:t>Leitura recomendada no e-disciplinas</a:t>
            </a:r>
            <a:r>
              <a:rPr lang="pt-BR" dirty="0"/>
              <a:t>: </a:t>
            </a:r>
          </a:p>
          <a:p>
            <a:pPr>
              <a:spcBef>
                <a:spcPts val="0"/>
              </a:spcBef>
            </a:pPr>
            <a:r>
              <a:rPr lang="pt-BR" dirty="0" err="1"/>
              <a:t>Mângia</a:t>
            </a:r>
            <a:r>
              <a:rPr lang="pt-BR" dirty="0"/>
              <a:t>, E.; </a:t>
            </a:r>
            <a:r>
              <a:rPr lang="pt-BR" dirty="0" err="1"/>
              <a:t>Nicácio</a:t>
            </a:r>
            <a:r>
              <a:rPr lang="pt-BR" dirty="0"/>
              <a:t>, F. Terapia Ocupacional em saúde mental. In: Bartalotti, C.; De Carlo, M.P. Terapia Ocupacional no Brasil: fundamentos e perspectivas, (p. 63-80). São Paulo: </a:t>
            </a:r>
            <a:r>
              <a:rPr lang="pt-BR" dirty="0" err="1"/>
              <a:t>Plexus</a:t>
            </a:r>
            <a:r>
              <a:rPr lang="pt-BR" dirty="0"/>
              <a:t>, 2001.</a:t>
            </a:r>
          </a:p>
          <a:p>
            <a:pPr>
              <a:spcBef>
                <a:spcPts val="0"/>
              </a:spcBef>
            </a:pPr>
            <a:endParaRPr lang="pt-BR" dirty="0"/>
          </a:p>
          <a:p>
            <a:pPr>
              <a:spcBef>
                <a:spcPts val="0"/>
              </a:spcBef>
            </a:pPr>
            <a:r>
              <a:rPr lang="pt-BR" dirty="0"/>
              <a:t>Abordagens grupais, uso de oficinas e ateliers serão apresentados e discutidos a partir de alguns quadros de referência em disciplinas do Curso.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159FB9-BD3A-4F9D-81B1-3FFF20DC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599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/>
          </p:cNvSpPr>
          <p:nvPr>
            <p:ph type="title"/>
          </p:nvPr>
        </p:nvSpPr>
        <p:spPr bwMode="auto">
          <a:xfrm>
            <a:off x="323528" y="4365104"/>
            <a:ext cx="8496944" cy="143103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pt-BR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2800" dirty="0">
                <a:solidFill>
                  <a:schemeClr val="accent2">
                    <a:lumMod val="50000"/>
                  </a:schemeClr>
                </a:solidFill>
              </a:rPr>
              <a:t>A Terapia Ocupacional no Brasil nos 1970s: </a:t>
            </a:r>
            <a:br>
              <a:rPr lang="pt-B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o quadro de referência psicodinâmico.</a:t>
            </a:r>
            <a:endParaRPr lang="pt-BR" altLang="es-AR" sz="2800" dirty="0">
              <a:ln>
                <a:noFill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440DBB39-4201-495A-92B6-B2BA5874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89E6A-DC49-4705-BA23-D1A491926783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78496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47086" cy="1450757"/>
          </a:xfrm>
        </p:spPr>
        <p:txBody>
          <a:bodyPr>
            <a:noAutofit/>
          </a:bodyPr>
          <a:lstStyle/>
          <a:p>
            <a:r>
              <a:rPr lang="pt-BR" sz="3200" dirty="0"/>
              <a:t>Constituição das primeiras bases teórico-práticas da terapia ocupacional no Brasil</a:t>
            </a:r>
            <a:r>
              <a:rPr lang="pt-BR" sz="3200" b="1" dirty="0">
                <a:latin typeface="Calibri" panose="020F0502020204030204" pitchFamily="34" charset="0"/>
              </a:rPr>
              <a:t>: </a:t>
            </a:r>
            <a:r>
              <a:rPr lang="pt-BR" sz="2000" b="1" dirty="0">
                <a:latin typeface="Calibri" panose="020F0502020204030204" pitchFamily="34" charset="0"/>
              </a:rPr>
              <a:t>a partir dos 1970s</a:t>
            </a:r>
            <a:br>
              <a:rPr lang="pt-BR" sz="3200" b="1" dirty="0">
                <a:latin typeface="Calibri" panose="020F0502020204030204" pitchFamily="34" charset="0"/>
              </a:rPr>
            </a:br>
            <a:r>
              <a:rPr lang="pt-BR" sz="2000" b="1" dirty="0">
                <a:solidFill>
                  <a:schemeClr val="accent2">
                    <a:lumMod val="50000"/>
                  </a:schemeClr>
                </a:solidFill>
              </a:rPr>
              <a:t>Marcos sócio-históricos e da terapia ocupacional</a:t>
            </a:r>
            <a:endParaRPr lang="pt-BR" sz="3200" b="1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A209001-A3D6-4C0A-BB93-84E341698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37362"/>
            <a:ext cx="8147086" cy="4499950"/>
          </a:xfrm>
        </p:spPr>
        <p:txBody>
          <a:bodyPr>
            <a:noAutofit/>
          </a:bodyPr>
          <a:lstStyle/>
          <a:p>
            <a:pPr marL="21431" indent="0">
              <a:lnSpc>
                <a:spcPct val="100000"/>
              </a:lnSpc>
              <a:buNone/>
            </a:pPr>
            <a:endParaRPr lang="pt-BR" sz="1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" indent="0">
              <a:lnSpc>
                <a:spcPct val="100000"/>
              </a:lnSpc>
              <a:buNone/>
            </a:pPr>
            <a:r>
              <a:rPr lang="pt-BR" sz="1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 de meados dos 1970s, as práticas de terapia ocupacional passam a receber:</a:t>
            </a:r>
          </a:p>
          <a:p>
            <a:pPr marL="307181" indent="-28575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Influência da Psicanálise no Brasil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Jô Benetton (SP) inicia o ciclo de estudos em Terapia Ocupacional (1972), célula do Centro de Especialidades em Terapia Ocupacional, CETO(1980).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Rui </a:t>
            </a:r>
            <a:r>
              <a:rPr lang="pt-BR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Chamone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(MG) cria o CIES.TO (Ciclo de estudos dinâmicos de Terapia Ocupacional, 1975).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Quadro de referência: psicodinâmico</a:t>
            </a:r>
          </a:p>
          <a:p>
            <a:pPr marL="21431" indent="0">
              <a:lnSpc>
                <a:spcPct val="115000"/>
              </a:lnSpc>
              <a:buNone/>
            </a:pPr>
            <a:endParaRPr lang="pt-BR" sz="1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C24CB26E-B057-464A-A645-B6916D6D3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6945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A6765-3037-4CC4-8DBD-ED4A26240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Psicodinâmica revisitada (1970s)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D169F6-2FA5-4610-9277-8733029B4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Já no início da década de 1970, Jô </a:t>
            </a:r>
            <a:r>
              <a:rPr lang="pt-BR" dirty="0" err="1"/>
              <a:t>Bennetton</a:t>
            </a:r>
            <a:r>
              <a:rPr lang="pt-BR" dirty="0"/>
              <a:t> (CENTRO..., 2018), em São Paulo, e Rui </a:t>
            </a:r>
            <a:r>
              <a:rPr lang="pt-BR" dirty="0" err="1"/>
              <a:t>Chamone</a:t>
            </a:r>
            <a:r>
              <a:rPr lang="pt-BR" dirty="0"/>
              <a:t> Jorge (GRUPO..., 2018), em Minas Gerais, iniciaram ciclos de estudos em psicodinâmica cujas discussões seriam o embrião dos métodos de terapia ocupacional que eles desenvolveriam mais tarde no Brasil.</a:t>
            </a:r>
          </a:p>
          <a:p>
            <a:pPr lvl="1"/>
            <a:r>
              <a:rPr lang="pt-BR" b="1" dirty="0"/>
              <a:t>Método Terapia Ocupacional Dinâmica (BENETTON, 1991</a:t>
            </a:r>
            <a:r>
              <a:rPr lang="pt-BR" dirty="0"/>
              <a:t>); </a:t>
            </a:r>
          </a:p>
          <a:p>
            <a:pPr lvl="1"/>
            <a:r>
              <a:rPr lang="pt-BR" b="1" dirty="0"/>
              <a:t>Método de Psicoterapia Ocupacional, também conhecido como Método Crítico-</a:t>
            </a:r>
            <a:r>
              <a:rPr lang="pt-BR" b="1" dirty="0" err="1"/>
              <a:t>Laborativo</a:t>
            </a:r>
            <a:r>
              <a:rPr lang="pt-BR" b="1" dirty="0"/>
              <a:t> das Relações Humanas </a:t>
            </a:r>
            <a:r>
              <a:rPr lang="pt-BR" dirty="0"/>
              <a:t>(JORGE, 1995). </a:t>
            </a:r>
          </a:p>
          <a:p>
            <a:endParaRPr lang="pt-BR" dirty="0"/>
          </a:p>
          <a:p>
            <a:r>
              <a:rPr lang="pt-BR" dirty="0"/>
              <a:t>Assim, a perspectiva psicanalítica passou a ser incorporada na produção nacional em uma compreensão distinta da proposta inicialmente pelos </a:t>
            </a:r>
            <a:r>
              <a:rPr lang="pt-BR" dirty="0" err="1"/>
              <a:t>Fidler</a:t>
            </a:r>
            <a:r>
              <a:rPr lang="pt-BR" dirty="0"/>
              <a:t> e os </a:t>
            </a:r>
            <a:r>
              <a:rPr lang="pt-BR" dirty="0" err="1"/>
              <a:t>Azima</a:t>
            </a:r>
            <a:r>
              <a:rPr lang="pt-BR" dirty="0"/>
              <a:t> (CASTRO et al., 2004). 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1FFFF3-B868-4370-A1B7-69BEB2546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11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/>
          </p:cNvSpPr>
          <p:nvPr>
            <p:ph type="title"/>
          </p:nvPr>
        </p:nvSpPr>
        <p:spPr bwMode="auto">
          <a:xfrm>
            <a:off x="323528" y="4365104"/>
            <a:ext cx="8496944" cy="143103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pt-BR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2800" dirty="0">
                <a:solidFill>
                  <a:schemeClr val="accent2">
                    <a:lumMod val="50000"/>
                  </a:schemeClr>
                </a:solidFill>
              </a:rPr>
              <a:t>A Terapia Ocupacional no Brasil nos 1950: </a:t>
            </a:r>
            <a:br>
              <a:rPr lang="pt-B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os quadros de referência biomecânico, neuro-desenvolvimentista, perceptivo-cognitivo, comportamental, psicodinâmico de </a:t>
            </a:r>
            <a:r>
              <a:rPr lang="pt-BR" sz="2400" dirty="0" err="1">
                <a:solidFill>
                  <a:schemeClr val="accent2">
                    <a:lumMod val="50000"/>
                  </a:schemeClr>
                </a:solidFill>
              </a:rPr>
              <a:t>Fiddler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 e a </a:t>
            </a:r>
            <a:r>
              <a:rPr lang="pt-BR" sz="2400" dirty="0" err="1">
                <a:solidFill>
                  <a:schemeClr val="accent2">
                    <a:lumMod val="50000"/>
                  </a:schemeClr>
                </a:solidFill>
              </a:rPr>
              <a:t>Azima</a:t>
            </a:r>
            <a:endParaRPr lang="pt-BR" altLang="es-AR" sz="2800" dirty="0">
              <a:ln>
                <a:noFill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089F438E-1407-44A1-B1FA-AAA1581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89E6A-DC49-4705-BA23-D1A491926783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33F90531-B0BB-49C7-8F27-22D1719EE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764704"/>
            <a:ext cx="8640960" cy="356616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Quadro de Referência Psicodinâmico: Jô </a:t>
            </a:r>
            <a:r>
              <a:rPr lang="pt-BR" sz="3200" dirty="0" err="1">
                <a:solidFill>
                  <a:schemeClr val="accent2">
                    <a:lumMod val="50000"/>
                  </a:schemeClr>
                </a:solidFill>
              </a:rPr>
              <a:t>Benneton</a:t>
            </a:r>
            <a:endParaRPr lang="pt-B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F88D34-FD2E-454C-8B8A-65EA7FC8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89E6A-DC49-4705-BA23-D1A491926783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37734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DF5C72DF-83FB-4B97-84BD-666C58E08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altLang="pt-BR" sz="2800" dirty="0"/>
              <a:t>Benetton: crítica à análise de atividade dos </a:t>
            </a:r>
            <a:r>
              <a:rPr lang="pt-BR" altLang="pt-BR" sz="2800" dirty="0" err="1"/>
              <a:t>Flidlers</a:t>
            </a:r>
            <a:endParaRPr lang="pt-BR" altLang="pt-BR" sz="2800" dirty="0"/>
          </a:p>
        </p:txBody>
      </p:sp>
      <p:sp>
        <p:nvSpPr>
          <p:cNvPr id="3481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12AA55C9-0FC5-4E6A-98F8-79F805B05D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3568" y="2132856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pt-BR" altLang="pt-BR" sz="1800" dirty="0"/>
              <a:t>A principal crítica a essa concepção de atividade, feita por autores brasileiros, foi formulada por Benetton. Ela questiona dois pontos que sustentam a análise de atividades tal como proposta pelos </a:t>
            </a:r>
            <a:r>
              <a:rPr lang="pt-BR" altLang="pt-BR" sz="1800" dirty="0" err="1"/>
              <a:t>Fiddlers</a:t>
            </a:r>
            <a:r>
              <a:rPr lang="pt-BR" altLang="pt-BR" sz="1800" dirty="0"/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600" dirty="0"/>
              <a:t>a ideia de uma psicodinâmica intrínseca às atividades;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600" dirty="0"/>
              <a:t>a possibilidade de se estabelecerem, previamente, significados simbólicos para elas. </a:t>
            </a:r>
          </a:p>
          <a:p>
            <a:pPr eaLnBrk="1" hangingPunct="1">
              <a:lnSpc>
                <a:spcPct val="80000"/>
              </a:lnSpc>
            </a:pPr>
            <a:endParaRPr lang="pt-BR" altLang="pt-BR" sz="1800" dirty="0"/>
          </a:p>
          <a:p>
            <a:pPr eaLnBrk="1" hangingPunct="1">
              <a:lnSpc>
                <a:spcPct val="80000"/>
              </a:lnSpc>
            </a:pPr>
            <a:r>
              <a:rPr lang="pt-BR" altLang="pt-BR" sz="1800" dirty="0"/>
              <a:t>Segundo Benetton a realização das atividades tem, de fato, uma dinâmica própria, mas a psicodinâmica ocorre em indivíduos, e não é qualidade das atividades. </a:t>
            </a:r>
          </a:p>
          <a:p>
            <a:pPr eaLnBrk="1" hangingPunct="1">
              <a:lnSpc>
                <a:spcPct val="80000"/>
              </a:lnSpc>
            </a:pPr>
            <a:endParaRPr lang="pt-BR" altLang="pt-BR" sz="1800" dirty="0"/>
          </a:p>
          <a:p>
            <a:pPr eaLnBrk="1" hangingPunct="1">
              <a:lnSpc>
                <a:spcPct val="80000"/>
              </a:lnSpc>
            </a:pPr>
            <a:r>
              <a:rPr lang="pt-BR" altLang="pt-BR" sz="1800" dirty="0"/>
              <a:t>São os indivíduos que, a partir de seus investimentos, tornam particular o processo de realização de uma atividade e a revestem de significado simbólico, fazendo com que ela possa tornar-se um instrumento de comunicação.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B17B7ADC-8841-4613-AD73-CED247DE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4916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984830B-C566-4905-B4DB-28ECD82A5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960" y="322059"/>
            <a:ext cx="7543800" cy="1450757"/>
          </a:xfrm>
        </p:spPr>
        <p:txBody>
          <a:bodyPr>
            <a:normAutofit/>
          </a:bodyPr>
          <a:lstStyle/>
          <a:p>
            <a:pPr eaLnBrk="1" hangingPunct="1"/>
            <a:r>
              <a:rPr lang="pt-BR" altLang="pt-BR" sz="3600" dirty="0"/>
              <a:t>Benetton: “trilhas associativas”</a:t>
            </a:r>
          </a:p>
        </p:txBody>
      </p:sp>
      <p:sp>
        <p:nvSpPr>
          <p:cNvPr id="3584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9BF65CED-E2D6-4E7D-B71D-BC53EC2F30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234888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dirty="0"/>
              <a:t>Benetton desenvolve uma metodologia de trabalho denominada de “trilhas associativas ou “</a:t>
            </a:r>
            <a:r>
              <a:rPr lang="pt-BR" altLang="pt-BR" b="1" dirty="0"/>
              <a:t>Método de Terapia Ocupacional Dinâmica”</a:t>
            </a:r>
          </a:p>
          <a:p>
            <a:pPr eaLnBrk="1" hangingPunct="1">
              <a:lnSpc>
                <a:spcPct val="80000"/>
              </a:lnSpc>
            </a:pPr>
            <a:endParaRPr lang="pt-BR" altLang="pt-BR" dirty="0"/>
          </a:p>
          <a:p>
            <a:pPr eaLnBrk="1" hangingPunct="1">
              <a:lnSpc>
                <a:spcPct val="80000"/>
              </a:lnSpc>
            </a:pPr>
            <a:r>
              <a:rPr lang="pt-BR" altLang="pt-BR" dirty="0"/>
              <a:t>A dinâmica estabelecida pela tríade terapeuta-paciente-atividade compõe um campo transicional no qual é possível ao paciente por meio do trabalho associativo com as produções realizadas nos settings terapêuticos , construir e reconstruir sua própria história.</a:t>
            </a:r>
          </a:p>
          <a:p>
            <a:pPr eaLnBrk="1" hangingPunct="1">
              <a:lnSpc>
                <a:spcPct val="80000"/>
              </a:lnSpc>
            </a:pPr>
            <a:endParaRPr lang="pt-BR" altLang="pt-BR" dirty="0"/>
          </a:p>
          <a:p>
            <a:pPr eaLnBrk="1" hangingPunct="1">
              <a:lnSpc>
                <a:spcPct val="80000"/>
              </a:lnSpc>
            </a:pPr>
            <a:r>
              <a:rPr lang="pt-BR" altLang="pt-BR" dirty="0">
                <a:hlinkClick r:id="rId2"/>
              </a:rPr>
              <a:t>Método da Terapia Ocupacional Dinâmica segundo Jô </a:t>
            </a:r>
            <a:r>
              <a:rPr lang="pt-BR" altLang="pt-BR" dirty="0" err="1">
                <a:hlinkClick r:id="rId2"/>
              </a:rPr>
              <a:t>Beneton</a:t>
            </a:r>
            <a:r>
              <a:rPr lang="pt-BR" altLang="pt-BR" dirty="0">
                <a:hlinkClick r:id="rId2"/>
              </a:rPr>
              <a:t>.</a:t>
            </a:r>
            <a:endParaRPr lang="pt-BR" altLang="pt-BR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82B58C3E-3F6B-42D2-9F0B-5445DCB44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0217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D7A0E66D-174E-4752-92AF-C7CE60FFE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HOJE: </a:t>
            </a:r>
            <a:br>
              <a:rPr lang="pt-BR" dirty="0"/>
            </a:br>
            <a:r>
              <a:rPr lang="pt-BR" sz="3200" dirty="0"/>
              <a:t>Como ficou?</a:t>
            </a:r>
            <a:endParaRPr lang="pt-BR" dirty="0"/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0105181D-F340-4FF9-80BA-27505B13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altLang="pt-BR" dirty="0"/>
              <a:t>O Método de Terapia Ocupacional Dinâmica era um método utilizado principalmente no Estado de São Paulo, onde se originou. Nos últimos anos, a formação no método tem sido oferecida nacionalmente.</a:t>
            </a:r>
          </a:p>
          <a:p>
            <a:endParaRPr lang="pt-BR" dirty="0"/>
          </a:p>
          <a:p>
            <a:r>
              <a:rPr lang="pt-BR" dirty="0"/>
              <a:t>Novos aportes da psicodinâmica continuam a ser incorporados à TO praticada no Brasil, sendo utilizado no campo da Saúde e Trabalho (Psicodinâmica do Trabalho) e nas discussões sobre a atividade lúdica e sobre a ética do cuidado, principalmente com aportes de </a:t>
            </a:r>
            <a:r>
              <a:rPr lang="pt-BR" dirty="0" err="1"/>
              <a:t>Winniccott</a:t>
            </a:r>
            <a:r>
              <a:rPr lang="pt-BR" dirty="0"/>
              <a:t>. Disciplinas do Curso apresentam a utilização destes aportes.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159FB9-BD3A-4F9D-81B1-3FFF20DC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66401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7B0379B-E8EA-41BA-9A0E-1BDFB13BB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Referências bibliográficas</a:t>
            </a:r>
          </a:p>
        </p:txBody>
      </p:sp>
      <p:sp>
        <p:nvSpPr>
          <p:cNvPr id="6349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65E93FF-3198-4DE5-B3AD-C43513AB24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>
                <a:solidFill>
                  <a:schemeClr val="accent2">
                    <a:lumMod val="50000"/>
                  </a:schemeClr>
                </a:solidFill>
              </a:rPr>
              <a:t>De Carlo, M. e Bartalotti, C. Terapia Ocupacional no Brasil: Fundamentos e perspectivas. São Paulo: </a:t>
            </a:r>
            <a:r>
              <a:rPr lang="pt-BR" altLang="pt-BR" dirty="0" err="1">
                <a:solidFill>
                  <a:schemeClr val="accent2">
                    <a:lumMod val="50000"/>
                  </a:schemeClr>
                </a:solidFill>
              </a:rPr>
              <a:t>Plexus</a:t>
            </a:r>
            <a:r>
              <a:rPr lang="pt-BR" altLang="pt-BR" dirty="0">
                <a:solidFill>
                  <a:schemeClr val="accent2">
                    <a:lumMod val="50000"/>
                  </a:schemeClr>
                </a:solidFill>
              </a:rPr>
              <a:t>, 2001.</a:t>
            </a:r>
          </a:p>
          <a:p>
            <a:r>
              <a:rPr lang="pt-BR" altLang="pt-BR" dirty="0">
                <a:solidFill>
                  <a:schemeClr val="accent2">
                    <a:lumMod val="50000"/>
                  </a:schemeClr>
                </a:solidFill>
              </a:rPr>
              <a:t>Francisco, B. Terapia Ocupacional. Campinas, Papirus, 1988.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dirty="0" err="1">
                <a:solidFill>
                  <a:schemeClr val="accent2">
                    <a:lumMod val="50000"/>
                  </a:schemeClr>
                </a:solidFill>
              </a:rPr>
              <a:t>Hagedorn</a:t>
            </a:r>
            <a:r>
              <a:rPr lang="pt-BR" altLang="pt-BR" dirty="0">
                <a:solidFill>
                  <a:schemeClr val="accent2">
                    <a:lumMod val="50000"/>
                  </a:schemeClr>
                </a:solidFill>
              </a:rPr>
              <a:t>, R. Fundamentos de terapia ocupacional. São Paulo: </a:t>
            </a:r>
            <a:r>
              <a:rPr lang="pt-BR" altLang="pt-BR" dirty="0" err="1">
                <a:solidFill>
                  <a:schemeClr val="accent2">
                    <a:lumMod val="50000"/>
                  </a:schemeClr>
                </a:solidFill>
              </a:rPr>
              <a:t>Dynamis</a:t>
            </a:r>
            <a:r>
              <a:rPr lang="pt-BR" altLang="pt-BR" dirty="0">
                <a:solidFill>
                  <a:schemeClr val="accent2">
                    <a:lumMod val="50000"/>
                  </a:schemeClr>
                </a:solidFill>
              </a:rPr>
              <a:t> Editorial, 1999.</a:t>
            </a:r>
          </a:p>
          <a:p>
            <a:r>
              <a:rPr lang="pt-BR" dirty="0" err="1">
                <a:solidFill>
                  <a:schemeClr val="accent2">
                    <a:lumMod val="50000"/>
                  </a:schemeClr>
                </a:solidFill>
              </a:rPr>
              <a:t>Galheigo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, S. M.; Braga, C. P.; Arthur, M. A.; </a:t>
            </a:r>
            <a:r>
              <a:rPr lang="pt-BR" dirty="0" err="1">
                <a:solidFill>
                  <a:schemeClr val="accent2">
                    <a:lumMod val="50000"/>
                  </a:schemeClr>
                </a:solidFill>
              </a:rPr>
              <a:t>Matsuo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, C. M. Produção de conhecimento, perspectivas e referências teórico-práticas na terapia ocupacional brasileira: marcos e tendências em uma linha do tempo. </a:t>
            </a:r>
            <a:r>
              <a:rPr lang="pt-BR" i="1" dirty="0">
                <a:solidFill>
                  <a:schemeClr val="accent2">
                    <a:lumMod val="50000"/>
                  </a:schemeClr>
                </a:solidFill>
              </a:rPr>
              <a:t>Cadernos Brasileiros de Terapia Ocupacional, v. 26, n. 4, p. 723-738, 2018.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pt-BR" alt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81A8034E-E6C3-471E-9D75-C02730FCD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437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781488" cy="1450757"/>
          </a:xfrm>
        </p:spPr>
        <p:txBody>
          <a:bodyPr>
            <a:noAutofit/>
          </a:bodyPr>
          <a:lstStyle/>
          <a:p>
            <a:r>
              <a:rPr lang="pt-BR" sz="3200" dirty="0"/>
              <a:t>Constituição das primeiras bases teórico-práticas da terapia ocupacional no Brasil</a:t>
            </a:r>
            <a:r>
              <a:rPr lang="pt-BR" sz="3200" b="1" dirty="0">
                <a:latin typeface="Calibri" panose="020F0502020204030204" pitchFamily="34" charset="0"/>
              </a:rPr>
              <a:t>: </a:t>
            </a:r>
            <a:r>
              <a:rPr lang="pt-BR" sz="1800" b="1" dirty="0">
                <a:latin typeface="Calibri" panose="020F0502020204030204" pitchFamily="34" charset="0"/>
              </a:rPr>
              <a:t>desde 1956</a:t>
            </a:r>
            <a:br>
              <a:rPr lang="pt-BR" sz="3200" b="1" dirty="0">
                <a:latin typeface="Calibri" panose="020F0502020204030204" pitchFamily="34" charset="0"/>
              </a:rPr>
            </a:br>
            <a:r>
              <a:rPr lang="pt-BR" sz="2000" b="1" dirty="0">
                <a:solidFill>
                  <a:schemeClr val="accent2">
                    <a:lumMod val="50000"/>
                  </a:schemeClr>
                </a:solidFill>
              </a:rPr>
              <a:t>Marcos sócio-históricos e da terapia ocupacional</a:t>
            </a:r>
            <a:endParaRPr lang="pt-BR" sz="3200" b="1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A209001-A3D6-4C0A-BB93-84E341698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37362"/>
            <a:ext cx="8147086" cy="4499950"/>
          </a:xfrm>
        </p:spPr>
        <p:txBody>
          <a:bodyPr>
            <a:noAutofit/>
          </a:bodyPr>
          <a:lstStyle/>
          <a:p>
            <a:pPr marL="21431" indent="0">
              <a:lnSpc>
                <a:spcPct val="115000"/>
              </a:lnSpc>
              <a:buNone/>
            </a:pPr>
            <a:r>
              <a:rPr lang="pt-BR" sz="1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 começando em meados dos 1950s</a:t>
            </a:r>
            <a:r>
              <a:rPr lang="pt-BR" sz="1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07181" indent="-28575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Repercussão do MIR (1940s) - conquista uma série de leis protecionistas para o deficiente físico e mental, programas especiais na previdência social e serviços hospitalares.  </a:t>
            </a:r>
          </a:p>
          <a:p>
            <a:pPr marL="307181" indent="-28575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papel da ONU e suas agências (OMS, OIT) coordenando, planejando e suprindo reforços para a implantação de projetos de reabilitação nos continentes, o que resulta na criação do INAR em 1956 em São Paulo. </a:t>
            </a:r>
          </a:p>
          <a:p>
            <a:pPr marL="307181" indent="-28575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Epidemia de poliomielite (Soares, 1991).</a:t>
            </a:r>
          </a:p>
          <a:p>
            <a:pPr marL="599789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t-BR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Criação dos cursos de TO da ERRJ (1956) e IOT/HC/USP (1957) (Soares, 1991, p. 155).</a:t>
            </a:r>
          </a:p>
          <a:p>
            <a:pPr marL="307181" indent="-28575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Quadros de referência:</a:t>
            </a:r>
          </a:p>
          <a:p>
            <a:pPr lvl="1"/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Biomecânico; </a:t>
            </a:r>
            <a:r>
              <a:rPr lang="pt-BR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Neurodesenvolvimentista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; </a:t>
            </a:r>
            <a:r>
              <a:rPr lang="pt-BR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Percepto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-cognitivo; Comportamental; Psicodinâmico de </a:t>
            </a:r>
            <a:r>
              <a:rPr lang="pt-BR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Fiddler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e </a:t>
            </a:r>
            <a:r>
              <a:rPr lang="pt-BR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Azima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marL="528352" lvl="1" indent="-214313">
              <a:lnSpc>
                <a:spcPct val="115000"/>
              </a:lnSpc>
            </a:pPr>
            <a:endParaRPr lang="pt-BR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1431" indent="0">
              <a:lnSpc>
                <a:spcPct val="115000"/>
              </a:lnSpc>
              <a:buNone/>
            </a:pPr>
            <a:endParaRPr lang="pt-BR" sz="1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4B71F39B-6808-4DDF-8E0A-5D4D8C39E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1617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39"/>
            <a:ext cx="8640960" cy="136815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700" dirty="0">
                <a:solidFill>
                  <a:schemeClr val="accent2">
                    <a:lumMod val="50000"/>
                  </a:schemeClr>
                </a:solidFill>
              </a:rPr>
              <a:t>Constituição de saberes e práticas da terapia ocupacional:  a partir de uma concepção mecanicista do organismo humano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219" name="Espaço Reservado para Conteúdo 6"/>
          <p:cNvSpPr>
            <a:spLocks noGrp="1"/>
          </p:cNvSpPr>
          <p:nvPr>
            <p:ph idx="1"/>
          </p:nvPr>
        </p:nvSpPr>
        <p:spPr>
          <a:xfrm>
            <a:off x="428625" y="1857375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Surgimento dos primeiros cursos de terapia ocupacional no Brasil em 1956 – importação da terapia ocupacional durante o paradigma reducionista, tal como nomeado por Burke &amp; </a:t>
            </a:r>
            <a:r>
              <a:rPr lang="pt-BR" dirty="0" err="1"/>
              <a:t>Kielhofner</a:t>
            </a:r>
            <a:r>
              <a:rPr lang="pt-BR" dirty="0"/>
              <a:t> (1977).</a:t>
            </a:r>
          </a:p>
          <a:p>
            <a:r>
              <a:rPr lang="pt-BR" dirty="0"/>
              <a:t>O </a:t>
            </a:r>
            <a:r>
              <a:rPr lang="pt-BR" b="1" dirty="0"/>
              <a:t>Modelo Biomédico </a:t>
            </a:r>
            <a:r>
              <a:rPr lang="pt-BR" dirty="0"/>
              <a:t>foi o orientador principal das práticas de terapia ocupacional em sua difusão no Brasil a partir dos anos 1950s. O modelo biomédico compreende a saúde como um processo biológico vivido pelo individuo.</a:t>
            </a:r>
          </a:p>
          <a:p>
            <a:r>
              <a:rPr lang="pt-BR" dirty="0"/>
              <a:t>Indivíduo é visto como um organismo, constituído por componentes que podem ser estudados e tratados separadamente. </a:t>
            </a:r>
          </a:p>
          <a:p>
            <a:r>
              <a:rPr lang="pt-BR" dirty="0"/>
              <a:t>Saúde é compreendida como a ausência de doença, dor, ou deficiência. O foco do modelo recai sobre os processos fisiopatológicos, não levando em consideração o papel dos fatores sociais, da  subjetividade e da intersubjetividade. </a:t>
            </a:r>
          </a:p>
          <a:p>
            <a:r>
              <a:rPr lang="pt-BR" dirty="0"/>
              <a:t>Apoia-se em uma concepção mecanicista do organismo humano – um corpo-máquina – da onde é necessário distinguir o normal do patológico.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9220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5AE466-6E1E-4ABB-9930-3E334C46CB76}" type="slidenum">
              <a:rPr lang="pt-BR"/>
              <a:pPr/>
              <a:t>6</a:t>
            </a:fld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5BECA-E03C-43F8-9DD0-A9244FBDE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/>
              <a:t>Primeiras referências (início dos cursos nos 1950s)</a:t>
            </a:r>
            <a:br>
              <a:rPr lang="pt-BR" sz="2800" dirty="0"/>
            </a:br>
            <a:r>
              <a:rPr lang="pt-BR" sz="2400" dirty="0"/>
              <a:t>as intervenções realizadas tinham como objetivos principais:</a:t>
            </a:r>
            <a:endParaRPr lang="pt-BR" sz="2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B06516-28EC-4766-8DA0-0F6656FE0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1957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pt-BR" dirty="0"/>
              <a:t>(i) a reabilitação, entendida como adaptação biopsicossocial (WILLARD; SPACKMAN, 1973), por meio de desenvolvimento de habilidades e aspectos sensoriais (DOMENICO, 1972; RODRIGUEZ, 1974); </a:t>
            </a:r>
          </a:p>
          <a:p>
            <a:pPr>
              <a:lnSpc>
                <a:spcPct val="120000"/>
              </a:lnSpc>
            </a:pPr>
            <a:r>
              <a:rPr lang="pt-BR" dirty="0"/>
              <a:t>(</a:t>
            </a:r>
            <a:r>
              <a:rPr lang="pt-BR" dirty="0" err="1"/>
              <a:t>ii</a:t>
            </a:r>
            <a:r>
              <a:rPr lang="pt-BR" dirty="0"/>
              <a:t>) a mudança de comportamento (MEYERHOF, 1972; TELG; MEYERHOF; BAILÃO, 1974); </a:t>
            </a:r>
          </a:p>
          <a:p>
            <a:pPr>
              <a:lnSpc>
                <a:spcPct val="120000"/>
              </a:lnSpc>
            </a:pPr>
            <a:r>
              <a:rPr lang="pt-BR" dirty="0"/>
              <a:t>(</a:t>
            </a:r>
            <a:r>
              <a:rPr lang="pt-BR" dirty="0" err="1"/>
              <a:t>iii</a:t>
            </a:r>
            <a:r>
              <a:rPr lang="pt-BR" dirty="0"/>
              <a:t>) a restauração da função física (DOMINGOS; TAMASO; TANIGAKI, 1974); </a:t>
            </a:r>
          </a:p>
          <a:p>
            <a:pPr>
              <a:lnSpc>
                <a:spcPct val="120000"/>
              </a:lnSpc>
            </a:pPr>
            <a:r>
              <a:rPr lang="pt-BR" dirty="0" err="1"/>
              <a:t>iv</a:t>
            </a:r>
            <a:r>
              <a:rPr lang="pt-BR" dirty="0"/>
              <a:t>) o treino de atividades da vida diária (SCHIVARTCHE; LINDENBOJM, 1972). </a:t>
            </a:r>
          </a:p>
          <a:p>
            <a:pPr>
              <a:lnSpc>
                <a:spcPct val="120000"/>
              </a:lnSpc>
            </a:pPr>
            <a:r>
              <a:rPr lang="pt-BR" dirty="0"/>
              <a:t>A orientação psicodinâmica dos </a:t>
            </a:r>
            <a:r>
              <a:rPr lang="pt-BR" dirty="0" err="1"/>
              <a:t>Fidler</a:t>
            </a:r>
            <a:r>
              <a:rPr lang="pt-BR" dirty="0"/>
              <a:t> e dos </a:t>
            </a:r>
            <a:r>
              <a:rPr lang="pt-BR" dirty="0" err="1"/>
              <a:t>Azima</a:t>
            </a:r>
            <a:r>
              <a:rPr lang="pt-BR" dirty="0"/>
              <a:t>, a terapia </a:t>
            </a:r>
            <a:r>
              <a:rPr lang="pt-BR" dirty="0" err="1"/>
              <a:t>neurodesenvolvimentista</a:t>
            </a:r>
            <a:r>
              <a:rPr lang="pt-BR" dirty="0"/>
              <a:t> dos </a:t>
            </a:r>
            <a:r>
              <a:rPr lang="pt-BR" dirty="0" err="1"/>
              <a:t>Bobath</a:t>
            </a:r>
            <a:r>
              <a:rPr lang="pt-BR" dirty="0"/>
              <a:t> e a técnica de estimulação de </a:t>
            </a:r>
            <a:r>
              <a:rPr lang="pt-BR" dirty="0" err="1"/>
              <a:t>Rood</a:t>
            </a:r>
            <a:r>
              <a:rPr lang="pt-BR" dirty="0"/>
              <a:t>, foram referenciais internacionais incorporados (FRANCISCO, 1988; SOARES, 1991). </a:t>
            </a:r>
          </a:p>
          <a:p>
            <a:pPr>
              <a:lnSpc>
                <a:spcPct val="120000"/>
              </a:lnSpc>
            </a:pPr>
            <a:r>
              <a:rPr lang="pt-BR" dirty="0"/>
              <a:t>Nesse sentido, as primeiras referências teóricas e práticas da profissão foram </a:t>
            </a:r>
            <a:r>
              <a:rPr lang="pt-BR" b="1" dirty="0"/>
              <a:t>biomecânicas, </a:t>
            </a:r>
            <a:r>
              <a:rPr lang="pt-BR" b="1" dirty="0" err="1"/>
              <a:t>neurodesenvolvimentistas</a:t>
            </a:r>
            <a:r>
              <a:rPr lang="pt-BR" b="1" dirty="0"/>
              <a:t>, </a:t>
            </a:r>
            <a:r>
              <a:rPr lang="pt-BR" b="1" dirty="0" err="1"/>
              <a:t>percepto</a:t>
            </a:r>
            <a:r>
              <a:rPr lang="pt-BR" b="1" dirty="0"/>
              <a:t>-cognitivas, comportamentais (condicionamento operante) </a:t>
            </a:r>
            <a:r>
              <a:rPr lang="pt-BR" dirty="0"/>
              <a:t>e, também, </a:t>
            </a:r>
            <a:r>
              <a:rPr lang="pt-BR" b="1" dirty="0"/>
              <a:t>psicodinâmicas</a:t>
            </a:r>
            <a:r>
              <a:rPr lang="pt-BR" dirty="0"/>
              <a:t>, o que aponta para práticas alinhadas com a perspectiva positivista e, também, influenciadas pela psicanálise (em uma leitura mecanicista). </a:t>
            </a:r>
          </a:p>
          <a:p>
            <a:pPr algn="r">
              <a:lnSpc>
                <a:spcPct val="120000"/>
              </a:lnSpc>
            </a:pPr>
            <a:r>
              <a:rPr lang="pt-BR" dirty="0" err="1"/>
              <a:t>Galheigo</a:t>
            </a:r>
            <a:r>
              <a:rPr lang="pt-BR" dirty="0"/>
              <a:t> et al, 2018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1A8510-081A-4202-9B26-EED7D3513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C884-18F4-47D0-AE5E-E7F7C05CC3EE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1352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400" dirty="0">
                <a:solidFill>
                  <a:schemeClr val="accent2">
                    <a:lumMod val="50000"/>
                  </a:schemeClr>
                </a:solidFill>
              </a:rPr>
              <a:t>Quadro de referência biomecânico</a:t>
            </a:r>
            <a:br>
              <a:rPr lang="pt-BR" sz="4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1100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pt-BR" sz="1100" dirty="0" err="1">
                <a:solidFill>
                  <a:schemeClr val="accent2">
                    <a:lumMod val="50000"/>
                  </a:schemeClr>
                </a:solidFill>
              </a:rPr>
              <a:t>Hagedorn</a:t>
            </a:r>
            <a:r>
              <a:rPr lang="pt-BR" sz="1100" dirty="0">
                <a:solidFill>
                  <a:schemeClr val="accent2">
                    <a:lumMod val="50000"/>
                  </a:schemeClr>
                </a:solidFill>
              </a:rPr>
              <a:t> 1999)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Quadro de referência biomecânico: 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apresentação</a:t>
            </a: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Char char=""/>
              <a:defRPr/>
            </a:pPr>
            <a:r>
              <a:rPr lang="pt-BR" sz="2400" dirty="0"/>
              <a:t>Usado principalmente em reabilitação física, quando o paciente tem limitação funcional.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Char char=""/>
              <a:defRPr/>
            </a:pPr>
            <a:r>
              <a:rPr lang="pt-BR" sz="2400" dirty="0" err="1">
                <a:solidFill>
                  <a:schemeClr val="tx2">
                    <a:lumMod val="75000"/>
                  </a:schemeClr>
                </a:solidFill>
              </a:rPr>
              <a:t>Bio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400" dirty="0"/>
              <a:t>	</a:t>
            </a:r>
            <a:r>
              <a:rPr lang="pt-BR" sz="2400" dirty="0">
                <a:sym typeface="Wingdings" panose="05000000000000000000" pitchFamily="2" charset="2"/>
              </a:rPr>
              <a:t> </a:t>
            </a:r>
            <a:r>
              <a:rPr lang="pt-BR" sz="2400" dirty="0"/>
              <a:t>Cinesiologia </a:t>
            </a:r>
            <a:r>
              <a:rPr lang="pt-BR" sz="1800" dirty="0"/>
              <a:t>(fisiologia neuromuscular, anatomia músculo esquelética e biomecânica)</a:t>
            </a:r>
          </a:p>
          <a:p>
            <a:pPr marL="274320" indent="-274320" algn="just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Char char=""/>
              <a:defRPr/>
            </a:pP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Mecânico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pt-BR" sz="2400" dirty="0"/>
              <a:t>eis mecânicas </a:t>
            </a:r>
            <a:r>
              <a:rPr lang="pt-BR" sz="2400" dirty="0">
                <a:solidFill>
                  <a:schemeClr val="tx1">
                    <a:tint val="85000"/>
                  </a:schemeClr>
                </a:solidFill>
              </a:rPr>
              <a:t>(força mecânica, gravidade, fricção resistência)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Char char=""/>
              <a:defRPr/>
            </a:pPr>
            <a:r>
              <a:rPr lang="pt-BR" sz="2400" dirty="0"/>
              <a:t>Enfoque e aplicação</a:t>
            </a:r>
          </a:p>
          <a:p>
            <a:pPr marL="521208" lvl="1" indent="-182880" algn="just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pt-BR" sz="2000" dirty="0">
                <a:solidFill>
                  <a:schemeClr val="tx1">
                    <a:tint val="85000"/>
                  </a:schemeClr>
                </a:solidFill>
              </a:rPr>
              <a:t>	</a:t>
            </a:r>
            <a:r>
              <a:rPr lang="pt-BR" dirty="0"/>
              <a:t>Enfoque na função motora;</a:t>
            </a:r>
          </a:p>
          <a:p>
            <a:pPr marL="566928" lvl="1" indent="-274320" algn="just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dirty="0"/>
              <a:t>Busca a melhora da flexibilidade, força, estabilidade e resistência.</a:t>
            </a:r>
          </a:p>
          <a:p>
            <a:pPr marL="566928" lvl="1" indent="-274320" algn="just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pt-BR" dirty="0"/>
              <a:t>Aplicação: traumas nas mãos; fraturas; lesões de nervos periféricos; amputações; queimaduras; afecções cardíacas</a:t>
            </a:r>
            <a:endParaRPr lang="pt-BR" dirty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12292" name="Espaço Reservado para Número de Slide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6B1687-4AB4-4363-B19E-27C907886D9F}" type="slidenum">
              <a:rPr lang="pt-BR" altLang="es-AR" sz="1100"/>
              <a:pPr/>
              <a:t>9</a:t>
            </a:fld>
            <a:endParaRPr lang="pt-BR" altLang="es-AR"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2359</TotalTime>
  <Words>3868</Words>
  <Application>Microsoft Office PowerPoint</Application>
  <PresentationFormat>Apresentação na tela (4:3)</PresentationFormat>
  <Paragraphs>321</Paragraphs>
  <Slides>44</Slides>
  <Notes>28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52" baseType="lpstr">
      <vt:lpstr>Arial</vt:lpstr>
      <vt:lpstr>Calibri</vt:lpstr>
      <vt:lpstr>Calibri Light</vt:lpstr>
      <vt:lpstr>Courier New</vt:lpstr>
      <vt:lpstr>Times New Roman</vt:lpstr>
      <vt:lpstr>Wingdings</vt:lpstr>
      <vt:lpstr>Wingdings 2</vt:lpstr>
      <vt:lpstr>Retrospectiva</vt:lpstr>
      <vt:lpstr>   Terapia Ocupacional no Brasil dos anos 1950 aos 1970:   1º movimento</vt:lpstr>
      <vt:lpstr>Objetivos da aula</vt:lpstr>
      <vt:lpstr>Nomenclatura</vt:lpstr>
      <vt:lpstr> A Terapia Ocupacional no Brasil nos 1950:  os quadros de referência biomecânico, neuro-desenvolvimentista, perceptivo-cognitivo, comportamental, psicodinâmico de Fiddler e a Azima</vt:lpstr>
      <vt:lpstr>Constituição das primeiras bases teórico-práticas da terapia ocupacional no Brasil: desde 1956 Marcos sócio-históricos e da terapia ocupacional</vt:lpstr>
      <vt:lpstr>Constituição de saberes e práticas da terapia ocupacional:  a partir de uma concepção mecanicista do organismo humano</vt:lpstr>
      <vt:lpstr>Primeiras referências (início dos cursos nos 1950s) as intervenções realizadas tinham como objetivos principais:</vt:lpstr>
      <vt:lpstr>Quadro de referência biomecânico (Hagedorn 1999)</vt:lpstr>
      <vt:lpstr>Quadro de referência biomecânico: apresentação</vt:lpstr>
      <vt:lpstr>Quadro de referência biomecânico: pressupostos</vt:lpstr>
      <vt:lpstr>Quadro de referência biomecânico: abordagens</vt:lpstr>
      <vt:lpstr>HOJE?</vt:lpstr>
      <vt:lpstr>Quadro de referência  neuro-desenvolvimentista  (Hagedorn 1999)</vt:lpstr>
      <vt:lpstr>Quadro de referência neuro-desenvolvimentista: apresentação</vt:lpstr>
      <vt:lpstr>Quadro de referência neuro-desenvolvimentista: pressupostos</vt:lpstr>
      <vt:lpstr>Quadro de referência neuro-desenvolvimentista: abordagens - Integração sensorial </vt:lpstr>
      <vt:lpstr>Exemplos do quadro de referência neuro- desenvolvimentista </vt:lpstr>
      <vt:lpstr>HOJE:  Como ficou?</vt:lpstr>
      <vt:lpstr>Quadro de referência cognitivo-perceptivo (Hagedorn 1999)</vt:lpstr>
      <vt:lpstr>Quadro de referência cognitivo-perceptivo: enfoque e aplicação</vt:lpstr>
      <vt:lpstr>HOJE:  Como ficou?</vt:lpstr>
      <vt:lpstr>Quadro de referência comportamental</vt:lpstr>
      <vt:lpstr>Quadro de referência comportamental: apresentação</vt:lpstr>
      <vt:lpstr>Quadro de referência comportamental: pressupostos, enfoque e aplicação</vt:lpstr>
      <vt:lpstr>HOJE:  Como ficou?</vt:lpstr>
      <vt:lpstr>Quadro de Referência Psicodinâmico: Fiddler e Azima (Francisco, 1988; Hagedorn, 1999)</vt:lpstr>
      <vt:lpstr>Quadro de referência psicodinâmico: apresentação geral</vt:lpstr>
      <vt:lpstr>Análise de atividade segundo os Fidlers</vt:lpstr>
      <vt:lpstr>HOJE:  Como ficou?</vt:lpstr>
      <vt:lpstr> A Terapia Ocupacional no Brasil nos 1960:  os quadros de referência socioterápico e o retorno ao humanismo.</vt:lpstr>
      <vt:lpstr>Constituição das primeiras bases teórico-práticas da terapia ocupacional no Brasil: a partir dos 1960s Marcos sócio-históricos e da terapia ocupacional</vt:lpstr>
      <vt:lpstr>Constituição de saberes e práticas da terapia ocupacional apoiados em uma perspectiva humanista</vt:lpstr>
      <vt:lpstr>Quadro de referência socioterápico</vt:lpstr>
      <vt:lpstr>Quadro de referência socioterápico: apresentação e pressupostos(Mângia e Nicácio 2001) </vt:lpstr>
      <vt:lpstr>Quadro de referência socioterápico:  enfoque e aplicação</vt:lpstr>
      <vt:lpstr>HOJE:  Como ficou?</vt:lpstr>
      <vt:lpstr> A Terapia Ocupacional no Brasil nos 1970s:  o quadro de referência psicodinâmico.</vt:lpstr>
      <vt:lpstr>Constituição das primeiras bases teórico-práticas da terapia ocupacional no Brasil: a partir dos 1970s Marcos sócio-históricos e da terapia ocupacional</vt:lpstr>
      <vt:lpstr>Psicodinâmica revisitada (1970s)</vt:lpstr>
      <vt:lpstr>Quadro de Referência Psicodinâmico: Jô Benneton</vt:lpstr>
      <vt:lpstr>Benetton: crítica à análise de atividade dos Flidlers</vt:lpstr>
      <vt:lpstr>Benetton: “trilhas associativas”</vt:lpstr>
      <vt:lpstr>HOJE:  Como ficou?</vt:lpstr>
      <vt:lpstr>Referências bibliográficas</vt:lpstr>
    </vt:vector>
  </TitlesOfParts>
  <Company>airu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modelo1</dc:title>
  <dc:creator>yadene</dc:creator>
  <cp:lastModifiedBy>Sandra</cp:lastModifiedBy>
  <cp:revision>163</cp:revision>
  <dcterms:created xsi:type="dcterms:W3CDTF">2006-08-25T20:32:48Z</dcterms:created>
  <dcterms:modified xsi:type="dcterms:W3CDTF">2020-09-21T21:41:24Z</dcterms:modified>
</cp:coreProperties>
</file>