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81813" cy="100028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06BBC0C8-CE81-4FA7-9F53-3651025C920E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E7DA7014-F8CE-4B65-8404-AB2C3F41F0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160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31D-0260-4F8C-9FB6-1A54698A3F7E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7DC-798A-464F-A4E8-388505BC9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06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31D-0260-4F8C-9FB6-1A54698A3F7E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7DC-798A-464F-A4E8-388505BC9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46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31D-0260-4F8C-9FB6-1A54698A3F7E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7DC-798A-464F-A4E8-388505BC9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32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31D-0260-4F8C-9FB6-1A54698A3F7E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7DC-798A-464F-A4E8-388505BC9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30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31D-0260-4F8C-9FB6-1A54698A3F7E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7DC-798A-464F-A4E8-388505BC9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91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31D-0260-4F8C-9FB6-1A54698A3F7E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7DC-798A-464F-A4E8-388505BC9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597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31D-0260-4F8C-9FB6-1A54698A3F7E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7DC-798A-464F-A4E8-388505BC9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46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31D-0260-4F8C-9FB6-1A54698A3F7E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7DC-798A-464F-A4E8-388505BC9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92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31D-0260-4F8C-9FB6-1A54698A3F7E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7DC-798A-464F-A4E8-388505BC9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06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31D-0260-4F8C-9FB6-1A54698A3F7E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7DC-798A-464F-A4E8-388505BC9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47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531D-0260-4F8C-9FB6-1A54698A3F7E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7DC-798A-464F-A4E8-388505BC9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96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E531D-0260-4F8C-9FB6-1A54698A3F7E}" type="datetimeFigureOut">
              <a:rPr lang="pt-BR" smtClean="0"/>
              <a:t>24/10/2016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4C7DC-798A-464F-A4E8-388505BC90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52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0421"/>
            <a:ext cx="9144000" cy="3096126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Invalidade do testamento: revogação, caducidade, nulidade e rompimento.   Redução das disposições testamentárias.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02509"/>
          </a:xfrm>
        </p:spPr>
        <p:txBody>
          <a:bodyPr>
            <a:normAutofit fontScale="92500" lnSpcReduction="20000"/>
          </a:bodyPr>
          <a:lstStyle/>
          <a:p>
            <a:r>
              <a:rPr lang="pt-BR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Giselda Maria Fernandes Novaes Hironaka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PROFESSORA TITULAR DE DIREITO CIVIL DA FACULDADE DE DIREITO DA USP.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COORDENADORA TITULAR DA ÁREA DE DIREITO CIVIL DA ESCOLA PAULISTA DE DIREITO - EPD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MEMBRO FUNDADOR E DIRETORA NACIONAL DO IBDFAM.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PROCURADORA FEDERAL.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03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Invalidade do testamento: revogação, caducidade, nulidade e rompimento.   Redução das disposições testamentárias.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984" y="1589903"/>
            <a:ext cx="11343502" cy="45788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sz="2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b="1" dirty="0">
                <a:solidFill>
                  <a:srgbClr val="FF0000"/>
                </a:solidFill>
              </a:rPr>
              <a:t>Testamento</a:t>
            </a:r>
            <a:r>
              <a:rPr lang="pt-BR" b="1" dirty="0"/>
              <a:t> –  absoluta liberdade de testar – plena revogabilidade do negócio jurídico testamentário.</a:t>
            </a:r>
            <a:endParaRPr lang="pt-BR" b="1" u="sng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b="1" dirty="0">
                <a:solidFill>
                  <a:srgbClr val="FF0000"/>
                </a:solidFill>
              </a:rPr>
              <a:t>________________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</a:rPr>
              <a:t>Nulidade –</a:t>
            </a:r>
            <a:r>
              <a:rPr lang="pt-BR" b="1" dirty="0"/>
              <a:t> atinge o plano da validade do negócio jurídico em geral, e também do testamento, negócio jurídico unilateral que é. O testamento não vale, é nulo e, por isso, não produz os seus efeitos.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</a:rPr>
              <a:t>Ineficácia – </a:t>
            </a:r>
            <a:r>
              <a:rPr lang="pt-BR" b="1" dirty="0"/>
              <a:t>atinge o plano da eficácia do negócio jurídico em geral, e também do testamento, negócio jurídico unilateral que é. O testamento é válido, mas há causas que atingem a sua eficácia, impedindo a produção dos seus efeitos.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9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Revogação do testamento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31494"/>
            <a:ext cx="10515600" cy="5358063"/>
          </a:xfrm>
        </p:spPr>
        <p:txBody>
          <a:bodyPr>
            <a:normAutofit/>
          </a:bodyPr>
          <a:lstStyle/>
          <a:p>
            <a:pPr algn="just"/>
            <a:r>
              <a:rPr lang="pt-BR" sz="2500" b="1" dirty="0">
                <a:solidFill>
                  <a:srgbClr val="FF0000"/>
                </a:solidFill>
              </a:rPr>
              <a:t>Revogação </a:t>
            </a:r>
            <a:r>
              <a:rPr lang="pt-BR" sz="2500" b="1" dirty="0"/>
              <a:t>– “a manifestação expressa ou tácita da vontade do autor da herança, em virtude da qual, através de um outro testamento, fica antiquado o testamento anterior”. (Rubens Limongi França).</a:t>
            </a:r>
          </a:p>
          <a:p>
            <a:pPr lvl="1" algn="just"/>
            <a:r>
              <a:rPr lang="pt-BR" sz="2500" b="1" dirty="0"/>
              <a:t>Princípio da absoluta autonomia de vontade do testador do documento – sua vontade pode mudar de rumo a qualquer tempo, derivando a destinação dos bens da herança, no futuro, para um sentido completamente diverso. (art. 1969 CC)</a:t>
            </a:r>
          </a:p>
          <a:p>
            <a:pPr lvl="1" algn="just"/>
            <a:r>
              <a:rPr lang="pt-BR" sz="2500" b="1" dirty="0"/>
              <a:t>A revogação do testamento que revogou um anterior não tem o condão de revalidar aquele anterior.</a:t>
            </a:r>
          </a:p>
          <a:p>
            <a:pPr lvl="1" algn="just"/>
            <a:r>
              <a:rPr lang="pt-BR" sz="2500" b="1" dirty="0"/>
              <a:t>A revogação pode ser total ou parcial. (art. 1970 CC) – hipótese de existência concomitante de dois testamentos.</a:t>
            </a:r>
          </a:p>
          <a:p>
            <a:pPr lvl="1" algn="just"/>
            <a:r>
              <a:rPr lang="pt-BR" sz="2500" b="1" dirty="0"/>
              <a:t>Dilaceração do testamento – art. 1972 CC – testamento cerrado – invalidação e ineficácia do documento. O testamento particular também pode ser dilacerado. </a:t>
            </a:r>
          </a:p>
        </p:txBody>
      </p:sp>
    </p:spTree>
    <p:extLst>
      <p:ext uri="{BB962C8B-B14F-4D97-AF65-F5344CB8AC3E}">
        <p14:creationId xmlns:p14="http://schemas.microsoft.com/office/powerpoint/2010/main" val="273675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Caducidade do testamento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427746"/>
            <a:ext cx="10952747" cy="5430253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rgbClr val="FF0000"/>
                </a:solidFill>
              </a:rPr>
              <a:t>Caducidade – </a:t>
            </a:r>
            <a:r>
              <a:rPr lang="pt-BR" sz="2400" b="1" dirty="0"/>
              <a:t>“é a invalidade que decorre da pré-morte do herdeiro ou da inexistência de bens para formarem a herança”. (Rubens Limongi França).</a:t>
            </a:r>
          </a:p>
          <a:p>
            <a:pPr algn="just"/>
            <a:r>
              <a:rPr lang="pt-BR" sz="2400" b="1" dirty="0">
                <a:solidFill>
                  <a:srgbClr val="FF0000"/>
                </a:solidFill>
              </a:rPr>
              <a:t>Regime jurídico (esparso): </a:t>
            </a:r>
          </a:p>
          <a:p>
            <a:pPr lvl="1" algn="just"/>
            <a:r>
              <a:rPr lang="pt-BR" b="1" dirty="0">
                <a:solidFill>
                  <a:srgbClr val="FF0000"/>
                </a:solidFill>
              </a:rPr>
              <a:t>Genéricos:  </a:t>
            </a:r>
            <a:r>
              <a:rPr lang="pt-BR" b="1" dirty="0"/>
              <a:t>CC - </a:t>
            </a:r>
            <a:r>
              <a:rPr lang="pt-BR" b="1" dirty="0" err="1"/>
              <a:t>arts</a:t>
            </a:r>
            <a:r>
              <a:rPr lang="pt-BR" b="1" dirty="0"/>
              <a:t>. 1788, 1943, 1944 e 1971</a:t>
            </a:r>
          </a:p>
          <a:p>
            <a:pPr lvl="1" algn="just"/>
            <a:r>
              <a:rPr lang="pt-BR" b="1" dirty="0">
                <a:solidFill>
                  <a:srgbClr val="FF0000"/>
                </a:solidFill>
              </a:rPr>
              <a:t>Específicos: </a:t>
            </a:r>
            <a:r>
              <a:rPr lang="pt-BR" b="1" dirty="0"/>
              <a:t>CC - </a:t>
            </a:r>
            <a:r>
              <a:rPr lang="pt-BR" b="1" dirty="0" err="1"/>
              <a:t>arts</a:t>
            </a:r>
            <a:r>
              <a:rPr lang="pt-BR" b="1" dirty="0"/>
              <a:t>. 1891 e 1892 (testamento marítimo ou aeronáutico), 1895 (testamento militar), 1896 (testamento oral), 1955 e 1958 (fideicomisso) e 1939 (legados).</a:t>
            </a:r>
          </a:p>
          <a:p>
            <a:pPr lvl="1" algn="just"/>
            <a:r>
              <a:rPr lang="pt-BR" b="1" dirty="0">
                <a:solidFill>
                  <a:srgbClr val="FF0000"/>
                </a:solidFill>
              </a:rPr>
              <a:t>Em resumo: </a:t>
            </a:r>
            <a:endParaRPr lang="pt-BR" b="1" dirty="0"/>
          </a:p>
          <a:p>
            <a:pPr marL="1257300" lvl="2" indent="-342900" algn="just">
              <a:buFont typeface="+mj-lt"/>
              <a:buAutoNum type="arabicPeriod"/>
            </a:pPr>
            <a:r>
              <a:rPr lang="pt-BR" sz="2200" b="1" dirty="0"/>
              <a:t>Se os instituídos falecerem antes do instituidor ou simultaneamente a ele.</a:t>
            </a:r>
          </a:p>
          <a:p>
            <a:pPr marL="1257300" lvl="2" indent="-342900" algn="just">
              <a:buFont typeface="+mj-lt"/>
              <a:buAutoNum type="arabicPeriod"/>
            </a:pPr>
            <a:r>
              <a:rPr lang="pt-BR" sz="2200" b="1" dirty="0"/>
              <a:t>Se não se der o implemento da condição à qual estava sujeita a instituição de herdeiro.</a:t>
            </a:r>
          </a:p>
          <a:p>
            <a:pPr marL="1257300" lvl="2" indent="-342900" algn="just">
              <a:buFont typeface="+mj-lt"/>
              <a:buAutoNum type="arabicPeriod"/>
            </a:pPr>
            <a:r>
              <a:rPr lang="pt-BR" sz="2200" b="1" dirty="0"/>
              <a:t>Se os instituídos falecerem depois do instituidor, mas antes do implemento da condição.</a:t>
            </a:r>
          </a:p>
          <a:p>
            <a:pPr marL="1257300" lvl="2" indent="-342900" algn="just">
              <a:buFont typeface="+mj-lt"/>
              <a:buAutoNum type="arabicPeriod"/>
            </a:pPr>
            <a:r>
              <a:rPr lang="pt-BR" sz="2200" b="1" dirty="0"/>
              <a:t>Se os instituídos forem excluídos da sucessão, ou incapazes de herdar, ou se renunciarem.</a:t>
            </a:r>
          </a:p>
        </p:txBody>
      </p:sp>
    </p:spTree>
    <p:extLst>
      <p:ext uri="{BB962C8B-B14F-4D97-AF65-F5344CB8AC3E}">
        <p14:creationId xmlns:p14="http://schemas.microsoft.com/office/powerpoint/2010/main" val="95066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Nulidade do testamento: absoluta (nulo) ou relativa (anulável)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4589" y="1690688"/>
            <a:ext cx="11967411" cy="4790323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Nulidade – </a:t>
            </a:r>
            <a:r>
              <a:rPr lang="pt-BR" sz="2400" b="1" dirty="0"/>
              <a:t>“Como qualquer outro negócio jurídico, o testamento poderá ser inquinado de tais vícios, relativamente ao seu plano de validade, que impeçam definitivamente a produção dos efeitos pretendidos pelo testador, decorrentes de sua derradeira declaração de vontade”. (Giselda Hironaka)  Prazo para impugnar a validade – 5 anos a contar da data de seu registro.</a:t>
            </a:r>
          </a:p>
          <a:p>
            <a:pPr algn="just"/>
            <a:r>
              <a:rPr lang="pt-BR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Nulidade absoluta 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testamento nulo: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Incapacidade do testador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Impossibilidade ou ilicitude do objeto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Inobservância da forma prescrita em lei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Designação expressa em lei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 sido elaborado sob condição </a:t>
            </a:r>
            <a:r>
              <a:rPr lang="pt-B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captatória</a:t>
            </a:r>
            <a:endParaRPr lang="pt-B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Referir-se a pessoa incerta, cuja identidade não se possa averiguar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 pessoa incerta, deixando a determinação de sua identidade a cargo de terceiro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Deixar ao arbítrio de terceiro ao fixação do valor do legado</a:t>
            </a:r>
          </a:p>
        </p:txBody>
      </p:sp>
    </p:spTree>
    <p:extLst>
      <p:ext uri="{BB962C8B-B14F-4D97-AF65-F5344CB8AC3E}">
        <p14:creationId xmlns:p14="http://schemas.microsoft.com/office/powerpoint/2010/main" val="158932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Nulidade do testamento: absoluta (nulo) ou relativa (anulável)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pPr algn="just"/>
            <a:r>
              <a:rPr lang="pt-BR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Nulidade relativa 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testamento anulável: alegada por terceiro interessado e acatada pelo magistrado – efeitos a partir da sentença e apenas em relação aos que alegaram a anulabilidade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 substancial na designação de herdeiro, de legatário, ou da própria coisa legada;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Dolo capaz de induzir o testador em erro, ou de mantê-lo sob o erro em que se encontrava;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Coação contra o testador, impedindo-o de livremente testar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Simulação, cometida pelo testador. Com a intenção de violar norma jurídica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Fraude (reconhecimento de dívidas inexistentes pelo testador, com o intuito de enganar seus credores, futuros credores do espólio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04127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Rompimento do testamento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59832"/>
            <a:ext cx="10515600" cy="5101389"/>
          </a:xfrm>
        </p:spPr>
        <p:txBody>
          <a:bodyPr>
            <a:normAutofit/>
          </a:bodyPr>
          <a:lstStyle/>
          <a:p>
            <a:r>
              <a:rPr lang="pt-BR" sz="2600" b="1" dirty="0">
                <a:solidFill>
                  <a:srgbClr val="FF0000"/>
                </a:solidFill>
              </a:rPr>
              <a:t>Rompimento – </a:t>
            </a:r>
            <a:r>
              <a:rPr lang="pt-BR" sz="2600" b="1" dirty="0"/>
              <a:t>é a perda de sua eficácia em razão de superveniência de descendente do testador, ou de ignorância da existência de herdeiro necessário à época da facção do instrumento, ou de aparecimento ulterior de descendente que o testador julgava morto. (Giselda Hironaka)</a:t>
            </a:r>
          </a:p>
          <a:p>
            <a:pPr lvl="1"/>
            <a:r>
              <a:rPr lang="pt-BR" sz="2600" b="1" dirty="0" err="1">
                <a:solidFill>
                  <a:srgbClr val="FF0000"/>
                </a:solidFill>
              </a:rPr>
              <a:t>Arts</a:t>
            </a:r>
            <a:r>
              <a:rPr lang="pt-BR" sz="2600" b="1" dirty="0">
                <a:solidFill>
                  <a:srgbClr val="FF0000"/>
                </a:solidFill>
              </a:rPr>
              <a:t>. 1973 e 1974 CC – </a:t>
            </a:r>
            <a:r>
              <a:rPr lang="pt-BR" sz="2600" b="1" dirty="0"/>
              <a:t>conduzem à ineficácia do testamento (não se trata de problemas com a validade do documento).</a:t>
            </a:r>
          </a:p>
          <a:p>
            <a:pPr lvl="1"/>
            <a:r>
              <a:rPr lang="pt-BR" sz="2600" b="1" dirty="0">
                <a:solidFill>
                  <a:srgbClr val="FF0000"/>
                </a:solidFill>
              </a:rPr>
              <a:t>Se sabia </a:t>
            </a:r>
            <a:r>
              <a:rPr lang="pt-BR" sz="2600" b="1" dirty="0"/>
              <a:t>da existência de descendente (ou de herdeiro necessário) e ainda assim testou relativamente à parte indisponível, não é o caso de rompimento, mas sim de </a:t>
            </a:r>
            <a:r>
              <a:rPr lang="pt-BR" sz="2600" b="1" dirty="0">
                <a:solidFill>
                  <a:srgbClr val="FF0000"/>
                </a:solidFill>
              </a:rPr>
              <a:t>redução das disposições testamentárias</a:t>
            </a:r>
            <a:r>
              <a:rPr lang="pt-BR" sz="2600" b="1" dirty="0"/>
              <a:t>.</a:t>
            </a:r>
          </a:p>
          <a:p>
            <a:pPr lvl="1"/>
            <a:r>
              <a:rPr lang="pt-BR" sz="2600" b="1" dirty="0"/>
              <a:t>Tudo se resume numa </a:t>
            </a:r>
            <a:r>
              <a:rPr lang="pt-BR" sz="2600" b="1" dirty="0">
                <a:solidFill>
                  <a:srgbClr val="FF0000"/>
                </a:solidFill>
              </a:rPr>
              <a:t>questão de prova</a:t>
            </a:r>
            <a:r>
              <a:rPr lang="pt-BR" sz="2600" b="1" dirty="0"/>
              <a:t>, para apurar se o testador sabia ou não sabia da existência de descendente (ou de herdeiro necessário).</a:t>
            </a:r>
          </a:p>
        </p:txBody>
      </p:sp>
    </p:spTree>
    <p:extLst>
      <p:ext uri="{BB962C8B-B14F-4D97-AF65-F5344CB8AC3E}">
        <p14:creationId xmlns:p14="http://schemas.microsoft.com/office/powerpoint/2010/main" val="256949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REDUÇÃO DAS DISPOSIÇÕES DE ÚLTIMA VONTADE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8454" y="1845734"/>
            <a:ext cx="10447226" cy="5012266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600" b="1" dirty="0"/>
              <a:t>Trata-se do direito que incumbe ao herdeiro necessário de pleitear a redução da liberalidade efetuada por ato </a:t>
            </a:r>
            <a:r>
              <a:rPr lang="pt-BR" sz="2600" b="1" i="1" dirty="0"/>
              <a:t>causa mortis </a:t>
            </a:r>
            <a:r>
              <a:rPr lang="pt-BR" sz="2600" b="1" dirty="0"/>
              <a:t>ou ato </a:t>
            </a:r>
            <a:r>
              <a:rPr lang="pt-BR" sz="2600" b="1" i="1" dirty="0" err="1"/>
              <a:t>inter</a:t>
            </a:r>
            <a:r>
              <a:rPr lang="pt-BR" sz="2600" b="1" i="1" dirty="0"/>
              <a:t> vivos</a:t>
            </a:r>
            <a:r>
              <a:rPr lang="pt-BR" sz="2600" b="1" dirty="0"/>
              <a:t> até completar a legítima, se o testador dispuser além de sua cota disponível, pois a disposição excessiva não invalida o testamento. (</a:t>
            </a:r>
            <a:r>
              <a:rPr lang="pt-BR" sz="2600" b="1" dirty="0" err="1"/>
              <a:t>MHD</a:t>
            </a:r>
            <a:r>
              <a:rPr lang="pt-BR" sz="2600" b="1" dirty="0"/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600" b="1" dirty="0"/>
              <a:t> Regime jurídico: </a:t>
            </a:r>
            <a:r>
              <a:rPr lang="pt-BR" sz="2600" b="1" dirty="0" err="1"/>
              <a:t>arts</a:t>
            </a:r>
            <a:r>
              <a:rPr lang="pt-BR" sz="2600" b="1" dirty="0"/>
              <a:t>. 1967, §§ 1º e 2º, 1968, §§ 1º e 2º, e 549 do CC – não se nulifica o testamento por inteiro; apenas se o ajusta, conservando-o no que reste de legalmente possível.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600" b="1" dirty="0"/>
              <a:t>Finalidades: a) proteger e valorizar a sucessão legítima e b) respeitar e salvaguardar a vontade do testador até os limites de permissão legal.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600" b="1" dirty="0"/>
              <a:t>A </a:t>
            </a:r>
            <a:r>
              <a:rPr lang="pt-BR" sz="2600" b="1" u="sng" dirty="0"/>
              <a:t>desproporção</a:t>
            </a:r>
            <a:r>
              <a:rPr lang="pt-BR" sz="2600" b="1" dirty="0"/>
              <a:t> pode ter se dado ao tempo da facção do testamento, ou pode ter sido posterior, pela diminuição do patrimônio do testador, ao tempo da abertura da sucessão.</a:t>
            </a:r>
          </a:p>
          <a:p>
            <a:pPr>
              <a:buFont typeface="Arial" panose="020B0604020202020204" pitchFamily="34" charset="0"/>
              <a:buChar char="•"/>
            </a:pPr>
            <a:endParaRPr lang="pt-BR" b="1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607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REDUÇÃO DAS DISPOSIÇÕES DE ÚLTIMA VONTADE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b="1" dirty="0"/>
              <a:t>Regras para a readequação (art. 1967 CC):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800" b="1" dirty="0"/>
              <a:t>§1º - </a:t>
            </a:r>
            <a:r>
              <a:rPr lang="pt-BR" sz="2800" b="1" i="1" dirty="0"/>
              <a:t>pro rata </a:t>
            </a:r>
            <a:r>
              <a:rPr lang="pt-BR" sz="2800" b="1" dirty="0"/>
              <a:t>– nas quotas dos herdeiros instituídos até onde baste; mas, se insuficiente, também nas quotas dos legatários, proporcionalmente.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800" b="1" dirty="0"/>
              <a:t>§2º - o testador pode prevenir a ocorrência do desiquilíbrio e indicar as quotas, preferencialmente, sobre as quais processar-se-ão as reduções (sempre primeiro as dos herdeiros instituídos e, depois, nas dos legatários).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1" dirty="0"/>
              <a:t>Redução das doações inoficiosas (art. 549 CC): será nula a doação quanto à parte que exceder aquela de que o doador, no momento da liberalidade, poderia dispor em testamento.</a:t>
            </a:r>
          </a:p>
        </p:txBody>
      </p:sp>
    </p:spTree>
    <p:extLst>
      <p:ext uri="{BB962C8B-B14F-4D97-AF65-F5344CB8AC3E}">
        <p14:creationId xmlns:p14="http://schemas.microsoft.com/office/powerpoint/2010/main" val="95381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1159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Invalidade do testamento: revogação, caducidade, nulidade e rompimento.   Redução das disposições testamentárias.</vt:lpstr>
      <vt:lpstr>Invalidade do testamento: revogação, caducidade, nulidade e rompimento.   Redução das disposições testamentárias.</vt:lpstr>
      <vt:lpstr>Revogação do testamento</vt:lpstr>
      <vt:lpstr>Caducidade do testamento</vt:lpstr>
      <vt:lpstr>Nulidade do testamento: absoluta (nulo) ou relativa (anulável)</vt:lpstr>
      <vt:lpstr>Nulidade do testamento: absoluta (nulo) ou relativa (anulável)</vt:lpstr>
      <vt:lpstr>Rompimento do testamento</vt:lpstr>
      <vt:lpstr>REDUÇÃO DAS DISPOSIÇÕES DE ÚLTIMA VONTADE</vt:lpstr>
      <vt:lpstr>REDUÇÃO DAS DISPOSIÇÕES DE ÚLTIMA VONTADE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Invalidade do testamento: revogação, caducidade, nulidade e rompimento.</dc:title>
  <dc:creator>Giselda</dc:creator>
  <cp:lastModifiedBy>JF</cp:lastModifiedBy>
  <cp:revision>17</cp:revision>
  <cp:lastPrinted>2014-11-04T14:14:42Z</cp:lastPrinted>
  <dcterms:created xsi:type="dcterms:W3CDTF">2014-11-04T12:36:48Z</dcterms:created>
  <dcterms:modified xsi:type="dcterms:W3CDTF">2016-10-24T19:53:00Z</dcterms:modified>
</cp:coreProperties>
</file>