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35D64-8A68-654D-9ED2-DB046E4A0472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9D0D-5AC2-9144-9168-7D9781A2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5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6719C-2048-F24C-BACD-70D26498CB55}" type="slidenum">
              <a:rPr lang="pt-BR"/>
              <a:pPr/>
              <a:t>49</a:t>
            </a:fld>
            <a:endParaRPr lang="pt-B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F8A483-7644-084F-A6B9-E86E726C271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BAA5823-B1C2-564F-9FB1-714F183DAE5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A483-7644-084F-A6B9-E86E726C271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A5823-B1C2-564F-9FB1-714F183DA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F8A483-7644-084F-A6B9-E86E726C271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BAA5823-B1C2-564F-9FB1-714F183DAE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Relationship Id="rId3" Type="http://schemas.openxmlformats.org/officeDocument/2006/relationships/image" Target="../media/image61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andracest@gmail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Aleitamento</a:t>
            </a:r>
            <a:r>
              <a:rPr lang="en-US" dirty="0" smtClean="0"/>
              <a:t> </a:t>
            </a:r>
            <a:r>
              <a:rPr lang="en-US" dirty="0" err="1" smtClean="0"/>
              <a:t>Materno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FSP </a:t>
            </a:r>
          </a:p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733364" y="5497043"/>
            <a:ext cx="308086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Sandra Regina de Souza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8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6"/>
          <p:cNvSpPr txBox="1">
            <a:spLocks noChangeArrowheads="1"/>
          </p:cNvSpPr>
          <p:nvPr/>
        </p:nvSpPr>
        <p:spPr bwMode="auto">
          <a:xfrm>
            <a:off x="438150" y="1752600"/>
            <a:ext cx="8267700" cy="4872038"/>
          </a:xfrm>
          <a:prstGeom prst="rect">
            <a:avLst/>
          </a:prstGeom>
          <a:solidFill>
            <a:srgbClr val="008000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87363" indent="-487363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058863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49363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39863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Times New Roman" charset="0"/>
              </a:rPr>
              <a:t>Aumenta a duração do aleitamento materno. </a:t>
            </a:r>
            <a:endParaRPr lang="pt-BR" sz="2800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Times New Roman" charset="0"/>
              </a:rPr>
              <a:t>O contato pele-a-pele mantém o calor e permite a colonização do recém-nascido com a flora materna. </a:t>
            </a:r>
            <a:endParaRPr lang="pt-BR" sz="2800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Times New Roman" charset="0"/>
              </a:rPr>
              <a:t>O colostro é a primeira imunização do recém-nascido. </a:t>
            </a:r>
            <a:endParaRPr lang="pt-BR" sz="2800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Times New Roman" charset="0"/>
              </a:rPr>
              <a:t>Aproveita o estado de alerta do recém-nascido durante a primeira hora. </a:t>
            </a:r>
            <a:endParaRPr lang="pt-BR" sz="2800">
              <a:solidFill>
                <a:schemeClr val="bg1"/>
              </a:solidFill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Times New Roman" charset="0"/>
              </a:rPr>
              <a:t>O bebê aprende a mamar de maneira mais eficiente. </a:t>
            </a:r>
            <a:endParaRPr lang="pt-B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12" name="Text Box 1028"/>
          <p:cNvSpPr txBox="1">
            <a:spLocks noChangeArrowheads="1"/>
          </p:cNvSpPr>
          <p:nvPr/>
        </p:nvSpPr>
        <p:spPr bwMode="auto">
          <a:xfrm>
            <a:off x="762000" y="182563"/>
            <a:ext cx="7620000" cy="1401762"/>
          </a:xfrm>
          <a:prstGeom prst="rect">
            <a:avLst/>
          </a:prstGeom>
          <a:solidFill>
            <a:srgbClr val="CCFFCC"/>
          </a:solidFill>
          <a:ln w="2857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VANTAGENS DO INÍCIO PRECOCE DA AMAMENTAÇÃO </a:t>
            </a:r>
            <a:r>
              <a:rPr lang="en-US" sz="2800" b="1">
                <a:latin typeface="Arial" charset="0"/>
                <a:cs typeface="Times New Roman" charset="0"/>
              </a:rPr>
              <a:t>EM                                      RECÉM-NASCIDOS SAUDÁVEIS </a:t>
            </a:r>
            <a:endParaRPr lang="pt-BR" sz="2800"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1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008000"/>
          </a:solidFill>
          <a:ln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3200" b="1">
                <a:solidFill>
                  <a:schemeClr val="bg1"/>
                </a:solidFill>
                <a:latin typeface="Arial" charset="0"/>
              </a:rPr>
              <a:t>Como apoiar a prática da amamentação na sala de parto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5029200"/>
          </a:xfrm>
          <a:solidFill>
            <a:srgbClr val="CCFFCC"/>
          </a:solidFill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pt-BR" sz="2800" b="1">
                <a:latin typeface="Arial" charset="0"/>
              </a:rPr>
              <a:t>A experiência do trabalho de parto e parto pode afetar a amamentação e determinar sua duração.</a:t>
            </a:r>
          </a:p>
          <a:p>
            <a:pPr>
              <a:lnSpc>
                <a:spcPct val="140000"/>
              </a:lnSpc>
            </a:pPr>
            <a:r>
              <a:rPr lang="pt-BR" sz="2800" b="1">
                <a:latin typeface="Arial" charset="0"/>
              </a:rPr>
              <a:t>As práticas que separam as mães de seus bebês precisam ser mudadas.</a:t>
            </a:r>
          </a:p>
          <a:p>
            <a:pPr>
              <a:lnSpc>
                <a:spcPct val="140000"/>
              </a:lnSpc>
            </a:pPr>
            <a:r>
              <a:rPr lang="pt-BR" sz="2800" b="1">
                <a:latin typeface="Arial" charset="0"/>
              </a:rPr>
              <a:t>As mães precisam de uma atmosfera de afeto e tranqüilidade para se sentirem bem cuidadas.</a:t>
            </a:r>
          </a:p>
        </p:txBody>
      </p:sp>
    </p:spTree>
    <p:extLst>
      <p:ext uri="{BB962C8B-B14F-4D97-AF65-F5344CB8AC3E}">
        <p14:creationId xmlns:p14="http://schemas.microsoft.com/office/powerpoint/2010/main" val="13227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9" name="Group 1035"/>
          <p:cNvGrpSpPr>
            <a:grpSpLocks/>
          </p:cNvGrpSpPr>
          <p:nvPr/>
        </p:nvGrpSpPr>
        <p:grpSpPr bwMode="auto">
          <a:xfrm>
            <a:off x="608013" y="274638"/>
            <a:ext cx="7640637" cy="6296025"/>
            <a:chOff x="383" y="173"/>
            <a:chExt cx="4813" cy="3966"/>
          </a:xfrm>
        </p:grpSpPr>
        <p:sp>
          <p:nvSpPr>
            <p:cNvPr id="48133" name="Rectangle 1029"/>
            <p:cNvSpPr>
              <a:spLocks noChangeArrowheads="1"/>
            </p:cNvSpPr>
            <p:nvPr/>
          </p:nvSpPr>
          <p:spPr bwMode="auto">
            <a:xfrm rot="10800000" flipV="1">
              <a:off x="383" y="3158"/>
              <a:ext cx="259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2000" b="1">
                  <a:latin typeface="Arial" charset="0"/>
                  <a:cs typeface="Times New Roman" charset="0"/>
                </a:rPr>
                <a:t>Righard L and Alade O (1990) Efeito da rotina da sala de parto sobre a primeira mamada. Lancet 336: 1105-1107. </a:t>
              </a:r>
              <a:endParaRPr lang="pt-BR" sz="2000" b="1">
                <a:latin typeface="Arial" charset="0"/>
                <a:cs typeface="Times New Roman" charset="0"/>
              </a:endParaRPr>
            </a:p>
          </p:txBody>
        </p:sp>
        <p:pic>
          <p:nvPicPr>
            <p:cNvPr id="48137" name="Picture 10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" y="192"/>
              <a:ext cx="2412" cy="1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48138" name="Picture 10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73"/>
              <a:ext cx="2076" cy="3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195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219200"/>
          </a:xfrm>
          <a:solidFill>
            <a:srgbClr val="CCFFCC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3200" b="1">
                <a:solidFill>
                  <a:schemeClr val="tx1"/>
                </a:solidFill>
                <a:latin typeface="Arial" charset="0"/>
              </a:rPr>
              <a:t>Como criar uma atmosfera favorável na sala de parto e facilitar a amamentação precoce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5181600"/>
          </a:xfrm>
          <a:solidFill>
            <a:srgbClr val="008000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Estimule e favoreça a presença de um acompanhante, de escolha da mãe, durante o trabalho de parto e parto.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Não utilize analgésicos e/ou anestesia se não for estritamente necessário.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Não insista para que as mães fiquem deitadas durante todo o trabalho de parto.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Permita que mães e bebês mantenham contato ininterrupto durante pelo menos uma hora após o nascimento.</a:t>
            </a:r>
          </a:p>
        </p:txBody>
      </p:sp>
    </p:spTree>
    <p:extLst>
      <p:ext uri="{BB962C8B-B14F-4D97-AF65-F5344CB8AC3E}">
        <p14:creationId xmlns:p14="http://schemas.microsoft.com/office/powerpoint/2010/main" val="415584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4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914400"/>
          </a:xfrm>
          <a:solidFill>
            <a:srgbClr val="CCFFCC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3200" b="1">
                <a:solidFill>
                  <a:schemeClr val="tx1"/>
                </a:solidFill>
                <a:latin typeface="Arial" charset="0"/>
              </a:rPr>
              <a:t>Como ajudar a mãe na primeira mamada</a:t>
            </a:r>
          </a:p>
        </p:txBody>
      </p:sp>
      <p:grpSp>
        <p:nvGrpSpPr>
          <p:cNvPr id="33811" name="Group 19"/>
          <p:cNvGrpSpPr>
            <a:grpSpLocks/>
          </p:cNvGrpSpPr>
          <p:nvPr/>
        </p:nvGrpSpPr>
        <p:grpSpPr bwMode="auto">
          <a:xfrm>
            <a:off x="76200" y="1447800"/>
            <a:ext cx="9067800" cy="5292725"/>
            <a:chOff x="48" y="912"/>
            <a:chExt cx="5712" cy="3334"/>
          </a:xfrm>
        </p:grpSpPr>
        <p:pic>
          <p:nvPicPr>
            <p:cNvPr id="33809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27"/>
            <a:stretch>
              <a:fillRect/>
            </a:stretch>
          </p:blipFill>
          <p:spPr bwMode="auto">
            <a:xfrm>
              <a:off x="2784" y="912"/>
              <a:ext cx="2928" cy="2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48" y="1584"/>
              <a:ext cx="3024" cy="2662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spcBef>
                  <a:spcPct val="20000"/>
                </a:spcBef>
              </a:pPr>
              <a:r>
                <a:rPr lang="pt-BR" sz="3200" b="1">
                  <a:solidFill>
                    <a:schemeClr val="bg1"/>
                  </a:solidFill>
                  <a:latin typeface="Arial" charset="0"/>
                </a:rPr>
                <a:t>Enxugue bem o bebê, deixe-o pele-a-pele sobre o corpo da mãe logo após o nascimento, cobrindo-o com uma manta seca.</a:t>
              </a:r>
              <a:endParaRPr lang="en-US" sz="32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5328" y="283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  <a:latin typeface="Arial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34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90" name="Group 10"/>
          <p:cNvGrpSpPr>
            <a:grpSpLocks/>
          </p:cNvGrpSpPr>
          <p:nvPr/>
        </p:nvGrpSpPr>
        <p:grpSpPr bwMode="auto">
          <a:xfrm>
            <a:off x="381000" y="152400"/>
            <a:ext cx="8382000" cy="6565900"/>
            <a:chOff x="240" y="96"/>
            <a:chExt cx="5280" cy="4136"/>
          </a:xfrm>
        </p:grpSpPr>
        <p:sp>
          <p:nvSpPr>
            <p:cNvPr id="46083" name="Rectangle 3"/>
            <p:cNvSpPr>
              <a:spLocks noChangeArrowheads="1"/>
            </p:cNvSpPr>
            <p:nvPr/>
          </p:nvSpPr>
          <p:spPr bwMode="auto">
            <a:xfrm>
              <a:off x="336" y="3168"/>
              <a:ext cx="5136" cy="1064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3200" b="1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pt-BR" sz="3200" b="1">
                  <a:solidFill>
                    <a:schemeClr val="bg1"/>
                  </a:solidFill>
                  <a:latin typeface="Arial" charset="0"/>
                </a:rPr>
                <a:t>Mantenha o peito disponível e perto da boca do bebê e seja paciente. </a:t>
              </a:r>
            </a:p>
            <a:p>
              <a:pPr>
                <a:spcBef>
                  <a:spcPct val="20000"/>
                </a:spcBef>
              </a:pPr>
              <a:r>
                <a:rPr lang="pt-BR" sz="3200" b="1">
                  <a:solidFill>
                    <a:schemeClr val="bg1"/>
                  </a:solidFill>
                  <a:latin typeface="Arial" charset="0"/>
                </a:rPr>
                <a:t>Permita que ele o lamba e explore.</a:t>
              </a:r>
            </a:p>
          </p:txBody>
        </p:sp>
        <p:pic>
          <p:nvPicPr>
            <p:cNvPr id="4608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864"/>
              <a:ext cx="3408" cy="2219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240" y="96"/>
              <a:ext cx="5280" cy="576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pt-BR" sz="3200" b="1">
                  <a:latin typeface="Arial" charset="0"/>
                </a:rPr>
                <a:t>Como ajudar a mãe na primeira mamada</a:t>
              </a:r>
            </a:p>
          </p:txBody>
        </p:sp>
        <p:sp>
          <p:nvSpPr>
            <p:cNvPr id="46089" name="Text Box 9"/>
            <p:cNvSpPr txBox="1">
              <a:spLocks noChangeArrowheads="1"/>
            </p:cNvSpPr>
            <p:nvPr/>
          </p:nvSpPr>
          <p:spPr bwMode="auto">
            <a:xfrm>
              <a:off x="4224" y="288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latin typeface="Arial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9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5105400"/>
          </a:xfrm>
          <a:solidFill>
            <a:srgbClr val="008000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Mostre à mãe como estimular o reflexo de busca, tocando com o mamilo suavemente em torno da 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	boca do bebê.</a:t>
            </a:r>
          </a:p>
          <a:p>
            <a:pPr>
              <a:lnSpc>
                <a:spcPct val="140000"/>
              </a:lnSpc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Mantenha mãe e bebê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                               </a:t>
            </a:r>
            <a:r>
              <a:rPr lang="pt-BR" b="1">
                <a:solidFill>
                  <a:schemeClr val="bg1"/>
                </a:solidFill>
                <a:latin typeface="Arial" charset="0"/>
              </a:rPr>
              <a:t>juntos ao deixarem a 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                                      </a:t>
            </a:r>
            <a:r>
              <a:rPr lang="pt-BR" b="1">
                <a:solidFill>
                  <a:schemeClr val="bg1"/>
                </a:solidFill>
                <a:latin typeface="Arial" charset="0"/>
              </a:rPr>
              <a:t>sala de parto.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81000" y="152400"/>
            <a:ext cx="8382000" cy="914400"/>
          </a:xfrm>
          <a:prstGeom prst="rect">
            <a:avLst/>
          </a:prstGeom>
          <a:solidFill>
            <a:srgbClr val="CCFFCC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3200" b="1">
                <a:latin typeface="Arial" charset="0"/>
              </a:rPr>
              <a:t>Como ajudar a mãe na primeira mamada</a:t>
            </a:r>
          </a:p>
        </p:txBody>
      </p:sp>
      <p:grpSp>
        <p:nvGrpSpPr>
          <p:cNvPr id="42000" name="Group 16"/>
          <p:cNvGrpSpPr>
            <a:grpSpLocks/>
          </p:cNvGrpSpPr>
          <p:nvPr/>
        </p:nvGrpSpPr>
        <p:grpSpPr bwMode="auto">
          <a:xfrm>
            <a:off x="6419850" y="2971800"/>
            <a:ext cx="2647950" cy="3810000"/>
            <a:chOff x="4044" y="1872"/>
            <a:chExt cx="1668" cy="2400"/>
          </a:xfrm>
        </p:grpSpPr>
        <p:pic>
          <p:nvPicPr>
            <p:cNvPr id="41998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" y="1872"/>
              <a:ext cx="1668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5280" y="3993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latin typeface="Arial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8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914400"/>
          </a:xfrm>
          <a:solidFill>
            <a:srgbClr val="008000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3200">
                <a:solidFill>
                  <a:schemeClr val="bg1"/>
                </a:solidFill>
                <a:latin typeface="Arial" charset="0"/>
              </a:rPr>
              <a:t>Como ajudar a mãe após uma cesárea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5562600"/>
          </a:xfrm>
          <a:solidFill>
            <a:srgbClr val="CCFFCC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2800" b="1">
                <a:latin typeface="Arial" charset="0"/>
              </a:rPr>
              <a:t>Encoraje-a a amamentar dentro de 30 minutos após estar em condições de responder ao bebê.</a:t>
            </a:r>
          </a:p>
          <a:p>
            <a:pPr>
              <a:lnSpc>
                <a:spcPct val="120000"/>
              </a:lnSpc>
            </a:pPr>
            <a:r>
              <a:rPr lang="pt-BR" sz="2800" b="1">
                <a:latin typeface="Arial" charset="0"/>
              </a:rPr>
              <a:t>Se a mãe for responsiva, isso pode acontecer na sala de parto, mesmo que ela ainda esteja </a:t>
            </a:r>
            <a:r>
              <a:rPr lang="en-US" sz="2800" b="1">
                <a:latin typeface="Arial" charset="0"/>
              </a:rPr>
              <a:t>anestesiada.</a:t>
            </a:r>
            <a:endParaRPr lang="pt-BR" sz="2800" b="1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2800" b="1">
                <a:latin typeface="Arial" charset="0"/>
              </a:rPr>
              <a:t>Talvez seja necessário alterar a posição do soro para deixar o bebê junto à mãe.</a:t>
            </a:r>
          </a:p>
          <a:p>
            <a:pPr>
              <a:lnSpc>
                <a:spcPct val="120000"/>
              </a:lnSpc>
            </a:pPr>
            <a:r>
              <a:rPr lang="pt-BR" sz="2800" b="1">
                <a:latin typeface="Arial" charset="0"/>
              </a:rPr>
              <a:t>Propicie o alojamento conjunto assim que a mãe possa responder ao bebê.</a:t>
            </a:r>
          </a:p>
        </p:txBody>
      </p:sp>
    </p:spTree>
    <p:extLst>
      <p:ext uri="{BB962C8B-B14F-4D97-AF65-F5344CB8AC3E}">
        <p14:creationId xmlns:p14="http://schemas.microsoft.com/office/powerpoint/2010/main" val="22441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304800" y="87313"/>
            <a:ext cx="8610600" cy="6770687"/>
            <a:chOff x="192" y="55"/>
            <a:chExt cx="5424" cy="4265"/>
          </a:xfrm>
        </p:grpSpPr>
        <p:sp>
          <p:nvSpPr>
            <p:cNvPr id="24578" name="Text Box 2"/>
            <p:cNvSpPr txBox="1">
              <a:spLocks noChangeArrowheads="1"/>
            </p:cNvSpPr>
            <p:nvPr/>
          </p:nvSpPr>
          <p:spPr bwMode="auto">
            <a:xfrm>
              <a:off x="240" y="667"/>
              <a:ext cx="5328" cy="629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pt-BR" sz="2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O objetivo é evitar a hipotermia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pt-BR" sz="2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(temperatura corporal do bebê abaixo de 36ºC).</a:t>
              </a:r>
              <a:endParaRPr lang="pt-BR" sz="2800" b="1">
                <a:solidFill>
                  <a:schemeClr val="bg1"/>
                </a:solidFill>
                <a:latin typeface="Arial" charset="0"/>
                <a:cs typeface="Times New Roman" charset="0"/>
              </a:endParaRPr>
            </a:p>
          </p:txBody>
        </p:sp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240" y="55"/>
              <a:ext cx="5280" cy="52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pt-BR" sz="2800" b="1">
                  <a:latin typeface="Arial" charset="0"/>
                  <a:cs typeface="Arial" charset="0"/>
                </a:rPr>
                <a:t>Cuidados essenciais com o recém-nascido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pt-BR" sz="2800" b="1">
                  <a:latin typeface="Arial" charset="0"/>
                  <a:cs typeface="Arial" charset="0"/>
                </a:rPr>
                <a:t> SECAGEM DO BEBÊ</a:t>
              </a:r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192" y="4031"/>
              <a:ext cx="5424" cy="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pt-BR" sz="1600" b="1">
                  <a:solidFill>
                    <a:srgbClr val="FF0066"/>
                  </a:solidFill>
                  <a:latin typeface="Arial" charset="0"/>
                </a:rPr>
                <a:t>Cuidados essenciais com o recém-nascido. 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pt-BR" sz="1600" b="1">
                  <a:solidFill>
                    <a:srgbClr val="FF0066"/>
                  </a:solidFill>
                  <a:latin typeface="Arial" charset="0"/>
                </a:rPr>
                <a:t>Istituto per L´Infanzia, Trieste. [Tradução e adaptação: SES Pernambuco]</a:t>
              </a: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240" y="1344"/>
              <a:ext cx="5328" cy="262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2800" b="1">
                  <a:latin typeface="Arial" charset="0"/>
                  <a:cs typeface="Arial" charset="0"/>
                </a:rPr>
                <a:t>Evite a perda de calor por evaporação através da pele:</a:t>
              </a:r>
              <a:endParaRPr lang="pt-BR" sz="2800" b="1">
                <a:latin typeface="Arial" charset="0"/>
                <a:cs typeface="Times New Roman" charset="0"/>
              </a:endParaRP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pt-BR" sz="2800" b="1">
                  <a:latin typeface="Arial" charset="0"/>
                  <a:cs typeface="Arial" charset="0"/>
                </a:rPr>
                <a:t> Desligue o ar condicionado ou providencie o 	aquecimento da sala.</a:t>
              </a:r>
              <a:endParaRPr lang="pt-BR" sz="2800" b="1">
                <a:latin typeface="Arial" charset="0"/>
                <a:cs typeface="Times New Roman" charset="0"/>
              </a:endParaRP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pt-BR" sz="2800" b="1">
                  <a:latin typeface="Arial" charset="0"/>
                  <a:cs typeface="Arial" charset="0"/>
                </a:rPr>
                <a:t> Seque imediatamente o bebê usando panos 	limpos e secos.</a:t>
              </a:r>
              <a:endParaRPr lang="pt-BR" sz="2800" b="1">
                <a:latin typeface="Arial" charset="0"/>
                <a:cs typeface="Times New Roman" charset="0"/>
              </a:endParaRPr>
            </a:p>
            <a:p>
              <a:pPr algn="l">
                <a:spcBef>
                  <a:spcPct val="50000"/>
                </a:spcBef>
                <a:buFontTx/>
                <a:buChar char="•"/>
              </a:pPr>
              <a:r>
                <a:rPr lang="pt-BR" sz="2800" b="1">
                  <a:latin typeface="Arial" charset="0"/>
                  <a:cs typeface="Arial" charset="0"/>
                </a:rPr>
                <a:t> Mude o pano molhado e cubra o bebê com 	outro pano seco.</a:t>
              </a:r>
              <a:endParaRPr lang="pt-BR" sz="2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81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4" name="Group 1034"/>
          <p:cNvGrpSpPr>
            <a:grpSpLocks/>
          </p:cNvGrpSpPr>
          <p:nvPr/>
        </p:nvGrpSpPr>
        <p:grpSpPr bwMode="auto">
          <a:xfrm>
            <a:off x="304800" y="76200"/>
            <a:ext cx="8610600" cy="6770688"/>
            <a:chOff x="192" y="48"/>
            <a:chExt cx="5424" cy="4265"/>
          </a:xfrm>
        </p:grpSpPr>
        <p:sp>
          <p:nvSpPr>
            <p:cNvPr id="26627" name="Text Box 1027"/>
            <p:cNvSpPr txBox="1">
              <a:spLocks noChangeArrowheads="1"/>
            </p:cNvSpPr>
            <p:nvPr/>
          </p:nvSpPr>
          <p:spPr bwMode="auto">
            <a:xfrm>
              <a:off x="312" y="382"/>
              <a:ext cx="5208" cy="1679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pt-BR" b="1">
                  <a:solidFill>
                    <a:srgbClr val="FFFF00"/>
                  </a:solidFill>
                  <a:latin typeface="Arial" charset="0"/>
                  <a:cs typeface="Arial" charset="0"/>
                </a:rPr>
                <a:t> </a:t>
              </a:r>
              <a:r>
                <a:rPr lang="pt-BR" sz="28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DESOBSTRUÇÃO DAS VIAS AÉREAS</a:t>
              </a:r>
              <a:endParaRPr lang="pt-BR" sz="2800">
                <a:solidFill>
                  <a:srgbClr val="FFFF00"/>
                </a:solidFill>
                <a:cs typeface="Times New Roman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pt-BR" sz="28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Após desprendimento do pólo cefálico: Proceda a limpeza delicada das secreções que se encontram na boca do bebê, com gaze ou compressa cirúrgica.</a:t>
              </a:r>
              <a:endParaRPr lang="pt-BR" sz="2800" b="1">
                <a:solidFill>
                  <a:schemeClr val="bg1"/>
                </a:solidFill>
                <a:latin typeface="Arial" charset="0"/>
                <a:cs typeface="Times New Roman" charset="0"/>
              </a:endParaRPr>
            </a:p>
          </p:txBody>
        </p:sp>
        <p:sp>
          <p:nvSpPr>
            <p:cNvPr id="26630" name="Text Box 1030"/>
            <p:cNvSpPr txBox="1">
              <a:spLocks noChangeArrowheads="1"/>
            </p:cNvSpPr>
            <p:nvPr/>
          </p:nvSpPr>
          <p:spPr bwMode="auto">
            <a:xfrm>
              <a:off x="192" y="4024"/>
              <a:ext cx="5424" cy="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pt-BR" sz="1600" b="1">
                  <a:solidFill>
                    <a:srgbClr val="FF0066"/>
                  </a:solidFill>
                  <a:latin typeface="Arial" charset="0"/>
                </a:rPr>
                <a:t>Cuidados essenciais com o recém-nascido. 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pt-BR" sz="1600" b="1">
                  <a:solidFill>
                    <a:srgbClr val="FF0066"/>
                  </a:solidFill>
                  <a:latin typeface="Arial" charset="0"/>
                </a:rPr>
                <a:t>Istituto per L´Infanzia, Trieste. [Tradução e adaptação: SES Pernambuco]</a:t>
              </a:r>
            </a:p>
          </p:txBody>
        </p:sp>
        <p:sp>
          <p:nvSpPr>
            <p:cNvPr id="26631" name="Text Box 1031"/>
            <p:cNvSpPr txBox="1">
              <a:spLocks noChangeArrowheads="1"/>
            </p:cNvSpPr>
            <p:nvPr/>
          </p:nvSpPr>
          <p:spPr bwMode="auto">
            <a:xfrm>
              <a:off x="240" y="48"/>
              <a:ext cx="5280" cy="2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2800" b="1">
                  <a:latin typeface="Arial" charset="0"/>
                  <a:cs typeface="Arial" charset="0"/>
                </a:rPr>
                <a:t>Cuidados essenciais com o recém-nascido</a:t>
              </a:r>
            </a:p>
          </p:txBody>
        </p:sp>
        <p:sp>
          <p:nvSpPr>
            <p:cNvPr id="26632" name="Text Box 1032"/>
            <p:cNvSpPr txBox="1">
              <a:spLocks noChangeArrowheads="1"/>
            </p:cNvSpPr>
            <p:nvPr/>
          </p:nvSpPr>
          <p:spPr bwMode="auto">
            <a:xfrm>
              <a:off x="288" y="2161"/>
              <a:ext cx="5280" cy="167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pt-BR" sz="2800" b="1">
                  <a:latin typeface="Arial" charset="0"/>
                  <a:cs typeface="Arial" charset="0"/>
                </a:rPr>
                <a:t> </a:t>
              </a:r>
              <a:r>
                <a:rPr lang="pt-BR" sz="2800" b="1">
                  <a:solidFill>
                    <a:srgbClr val="008000"/>
                  </a:solidFill>
                  <a:latin typeface="Arial" charset="0"/>
                  <a:cs typeface="Arial" charset="0"/>
                </a:rPr>
                <a:t>UM BEBÊ VIGOROSO NÃO PRECISA DE ASPIRAÇÃO</a:t>
              </a:r>
              <a:r>
                <a:rPr lang="pt-BR" sz="2800">
                  <a:latin typeface="Arial" charset="0"/>
                  <a:cs typeface="Arial" charset="0"/>
                </a:rPr>
                <a:t> 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pt-BR" sz="2800" b="1">
                  <a:latin typeface="Arial" charset="0"/>
                  <a:cs typeface="Arial" charset="0"/>
                </a:rPr>
                <a:t>A sucção na área da faringe posterior resultará em estimulação vagal, produzindo apnéia e pequenos períodos de bradicardia. </a:t>
              </a: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578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5" name="Group 27"/>
          <p:cNvGrpSpPr>
            <a:grpSpLocks/>
          </p:cNvGrpSpPr>
          <p:nvPr/>
        </p:nvGrpSpPr>
        <p:grpSpPr bwMode="auto">
          <a:xfrm>
            <a:off x="76200" y="152400"/>
            <a:ext cx="9220200" cy="6537325"/>
            <a:chOff x="48" y="96"/>
            <a:chExt cx="5808" cy="4118"/>
          </a:xfrm>
        </p:grpSpPr>
        <p:sp>
          <p:nvSpPr>
            <p:cNvPr id="2050" name="Text Box 2"/>
            <p:cNvSpPr txBox="1">
              <a:spLocks noChangeArrowheads="1"/>
            </p:cNvSpPr>
            <p:nvPr/>
          </p:nvSpPr>
          <p:spPr bwMode="auto">
            <a:xfrm>
              <a:off x="432" y="96"/>
              <a:ext cx="4896" cy="1372"/>
            </a:xfrm>
            <a:prstGeom prst="rect">
              <a:avLst/>
            </a:prstGeom>
            <a:solidFill>
              <a:srgbClr val="CCFFCC"/>
            </a:solidFill>
            <a:ln w="762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pt-BR" sz="4000" b="1" dirty="0">
                  <a:solidFill>
                    <a:srgbClr val="008000"/>
                  </a:solidFill>
                  <a:latin typeface="Arial" charset="0"/>
                </a:rPr>
                <a:t>Como promover a amamentação durante a gravidez e após o parto</a:t>
              </a:r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3648" y="3696"/>
              <a:ext cx="20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pt-BR" b="1">
                  <a:solidFill>
                    <a:srgbClr val="CCFFCC"/>
                  </a:solidFill>
                  <a:latin typeface="Arial" charset="0"/>
                </a:rPr>
                <a:t>Instituto de Saúde</a:t>
              </a:r>
            </a:p>
            <a:p>
              <a:pPr algn="r"/>
              <a:r>
                <a:rPr lang="pt-BR" b="1">
                  <a:solidFill>
                    <a:srgbClr val="CCFFCC"/>
                  </a:solidFill>
                  <a:latin typeface="Arial" charset="0"/>
                </a:rPr>
                <a:t>CIP/SES-SP</a:t>
              </a:r>
            </a:p>
          </p:txBody>
        </p:sp>
        <p:grpSp>
          <p:nvGrpSpPr>
            <p:cNvPr id="2071" name="Group 23"/>
            <p:cNvGrpSpPr>
              <a:grpSpLocks/>
            </p:cNvGrpSpPr>
            <p:nvPr/>
          </p:nvGrpSpPr>
          <p:grpSpPr bwMode="auto">
            <a:xfrm>
              <a:off x="48" y="1632"/>
              <a:ext cx="5712" cy="1964"/>
              <a:chOff x="48" y="1632"/>
              <a:chExt cx="5712" cy="1964"/>
            </a:xfrm>
          </p:grpSpPr>
          <p:pic>
            <p:nvPicPr>
              <p:cNvPr id="2064" name="Picture 16" descr="C:\Documents and Settings\Ana Julia\My Documents\My Pictures\pre natal AM.JPG"/>
              <p:cNvPicPr>
                <a:picLocks noChangeAspect="1" noChangeArrowheads="1"/>
              </p:cNvPicPr>
              <p:nvPr/>
            </p:nvPicPr>
            <p:blipFill>
              <a:blip r:embed="rId2">
                <a:lum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1632"/>
                <a:ext cx="2640" cy="194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CCFFCC"/>
                </a:solidFill>
                <a:miter lim="800000"/>
                <a:headEnd/>
                <a:tailEnd/>
              </a:ln>
            </p:spPr>
          </p:pic>
          <p:pic>
            <p:nvPicPr>
              <p:cNvPr id="2070" name="Picture 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1650"/>
                <a:ext cx="3072" cy="1946"/>
              </a:xfrm>
              <a:prstGeom prst="rect">
                <a:avLst/>
              </a:prstGeom>
              <a:noFill/>
              <a:ln w="57150">
                <a:solidFill>
                  <a:srgbClr val="CCFF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2256" y="3369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5424" y="336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5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64" name="Group 16"/>
          <p:cNvGrpSpPr>
            <a:grpSpLocks/>
          </p:cNvGrpSpPr>
          <p:nvPr/>
        </p:nvGrpSpPr>
        <p:grpSpPr bwMode="auto">
          <a:xfrm>
            <a:off x="304800" y="76200"/>
            <a:ext cx="8686800" cy="6770688"/>
            <a:chOff x="192" y="48"/>
            <a:chExt cx="5472" cy="4265"/>
          </a:xfrm>
        </p:grpSpPr>
        <p:sp>
          <p:nvSpPr>
            <p:cNvPr id="27650" name="Text Box 2"/>
            <p:cNvSpPr txBox="1">
              <a:spLocks noChangeArrowheads="1"/>
            </p:cNvSpPr>
            <p:nvPr/>
          </p:nvSpPr>
          <p:spPr bwMode="auto">
            <a:xfrm>
              <a:off x="288" y="465"/>
              <a:ext cx="5184" cy="3256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pt-BR" sz="3200" b="1">
                  <a:solidFill>
                    <a:srgbClr val="008000"/>
                  </a:solidFill>
                  <a:latin typeface="Arial" charset="0"/>
                  <a:cs typeface="Arial" charset="0"/>
                </a:rPr>
                <a:t> </a:t>
              </a:r>
              <a:r>
                <a:rPr lang="pt-BR" sz="2800" b="1">
                  <a:solidFill>
                    <a:srgbClr val="008000"/>
                  </a:solidFill>
                  <a:latin typeface="Arial" charset="0"/>
                  <a:cs typeface="Arial" charset="0"/>
                </a:rPr>
                <a:t>AVALIAÇÃO DO BEBÊ</a:t>
              </a:r>
              <a:endParaRPr lang="pt-BR" sz="2800" b="1">
                <a:solidFill>
                  <a:srgbClr val="008000"/>
                </a:solidFill>
                <a:latin typeface="Arial" charset="0"/>
                <a:cs typeface="Times New Roman" charset="0"/>
              </a:endParaRPr>
            </a:p>
            <a:p>
              <a:pPr algn="just">
                <a:lnSpc>
                  <a:spcPct val="130000"/>
                </a:lnSpc>
                <a:spcBef>
                  <a:spcPct val="50000"/>
                </a:spcBef>
              </a:pPr>
              <a:r>
                <a:rPr lang="pt-BR" sz="2800" b="1">
                  <a:latin typeface="Arial" charset="0"/>
                  <a:cs typeface="Arial" charset="0"/>
                </a:rPr>
                <a:t>Avalia-se o bebê para </a:t>
              </a:r>
            </a:p>
            <a:p>
              <a:pPr algn="just">
                <a:lnSpc>
                  <a:spcPct val="130000"/>
                </a:lnSpc>
                <a:spcBef>
                  <a:spcPct val="50000"/>
                </a:spcBef>
              </a:pPr>
              <a:r>
                <a:rPr lang="pt-BR" sz="2800" b="1">
                  <a:latin typeface="Arial" charset="0"/>
                  <a:cs typeface="Arial" charset="0"/>
                </a:rPr>
                <a:t>identificar aqueles que </a:t>
              </a:r>
            </a:p>
            <a:p>
              <a:pPr algn="just">
                <a:lnSpc>
                  <a:spcPct val="130000"/>
                </a:lnSpc>
                <a:spcBef>
                  <a:spcPct val="50000"/>
                </a:spcBef>
              </a:pPr>
              <a:r>
                <a:rPr lang="pt-BR" sz="2800" b="1">
                  <a:latin typeface="Arial" charset="0"/>
                  <a:cs typeface="Arial" charset="0"/>
                </a:rPr>
                <a:t>necessitam de </a:t>
              </a:r>
            </a:p>
            <a:p>
              <a:pPr algn="just">
                <a:lnSpc>
                  <a:spcPct val="130000"/>
                </a:lnSpc>
                <a:spcBef>
                  <a:spcPct val="50000"/>
                </a:spcBef>
              </a:pPr>
              <a:r>
                <a:rPr lang="pt-BR" sz="2800" b="1">
                  <a:latin typeface="Arial" charset="0"/>
                  <a:cs typeface="Arial" charset="0"/>
                </a:rPr>
                <a:t>cuidados especiais. </a:t>
              </a:r>
            </a:p>
            <a:p>
              <a:pPr algn="just">
                <a:lnSpc>
                  <a:spcPct val="130000"/>
                </a:lnSpc>
                <a:spcBef>
                  <a:spcPct val="50000"/>
                </a:spcBef>
              </a:pPr>
              <a:r>
                <a:rPr lang="pt-BR" sz="2800" b="1">
                  <a:latin typeface="Arial" charset="0"/>
                  <a:cs typeface="Arial" charset="0"/>
                </a:rPr>
                <a:t>Os bebês saudáveis devem ser dados às mães imediatamente.  </a:t>
              </a:r>
              <a:endParaRPr lang="pt-BR" sz="2800" b="1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192" y="4024"/>
              <a:ext cx="5424" cy="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pt-BR" sz="1600" b="1">
                  <a:solidFill>
                    <a:srgbClr val="FF0066"/>
                  </a:solidFill>
                  <a:latin typeface="Arial" charset="0"/>
                </a:rPr>
                <a:t>Cuidados essenciais com o recém-nascido. 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pt-BR" sz="1600" b="1">
                  <a:solidFill>
                    <a:srgbClr val="FF0066"/>
                  </a:solidFill>
                  <a:latin typeface="Arial" charset="0"/>
                </a:rPr>
                <a:t>Istituto per L´Infanzia, Trieste. [Tradução e adaptação: SES Pernambuco]</a:t>
              </a: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40" y="48"/>
              <a:ext cx="5280" cy="2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2800" b="1">
                  <a:latin typeface="Arial" charset="0"/>
                  <a:cs typeface="Arial" charset="0"/>
                </a:rPr>
                <a:t>Cuidados essenciais com o recém-nascido</a:t>
              </a:r>
            </a:p>
          </p:txBody>
        </p:sp>
        <p:pic>
          <p:nvPicPr>
            <p:cNvPr id="27662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960"/>
              <a:ext cx="2592" cy="194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42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2" name="Group 8"/>
          <p:cNvGrpSpPr>
            <a:grpSpLocks/>
          </p:cNvGrpSpPr>
          <p:nvPr/>
        </p:nvGrpSpPr>
        <p:grpSpPr bwMode="auto">
          <a:xfrm>
            <a:off x="304800" y="76200"/>
            <a:ext cx="8610600" cy="6770688"/>
            <a:chOff x="192" y="48"/>
            <a:chExt cx="5424" cy="4265"/>
          </a:xfrm>
        </p:grpSpPr>
        <p:sp>
          <p:nvSpPr>
            <p:cNvPr id="31746" name="Rectangle 2"/>
            <p:cNvSpPr>
              <a:spLocks noChangeArrowheads="1"/>
            </p:cNvSpPr>
            <p:nvPr/>
          </p:nvSpPr>
          <p:spPr bwMode="auto">
            <a:xfrm>
              <a:off x="192" y="480"/>
              <a:ext cx="5424" cy="351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pt-BR" sz="3200">
                  <a:solidFill>
                    <a:schemeClr val="bg1"/>
                  </a:solidFill>
                  <a:latin typeface="Arial" charset="0"/>
                  <a:cs typeface="Arial" charset="0"/>
                </a:rPr>
                <a:t> </a:t>
              </a:r>
              <a:r>
                <a:rPr lang="pt-BR" sz="3200">
                  <a:solidFill>
                    <a:schemeClr val="bg1"/>
                  </a:solidFill>
                  <a:cs typeface="Times New Roman" charset="0"/>
                </a:rPr>
                <a:t> </a:t>
              </a:r>
              <a:r>
                <a:rPr lang="pt-BR" sz="3600" b="1">
                  <a:solidFill>
                    <a:srgbClr val="FFFF00"/>
                  </a:solidFill>
                  <a:latin typeface="Arial" charset="0"/>
                  <a:cs typeface="Arial" charset="0"/>
                </a:rPr>
                <a:t>CUIDADOS COM O CORDÃO</a:t>
              </a:r>
              <a:r>
                <a:rPr lang="pt-BR" sz="3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endParaRPr lang="pt-BR" sz="3200">
                <a:solidFill>
                  <a:schemeClr val="bg1"/>
                </a:solidFill>
                <a:cs typeface="Times New Roman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pt-BR" sz="2800">
                  <a:solidFill>
                    <a:schemeClr val="bg1"/>
                  </a:solidFill>
                  <a:latin typeface="Arial" charset="0"/>
                  <a:cs typeface="Arial" charset="0"/>
                </a:rPr>
                <a:t> </a:t>
              </a:r>
              <a:r>
                <a:rPr lang="pt-BR" sz="4400">
                  <a:solidFill>
                    <a:schemeClr val="bg1"/>
                  </a:solidFill>
                  <a:latin typeface="Arial" charset="0"/>
                  <a:cs typeface="Arial" charset="0"/>
                </a:rPr>
                <a:t>Quando ligar o cordão?</a:t>
              </a:r>
              <a:r>
                <a:rPr lang="pt-BR" sz="400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endParaRPr lang="pt-BR" sz="4000">
                <a:solidFill>
                  <a:schemeClr val="bg1"/>
                </a:solidFill>
                <a:cs typeface="Times New Roman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pt-BR" sz="3600">
                  <a:solidFill>
                    <a:srgbClr val="FFFF00"/>
                  </a:solidFill>
                  <a:latin typeface="Arial" charset="0"/>
                  <a:cs typeface="Arial" charset="0"/>
                </a:rPr>
                <a:t>NO PARTO VAGINAL</a:t>
              </a:r>
              <a:endParaRPr lang="pt-BR" sz="3600">
                <a:solidFill>
                  <a:srgbClr val="FFFF00"/>
                </a:solidFill>
                <a:cs typeface="Times New Roman" charset="0"/>
              </a:endParaRPr>
            </a:p>
            <a:p>
              <a:pPr algn="l">
                <a:lnSpc>
                  <a:spcPct val="110000"/>
                </a:lnSpc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Quando o bebê é colocado sobre o corpo da mãe, pode-se esperar</a:t>
              </a:r>
              <a:r>
                <a:rPr lang="en-US" sz="3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pt-BR" sz="3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sem ligar o cordão até o desaparecimento das pulsações, sem</a:t>
              </a:r>
              <a:r>
                <a:rPr lang="en-US" sz="3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 que haja</a:t>
              </a:r>
              <a:r>
                <a:rPr lang="pt-BR" sz="3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 aumento dos valores da hemoglobina no recém-nascido. </a:t>
              </a:r>
            </a:p>
          </p:txBody>
        </p:sp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192" y="4024"/>
              <a:ext cx="5424" cy="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pt-BR" sz="1600" b="1">
                  <a:solidFill>
                    <a:srgbClr val="FF0066"/>
                  </a:solidFill>
                  <a:latin typeface="Arial" charset="0"/>
                </a:rPr>
                <a:t>Cuidados essenciais com o recém-nascido. 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pt-BR" sz="1600" b="1">
                  <a:solidFill>
                    <a:srgbClr val="FF0066"/>
                  </a:solidFill>
                  <a:latin typeface="Arial" charset="0"/>
                </a:rPr>
                <a:t>Istituto per L´Infanzia, Trieste. [Tradução e adaptação: SES Pernambuco]</a:t>
              </a:r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240" y="48"/>
              <a:ext cx="5280" cy="2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2800" b="1">
                  <a:latin typeface="Arial" charset="0"/>
                  <a:cs typeface="Arial" charset="0"/>
                </a:rPr>
                <a:t>Cuidados essenciais com o recém-nascido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5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304800" y="76200"/>
            <a:ext cx="8839200" cy="6770688"/>
            <a:chOff x="192" y="48"/>
            <a:chExt cx="5568" cy="4265"/>
          </a:xfrm>
        </p:grpSpPr>
        <p:sp>
          <p:nvSpPr>
            <p:cNvPr id="28674" name="Text Box 2"/>
            <p:cNvSpPr txBox="1">
              <a:spLocks noChangeArrowheads="1"/>
            </p:cNvSpPr>
            <p:nvPr/>
          </p:nvSpPr>
          <p:spPr bwMode="auto">
            <a:xfrm>
              <a:off x="576" y="450"/>
              <a:ext cx="4608" cy="1926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pt-BR" sz="3200" b="1">
                  <a:latin typeface="Arial" charset="0"/>
                  <a:cs typeface="Arial" charset="0"/>
                </a:rPr>
                <a:t>  </a:t>
              </a:r>
              <a:r>
                <a:rPr lang="pt-BR" sz="3200" b="1">
                  <a:solidFill>
                    <a:srgbClr val="008000"/>
                  </a:solidFill>
                  <a:latin typeface="Arial" charset="0"/>
                  <a:cs typeface="Arial" charset="0"/>
                </a:rPr>
                <a:t>O BANHO DO BEBÊ</a:t>
              </a:r>
              <a:r>
                <a:rPr lang="pt-BR" sz="3200">
                  <a:latin typeface="Arial" charset="0"/>
                  <a:cs typeface="Arial" charset="0"/>
                </a:rPr>
                <a:t> </a:t>
              </a:r>
              <a:endParaRPr lang="pt-BR" sz="3200">
                <a:latin typeface="Arial" charset="0"/>
                <a:cs typeface="Times New Roman" charset="0"/>
              </a:endParaRPr>
            </a:p>
            <a:p>
              <a:pPr algn="l">
                <a:lnSpc>
                  <a:spcPct val="110000"/>
                </a:lnSpc>
                <a:spcBef>
                  <a:spcPct val="50000"/>
                </a:spcBef>
              </a:pPr>
              <a:r>
                <a:rPr lang="pt-BR" sz="3200">
                  <a:latin typeface="Arial" charset="0"/>
                  <a:cs typeface="Arial" charset="0"/>
                </a:rPr>
                <a:t>O banho do bebê pode ser adiado, mesmo que a  prática cultural seja banhá-lo por est</a:t>
              </a:r>
              <a:r>
                <a:rPr lang="en-US" sz="3200">
                  <a:latin typeface="Arial" charset="0"/>
                  <a:cs typeface="Arial" charset="0"/>
                </a:rPr>
                <a:t>ar</a:t>
              </a:r>
              <a:r>
                <a:rPr lang="pt-BR" sz="3200">
                  <a:latin typeface="Arial" charset="0"/>
                  <a:cs typeface="Arial" charset="0"/>
                </a:rPr>
                <a:t> suja de sangue ou de mecônio</a:t>
              </a:r>
              <a:r>
                <a:rPr lang="en-US" sz="3200">
                  <a:latin typeface="Arial" charset="0"/>
                  <a:cs typeface="Arial" charset="0"/>
                </a:rPr>
                <a:t>.</a:t>
              </a:r>
              <a:r>
                <a:rPr lang="pt-BR" sz="3200" i="1">
                  <a:latin typeface="Arial" charset="0"/>
                  <a:cs typeface="Arial" charset="0"/>
                </a:rPr>
                <a:t> </a:t>
              </a:r>
              <a:endParaRPr lang="pt-BR" sz="3200">
                <a:latin typeface="Arial" charset="0"/>
              </a:endParaRP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528" y="2706"/>
              <a:ext cx="3456" cy="83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O banho deve ser dado </a:t>
              </a:r>
            </a:p>
            <a:p>
              <a:pPr algn="l"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6 horas após o parto.</a:t>
              </a:r>
              <a:r>
                <a:rPr lang="pt-BR" sz="3200">
                  <a:solidFill>
                    <a:schemeClr val="bg1"/>
                  </a:solidFill>
                </a:rPr>
                <a:t> </a:t>
              </a:r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192" y="4024"/>
              <a:ext cx="5424" cy="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pt-BR" sz="1600" b="1">
                  <a:solidFill>
                    <a:srgbClr val="FF0066"/>
                  </a:solidFill>
                  <a:latin typeface="Arial" charset="0"/>
                </a:rPr>
                <a:t>Cuidados essenciais com o recém-nascido. </a:t>
              </a:r>
            </a:p>
            <a:p>
              <a:pPr algn="l">
                <a:lnSpc>
                  <a:spcPct val="50000"/>
                </a:lnSpc>
                <a:spcBef>
                  <a:spcPct val="50000"/>
                </a:spcBef>
              </a:pPr>
              <a:r>
                <a:rPr lang="pt-BR" sz="1600" b="1">
                  <a:solidFill>
                    <a:srgbClr val="FF0066"/>
                  </a:solidFill>
                  <a:latin typeface="Arial" charset="0"/>
                </a:rPr>
                <a:t>Istituto per L´Infanzia, Trieste. [Tradução e adaptação: SES Pernambuco]</a:t>
              </a:r>
            </a:p>
          </p:txBody>
        </p:sp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076"/>
              <a:ext cx="2064" cy="2004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528" y="48"/>
              <a:ext cx="4752" cy="2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2800" b="1">
                  <a:latin typeface="Arial" charset="0"/>
                  <a:cs typeface="Arial" charset="0"/>
                </a:rPr>
                <a:t>Cuidados essenciais com o recém-nascido</a:t>
              </a:r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5328" y="3897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latin typeface="Arial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20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609600" y="228600"/>
            <a:ext cx="7848600" cy="6477000"/>
            <a:chOff x="384" y="144"/>
            <a:chExt cx="4944" cy="4080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576" y="144"/>
              <a:ext cx="4608" cy="19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4000" b="1">
                  <a:solidFill>
                    <a:srgbClr val="008000"/>
                  </a:solidFill>
                  <a:latin typeface="Arial" charset="0"/>
                </a:rPr>
                <a:t>Oferecer ajuda às mães na sala de parto, facilita o estabelecimento precoce da amamentação e estimula o trabalho em equipe.</a:t>
              </a:r>
            </a:p>
          </p:txBody>
        </p:sp>
        <p:pic>
          <p:nvPicPr>
            <p:cNvPr id="9233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696"/>
              <a:ext cx="49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234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292"/>
              <a:ext cx="3264" cy="1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39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3505200" cy="6553200"/>
          </a:xfrm>
          <a:solidFill>
            <a:schemeClr val="bg1"/>
          </a:solidFill>
          <a:ln w="57150">
            <a:solidFill>
              <a:srgbClr val="CC99FF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CO</a:t>
            </a:r>
            <a:r>
              <a:rPr lang="pt-BR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MO O LEITE </a:t>
            </a:r>
            <a:br>
              <a:rPr lang="pt-BR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pt-BR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VAI DO PEITO </a:t>
            </a:r>
            <a:br>
              <a:rPr lang="pt-BR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pt-BR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PARA</a:t>
            </a:r>
            <a:r>
              <a:rPr lang="en-US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O </a:t>
            </a:r>
            <a:r>
              <a:rPr lang="pt-BR" sz="4800" b="1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BEBÊ</a:t>
            </a:r>
            <a:endParaRPr lang="pt-BR" sz="4000" b="1">
              <a:solidFill>
                <a:srgbClr val="FF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943600" y="58674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b="1">
                <a:solidFill>
                  <a:schemeClr val="bg1"/>
                </a:solidFill>
              </a:rPr>
              <a:t>Instituto de Saúde</a:t>
            </a:r>
          </a:p>
          <a:p>
            <a:pPr algn="ctr"/>
            <a:r>
              <a:rPr lang="pt-BR" b="1">
                <a:solidFill>
                  <a:schemeClr val="bg1"/>
                </a:solidFill>
              </a:rPr>
              <a:t>CIP/SES-SP</a:t>
            </a:r>
          </a:p>
        </p:txBody>
      </p:sp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228600" y="228600"/>
            <a:ext cx="2133600" cy="3186113"/>
            <a:chOff x="144" y="144"/>
            <a:chExt cx="1344" cy="2007"/>
          </a:xfrm>
        </p:grpSpPr>
        <p:pic>
          <p:nvPicPr>
            <p:cNvPr id="46096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44"/>
              <a:ext cx="1296" cy="1968"/>
            </a:xfrm>
            <a:prstGeom prst="rect">
              <a:avLst/>
            </a:prstGeom>
            <a:noFill/>
            <a:ln w="38100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6099" name="Text Box 19"/>
            <p:cNvSpPr txBox="1">
              <a:spLocks noChangeArrowheads="1"/>
            </p:cNvSpPr>
            <p:nvPr/>
          </p:nvSpPr>
          <p:spPr bwMode="auto">
            <a:xfrm>
              <a:off x="144" y="192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1</a:t>
              </a:r>
            </a:p>
          </p:txBody>
        </p:sp>
      </p:grpSp>
      <p:grpSp>
        <p:nvGrpSpPr>
          <p:cNvPr id="46103" name="Group 23"/>
          <p:cNvGrpSpPr>
            <a:grpSpLocks/>
          </p:cNvGrpSpPr>
          <p:nvPr/>
        </p:nvGrpSpPr>
        <p:grpSpPr bwMode="auto">
          <a:xfrm>
            <a:off x="268288" y="3581400"/>
            <a:ext cx="2093912" cy="3124200"/>
            <a:chOff x="169" y="2256"/>
            <a:chExt cx="1319" cy="1968"/>
          </a:xfrm>
        </p:grpSpPr>
        <p:pic>
          <p:nvPicPr>
            <p:cNvPr id="46098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" y="2256"/>
              <a:ext cx="1319" cy="1968"/>
            </a:xfrm>
            <a:prstGeom prst="rect">
              <a:avLst/>
            </a:prstGeom>
            <a:noFill/>
            <a:ln w="38100">
              <a:solidFill>
                <a:srgbClr val="CC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6100" name="Text Box 20"/>
            <p:cNvSpPr txBox="1">
              <a:spLocks noChangeArrowheads="1"/>
            </p:cNvSpPr>
            <p:nvPr/>
          </p:nvSpPr>
          <p:spPr bwMode="auto">
            <a:xfrm>
              <a:off x="192" y="3993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6104" name="Group 24"/>
          <p:cNvGrpSpPr>
            <a:grpSpLocks/>
          </p:cNvGrpSpPr>
          <p:nvPr/>
        </p:nvGrpSpPr>
        <p:grpSpPr bwMode="auto">
          <a:xfrm>
            <a:off x="6197600" y="304800"/>
            <a:ext cx="3175000" cy="4114800"/>
            <a:chOff x="3904" y="192"/>
            <a:chExt cx="2000" cy="2592"/>
          </a:xfrm>
        </p:grpSpPr>
        <p:pic>
          <p:nvPicPr>
            <p:cNvPr id="46093" name="Picture 13" descr="C:\PROJETO IHAC e uso de software\Site aleitamento.org.br\uk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" y="192"/>
              <a:ext cx="1760" cy="2592"/>
            </a:xfrm>
            <a:prstGeom prst="rect">
              <a:avLst/>
            </a:prstGeom>
            <a:noFill/>
            <a:ln w="38100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101" name="Text Box 21"/>
            <p:cNvSpPr txBox="1">
              <a:spLocks noChangeArrowheads="1"/>
            </p:cNvSpPr>
            <p:nvPr/>
          </p:nvSpPr>
          <p:spPr bwMode="auto">
            <a:xfrm>
              <a:off x="5472" y="2457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23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09800"/>
            <a:ext cx="8229600" cy="4419600"/>
          </a:xfr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140000"/>
              </a:lnSpc>
              <a:buFontTx/>
              <a:buChar char="•"/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 um peito que produza </a:t>
            </a:r>
          </a:p>
          <a:p>
            <a:pPr algn="l">
              <a:lnSpc>
                <a:spcPct val="14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	e libere leite.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 um bebê capaz de retirar leite do 	peito por meio de sucção 	eficiente.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85800" y="457200"/>
            <a:ext cx="4495800" cy="11049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solidFill>
                  <a:srgbClr val="FF0066"/>
                </a:solidFill>
              </a:rPr>
              <a:t>PARA AMAMENTAR É NECESSÁRIO: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276350"/>
            <a:ext cx="3543300" cy="26860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8686800" y="35956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06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26" descr="M:\JPG\TransPeito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3608388" cy="485775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2227" name="Text Box 1027"/>
          <p:cNvSpPr txBox="1">
            <a:spLocks noChangeArrowheads="1"/>
          </p:cNvSpPr>
          <p:nvPr/>
        </p:nvSpPr>
        <p:spPr bwMode="auto">
          <a:xfrm>
            <a:off x="3200400" y="5029200"/>
            <a:ext cx="25908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 b="1"/>
              <a:t>ALVÉOLO</a:t>
            </a:r>
          </a:p>
        </p:txBody>
      </p:sp>
      <p:sp>
        <p:nvSpPr>
          <p:cNvPr id="52228" name="Text Box 1028"/>
          <p:cNvSpPr txBox="1">
            <a:spLocks noChangeArrowheads="1"/>
          </p:cNvSpPr>
          <p:nvPr/>
        </p:nvSpPr>
        <p:spPr bwMode="auto">
          <a:xfrm>
            <a:off x="4114800" y="4419600"/>
            <a:ext cx="41910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000" b="1"/>
              <a:t>GLÂNDULA DE MONTGOMERY</a:t>
            </a:r>
          </a:p>
        </p:txBody>
      </p:sp>
      <p:sp>
        <p:nvSpPr>
          <p:cNvPr id="52229" name="Text Box 1029"/>
          <p:cNvSpPr txBox="1">
            <a:spLocks noChangeArrowheads="1"/>
          </p:cNvSpPr>
          <p:nvPr/>
        </p:nvSpPr>
        <p:spPr bwMode="auto">
          <a:xfrm>
            <a:off x="4724400" y="3657600"/>
            <a:ext cx="27432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 b="1"/>
              <a:t>ARÉOLA</a:t>
            </a:r>
          </a:p>
        </p:txBody>
      </p:sp>
      <p:sp>
        <p:nvSpPr>
          <p:cNvPr id="52230" name="Text Box 1030"/>
          <p:cNvSpPr txBox="1">
            <a:spLocks noChangeArrowheads="1"/>
          </p:cNvSpPr>
          <p:nvPr/>
        </p:nvSpPr>
        <p:spPr bwMode="auto">
          <a:xfrm>
            <a:off x="5410200" y="2971800"/>
            <a:ext cx="20574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 b="1"/>
              <a:t>MAMILO</a:t>
            </a:r>
          </a:p>
        </p:txBody>
      </p:sp>
      <p:sp>
        <p:nvSpPr>
          <p:cNvPr id="52231" name="Text Box 1031"/>
          <p:cNvSpPr txBox="1">
            <a:spLocks noChangeArrowheads="1"/>
          </p:cNvSpPr>
          <p:nvPr/>
        </p:nvSpPr>
        <p:spPr bwMode="auto">
          <a:xfrm>
            <a:off x="4648200" y="2209800"/>
            <a:ext cx="28194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000" b="1"/>
              <a:t>SEIO LACTÍFERO</a:t>
            </a:r>
          </a:p>
        </p:txBody>
      </p:sp>
      <p:sp>
        <p:nvSpPr>
          <p:cNvPr id="52232" name="Text Box 1032"/>
          <p:cNvSpPr txBox="1">
            <a:spLocks noChangeArrowheads="1"/>
          </p:cNvSpPr>
          <p:nvPr/>
        </p:nvSpPr>
        <p:spPr bwMode="auto">
          <a:xfrm>
            <a:off x="4419600" y="1524000"/>
            <a:ext cx="29718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000" b="1"/>
              <a:t>  DUCTO LACTÍFERO</a:t>
            </a:r>
          </a:p>
        </p:txBody>
      </p:sp>
      <p:sp>
        <p:nvSpPr>
          <p:cNvPr id="52233" name="Text Box 1033"/>
          <p:cNvSpPr txBox="1">
            <a:spLocks noChangeArrowheads="1"/>
          </p:cNvSpPr>
          <p:nvPr/>
        </p:nvSpPr>
        <p:spPr bwMode="auto">
          <a:xfrm>
            <a:off x="3810000" y="838200"/>
            <a:ext cx="35052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000" b="1"/>
              <a:t>CÉLULAS ALVEOLARES</a:t>
            </a:r>
          </a:p>
        </p:txBody>
      </p:sp>
      <p:sp>
        <p:nvSpPr>
          <p:cNvPr id="52234" name="Text Box 1034"/>
          <p:cNvSpPr txBox="1">
            <a:spLocks noChangeArrowheads="1"/>
          </p:cNvSpPr>
          <p:nvPr/>
        </p:nvSpPr>
        <p:spPr bwMode="auto">
          <a:xfrm>
            <a:off x="3429000" y="152400"/>
            <a:ext cx="3810000" cy="4095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000" b="1"/>
              <a:t>CÉLULAS MIOEPITELIAIS</a:t>
            </a:r>
          </a:p>
        </p:txBody>
      </p:sp>
      <p:sp>
        <p:nvSpPr>
          <p:cNvPr id="52235" name="Line 1035"/>
          <p:cNvSpPr>
            <a:spLocks noChangeShapeType="1"/>
          </p:cNvSpPr>
          <p:nvPr/>
        </p:nvSpPr>
        <p:spPr bwMode="auto">
          <a:xfrm flipV="1">
            <a:off x="2819400" y="762000"/>
            <a:ext cx="609600" cy="9906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036"/>
          <p:cNvSpPr>
            <a:spLocks noChangeShapeType="1"/>
          </p:cNvSpPr>
          <p:nvPr/>
        </p:nvSpPr>
        <p:spPr bwMode="auto">
          <a:xfrm rot="21053593" flipV="1">
            <a:off x="3363913" y="1233488"/>
            <a:ext cx="431800" cy="3683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1037"/>
          <p:cNvSpPr>
            <a:spLocks noChangeShapeType="1"/>
          </p:cNvSpPr>
          <p:nvPr/>
        </p:nvSpPr>
        <p:spPr bwMode="auto">
          <a:xfrm flipV="1">
            <a:off x="3962400" y="1828800"/>
            <a:ext cx="609600" cy="4572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038"/>
          <p:cNvSpPr>
            <a:spLocks noChangeShapeType="1"/>
          </p:cNvSpPr>
          <p:nvPr/>
        </p:nvSpPr>
        <p:spPr bwMode="auto">
          <a:xfrm rot="20925123" flipV="1">
            <a:off x="4037013" y="2582863"/>
            <a:ext cx="533400" cy="238125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1039"/>
          <p:cNvSpPr>
            <a:spLocks noChangeShapeType="1"/>
          </p:cNvSpPr>
          <p:nvPr/>
        </p:nvSpPr>
        <p:spPr bwMode="auto">
          <a:xfrm>
            <a:off x="4724400" y="3200400"/>
            <a:ext cx="60960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1040"/>
          <p:cNvSpPr>
            <a:spLocks noChangeShapeType="1"/>
          </p:cNvSpPr>
          <p:nvPr/>
        </p:nvSpPr>
        <p:spPr bwMode="auto">
          <a:xfrm>
            <a:off x="4191000" y="3657600"/>
            <a:ext cx="609600" cy="2286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Line 1041"/>
          <p:cNvSpPr>
            <a:spLocks noChangeShapeType="1"/>
          </p:cNvSpPr>
          <p:nvPr/>
        </p:nvSpPr>
        <p:spPr bwMode="auto">
          <a:xfrm>
            <a:off x="3962400" y="4114800"/>
            <a:ext cx="304800" cy="3048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Line 1042"/>
          <p:cNvSpPr>
            <a:spLocks noChangeShapeType="1"/>
          </p:cNvSpPr>
          <p:nvPr/>
        </p:nvSpPr>
        <p:spPr bwMode="auto">
          <a:xfrm>
            <a:off x="3124200" y="4648200"/>
            <a:ext cx="152400" cy="3810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Line 1043"/>
          <p:cNvSpPr>
            <a:spLocks noChangeShapeType="1"/>
          </p:cNvSpPr>
          <p:nvPr/>
        </p:nvSpPr>
        <p:spPr bwMode="auto">
          <a:xfrm>
            <a:off x="2228850" y="4648200"/>
            <a:ext cx="152400" cy="5334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Rectangle 1044"/>
          <p:cNvSpPr>
            <a:spLocks noChangeArrowheads="1"/>
          </p:cNvSpPr>
          <p:nvPr/>
        </p:nvSpPr>
        <p:spPr bwMode="auto">
          <a:xfrm>
            <a:off x="838200" y="5181600"/>
            <a:ext cx="21336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1800" b="1"/>
              <a:t>TECIDO </a:t>
            </a:r>
          </a:p>
          <a:p>
            <a:pPr algn="ctr"/>
            <a:r>
              <a:rPr lang="pt-BR" sz="1800" b="1"/>
              <a:t>DE SUSTENTAÇÃO</a:t>
            </a:r>
          </a:p>
        </p:txBody>
      </p:sp>
      <p:sp>
        <p:nvSpPr>
          <p:cNvPr id="52246" name="Text Box 1046"/>
          <p:cNvSpPr txBox="1">
            <a:spLocks noChangeArrowheads="1"/>
          </p:cNvSpPr>
          <p:nvPr/>
        </p:nvSpPr>
        <p:spPr bwMode="auto">
          <a:xfrm>
            <a:off x="1143000" y="3952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050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autoUpdateAnimBg="0"/>
      <p:bldP spid="52228" grpId="0" animBg="1" autoUpdateAnimBg="0"/>
      <p:bldP spid="52229" grpId="0" animBg="1" autoUpdateAnimBg="0"/>
      <p:bldP spid="52230" grpId="0" animBg="1" autoUpdateAnimBg="0"/>
      <p:bldP spid="52231" grpId="0" animBg="1" autoUpdateAnimBg="0"/>
      <p:bldP spid="52232" grpId="0" animBg="1" autoUpdateAnimBg="0"/>
      <p:bldP spid="52233" grpId="0" animBg="1" autoUpdateAnimBg="0"/>
      <p:bldP spid="52234" grpId="0" animBg="1" autoUpdateAnimBg="0"/>
      <p:bldP spid="52235" grpId="0" animBg="1"/>
      <p:bldP spid="52236" grpId="0" animBg="1"/>
      <p:bldP spid="52237" grpId="0" animBg="1"/>
      <p:bldP spid="52238" grpId="0" animBg="1"/>
      <p:bldP spid="52239" grpId="0" animBg="1"/>
      <p:bldP spid="52240" grpId="0" animBg="1"/>
      <p:bldP spid="52241" grpId="0" animBg="1"/>
      <p:bldP spid="52242" grpId="0" animBg="1"/>
      <p:bldP spid="52243" grpId="0" animBg="1"/>
      <p:bldP spid="5224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05800" cy="1143000"/>
          </a:xfr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3200" b="1">
                <a:solidFill>
                  <a:srgbClr val="FF0066"/>
                </a:solidFill>
                <a:latin typeface="Arial" charset="0"/>
              </a:rPr>
              <a:t>Partes da mama envolvidas na lactação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229600" cy="4876800"/>
          </a:xfr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2800" b="1">
                <a:solidFill>
                  <a:schemeClr val="bg1"/>
                </a:solidFill>
                <a:latin typeface="Arial" charset="0"/>
              </a:rPr>
              <a:t>Alvéolos: onde o leite materno é produzido.</a:t>
            </a:r>
          </a:p>
          <a:p>
            <a:r>
              <a:rPr lang="pt-BR" sz="2800" b="1">
                <a:solidFill>
                  <a:schemeClr val="bg1"/>
                </a:solidFill>
                <a:latin typeface="Arial" charset="0"/>
              </a:rPr>
              <a:t>Ductos: transportam leite até os seios lactíferos.</a:t>
            </a:r>
          </a:p>
          <a:p>
            <a:r>
              <a:rPr lang="pt-BR" sz="2800" b="1">
                <a:solidFill>
                  <a:schemeClr val="bg1"/>
                </a:solidFill>
                <a:latin typeface="Arial" charset="0"/>
              </a:rPr>
              <a:t>Seios lactíferos: armazenam o leite fabricado.</a:t>
            </a:r>
          </a:p>
          <a:p>
            <a:r>
              <a:rPr lang="pt-BR" sz="2800" b="1">
                <a:solidFill>
                  <a:schemeClr val="bg1"/>
                </a:solidFill>
                <a:latin typeface="Arial" charset="0"/>
              </a:rPr>
              <a:t>Aréola: parte escura ao redor do mamilo (possuem as glândulas de Montgomery para proteção da pele do mamilo).</a:t>
            </a:r>
          </a:p>
          <a:p>
            <a:r>
              <a:rPr lang="pt-BR" sz="2800" b="1">
                <a:solidFill>
                  <a:schemeClr val="bg1"/>
                </a:solidFill>
                <a:latin typeface="Arial" charset="0"/>
              </a:rPr>
              <a:t>Mamilo e orifícios do mamilo: para </a:t>
            </a:r>
          </a:p>
          <a:p>
            <a:pPr>
              <a:buFontTx/>
              <a:buNone/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   passagem de leite para a boca do bebê.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1476375" cy="1943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6172200" cy="1600200"/>
          </a:xfr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4000" b="1">
                <a:solidFill>
                  <a:srgbClr val="FF0066"/>
                </a:solidFill>
                <a:latin typeface="Arial" charset="0"/>
              </a:rPr>
              <a:t>A produção de leite materno depende de: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819400"/>
            <a:ext cx="8001000" cy="3429000"/>
          </a:xfr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</a:pPr>
            <a:r>
              <a:rPr lang="pt-BR" sz="4400">
                <a:solidFill>
                  <a:schemeClr val="bg1"/>
                </a:solidFill>
                <a:latin typeface="Arial" charset="0"/>
              </a:rPr>
              <a:t>níveis hormonais adequados.</a:t>
            </a:r>
          </a:p>
          <a:p>
            <a:pPr>
              <a:lnSpc>
                <a:spcPct val="140000"/>
              </a:lnSpc>
            </a:pPr>
            <a:r>
              <a:rPr lang="pt-BR" sz="4400">
                <a:solidFill>
                  <a:schemeClr val="bg1"/>
                </a:solidFill>
                <a:latin typeface="Arial" charset="0"/>
              </a:rPr>
              <a:t>esvaziamento completo ou adequado das mamas.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33400"/>
            <a:ext cx="1924050" cy="25527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5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4338"/>
            <a:ext cx="8296275" cy="6019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33400" y="60340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699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762000"/>
          </a:xfrm>
          <a:solidFill>
            <a:srgbClr val="CCFFCC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2800" b="1">
                <a:solidFill>
                  <a:srgbClr val="008000"/>
                </a:solidFill>
                <a:latin typeface="Arial" charset="0"/>
              </a:rPr>
              <a:t>Mulheres que necessitam atenção especial em relação à amamentação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5486400"/>
          </a:xfrm>
          <a:solidFill>
            <a:srgbClr val="008000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Amamentou um filho anterior em padrão inferior ao ótimo.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Precisa ficar longe do bebê para trabalhar ou estudar fora de casa.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Tem dificuldades familiares.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Está deprimida ou com a auto-confiança abalada.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É adolescente ou sem apoio de um companheiro.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Está  isolada.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Fez uma cirurgia de mama 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Tem uma doença crônica.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Não está motivada para amamentar.</a:t>
            </a:r>
          </a:p>
          <a:p>
            <a:r>
              <a:rPr lang="pt-BR" sz="2400" b="1">
                <a:solidFill>
                  <a:schemeClr val="bg1"/>
                </a:solidFill>
                <a:latin typeface="Arial" charset="0"/>
              </a:rPr>
              <a:t>Desconhece as vantagens e o manejo da amamentação.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r="18199"/>
          <a:stretch>
            <a:fillRect/>
          </a:stretch>
        </p:blipFill>
        <p:spPr bwMode="auto">
          <a:xfrm>
            <a:off x="7840663" y="3886200"/>
            <a:ext cx="1303337" cy="2971800"/>
          </a:xfrm>
          <a:prstGeom prst="rect">
            <a:avLst/>
          </a:prstGeom>
          <a:noFill/>
          <a:ln w="12700" cap="sq">
            <a:solidFill>
              <a:srgbClr val="00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3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3886200" cy="914400"/>
          </a:xfrm>
          <a:solidFill>
            <a:srgbClr val="FF00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3600" b="1">
                <a:solidFill>
                  <a:schemeClr val="bg1"/>
                </a:solidFill>
                <a:latin typeface="Arial" charset="0"/>
              </a:rPr>
              <a:t>PROLACTINA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38400"/>
            <a:ext cx="7772400" cy="4038600"/>
          </a:xfr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b="1">
                <a:solidFill>
                  <a:schemeClr val="bg1"/>
                </a:solidFill>
                <a:latin typeface="Arial" charset="0"/>
              </a:rPr>
              <a:t>Faz os alvéolos produzirem leite.</a:t>
            </a:r>
          </a:p>
          <a:p>
            <a:r>
              <a:rPr lang="pt-BR" b="1">
                <a:solidFill>
                  <a:schemeClr val="bg1"/>
                </a:solidFill>
                <a:latin typeface="Arial" charset="0"/>
              </a:rPr>
              <a:t>Faz a mãe sentir-se relaxada e confortável.</a:t>
            </a:r>
          </a:p>
          <a:p>
            <a:r>
              <a:rPr lang="pt-BR" b="1">
                <a:solidFill>
                  <a:schemeClr val="bg1"/>
                </a:solidFill>
                <a:latin typeface="Arial" charset="0"/>
              </a:rPr>
              <a:t>Os níveis sobem quando o bebê suga.</a:t>
            </a:r>
          </a:p>
          <a:p>
            <a:r>
              <a:rPr lang="pt-BR" b="1">
                <a:solidFill>
                  <a:schemeClr val="bg1"/>
                </a:solidFill>
                <a:latin typeface="Arial" charset="0"/>
              </a:rPr>
              <a:t>Mais prolactina é produzida à noite.</a:t>
            </a:r>
          </a:p>
          <a:p>
            <a:r>
              <a:rPr lang="pt-BR" b="1">
                <a:solidFill>
                  <a:schemeClr val="bg1"/>
                </a:solidFill>
                <a:latin typeface="Arial" charset="0"/>
              </a:rPr>
              <a:t>Suprime a ovulação.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6400800" cy="5572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b="1">
                <a:solidFill>
                  <a:srgbClr val="FF0066"/>
                </a:solidFill>
              </a:rPr>
              <a:t>REFLEXO DE PRODUÇÃO DE LEITE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838325" cy="2247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8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5029200" cy="1143000"/>
          </a:xfr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3600" b="1">
                <a:solidFill>
                  <a:srgbClr val="FF0066"/>
                </a:solidFill>
                <a:latin typeface="Arial" charset="0"/>
              </a:rPr>
              <a:t>PROLACTINA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191000"/>
          </a:xfr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Os níveis sobem cerca de 20 minutos após o início da sucção do bebê, levando à produção de leite para a próxima mamada</a:t>
            </a:r>
            <a:r>
              <a:rPr lang="en-US" b="1">
                <a:solidFill>
                  <a:schemeClr val="bg1"/>
                </a:solidFill>
                <a:latin typeface="Arial" charset="0"/>
              </a:rPr>
              <a:t>.</a:t>
            </a:r>
            <a:endParaRPr lang="pt-BR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Os níveis devem ser mantidos altos para que os alvéolos produzam leite.</a:t>
            </a:r>
          </a:p>
        </p:txBody>
      </p:sp>
      <p:pic>
        <p:nvPicPr>
          <p:cNvPr id="19462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33400"/>
            <a:ext cx="1895475" cy="23241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477000" cy="1143000"/>
          </a:xfr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/>
            <a:r>
              <a:rPr lang="pt-BR" sz="3600" b="1">
                <a:solidFill>
                  <a:srgbClr val="FF0066"/>
                </a:solidFill>
                <a:latin typeface="Arial" charset="0"/>
              </a:rPr>
              <a:t>Como manter níveis </a:t>
            </a:r>
            <a:br>
              <a:rPr lang="pt-BR" sz="3600" b="1">
                <a:solidFill>
                  <a:srgbClr val="FF0066"/>
                </a:solidFill>
                <a:latin typeface="Arial" charset="0"/>
              </a:rPr>
            </a:br>
            <a:r>
              <a:rPr lang="pt-BR" sz="3600" b="1">
                <a:solidFill>
                  <a:srgbClr val="FF0066"/>
                </a:solidFill>
                <a:latin typeface="Arial" charset="0"/>
              </a:rPr>
              <a:t>altos de prolactina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90800"/>
            <a:ext cx="7848600" cy="3581400"/>
          </a:xfr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Boa pega.</a:t>
            </a:r>
          </a:p>
          <a:p>
            <a:pPr>
              <a:lnSpc>
                <a:spcPct val="14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Livre demanda.</a:t>
            </a:r>
          </a:p>
          <a:p>
            <a:pPr>
              <a:lnSpc>
                <a:spcPct val="14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Amamentar a noite, quando a liberação de prolactina é maior.</a:t>
            </a:r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6172200" y="647700"/>
            <a:ext cx="2676525" cy="3695700"/>
            <a:chOff x="3888" y="408"/>
            <a:chExt cx="1686" cy="2328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08"/>
              <a:ext cx="1638" cy="232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3888" y="2505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4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1600200" y="290513"/>
            <a:ext cx="7467600" cy="6567487"/>
            <a:chOff x="1008" y="183"/>
            <a:chExt cx="4704" cy="4137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1056" y="183"/>
              <a:ext cx="3696" cy="370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3000" b="1">
                  <a:solidFill>
                    <a:schemeClr val="bg1"/>
                  </a:solidFill>
                </a:rPr>
                <a:t>AMAMENTAÇÃO À DEMANDA</a:t>
              </a:r>
              <a:endParaRPr lang="pt-BR" sz="2600" b="1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266" name="Text Box 2"/>
            <p:cNvSpPr txBox="1">
              <a:spLocks noChangeArrowheads="1"/>
            </p:cNvSpPr>
            <p:nvPr/>
          </p:nvSpPr>
          <p:spPr bwMode="auto">
            <a:xfrm>
              <a:off x="1008" y="720"/>
              <a:ext cx="3840" cy="2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sz="3200">
                  <a:solidFill>
                    <a:srgbClr val="FF0066"/>
                  </a:solidFill>
                  <a:cs typeface="Times New Roman" charset="0"/>
                </a:rPr>
                <a:t> </a:t>
              </a:r>
              <a:r>
                <a:rPr lang="en-US" sz="3600" b="1">
                  <a:solidFill>
                    <a:srgbClr val="FF0066"/>
                  </a:solidFill>
                  <a:cs typeface="Times New Roman" charset="0"/>
                </a:rPr>
                <a:t>Dar o peito cada vez que a mãe ou o bebê quiserem, sem restrição na duração ou freqüência das mamadas. </a:t>
              </a:r>
              <a:endParaRPr lang="pt-BR" sz="3600">
                <a:solidFill>
                  <a:srgbClr val="FF0066"/>
                </a:solidFill>
              </a:endParaRPr>
            </a:p>
          </p:txBody>
        </p:sp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112"/>
              <a:ext cx="2064" cy="220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8763000" y="64912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758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457200" y="438150"/>
            <a:ext cx="8224838" cy="5972175"/>
            <a:chOff x="288" y="276"/>
            <a:chExt cx="5181" cy="3762"/>
          </a:xfrm>
        </p:grpSpPr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276"/>
              <a:ext cx="5178" cy="376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288" y="3753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7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1" name="Group 1031"/>
          <p:cNvGrpSpPr>
            <a:grpSpLocks/>
          </p:cNvGrpSpPr>
          <p:nvPr/>
        </p:nvGrpSpPr>
        <p:grpSpPr bwMode="auto">
          <a:xfrm>
            <a:off x="590550" y="476250"/>
            <a:ext cx="7962900" cy="5910263"/>
            <a:chOff x="372" y="300"/>
            <a:chExt cx="5016" cy="3723"/>
          </a:xfrm>
        </p:grpSpPr>
        <p:pic>
          <p:nvPicPr>
            <p:cNvPr id="36869" name="Picture 10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300"/>
              <a:ext cx="5016" cy="371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6870" name="Text Box 1030"/>
            <p:cNvSpPr txBox="1">
              <a:spLocks noChangeArrowheads="1"/>
            </p:cNvSpPr>
            <p:nvPr/>
          </p:nvSpPr>
          <p:spPr bwMode="auto">
            <a:xfrm>
              <a:off x="384" y="379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95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4572000" cy="762000"/>
          </a:xfrm>
          <a:solidFill>
            <a:srgbClr val="FF00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3600" b="1">
                <a:solidFill>
                  <a:schemeClr val="bg1"/>
                </a:solidFill>
                <a:latin typeface="Arial" charset="0"/>
              </a:rPr>
              <a:t/>
            </a:r>
            <a:br>
              <a:rPr lang="pt-BR" sz="3600" b="1">
                <a:solidFill>
                  <a:schemeClr val="bg1"/>
                </a:solidFill>
                <a:latin typeface="Arial" charset="0"/>
              </a:rPr>
            </a:br>
            <a:r>
              <a:rPr lang="pt-BR" sz="3600" b="1">
                <a:solidFill>
                  <a:schemeClr val="bg1"/>
                </a:solidFill>
                <a:latin typeface="Arial" charset="0"/>
              </a:rPr>
              <a:t>OCITOCINA </a:t>
            </a:r>
            <a:br>
              <a:rPr lang="pt-BR" sz="3600" b="1">
                <a:solidFill>
                  <a:schemeClr val="bg1"/>
                </a:solidFill>
                <a:latin typeface="Arial" charset="0"/>
              </a:rPr>
            </a:br>
            <a:endParaRPr lang="pt-BR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429000"/>
            <a:ext cx="7543800" cy="2971800"/>
          </a:xfrm>
          <a:solidFill>
            <a:srgbClr val="FF00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Contrai as células ao redor dos alvéolos e faz o leite descer pelos ductos até os seios lactíferos, onde ficará armazenado. </a:t>
            </a:r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990600" y="914400"/>
            <a:ext cx="7239000" cy="2743200"/>
            <a:chOff x="624" y="576"/>
            <a:chExt cx="4560" cy="1728"/>
          </a:xfrm>
        </p:grpSpPr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624" y="1128"/>
              <a:ext cx="3312" cy="69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200" b="1">
                  <a:solidFill>
                    <a:srgbClr val="FF0066"/>
                  </a:solidFill>
                </a:rPr>
                <a:t>REFLEXO DE EJEÇÃO OU DESCIDA DE LEITE</a:t>
              </a:r>
            </a:p>
          </p:txBody>
        </p:sp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76"/>
              <a:ext cx="1296" cy="1728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52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5181600"/>
          </a:xfr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Contrações uterinas ou sede repentina. </a:t>
            </a:r>
          </a:p>
          <a:p>
            <a:pPr>
              <a:lnSpc>
                <a:spcPct val="12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Vazamento de leite quando pensa ou ouve sons do bebê.</a:t>
            </a:r>
          </a:p>
          <a:p>
            <a:pPr>
              <a:lnSpc>
                <a:spcPct val="12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Pressão ou sensação de formigamento ou </a:t>
            </a:r>
            <a:r>
              <a:rPr lang="ja-JP" altLang="pt-BR" sz="2800" b="1">
                <a:solidFill>
                  <a:schemeClr val="bg1"/>
                </a:solidFill>
                <a:latin typeface="Arial"/>
              </a:rPr>
              <a:t>“</a:t>
            </a:r>
            <a:r>
              <a:rPr lang="pt-BR" sz="2800" b="1">
                <a:solidFill>
                  <a:schemeClr val="bg1"/>
                </a:solidFill>
                <a:latin typeface="Arial" charset="0"/>
              </a:rPr>
              <a:t>fisgada</a:t>
            </a:r>
            <a:r>
              <a:rPr lang="ja-JP" altLang="pt-BR" sz="2800" b="1">
                <a:solidFill>
                  <a:schemeClr val="bg1"/>
                </a:solidFill>
                <a:latin typeface="Arial"/>
              </a:rPr>
              <a:t>”</a:t>
            </a:r>
            <a:r>
              <a:rPr lang="pt-BR" sz="2800" b="1">
                <a:solidFill>
                  <a:schemeClr val="bg1"/>
                </a:solidFill>
                <a:latin typeface="Arial" charset="0"/>
              </a:rPr>
              <a:t> nas mamas antes ou durante uma mamada.</a:t>
            </a:r>
          </a:p>
          <a:p>
            <a:pPr>
              <a:lnSpc>
                <a:spcPct val="12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Sucções lentas e profundas seguidas de deglutição indicam que o leite está fluindo para a boca do bebê.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81000" y="152400"/>
            <a:ext cx="8458200" cy="11049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3200" b="1">
                <a:solidFill>
                  <a:srgbClr val="FF0066"/>
                </a:solidFill>
              </a:rPr>
              <a:t>Sinais e sintomas de um reflexo de ocitocina ativo</a:t>
            </a:r>
          </a:p>
        </p:txBody>
      </p:sp>
    </p:spTree>
    <p:extLst>
      <p:ext uri="{BB962C8B-B14F-4D97-AF65-F5344CB8AC3E}">
        <p14:creationId xmlns:p14="http://schemas.microsoft.com/office/powerpoint/2010/main" val="42121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219200"/>
          </a:xfr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4000" b="1">
                <a:solidFill>
                  <a:srgbClr val="FF0066"/>
                </a:solidFill>
                <a:latin typeface="Arial" charset="0"/>
              </a:rPr>
              <a:t>Fatores que podem auxiliar na liberação de ocitocina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048000"/>
          </a:xfrm>
          <a:solidFill>
            <a:srgbClr val="FF00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Sentir-se contente com o bebê.</a:t>
            </a:r>
          </a:p>
          <a:p>
            <a:pPr>
              <a:lnSpc>
                <a:spcPct val="11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Pensar no bebê com carinho.</a:t>
            </a:r>
          </a:p>
          <a:p>
            <a:pPr>
              <a:lnSpc>
                <a:spcPct val="11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Ouvir os sons do bebê.</a:t>
            </a:r>
          </a:p>
          <a:p>
            <a:pPr>
              <a:lnSpc>
                <a:spcPct val="11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Tocar o bebê.</a:t>
            </a:r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5486400" y="4210050"/>
            <a:ext cx="3733800" cy="2647950"/>
            <a:chOff x="3456" y="2652"/>
            <a:chExt cx="2352" cy="1668"/>
          </a:xfrm>
        </p:grpSpPr>
        <p:pic>
          <p:nvPicPr>
            <p:cNvPr id="20486" name="Picture 6" descr="C:\PROJETO IHAC e uso de software\Site aleitamento.org.br\aline2p.bmp"/>
            <p:cNvPicPr>
              <a:picLocks noChangeAspect="1" noChangeArrowheads="1"/>
            </p:cNvPicPr>
            <p:nvPr/>
          </p:nvPicPr>
          <p:blipFill>
            <a:blip r:embed="rId2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652"/>
              <a:ext cx="2160" cy="162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5376" y="4089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9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1371600"/>
          </a:xfr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4000" b="1">
                <a:solidFill>
                  <a:srgbClr val="FF0066"/>
                </a:solidFill>
                <a:latin typeface="Arial" charset="0"/>
              </a:rPr>
              <a:t>Fatores que podem inibir a liberação de ocitocina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8610600" cy="4114800"/>
          </a:xfrm>
          <a:solidFill>
            <a:srgbClr val="FF00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Dor, estresse</a:t>
            </a:r>
          </a:p>
          <a:p>
            <a:pPr>
              <a:lnSpc>
                <a:spcPct val="15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Dúvida, vergonha ou </a:t>
            </a:r>
            <a:r>
              <a:rPr lang="en-US" sz="3600" b="1">
                <a:solidFill>
                  <a:schemeClr val="bg1"/>
                </a:solidFill>
                <a:latin typeface="Arial" charset="0"/>
              </a:rPr>
              <a:t>a</a:t>
            </a:r>
            <a:r>
              <a:rPr lang="pt-BR" sz="3600" b="1">
                <a:solidFill>
                  <a:schemeClr val="bg1"/>
                </a:solidFill>
                <a:latin typeface="Arial" charset="0"/>
              </a:rPr>
              <a:t>nsiedad</a:t>
            </a:r>
            <a:r>
              <a:rPr lang="en-US" sz="3600" b="1">
                <a:solidFill>
                  <a:schemeClr val="bg1"/>
                </a:solidFill>
                <a:latin typeface="Arial" charset="0"/>
              </a:rPr>
              <a:t>e</a:t>
            </a:r>
          </a:p>
          <a:p>
            <a:pPr>
              <a:lnSpc>
                <a:spcPct val="150000"/>
              </a:lnSpc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Nicotina,  Álcool  e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pt-BR" sz="3600" b="1">
                <a:solidFill>
                  <a:schemeClr val="bg1"/>
                </a:solidFill>
                <a:latin typeface="Arial" charset="0"/>
              </a:rPr>
              <a:t>alguns medicamentos</a:t>
            </a:r>
          </a:p>
        </p:txBody>
      </p:sp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5334000" y="3962400"/>
            <a:ext cx="3962400" cy="2819400"/>
            <a:chOff x="3360" y="2496"/>
            <a:chExt cx="2496" cy="1776"/>
          </a:xfrm>
        </p:grpSpPr>
        <p:pic>
          <p:nvPicPr>
            <p:cNvPr id="9229" name="Picture 13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96"/>
              <a:ext cx="2304" cy="1728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5424" y="4041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5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5943600" cy="1143000"/>
          </a:xfrm>
          <a:solidFill>
            <a:srgbClr val="CCFFCC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4000" b="1">
                <a:solidFill>
                  <a:srgbClr val="008000"/>
                </a:solidFill>
                <a:latin typeface="Arial" charset="0"/>
              </a:rPr>
              <a:t>Educação pré-natal sobre amamentação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5105400"/>
          </a:xfrm>
          <a:solidFill>
            <a:srgbClr val="008000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É importante para mulheres que vivem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	em regiões onde é fácil comprar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	mamadeiras e fórmulas infantis.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É importante para primíparas jovens.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Os profissionais podem ajudar na opção pela amamentação.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É o momento em que se pode identificar o que as mulheres já sabem sobre amamentação e a partir daí iniciar as orientações necessárias.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04825"/>
            <a:ext cx="1333500" cy="3000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3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324600" cy="1295400"/>
          </a:xfr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3600" b="1">
                <a:solidFill>
                  <a:srgbClr val="FF0066"/>
                </a:solidFill>
                <a:latin typeface="Arial" charset="0"/>
              </a:rPr>
              <a:t>Como reduzir essa inibição de liberação de ocitocina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0"/>
            <a:ext cx="7620000" cy="4419600"/>
          </a:xfrm>
          <a:solidFill>
            <a:srgbClr val="FF0066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Relaxar e acomodar-se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    confortavelmente para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    amamentar.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Evitar situações embaraçosas ou estressantes durante a mamada.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Realizar expressão de um pouco de leite, estimulando suavemente o mamilo.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Massagear a parte superior das costas.</a:t>
            </a:r>
          </a:p>
        </p:txBody>
      </p: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6440488" y="1066800"/>
            <a:ext cx="2855912" cy="3962400"/>
            <a:chOff x="4057" y="672"/>
            <a:chExt cx="1799" cy="2496"/>
          </a:xfrm>
        </p:grpSpPr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" y="672"/>
              <a:ext cx="1607" cy="2448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5424" y="2937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68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4" name="Group 1030"/>
          <p:cNvGrpSpPr>
            <a:grpSpLocks/>
          </p:cNvGrpSpPr>
          <p:nvPr/>
        </p:nvGrpSpPr>
        <p:grpSpPr bwMode="auto">
          <a:xfrm>
            <a:off x="304800" y="357188"/>
            <a:ext cx="8505825" cy="6196012"/>
            <a:chOff x="192" y="225"/>
            <a:chExt cx="5358" cy="3903"/>
          </a:xfrm>
        </p:grpSpPr>
        <p:pic>
          <p:nvPicPr>
            <p:cNvPr id="37892" name="Picture 10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225"/>
              <a:ext cx="5340" cy="3864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7893" name="Text Box 1029"/>
            <p:cNvSpPr txBox="1">
              <a:spLocks noChangeArrowheads="1"/>
            </p:cNvSpPr>
            <p:nvPr/>
          </p:nvSpPr>
          <p:spPr bwMode="auto">
            <a:xfrm>
              <a:off x="192" y="3897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0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477000" cy="1143000"/>
          </a:xfrm>
          <a:solidFill>
            <a:schemeClr val="bg1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4000" b="1">
                <a:solidFill>
                  <a:srgbClr val="FF0066"/>
                </a:solidFill>
                <a:latin typeface="Arial" charset="0"/>
              </a:rPr>
              <a:t>Como retirar leite do peito de modo eficiente</a:t>
            </a:r>
          </a:p>
        </p:txBody>
      </p: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381000" y="2184400"/>
            <a:ext cx="8915400" cy="4368800"/>
            <a:chOff x="240" y="1376"/>
            <a:chExt cx="5616" cy="2752"/>
          </a:xfrm>
        </p:grpSpPr>
        <p:sp>
          <p:nvSpPr>
            <p:cNvPr id="47107" name="Text Box 3"/>
            <p:cNvSpPr txBox="1">
              <a:spLocks noChangeArrowheads="1"/>
            </p:cNvSpPr>
            <p:nvPr/>
          </p:nvSpPr>
          <p:spPr bwMode="auto">
            <a:xfrm>
              <a:off x="240" y="1376"/>
              <a:ext cx="3552" cy="2578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Tx/>
                <a:buChar char="•"/>
              </a:pPr>
              <a:r>
                <a:rPr lang="pt-BR" sz="4000" b="1">
                  <a:solidFill>
                    <a:schemeClr val="bg1"/>
                  </a:solidFill>
                </a:rPr>
                <a:t> Como o bebê faz 	para mamar?</a:t>
              </a:r>
            </a:p>
            <a:p>
              <a:pPr>
                <a:lnSpc>
                  <a:spcPct val="150000"/>
                </a:lnSpc>
                <a:spcBef>
                  <a:spcPct val="50000"/>
                </a:spcBef>
                <a:buFontTx/>
                <a:buChar char="•"/>
              </a:pPr>
              <a:r>
                <a:rPr lang="pt-BR" sz="4000" b="1">
                  <a:solidFill>
                    <a:schemeClr val="bg1"/>
                  </a:solidFill>
                </a:rPr>
                <a:t> Como conseguir 	uma boa pega?</a:t>
              </a:r>
            </a:p>
          </p:txBody>
        </p:sp>
        <p:pic>
          <p:nvPicPr>
            <p:cNvPr id="47112" name="Picture 8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304"/>
              <a:ext cx="2364" cy="1801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7113" name="Text Box 9"/>
            <p:cNvSpPr txBox="1">
              <a:spLocks noChangeArrowheads="1"/>
            </p:cNvSpPr>
            <p:nvPr/>
          </p:nvSpPr>
          <p:spPr bwMode="auto">
            <a:xfrm>
              <a:off x="5424" y="3897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5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solidFill>
            <a:schemeClr val="bg1"/>
          </a:solidFill>
          <a:ln>
            <a:solidFill>
              <a:srgbClr val="FF00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4000" b="1">
                <a:solidFill>
                  <a:srgbClr val="FF0066"/>
                </a:solidFill>
                <a:latin typeface="Arial" charset="0"/>
              </a:rPr>
              <a:t>Observar três pontos importantes:</a:t>
            </a:r>
          </a:p>
        </p:txBody>
      </p:sp>
      <p:grpSp>
        <p:nvGrpSpPr>
          <p:cNvPr id="56331" name="Group 3083"/>
          <p:cNvGrpSpPr>
            <a:grpSpLocks/>
          </p:cNvGrpSpPr>
          <p:nvPr/>
        </p:nvGrpSpPr>
        <p:grpSpPr bwMode="auto">
          <a:xfrm>
            <a:off x="838200" y="2209800"/>
            <a:ext cx="7924800" cy="4024313"/>
            <a:chOff x="528" y="1392"/>
            <a:chExt cx="4992" cy="2535"/>
          </a:xfrm>
        </p:grpSpPr>
        <p:sp>
          <p:nvSpPr>
            <p:cNvPr id="56323" name="Text Box 3075"/>
            <p:cNvSpPr txBox="1">
              <a:spLocks noChangeArrowheads="1"/>
            </p:cNvSpPr>
            <p:nvPr/>
          </p:nvSpPr>
          <p:spPr bwMode="auto">
            <a:xfrm>
              <a:off x="528" y="1392"/>
              <a:ext cx="3984" cy="389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</a:rPr>
                <a:t>1. O posicionamento do bebê</a:t>
              </a:r>
            </a:p>
          </p:txBody>
        </p:sp>
        <p:sp>
          <p:nvSpPr>
            <p:cNvPr id="56324" name="Text Box 3076"/>
            <p:cNvSpPr txBox="1">
              <a:spLocks noChangeArrowheads="1"/>
            </p:cNvSpPr>
            <p:nvPr/>
          </p:nvSpPr>
          <p:spPr bwMode="auto">
            <a:xfrm>
              <a:off x="528" y="2083"/>
              <a:ext cx="3264" cy="389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</a:rPr>
                <a:t>2. A </a:t>
              </a:r>
              <a:r>
                <a:rPr lang="en-US" sz="3200" b="1">
                  <a:solidFill>
                    <a:schemeClr val="bg1"/>
                  </a:solidFill>
                </a:rPr>
                <a:t>p</a:t>
              </a:r>
              <a:r>
                <a:rPr lang="pt-BR" sz="3200" b="1">
                  <a:solidFill>
                    <a:schemeClr val="bg1"/>
                  </a:solidFill>
                </a:rPr>
                <a:t>ega</a:t>
              </a:r>
            </a:p>
          </p:txBody>
        </p:sp>
        <p:sp>
          <p:nvSpPr>
            <p:cNvPr id="56325" name="Text Box 3077"/>
            <p:cNvSpPr txBox="1">
              <a:spLocks noChangeArrowheads="1"/>
            </p:cNvSpPr>
            <p:nvPr/>
          </p:nvSpPr>
          <p:spPr bwMode="auto">
            <a:xfrm>
              <a:off x="528" y="2880"/>
              <a:ext cx="3408" cy="850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</a:rPr>
                <a:t>3. Os reflexos </a:t>
              </a:r>
            </a:p>
            <a:p>
              <a:pPr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</a:rPr>
                <a:t>	do bebê</a:t>
              </a:r>
            </a:p>
          </p:txBody>
        </p:sp>
        <p:pic>
          <p:nvPicPr>
            <p:cNvPr id="56329" name="Picture 3081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16"/>
              <a:ext cx="2544" cy="1908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6330" name="Text Box 3082"/>
            <p:cNvSpPr txBox="1">
              <a:spLocks noChangeArrowheads="1"/>
            </p:cNvSpPr>
            <p:nvPr/>
          </p:nvSpPr>
          <p:spPr bwMode="auto">
            <a:xfrm>
              <a:off x="5088" y="369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3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7772400" cy="4953000"/>
          </a:xfrm>
          <a:solidFill>
            <a:srgbClr val="FF0066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O corpo do bebê deve ficar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	inteiramente virado, de frente,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	e bem próximo ao corpo da mãe.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A cabeça e a coluna do bebê devem estar alinhadas.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As nádegas (se o bebê for pequeno) devem estar apoiadas pela mão da mãe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bg1"/>
                </a:solidFill>
                <a:latin typeface="Arial" charset="0"/>
              </a:rPr>
              <a:t>O queixo deve tocar a mama e a boca de frente para a região aréolo-mamilar</a:t>
            </a:r>
          </a:p>
        </p:txBody>
      </p:sp>
      <p:grpSp>
        <p:nvGrpSpPr>
          <p:cNvPr id="57351" name="Group 7"/>
          <p:cNvGrpSpPr>
            <a:grpSpLocks/>
          </p:cNvGrpSpPr>
          <p:nvPr/>
        </p:nvGrpSpPr>
        <p:grpSpPr bwMode="auto">
          <a:xfrm>
            <a:off x="152400" y="228600"/>
            <a:ext cx="8839200" cy="2438400"/>
            <a:chOff x="96" y="144"/>
            <a:chExt cx="5568" cy="1536"/>
          </a:xfrm>
        </p:grpSpPr>
        <p:sp>
          <p:nvSpPr>
            <p:cNvPr id="57348" name="Text Box 4"/>
            <p:cNvSpPr txBox="1">
              <a:spLocks noChangeArrowheads="1"/>
            </p:cNvSpPr>
            <p:nvPr/>
          </p:nvSpPr>
          <p:spPr bwMode="auto">
            <a:xfrm>
              <a:off x="96" y="192"/>
              <a:ext cx="4464" cy="4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600" b="1">
                  <a:solidFill>
                    <a:srgbClr val="FF0066"/>
                  </a:solidFill>
                </a:rPr>
                <a:t>1. O posicionamento do bebê</a:t>
              </a:r>
            </a:p>
          </p:txBody>
        </p:sp>
        <p:pic>
          <p:nvPicPr>
            <p:cNvPr id="57350" name="Picture 6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" y="144"/>
              <a:ext cx="1434" cy="1536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39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52400" y="2130425"/>
            <a:ext cx="8305800" cy="4575175"/>
          </a:xfrm>
          <a:prstGeom prst="rect">
            <a:avLst/>
          </a:prstGeom>
          <a:solidFill>
            <a:srgbClr val="FF0066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pt-BR" sz="2800" b="1">
                <a:solidFill>
                  <a:schemeClr val="bg1"/>
                </a:solidFill>
              </a:rPr>
              <a:t> A boca do bebê está bem aberta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800" b="1">
                <a:solidFill>
                  <a:schemeClr val="bg1"/>
                </a:solidFill>
              </a:rPr>
              <a:t> Os lábios estão virados para fora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800" b="1">
                <a:solidFill>
                  <a:schemeClr val="bg1"/>
                </a:solidFill>
              </a:rPr>
              <a:t> A língua do bebê está acoplada em torno da 	região aréolo-mamilar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800" b="1">
                <a:solidFill>
                  <a:schemeClr val="bg1"/>
                </a:solidFill>
              </a:rPr>
              <a:t> As bochechas permanecem arredondadas.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800" b="1">
                <a:solidFill>
                  <a:schemeClr val="bg1"/>
                </a:solidFill>
              </a:rPr>
              <a:t> Pode-se observar mais aréola acima do que 	abaixo da boca do bebê.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pt-BR" sz="2800" b="1">
                <a:solidFill>
                  <a:schemeClr val="bg1"/>
                </a:solidFill>
              </a:rPr>
              <a:t> Pode-se ouvir a deglutição do bebê. </a:t>
            </a:r>
          </a:p>
        </p:txBody>
      </p:sp>
      <p:grpSp>
        <p:nvGrpSpPr>
          <p:cNvPr id="55306" name="Group 10"/>
          <p:cNvGrpSpPr>
            <a:grpSpLocks/>
          </p:cNvGrpSpPr>
          <p:nvPr/>
        </p:nvGrpSpPr>
        <p:grpSpPr bwMode="auto">
          <a:xfrm>
            <a:off x="762000" y="76200"/>
            <a:ext cx="8610600" cy="2286000"/>
            <a:chOff x="480" y="48"/>
            <a:chExt cx="5424" cy="1440"/>
          </a:xfrm>
        </p:grpSpPr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480" y="528"/>
              <a:ext cx="2688" cy="4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600" b="1">
                  <a:solidFill>
                    <a:srgbClr val="FF0066"/>
                  </a:solidFill>
                </a:rPr>
                <a:t>2. A </a:t>
              </a:r>
              <a:r>
                <a:rPr lang="en-US" sz="3600" b="1">
                  <a:solidFill>
                    <a:srgbClr val="FF0066"/>
                  </a:solidFill>
                </a:rPr>
                <a:t>p</a:t>
              </a:r>
              <a:r>
                <a:rPr lang="pt-BR" sz="3600" b="1">
                  <a:solidFill>
                    <a:srgbClr val="FF0066"/>
                  </a:solidFill>
                </a:rPr>
                <a:t>ega</a:t>
              </a:r>
            </a:p>
          </p:txBody>
        </p:sp>
        <p:pic>
          <p:nvPicPr>
            <p:cNvPr id="5530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" y="48"/>
              <a:ext cx="1378" cy="144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5305" name="Text Box 9"/>
            <p:cNvSpPr txBox="1">
              <a:spLocks noChangeArrowheads="1"/>
            </p:cNvSpPr>
            <p:nvPr/>
          </p:nvSpPr>
          <p:spPr bwMode="auto">
            <a:xfrm>
              <a:off x="5472" y="1248"/>
              <a:ext cx="4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600" b="1"/>
                <a:t>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3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219075" y="185738"/>
            <a:ext cx="8705850" cy="6477000"/>
            <a:chOff x="138" y="117"/>
            <a:chExt cx="5484" cy="4080"/>
          </a:xfrm>
        </p:grpSpPr>
        <p:pic>
          <p:nvPicPr>
            <p:cNvPr id="38919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" y="117"/>
              <a:ext cx="5484" cy="408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144" y="3945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8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457200" y="228600"/>
            <a:ext cx="8153400" cy="6400800"/>
            <a:chOff x="288" y="144"/>
            <a:chExt cx="5136" cy="4032"/>
          </a:xfrm>
        </p:grpSpPr>
        <p:sp>
          <p:nvSpPr>
            <p:cNvPr id="45062" name="Oval 6"/>
            <p:cNvSpPr>
              <a:spLocks noChangeArrowheads="1"/>
            </p:cNvSpPr>
            <p:nvPr/>
          </p:nvSpPr>
          <p:spPr bwMode="auto">
            <a:xfrm>
              <a:off x="432" y="1824"/>
              <a:ext cx="1248" cy="129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5058" name="Object 2"/>
            <p:cNvGraphicFramePr>
              <a:graphicFrameLocks noChangeAspect="1"/>
            </p:cNvGraphicFramePr>
            <p:nvPr/>
          </p:nvGraphicFramePr>
          <p:xfrm>
            <a:off x="336" y="144"/>
            <a:ext cx="5088" cy="3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3" name="PI3" r:id="rId3" imgW="10704762" imgH="7733333" progId="PI3.Image">
                    <p:embed/>
                  </p:oleObj>
                </mc:Choice>
                <mc:Fallback>
                  <p:oleObj name="PI3" r:id="rId3" imgW="10704762" imgH="7733333" progId="PI3.Im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44"/>
                          <a:ext cx="5088" cy="3984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FF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059" name="Text Box 3"/>
            <p:cNvSpPr txBox="1">
              <a:spLocks noChangeArrowheads="1"/>
            </p:cNvSpPr>
            <p:nvPr/>
          </p:nvSpPr>
          <p:spPr bwMode="auto">
            <a:xfrm>
              <a:off x="1440" y="336"/>
              <a:ext cx="3216" cy="371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</a:rPr>
                <a:t>3. Os reflexos do bebê</a:t>
              </a:r>
            </a:p>
          </p:txBody>
        </p:sp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288" y="3945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23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609600" y="228600"/>
            <a:ext cx="7924800" cy="6480175"/>
            <a:chOff x="384" y="144"/>
            <a:chExt cx="4992" cy="4082"/>
          </a:xfrm>
        </p:grpSpPr>
        <p:sp>
          <p:nvSpPr>
            <p:cNvPr id="48130" name="Text Box 2"/>
            <p:cNvSpPr txBox="1">
              <a:spLocks noChangeArrowheads="1"/>
            </p:cNvSpPr>
            <p:nvPr/>
          </p:nvSpPr>
          <p:spPr bwMode="auto">
            <a:xfrm>
              <a:off x="384" y="672"/>
              <a:ext cx="4992" cy="3554"/>
            </a:xfrm>
            <a:prstGeom prst="rect">
              <a:avLst/>
            </a:prstGeom>
            <a:solidFill>
              <a:srgbClr val="FF0066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charset="0"/>
                <a:buChar char="§"/>
              </a:pPr>
              <a:r>
                <a:rPr lang="pt-BR" sz="3600" b="1">
                  <a:solidFill>
                    <a:schemeClr val="bg1"/>
                  </a:solidFill>
                </a:rPr>
                <a:t> O movimento de ondulação da língua pressiona  o mamilo e parte da mama contra o céu da boca do bebê.</a:t>
              </a:r>
            </a:p>
            <a:p>
              <a:pPr>
                <a:spcBef>
                  <a:spcPct val="50000"/>
                </a:spcBef>
                <a:buFont typeface="Wingdings" charset="0"/>
                <a:buChar char="§"/>
              </a:pPr>
              <a:r>
                <a:rPr lang="pt-BR" sz="3600" b="1">
                  <a:solidFill>
                    <a:schemeClr val="bg1"/>
                  </a:solidFill>
                </a:rPr>
                <a:t> A pressão joga o leite para fora dos ductos lactíferos e para dentro da boca do bebê.</a:t>
              </a:r>
            </a:p>
            <a:p>
              <a:pPr>
                <a:spcBef>
                  <a:spcPct val="50000"/>
                </a:spcBef>
                <a:buFont typeface="Wingdings" charset="0"/>
                <a:buChar char="§"/>
              </a:pPr>
              <a:r>
                <a:rPr lang="pt-BR" sz="3600" b="1">
                  <a:solidFill>
                    <a:schemeClr val="bg1"/>
                  </a:solidFill>
                </a:rPr>
                <a:t> Quando a boca fica cheia de leite, o bebê deglute.</a:t>
              </a:r>
            </a:p>
          </p:txBody>
        </p:sp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1296" y="144"/>
              <a:ext cx="3216" cy="4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600" b="1">
                  <a:solidFill>
                    <a:srgbClr val="FF0066"/>
                  </a:solidFill>
                </a:rPr>
                <a:t>3. Os reflexos do bebê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2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381000" y="142875"/>
            <a:ext cx="8382000" cy="6562725"/>
            <a:chOff x="240" y="90"/>
            <a:chExt cx="5280" cy="4134"/>
          </a:xfrm>
        </p:grpSpPr>
        <p:grpSp>
          <p:nvGrpSpPr>
            <p:cNvPr id="39944" name="Group 8"/>
            <p:cNvGrpSpPr>
              <a:grpSpLocks/>
            </p:cNvGrpSpPr>
            <p:nvPr/>
          </p:nvGrpSpPr>
          <p:grpSpPr bwMode="auto">
            <a:xfrm>
              <a:off x="240" y="90"/>
              <a:ext cx="5280" cy="4134"/>
              <a:chOff x="240" y="90"/>
              <a:chExt cx="5280" cy="4134"/>
            </a:xfrm>
          </p:grpSpPr>
          <p:pic>
            <p:nvPicPr>
              <p:cNvPr id="39943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243"/>
                <a:ext cx="5280" cy="3828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9939" name="Text Box 3"/>
              <p:cNvSpPr txBox="1">
                <a:spLocks noChangeArrowheads="1"/>
              </p:cNvSpPr>
              <p:nvPr/>
            </p:nvSpPr>
            <p:spPr bwMode="auto">
              <a:xfrm>
                <a:off x="528" y="3622"/>
                <a:ext cx="4848" cy="602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800" b="1">
                    <a:solidFill>
                      <a:schemeClr val="bg1"/>
                    </a:solidFill>
                  </a:rPr>
                  <a:t>A seta mostra o movimento de ondulação da língua do bebê de sua ponta para trás.</a:t>
                </a:r>
              </a:p>
            </p:txBody>
          </p:sp>
          <p:sp>
            <p:nvSpPr>
              <p:cNvPr id="39940" name="Text Box 4"/>
              <p:cNvSpPr txBox="1">
                <a:spLocks noChangeArrowheads="1"/>
              </p:cNvSpPr>
              <p:nvPr/>
            </p:nvSpPr>
            <p:spPr bwMode="auto">
              <a:xfrm>
                <a:off x="1104" y="90"/>
                <a:ext cx="3696" cy="486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4400" b="1">
                    <a:solidFill>
                      <a:schemeClr val="bg1"/>
                    </a:solidFill>
                  </a:rPr>
                  <a:t>SUCÇÃO EFICIENTE</a:t>
                </a:r>
              </a:p>
            </p:txBody>
          </p:sp>
        </p:grp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>
              <a:off x="240" y="382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32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  <a:solidFill>
            <a:srgbClr val="CCFFCC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4000" b="1">
                <a:solidFill>
                  <a:srgbClr val="008000"/>
                </a:solidFill>
                <a:latin typeface="Arial" charset="0"/>
              </a:rPr>
              <a:t>Quando falar com as gestantes</a:t>
            </a:r>
          </a:p>
        </p:txBody>
      </p:sp>
      <p:grpSp>
        <p:nvGrpSpPr>
          <p:cNvPr id="5140" name="Group 20"/>
          <p:cNvGrpSpPr>
            <a:grpSpLocks/>
          </p:cNvGrpSpPr>
          <p:nvPr/>
        </p:nvGrpSpPr>
        <p:grpSpPr bwMode="auto">
          <a:xfrm>
            <a:off x="228600" y="1905000"/>
            <a:ext cx="7620000" cy="4552950"/>
            <a:chOff x="144" y="1200"/>
            <a:chExt cx="4800" cy="2868"/>
          </a:xfrm>
        </p:grpSpPr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144" y="1200"/>
              <a:ext cx="2304" cy="15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pt-BR" sz="3600" b="1">
                  <a:solidFill>
                    <a:schemeClr val="bg1"/>
                  </a:solidFill>
                  <a:latin typeface="Arial" charset="0"/>
                </a:rPr>
                <a:t>No ambulatório antes, durante ou após as consultas</a:t>
              </a: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912" y="3360"/>
              <a:ext cx="4032" cy="70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>
                  <a:solidFill>
                    <a:srgbClr val="008000"/>
                  </a:solidFill>
                  <a:latin typeface="Arial" charset="0"/>
                </a:rPr>
                <a:t>Na enfermaria para tratamento clínico obstétrico</a:t>
              </a:r>
            </a:p>
          </p:txBody>
        </p:sp>
      </p:grp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819650" cy="3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8305800" y="44958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141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86" name="Group 14"/>
          <p:cNvGrpSpPr>
            <a:grpSpLocks/>
          </p:cNvGrpSpPr>
          <p:nvPr/>
        </p:nvGrpSpPr>
        <p:grpSpPr bwMode="auto">
          <a:xfrm>
            <a:off x="228600" y="152400"/>
            <a:ext cx="8686800" cy="6591300"/>
            <a:chOff x="144" y="96"/>
            <a:chExt cx="5472" cy="4152"/>
          </a:xfrm>
        </p:grpSpPr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672" y="96"/>
              <a:ext cx="4465" cy="3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3200" b="1">
                  <a:solidFill>
                    <a:srgbClr val="FF0066"/>
                  </a:solidFill>
                </a:rPr>
                <a:t>SINAIS DE UMA PEGA INCORRETA</a:t>
              </a:r>
              <a:endParaRPr lang="en-US" sz="3200" b="1">
                <a:solidFill>
                  <a:srgbClr val="FF0066"/>
                </a:solidFill>
              </a:endParaRPr>
            </a:p>
          </p:txBody>
        </p: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3168" y="960"/>
              <a:ext cx="1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  <a:p>
              <a:endParaRPr lang="en-US"/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144" y="624"/>
              <a:ext cx="4560" cy="3624"/>
            </a:xfrm>
            <a:prstGeom prst="rect">
              <a:avLst/>
            </a:prstGeom>
            <a:solidFill>
              <a:srgbClr val="FF0066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buFontTx/>
                <a:buChar char="•"/>
              </a:pPr>
              <a:r>
                <a:rPr lang="pt-BR" b="1">
                  <a:solidFill>
                    <a:schemeClr val="bg1"/>
                  </a:solidFill>
                </a:rPr>
                <a:t> O queixo do bebê não toca o seio. </a:t>
              </a:r>
            </a:p>
            <a:p>
              <a:pPr>
                <a:lnSpc>
                  <a:spcPct val="140000"/>
                </a:lnSpc>
                <a:buFontTx/>
                <a:buChar char="•"/>
              </a:pPr>
              <a:r>
                <a:rPr lang="pt-BR" b="1">
                  <a:solidFill>
                    <a:schemeClr val="bg1"/>
                  </a:solidFill>
                </a:rPr>
                <a:t> A boca não está bem aberta. </a:t>
              </a:r>
            </a:p>
            <a:p>
              <a:pPr>
                <a:lnSpc>
                  <a:spcPct val="140000"/>
                </a:lnSpc>
                <a:buFontTx/>
                <a:buChar char="•"/>
              </a:pPr>
              <a:r>
                <a:rPr lang="pt-BR" b="1">
                  <a:solidFill>
                    <a:schemeClr val="bg1"/>
                  </a:solidFill>
                </a:rPr>
                <a:t> O lábio inferior está apontando para frente 	ou virado para dentro.</a:t>
              </a:r>
            </a:p>
            <a:p>
              <a:pPr>
                <a:lnSpc>
                  <a:spcPct val="140000"/>
                </a:lnSpc>
                <a:buFontTx/>
                <a:buChar char="•"/>
              </a:pPr>
              <a:r>
                <a:rPr lang="pt-BR" b="1">
                  <a:solidFill>
                    <a:schemeClr val="bg1"/>
                  </a:solidFill>
                </a:rPr>
                <a:t> Vê-se a mesma quantidade de </a:t>
              </a:r>
            </a:p>
            <a:p>
              <a:pPr>
                <a:lnSpc>
                  <a:spcPct val="140000"/>
                </a:lnSpc>
              </a:pPr>
              <a:r>
                <a:rPr lang="pt-BR" b="1">
                  <a:solidFill>
                    <a:schemeClr val="bg1"/>
                  </a:solidFill>
                </a:rPr>
                <a:t>	aréola acima e 	</a:t>
              </a:r>
            </a:p>
            <a:p>
              <a:pPr>
                <a:lnSpc>
                  <a:spcPct val="140000"/>
                </a:lnSpc>
              </a:pPr>
              <a:r>
                <a:rPr lang="pt-BR" b="1">
                  <a:solidFill>
                    <a:schemeClr val="bg1"/>
                  </a:solidFill>
                </a:rPr>
                <a:t>	abaixo da boca do bebê.</a:t>
              </a:r>
            </a:p>
            <a:p>
              <a:pPr>
                <a:lnSpc>
                  <a:spcPct val="140000"/>
                </a:lnSpc>
                <a:buFontTx/>
                <a:buChar char="•"/>
              </a:pPr>
              <a:r>
                <a:rPr lang="pt-BR" b="1">
                  <a:solidFill>
                    <a:schemeClr val="bg1"/>
                  </a:solidFill>
                </a:rPr>
                <a:t> Nota-se esforço das bochechas </a:t>
              </a:r>
            </a:p>
            <a:p>
              <a:pPr>
                <a:lnSpc>
                  <a:spcPct val="140000"/>
                </a:lnSpc>
              </a:pPr>
              <a:r>
                <a:rPr lang="pt-BR" b="1">
                  <a:solidFill>
                    <a:schemeClr val="bg1"/>
                  </a:solidFill>
                </a:rPr>
                <a:t>	durante a mamada.</a:t>
              </a:r>
            </a:p>
            <a:p>
              <a:pPr>
                <a:lnSpc>
                  <a:spcPct val="140000"/>
                </a:lnSpc>
                <a:buFontTx/>
                <a:buChar char="•"/>
              </a:pPr>
              <a:r>
                <a:rPr lang="pt-BR" b="1">
                  <a:solidFill>
                    <a:schemeClr val="bg1"/>
                  </a:solidFill>
                </a:rPr>
                <a:t> Pode-se ouvir estalidos agudos </a:t>
              </a:r>
            </a:p>
            <a:p>
              <a:pPr>
                <a:lnSpc>
                  <a:spcPct val="140000"/>
                </a:lnSpc>
              </a:pPr>
              <a:r>
                <a:rPr lang="pt-BR" b="1">
                  <a:solidFill>
                    <a:schemeClr val="bg1"/>
                  </a:solidFill>
                </a:rPr>
                <a:t>	durante a mamada ("beijinhos").</a:t>
              </a:r>
            </a:p>
          </p:txBody>
        </p:sp>
        <p:pic>
          <p:nvPicPr>
            <p:cNvPr id="5428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4" y="1674"/>
              <a:ext cx="2232" cy="202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29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5" name="Group 7"/>
          <p:cNvGrpSpPr>
            <a:grpSpLocks/>
          </p:cNvGrpSpPr>
          <p:nvPr/>
        </p:nvGrpSpPr>
        <p:grpSpPr bwMode="auto">
          <a:xfrm>
            <a:off x="381000" y="152400"/>
            <a:ext cx="8534400" cy="6172200"/>
            <a:chOff x="240" y="96"/>
            <a:chExt cx="5376" cy="3888"/>
          </a:xfrm>
        </p:grpSpPr>
        <p:sp>
          <p:nvSpPr>
            <p:cNvPr id="53250" name="Text Box 2"/>
            <p:cNvSpPr txBox="1">
              <a:spLocks noChangeArrowheads="1"/>
            </p:cNvSpPr>
            <p:nvPr/>
          </p:nvSpPr>
          <p:spPr bwMode="auto">
            <a:xfrm>
              <a:off x="1300" y="96"/>
              <a:ext cx="3260" cy="4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</a:rPr>
                <a:t>CONFUSÃO DE BICOS</a:t>
              </a:r>
            </a:p>
          </p:txBody>
        </p:sp>
        <p:sp>
          <p:nvSpPr>
            <p:cNvPr id="53251" name="Text Box 3"/>
            <p:cNvSpPr txBox="1">
              <a:spLocks noChangeArrowheads="1"/>
            </p:cNvSpPr>
            <p:nvPr/>
          </p:nvSpPr>
          <p:spPr bwMode="auto">
            <a:xfrm>
              <a:off x="240" y="938"/>
              <a:ext cx="5376" cy="3046"/>
            </a:xfrm>
            <a:prstGeom prst="rect">
              <a:avLst/>
            </a:prstGeom>
            <a:solidFill>
              <a:srgbClr val="FF0066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 b="1">
                  <a:solidFill>
                    <a:schemeClr val="bg1"/>
                  </a:solidFill>
                </a:rPr>
                <a:t>Após sugar um bico artificial o bebê pode:</a:t>
              </a:r>
            </a:p>
            <a:p>
              <a:pPr>
                <a:lnSpc>
                  <a:spcPct val="120000"/>
                </a:lnSpc>
              </a:pPr>
              <a:endParaRPr lang="en-US" sz="2800" b="1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  <a:buFontTx/>
                <a:buChar char="•"/>
              </a:pPr>
              <a:r>
                <a:rPr lang="en-US" sz="2800" b="1">
                  <a:solidFill>
                    <a:schemeClr val="bg1"/>
                  </a:solidFill>
                </a:rPr>
                <a:t> Ter dificuldades para fazer uma boa pega.</a:t>
              </a:r>
            </a:p>
            <a:p>
              <a:pPr>
                <a:lnSpc>
                  <a:spcPct val="120000"/>
                </a:lnSpc>
                <a:buFontTx/>
                <a:buChar char="•"/>
              </a:pPr>
              <a:endParaRPr lang="en-US" sz="2800" b="1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  <a:buFontTx/>
                <a:buChar char="•"/>
              </a:pPr>
              <a:r>
                <a:rPr lang="en-US" sz="2800" b="1">
                  <a:solidFill>
                    <a:schemeClr val="bg1"/>
                  </a:solidFill>
                </a:rPr>
                <a:t> Fazer pressão negativa com as bochechas.</a:t>
              </a:r>
            </a:p>
            <a:p>
              <a:pPr>
                <a:lnSpc>
                  <a:spcPct val="120000"/>
                </a:lnSpc>
                <a:buFontTx/>
                <a:buChar char="•"/>
              </a:pPr>
              <a:endParaRPr lang="en-US" sz="2800" b="1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  <a:buFontTx/>
                <a:buChar char="•"/>
              </a:pPr>
              <a:r>
                <a:rPr lang="en-US" sz="2800" b="1">
                  <a:solidFill>
                    <a:schemeClr val="bg1"/>
                  </a:solidFill>
                </a:rPr>
                <a:t> Confiar que o leite saia por ação da gravidade.</a:t>
              </a:r>
            </a:p>
            <a:p>
              <a:pPr>
                <a:lnSpc>
                  <a:spcPct val="120000"/>
                </a:lnSpc>
                <a:buFontTx/>
                <a:buChar char="•"/>
              </a:pPr>
              <a:endParaRPr lang="en-US" sz="2800" b="1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  <a:buFontTx/>
                <a:buChar char="•"/>
              </a:pPr>
              <a:r>
                <a:rPr lang="en-US" sz="2800" b="1">
                  <a:solidFill>
                    <a:schemeClr val="bg1"/>
                  </a:solidFill>
                </a:rPr>
                <a:t> Colocar a língua na região posterior da boca.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5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1" name="Group 1041"/>
          <p:cNvGrpSpPr>
            <a:grpSpLocks/>
          </p:cNvGrpSpPr>
          <p:nvPr/>
        </p:nvGrpSpPr>
        <p:grpSpPr bwMode="auto">
          <a:xfrm>
            <a:off x="642658" y="352613"/>
            <a:ext cx="8124825" cy="6324600"/>
            <a:chOff x="546" y="192"/>
            <a:chExt cx="5118" cy="3984"/>
          </a:xfrm>
        </p:grpSpPr>
        <p:sp>
          <p:nvSpPr>
            <p:cNvPr id="21506" name="Text Box 1026"/>
            <p:cNvSpPr txBox="1">
              <a:spLocks noChangeArrowheads="1"/>
            </p:cNvSpPr>
            <p:nvPr/>
          </p:nvSpPr>
          <p:spPr bwMode="auto">
            <a:xfrm>
              <a:off x="576" y="192"/>
              <a:ext cx="4656" cy="892"/>
            </a:xfrm>
            <a:prstGeom prst="rect">
              <a:avLst/>
            </a:prstGeom>
            <a:solidFill>
              <a:srgbClr val="FF66CC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50000"/>
                </a:spcBef>
              </a:pPr>
              <a:r>
                <a:rPr lang="pt-BR" sz="3200" b="1">
                  <a:solidFill>
                    <a:srgbClr val="FFFF00"/>
                  </a:solidFill>
                  <a:effectLst/>
                  <a:latin typeface="Arial" charset="0"/>
                </a:rPr>
                <a:t>COMO RETIRAR O LEITE MATERNO E ALIMENTAR O BEBÊ</a:t>
              </a:r>
            </a:p>
          </p:txBody>
        </p:sp>
        <p:sp>
          <p:nvSpPr>
            <p:cNvPr id="21517" name="Text Box 1037"/>
            <p:cNvSpPr txBox="1">
              <a:spLocks noChangeArrowheads="1"/>
            </p:cNvSpPr>
            <p:nvPr/>
          </p:nvSpPr>
          <p:spPr bwMode="auto">
            <a:xfrm>
              <a:off x="3600" y="3562"/>
              <a:ext cx="20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pt-BR" b="1" dirty="0"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  <p:pic>
          <p:nvPicPr>
            <p:cNvPr id="21518" name="Picture 10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" y="1416"/>
              <a:ext cx="2142" cy="2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519" name="Text Box 1039"/>
            <p:cNvSpPr txBox="1">
              <a:spLocks noChangeArrowheads="1"/>
            </p:cNvSpPr>
            <p:nvPr/>
          </p:nvSpPr>
          <p:spPr bwMode="auto">
            <a:xfrm>
              <a:off x="2448" y="393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1520" name="Text Box 1040"/>
            <p:cNvSpPr txBox="1">
              <a:spLocks noChangeArrowheads="1"/>
            </p:cNvSpPr>
            <p:nvPr/>
          </p:nvSpPr>
          <p:spPr bwMode="auto">
            <a:xfrm>
              <a:off x="4992" y="2265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  <a:effectLst/>
                  <a:latin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2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76200" y="203200"/>
            <a:ext cx="8915400" cy="6429375"/>
            <a:chOff x="48" y="128"/>
            <a:chExt cx="5616" cy="4050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48" y="1062"/>
              <a:ext cx="5616" cy="311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66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  <a:buClr>
                  <a:srgbClr val="FF0000"/>
                </a:buClr>
                <a:buSzPct val="130000"/>
                <a:buFont typeface="Wingdings" charset="0"/>
                <a:buChar char="v"/>
              </a:pPr>
              <a:r>
                <a:rPr lang="pt-BR" sz="3000" b="1">
                  <a:solidFill>
                    <a:schemeClr val="accent2"/>
                  </a:solidFill>
                  <a:effectLst/>
                  <a:latin typeface="Arial" charset="0"/>
                </a:rPr>
                <a:t>  O ideal é mãe e bebê permanecerem juntos.</a:t>
              </a:r>
            </a:p>
            <a:p>
              <a:pPr>
                <a:lnSpc>
                  <a:spcPct val="140000"/>
                </a:lnSpc>
                <a:spcBef>
                  <a:spcPct val="50000"/>
                </a:spcBef>
                <a:buClr>
                  <a:srgbClr val="FF0000"/>
                </a:buClr>
                <a:buSzPct val="130000"/>
                <a:buFont typeface="Wingdings" charset="0"/>
                <a:buChar char="v"/>
              </a:pPr>
              <a:r>
                <a:rPr lang="pt-BR" sz="3000" b="1">
                  <a:solidFill>
                    <a:schemeClr val="accent2"/>
                  </a:solidFill>
                  <a:effectLst/>
                  <a:latin typeface="Arial" charset="0"/>
                </a:rPr>
                <a:t>  Se a mãe precisar se separar do filho 	amamentado, talvez precise aprender a 	manter a lactação e as mamas 	confortáveis e a armazenar seu leite.</a:t>
              </a:r>
            </a:p>
            <a:p>
              <a:pPr>
                <a:lnSpc>
                  <a:spcPct val="130000"/>
                </a:lnSpc>
                <a:spcBef>
                  <a:spcPct val="50000"/>
                </a:spcBef>
                <a:buClr>
                  <a:srgbClr val="FF0000"/>
                </a:buClr>
                <a:buSzPct val="130000"/>
                <a:buFont typeface="Wingdings" charset="0"/>
                <a:buChar char="v"/>
              </a:pPr>
              <a:r>
                <a:rPr lang="pt-BR" sz="3000" b="1">
                  <a:solidFill>
                    <a:schemeClr val="accent2"/>
                  </a:solidFill>
                  <a:effectLst/>
                  <a:latin typeface="Arial" charset="0"/>
                </a:rPr>
                <a:t>  Se a mãe receber alta hospitalar antes de 	seu bebê, necessitará de ajuda especial.</a:t>
              </a: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576" y="128"/>
              <a:ext cx="4608" cy="6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000" b="1">
                  <a:solidFill>
                    <a:schemeClr val="bg1"/>
                  </a:solidFill>
                  <a:effectLst/>
                  <a:latin typeface="Arial" charset="0"/>
                </a:rPr>
                <a:t>Todas as mães necessitam aprender a ordenhar seu leite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66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638800" cy="609600"/>
          </a:xfrm>
          <a:solidFill>
            <a:srgbClr val="FF0000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pt-BR" sz="2600" b="1">
                <a:solidFill>
                  <a:schemeClr val="bg1"/>
                </a:solidFill>
                <a:latin typeface="Arial" charset="0"/>
              </a:rPr>
              <a:t/>
            </a:r>
            <a:br>
              <a:rPr lang="pt-BR" sz="2600" b="1">
                <a:solidFill>
                  <a:schemeClr val="bg1"/>
                </a:solidFill>
                <a:latin typeface="Arial" charset="0"/>
              </a:rPr>
            </a:br>
            <a:r>
              <a:rPr lang="pt-BR" sz="2600" b="1">
                <a:solidFill>
                  <a:schemeClr val="bg1"/>
                </a:solidFill>
                <a:latin typeface="Arial" charset="0"/>
              </a:rPr>
              <a:t>A ordenha do leite é útil para:</a:t>
            </a:r>
            <a:br>
              <a:rPr lang="pt-BR" sz="2600" b="1">
                <a:solidFill>
                  <a:schemeClr val="bg1"/>
                </a:solidFill>
                <a:latin typeface="Arial" charset="0"/>
              </a:rPr>
            </a:br>
            <a:endParaRPr lang="pt-BR" sz="2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7772400" cy="5486400"/>
          </a:xfr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Aliviar ingurgitamento.</a:t>
            </a:r>
          </a:p>
          <a:p>
            <a:pPr>
              <a:lnSpc>
                <a:spcPct val="110000"/>
              </a:lnSpc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Liberar ducto bloqueado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	ou aliviar a estase de leite.</a:t>
            </a:r>
          </a:p>
          <a:p>
            <a:pPr>
              <a:lnSpc>
                <a:spcPct val="110000"/>
              </a:lnSpc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Alimentar o bebê enquanto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	ele aprende a sugar de um mamilo invertido.</a:t>
            </a:r>
          </a:p>
          <a:p>
            <a:pPr>
              <a:lnSpc>
                <a:spcPct val="110000"/>
              </a:lnSpc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Alimentar um bebê que apresenta sucção incoordenada.</a:t>
            </a:r>
          </a:p>
          <a:p>
            <a:pPr>
              <a:lnSpc>
                <a:spcPct val="110000"/>
              </a:lnSpc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Alimentar um bebê que </a:t>
            </a:r>
            <a:r>
              <a:rPr lang="ja-JP" altLang="pt-BR" sz="2600" b="1">
                <a:solidFill>
                  <a:schemeClr val="accent2"/>
                </a:solidFill>
                <a:latin typeface="Arial"/>
              </a:rPr>
              <a:t>“</a:t>
            </a:r>
            <a:r>
              <a:rPr lang="pt-BR" sz="2600" b="1">
                <a:solidFill>
                  <a:schemeClr val="accent2"/>
                </a:solidFill>
                <a:latin typeface="Arial" charset="0"/>
              </a:rPr>
              <a:t>recusa</a:t>
            </a:r>
            <a:r>
              <a:rPr lang="ja-JP" altLang="pt-BR" sz="2600" b="1">
                <a:solidFill>
                  <a:schemeClr val="accent2"/>
                </a:solidFill>
                <a:latin typeface="Arial"/>
              </a:rPr>
              <a:t>”</a:t>
            </a:r>
            <a:r>
              <a:rPr lang="pt-BR" sz="2600" b="1">
                <a:solidFill>
                  <a:schemeClr val="accent2"/>
                </a:solidFill>
                <a:latin typeface="Arial" charset="0"/>
              </a:rPr>
              <a:t>o peito até que ele aprenda a mamar.</a:t>
            </a:r>
          </a:p>
          <a:p>
            <a:pPr>
              <a:lnSpc>
                <a:spcPct val="110000"/>
              </a:lnSpc>
            </a:pPr>
            <a:r>
              <a:rPr lang="pt-BR" sz="2600" b="1">
                <a:solidFill>
                  <a:schemeClr val="accent2"/>
                </a:solidFill>
                <a:latin typeface="Arial" charset="0"/>
              </a:rPr>
              <a:t>Alimentar um bebê de baixo peso que não pode mamar.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2425"/>
            <a:ext cx="37719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8610600" y="2514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solidFill>
                  <a:schemeClr val="bg1"/>
                </a:solidFill>
                <a:effectLst/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1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099" grpId="0" build="p" autoUpdateAnimBg="0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381000" y="76200"/>
            <a:ext cx="8763000" cy="6705600"/>
            <a:chOff x="240" y="48"/>
            <a:chExt cx="5520" cy="4224"/>
          </a:xfrm>
        </p:grpSpPr>
        <p:sp>
          <p:nvSpPr>
            <p:cNvPr id="5122" name="Rectangle 2"/>
            <p:cNvSpPr>
              <a:spLocks noChangeArrowheads="1"/>
            </p:cNvSpPr>
            <p:nvPr/>
          </p:nvSpPr>
          <p:spPr bwMode="auto">
            <a:xfrm>
              <a:off x="240" y="576"/>
              <a:ext cx="5232" cy="368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buFontTx/>
                <a:buChar char="•"/>
              </a:pPr>
              <a:r>
                <a:rPr lang="pt-BR" b="1">
                  <a:solidFill>
                    <a:schemeClr val="accent2"/>
                  </a:solidFill>
                  <a:effectLst/>
                  <a:latin typeface="Arial" charset="0"/>
                </a:rPr>
                <a:t> Alimentar um bebê doente que não pode sugar o 	bastante.</a:t>
              </a:r>
            </a:p>
            <a:p>
              <a:pPr>
                <a:lnSpc>
                  <a:spcPct val="130000"/>
                </a:lnSpc>
                <a:buFontTx/>
                <a:buChar char="•"/>
              </a:pPr>
              <a:r>
                <a:rPr lang="pt-BR" b="1">
                  <a:solidFill>
                    <a:schemeClr val="accent2"/>
                  </a:solidFill>
                  <a:effectLst/>
                  <a:latin typeface="Arial" charset="0"/>
                </a:rPr>
                <a:t> Manter a amamentação no período em que a mãe ou 	o bebê estão doentes.</a:t>
              </a:r>
            </a:p>
            <a:p>
              <a:pPr>
                <a:lnSpc>
                  <a:spcPct val="130000"/>
                </a:lnSpc>
                <a:buFontTx/>
                <a:buChar char="•"/>
              </a:pPr>
              <a:r>
                <a:rPr lang="pt-BR" b="1">
                  <a:solidFill>
                    <a:schemeClr val="accent2"/>
                  </a:solidFill>
                  <a:effectLst/>
                  <a:latin typeface="Arial" charset="0"/>
                </a:rPr>
                <a:t> Deixar leite materno para o bebê quando a mãe 	trabalha fora.</a:t>
              </a:r>
            </a:p>
            <a:p>
              <a:pPr>
                <a:lnSpc>
                  <a:spcPct val="130000"/>
                </a:lnSpc>
                <a:buFontTx/>
                <a:buChar char="•"/>
              </a:pPr>
              <a:r>
                <a:rPr lang="pt-BR" b="1">
                  <a:solidFill>
                    <a:schemeClr val="accent2"/>
                  </a:solidFill>
                  <a:effectLst/>
                  <a:latin typeface="Arial" charset="0"/>
                </a:rPr>
                <a:t> Prevenir que o leite escorra enquanto a mãe está 	longe do bebê.</a:t>
              </a:r>
            </a:p>
            <a:p>
              <a:pPr>
                <a:lnSpc>
                  <a:spcPct val="130000"/>
                </a:lnSpc>
                <a:buFontTx/>
                <a:buChar char="•"/>
              </a:pPr>
              <a:r>
                <a:rPr lang="pt-BR" b="1">
                  <a:solidFill>
                    <a:schemeClr val="accent2"/>
                  </a:solidFill>
                  <a:effectLst/>
                  <a:latin typeface="Arial" charset="0"/>
                </a:rPr>
                <a:t> Ajudar o bebê a pegar uma mama cheia.</a:t>
              </a:r>
            </a:p>
            <a:p>
              <a:pPr>
                <a:lnSpc>
                  <a:spcPct val="130000"/>
                </a:lnSpc>
                <a:buFontTx/>
                <a:buChar char="•"/>
              </a:pPr>
              <a:r>
                <a:rPr lang="pt-BR" b="1">
                  <a:solidFill>
                    <a:schemeClr val="accent2"/>
                  </a:solidFill>
                  <a:effectLst/>
                  <a:latin typeface="Arial" charset="0"/>
                </a:rPr>
                <a:t> Ordenhar o leite diretamente na boca do bebê.</a:t>
              </a:r>
            </a:p>
            <a:p>
              <a:pPr>
                <a:lnSpc>
                  <a:spcPct val="130000"/>
                </a:lnSpc>
                <a:buFontTx/>
                <a:buChar char="•"/>
              </a:pPr>
              <a:r>
                <a:rPr lang="pt-BR" b="1">
                  <a:solidFill>
                    <a:schemeClr val="accent2"/>
                  </a:solidFill>
                  <a:effectLst/>
                  <a:latin typeface="Arial" charset="0"/>
                </a:rPr>
                <a:t> Prevenir que a aréola e o mamilo se tornem </a:t>
              </a:r>
            </a:p>
            <a:p>
              <a:pPr>
                <a:lnSpc>
                  <a:spcPct val="130000"/>
                </a:lnSpc>
              </a:pPr>
              <a:r>
                <a:rPr lang="pt-BR" b="1">
                  <a:solidFill>
                    <a:schemeClr val="accent2"/>
                  </a:solidFill>
                  <a:effectLst/>
                  <a:latin typeface="Arial" charset="0"/>
                </a:rPr>
                <a:t>	secos e doloridos.</a:t>
              </a:r>
            </a:p>
          </p:txBody>
        </p:sp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1152" y="48"/>
              <a:ext cx="3552" cy="3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70000"/>
                </a:lnSpc>
              </a:pPr>
              <a:r>
                <a:rPr lang="pt-BR" sz="2800" b="1">
                  <a:solidFill>
                    <a:schemeClr val="bg1"/>
                  </a:solidFill>
                  <a:effectLst/>
                  <a:latin typeface="Arial" charset="0"/>
                </a:rPr>
                <a:t/>
              </a:r>
              <a:br>
                <a:rPr lang="pt-BR" sz="2800" b="1">
                  <a:solidFill>
                    <a:schemeClr val="bg1"/>
                  </a:solidFill>
                  <a:effectLst/>
                  <a:latin typeface="Arial" charset="0"/>
                </a:rPr>
              </a:br>
              <a:r>
                <a:rPr lang="pt-BR" sz="2800" b="1">
                  <a:solidFill>
                    <a:schemeClr val="bg1"/>
                  </a:solidFill>
                  <a:effectLst/>
                  <a:latin typeface="Arial" charset="0"/>
                </a:rPr>
                <a:t>A ordenha do leite é útil para:</a:t>
              </a:r>
              <a:br>
                <a:rPr lang="pt-BR" sz="2800" b="1">
                  <a:solidFill>
                    <a:schemeClr val="bg1"/>
                  </a:solidFill>
                  <a:effectLst/>
                  <a:latin typeface="Arial" charset="0"/>
                </a:rPr>
              </a:br>
              <a:endParaRPr lang="pt-BR" sz="2800" b="1"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pic>
          <p:nvPicPr>
            <p:cNvPr id="5124" name="Picture 4" descr="C:\WINDOWS\trabalh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" y="2496"/>
              <a:ext cx="1179" cy="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34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304800" y="76200"/>
            <a:ext cx="6553200" cy="1631950"/>
            <a:chOff x="192" y="48"/>
            <a:chExt cx="4128" cy="1028"/>
          </a:xfrm>
        </p:grpSpPr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192" y="48"/>
              <a:ext cx="2976" cy="33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b="1">
                  <a:solidFill>
                    <a:schemeClr val="bg1"/>
                  </a:solidFill>
                  <a:effectLst/>
                  <a:latin typeface="Arial" charset="0"/>
                </a:rPr>
                <a:t>Como manter a lactação</a:t>
              </a:r>
            </a:p>
          </p:txBody>
        </p:sp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192" y="480"/>
              <a:ext cx="4128" cy="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b="1">
                  <a:solidFill>
                    <a:srgbClr val="FF0000"/>
                  </a:solidFill>
                  <a:effectLst/>
                  <a:latin typeface="Arial" charset="0"/>
                </a:rPr>
                <a:t>Quando as mães não podem amamentar logo após o nascimento</a:t>
              </a:r>
            </a:p>
          </p:txBody>
        </p:sp>
      </p:grp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228600" y="1905000"/>
            <a:ext cx="9296400" cy="4953000"/>
            <a:chOff x="144" y="1200"/>
            <a:chExt cx="5856" cy="3120"/>
          </a:xfrm>
        </p:grpSpPr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44" y="1200"/>
              <a:ext cx="5472" cy="2571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pt-BR" sz="2800" b="1">
                  <a:effectLst/>
                  <a:latin typeface="Arial" charset="0"/>
                </a:rPr>
                <a:t> Ajude-a a iniciar a retirada de leite o mais breve 	possível (nas primeiras 6 horas após o 	parto).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pt-BR" sz="2800" b="1">
                  <a:effectLst/>
                  <a:latin typeface="Arial" charset="0"/>
                </a:rPr>
                <a:t> Dê-lhe instruções por escrito sobre a ordenha e 	o armazenamento de leite.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FontTx/>
                <a:buChar char="•"/>
              </a:pPr>
              <a:r>
                <a:rPr lang="pt-BR" sz="2800" b="1">
                  <a:effectLst/>
                  <a:latin typeface="Arial" charset="0"/>
                </a:rPr>
                <a:t> Facilite sua permanência junto 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pt-BR" sz="2800" b="1">
                  <a:effectLst/>
                  <a:latin typeface="Arial" charset="0"/>
                </a:rPr>
                <a:t>	ao bebê.</a:t>
              </a:r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" y="2754"/>
              <a:ext cx="1944" cy="1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5568" y="4041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effectLst/>
                  <a:latin typeface="Aria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0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304800" y="76200"/>
            <a:ext cx="9067800" cy="6477000"/>
            <a:chOff x="192" y="48"/>
            <a:chExt cx="5712" cy="4080"/>
          </a:xfrm>
        </p:grpSpPr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240" y="1245"/>
              <a:ext cx="4992" cy="288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buFontTx/>
                <a:buChar char="•"/>
              </a:pPr>
              <a:r>
                <a:rPr lang="pt-BR" sz="2800" b="1">
                  <a:effectLst/>
                  <a:latin typeface="Arial" charset="0"/>
                </a:rPr>
                <a:t> Oriente-a a retirar o leite durante cerca de 	20 minutos e de 6 a 8	vezes em 24 	horas.</a:t>
              </a:r>
            </a:p>
            <a:p>
              <a:pPr>
                <a:lnSpc>
                  <a:spcPct val="120000"/>
                </a:lnSpc>
                <a:spcBef>
                  <a:spcPct val="50000"/>
                </a:spcBef>
                <a:buFontTx/>
                <a:buChar char="•"/>
              </a:pPr>
              <a:r>
                <a:rPr lang="pt-BR" sz="2800" b="1">
                  <a:effectLst/>
                  <a:latin typeface="Arial" charset="0"/>
                </a:rPr>
                <a:t> Ajude-a a encontrar um local</a:t>
              </a:r>
            </a:p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pt-BR" sz="2800" b="1">
                  <a:effectLst/>
                  <a:latin typeface="Arial" charset="0"/>
                </a:rPr>
                <a:t>	apropriado para ordenhar.</a:t>
              </a:r>
            </a:p>
            <a:p>
              <a:pPr>
                <a:lnSpc>
                  <a:spcPct val="120000"/>
                </a:lnSpc>
                <a:spcBef>
                  <a:spcPct val="50000"/>
                </a:spcBef>
                <a:buFontTx/>
                <a:buChar char="•"/>
              </a:pPr>
              <a:r>
                <a:rPr lang="pt-BR" sz="2800" b="1">
                  <a:effectLst/>
                  <a:latin typeface="Arial" charset="0"/>
                </a:rPr>
                <a:t> Dê-lhe alguns vidros limpos </a:t>
              </a:r>
            </a:p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pt-BR" sz="2800" b="1">
                  <a:effectLst/>
                  <a:latin typeface="Arial" charset="0"/>
                </a:rPr>
                <a:t>	para armazenar o leite.</a:t>
              </a:r>
              <a:endParaRPr lang="pt-BR" sz="2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192" y="48"/>
              <a:ext cx="2976" cy="33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b="1">
                  <a:solidFill>
                    <a:schemeClr val="bg1"/>
                  </a:solidFill>
                  <a:effectLst/>
                  <a:latin typeface="Arial" charset="0"/>
                </a:rPr>
                <a:t>Como manter a lactação</a:t>
              </a:r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192" y="480"/>
              <a:ext cx="4128" cy="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b="1">
                  <a:solidFill>
                    <a:srgbClr val="FF0000"/>
                  </a:solidFill>
                  <a:effectLst/>
                  <a:latin typeface="Arial" charset="0"/>
                </a:rPr>
                <a:t>Quando as mães não podem amamentar logo após o nascimento</a:t>
              </a:r>
            </a:p>
          </p:txBody>
        </p:sp>
        <p:pic>
          <p:nvPicPr>
            <p:cNvPr id="3175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" y="2118"/>
              <a:ext cx="1830" cy="1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5472" y="3609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effectLst/>
                  <a:latin typeface="Ari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8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304800" y="76200"/>
            <a:ext cx="8610600" cy="6629400"/>
            <a:chOff x="192" y="48"/>
            <a:chExt cx="5424" cy="4176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2784" y="1248"/>
              <a:ext cx="2832" cy="287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60000"/>
                </a:lnSpc>
                <a:spcBef>
                  <a:spcPct val="50000"/>
                </a:spcBef>
              </a:pPr>
              <a:r>
                <a:rPr lang="pt-BR" sz="3200" b="1">
                  <a:solidFill>
                    <a:schemeClr val="accent2"/>
                  </a:solidFill>
                  <a:effectLst/>
                  <a:latin typeface="Arial" charset="0"/>
                </a:rPr>
                <a:t>Toda mulher tem direito a trabalhar, estudar, passear e continuar amamentando.</a:t>
              </a:r>
            </a:p>
            <a:p>
              <a:pPr algn="ctr">
                <a:lnSpc>
                  <a:spcPct val="160000"/>
                </a:lnSpc>
                <a:spcBef>
                  <a:spcPct val="50000"/>
                </a:spcBef>
              </a:pPr>
              <a:endParaRPr lang="pt-BR" sz="1600" b="1"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192" y="480"/>
              <a:ext cx="3312" cy="5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b="1" dirty="0">
                  <a:solidFill>
                    <a:srgbClr val="0000FF"/>
                  </a:solidFill>
                  <a:effectLst/>
                  <a:latin typeface="Arial" charset="0"/>
                </a:rPr>
                <a:t>Quando as mães se separam regularmente de seus filhos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4176" y="1008"/>
              <a:ext cx="1104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solidFill>
                    <a:schemeClr val="tx2"/>
                  </a:solidFill>
                  <a:effectLst/>
                  <a:latin typeface="Arial" charset="0"/>
                </a:rPr>
                <a:t>FACILITE</a:t>
              </a:r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4272" y="3930"/>
              <a:ext cx="1104" cy="2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b="1">
                  <a:solidFill>
                    <a:schemeClr val="bg1"/>
                  </a:solidFill>
                  <a:effectLst/>
                  <a:latin typeface="Arial" charset="0"/>
                </a:rPr>
                <a:t>ESTIMULE</a:t>
              </a:r>
              <a:endParaRPr lang="pt-BR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192" y="48"/>
              <a:ext cx="2976" cy="333"/>
            </a:xfrm>
            <a:prstGeom prst="rect">
              <a:avLst/>
            </a:prstGeom>
            <a:solidFill>
              <a:srgbClr val="6F95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b="1" dirty="0">
                  <a:solidFill>
                    <a:schemeClr val="bg1"/>
                  </a:solidFill>
                  <a:effectLst/>
                  <a:latin typeface="Arial" charset="0"/>
                </a:rPr>
                <a:t>Como manter a lactação</a:t>
              </a:r>
            </a:p>
          </p:txBody>
        </p:sp>
        <p:pic>
          <p:nvPicPr>
            <p:cNvPr id="615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" y="1926"/>
              <a:ext cx="2262" cy="196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2304" y="364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effectLst/>
                  <a:latin typeface="Arial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0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162800" cy="1143000"/>
          </a:xfr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rgbClr val="0000FF"/>
                </a:solidFill>
                <a:latin typeface="Arial" charset="0"/>
              </a:rPr>
              <a:t>Ajude cada mãe a encontrar a melhor solução possível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7772400" cy="4572000"/>
          </a:xfrm>
          <a:solidFill>
            <a:schemeClr val="bg2">
              <a:lumMod val="75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60000"/>
              </a:lnSpc>
            </a:pPr>
            <a:r>
              <a:rPr lang="pt-BR" sz="2800" b="1" dirty="0">
                <a:latin typeface="Arial" charset="0"/>
              </a:rPr>
              <a:t>A mãe poderá ir até onde o bebê estiver para amamentar nos intervalos do trabalho.</a:t>
            </a:r>
          </a:p>
          <a:p>
            <a:pPr>
              <a:lnSpc>
                <a:spcPct val="160000"/>
              </a:lnSpc>
            </a:pPr>
            <a:r>
              <a:rPr lang="pt-BR" sz="2800" b="1" dirty="0">
                <a:latin typeface="Arial" charset="0"/>
              </a:rPr>
              <a:t>Pode levar o bebê ao local</a:t>
            </a:r>
            <a:r>
              <a:rPr lang="en-US" sz="2800" b="1" dirty="0">
                <a:latin typeface="Arial" charset="0"/>
              </a:rPr>
              <a:t> </a:t>
            </a:r>
            <a:r>
              <a:rPr lang="pt-BR" sz="2800" b="1" dirty="0">
                <a:latin typeface="Arial" charset="0"/>
              </a:rPr>
              <a:t>de trabalho.</a:t>
            </a:r>
          </a:p>
          <a:p>
            <a:pPr>
              <a:lnSpc>
                <a:spcPct val="160000"/>
              </a:lnSpc>
            </a:pPr>
            <a:r>
              <a:rPr lang="pt-BR" sz="2800" b="1" dirty="0">
                <a:latin typeface="Arial" charset="0"/>
              </a:rPr>
              <a:t>Pode retirar leite quando estiver fora e usar o leite para o outro dia.</a:t>
            </a:r>
          </a:p>
        </p:txBody>
      </p:sp>
      <p:pic>
        <p:nvPicPr>
          <p:cNvPr id="7174" name="Picture 6" descr="C:\WINDOWS\trabalh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187166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1" name="Group 35"/>
          <p:cNvGrpSpPr>
            <a:grpSpLocks/>
          </p:cNvGrpSpPr>
          <p:nvPr/>
        </p:nvGrpSpPr>
        <p:grpSpPr bwMode="auto">
          <a:xfrm>
            <a:off x="0" y="838200"/>
            <a:ext cx="8915400" cy="5753100"/>
            <a:chOff x="0" y="528"/>
            <a:chExt cx="5616" cy="3624"/>
          </a:xfrm>
        </p:grpSpPr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2976" y="528"/>
              <a:ext cx="2592" cy="1186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50000"/>
                </a:spcBef>
              </a:pPr>
              <a:r>
                <a:rPr lang="pt-BR" sz="3200" b="1">
                  <a:latin typeface="Arial" charset="0"/>
                </a:rPr>
                <a:t>Estimule a criação de grupos de gestantes</a:t>
              </a: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2928" y="2841"/>
              <a:ext cx="2688" cy="1311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  <a:latin typeface="Arial" charset="0"/>
                </a:rPr>
                <a:t>Realize palestras </a:t>
              </a:r>
            </a:p>
            <a:p>
              <a:pPr algn="r"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  <a:latin typeface="Arial" charset="0"/>
                </a:rPr>
                <a:t>ou consultas </a:t>
              </a:r>
            </a:p>
            <a:p>
              <a:pPr algn="r"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  <a:latin typeface="Arial" charset="0"/>
                </a:rPr>
                <a:t>sobre amamentação</a:t>
              </a:r>
            </a:p>
          </p:txBody>
        </p:sp>
        <p:pic>
          <p:nvPicPr>
            <p:cNvPr id="4129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" y="1100"/>
              <a:ext cx="3288" cy="2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130" name="Text Box 34"/>
            <p:cNvSpPr txBox="1">
              <a:spLocks noChangeArrowheads="1"/>
            </p:cNvSpPr>
            <p:nvPr/>
          </p:nvSpPr>
          <p:spPr bwMode="auto">
            <a:xfrm>
              <a:off x="0" y="307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latin typeface="Ari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9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685800"/>
          </a:xfr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60000"/>
              </a:lnSpc>
            </a:pPr>
            <a:r>
              <a:rPr lang="pt-BR" sz="3200" b="1" dirty="0">
                <a:solidFill>
                  <a:srgbClr val="0000FF"/>
                </a:solidFill>
                <a:latin typeface="Arial" charset="0"/>
              </a:rPr>
              <a:t>Antes de demonstrar a ordenha manual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124200"/>
            <a:ext cx="8534400" cy="3429000"/>
          </a:xfrm>
          <a:solidFill>
            <a:srgbClr val="AAEA25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pt-BR" sz="2800" b="1" dirty="0">
                <a:latin typeface="Arial" charset="0"/>
              </a:rPr>
              <a:t>A ordenha manual é a forma mais útil de retirar o leite materno.</a:t>
            </a:r>
          </a:p>
          <a:p>
            <a:pPr>
              <a:lnSpc>
                <a:spcPct val="120000"/>
              </a:lnSpc>
            </a:pPr>
            <a:r>
              <a:rPr lang="pt-BR" sz="2800" b="1" dirty="0">
                <a:latin typeface="Arial" charset="0"/>
              </a:rPr>
              <a:t>Não é preciso nenhum instrumento,  podendo ser feita em qualquer hora e lugar.</a:t>
            </a:r>
          </a:p>
          <a:p>
            <a:pPr>
              <a:lnSpc>
                <a:spcPct val="120000"/>
              </a:lnSpc>
            </a:pPr>
            <a:r>
              <a:rPr lang="pt-BR" sz="2800" b="1" dirty="0">
                <a:latin typeface="Arial" charset="0"/>
              </a:rPr>
              <a:t>É mais fácil ordenhar o leite quando as mamas estão macias.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95800" y="2230438"/>
            <a:ext cx="3657600" cy="588962"/>
          </a:xfrm>
          <a:prstGeom prst="rect">
            <a:avLst/>
          </a:prstGeom>
          <a:solidFill>
            <a:srgbClr val="3366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>
                <a:solidFill>
                  <a:schemeClr val="bg1"/>
                </a:solidFill>
                <a:effectLst/>
                <a:latin typeface="Arial" charset="0"/>
              </a:rPr>
              <a:t>REFORCE</a:t>
            </a:r>
          </a:p>
        </p:txBody>
      </p:sp>
      <p:pic>
        <p:nvPicPr>
          <p:cNvPr id="9222" name="Picture 6" descr="C:\PROJETO IHAC e uso de software\Site aleitamento.org.br\ma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39" b="14113"/>
          <a:stretch>
            <a:fillRect/>
          </a:stretch>
        </p:blipFill>
        <p:spPr bwMode="auto">
          <a:xfrm>
            <a:off x="127000" y="1036638"/>
            <a:ext cx="3225800" cy="2163762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6200" y="29098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b="1">
                <a:effectLst/>
                <a:latin typeface="Arial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826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609600" y="228600"/>
            <a:ext cx="8153400" cy="6310313"/>
            <a:chOff x="384" y="144"/>
            <a:chExt cx="5136" cy="3975"/>
          </a:xfrm>
        </p:grpSpPr>
        <p:sp>
          <p:nvSpPr>
            <p:cNvPr id="10242" name="Text Box 2"/>
            <p:cNvSpPr txBox="1">
              <a:spLocks noChangeArrowheads="1"/>
            </p:cNvSpPr>
            <p:nvPr/>
          </p:nvSpPr>
          <p:spPr bwMode="auto">
            <a:xfrm>
              <a:off x="2592" y="1056"/>
              <a:ext cx="2928" cy="303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pt-BR" sz="3200" b="1">
                  <a:solidFill>
                    <a:srgbClr val="FF0000"/>
                  </a:solidFill>
                  <a:effectLst/>
                  <a:latin typeface="Arial" charset="0"/>
                </a:rPr>
                <a:t>É mais difícil ordenhar o leite quando as mamas estão ingurgitadas ou doloridas, portanto ensine a mãe a ordenhar o mais cedo possível após o parto.</a:t>
              </a:r>
            </a:p>
          </p:txBody>
        </p:sp>
        <p:sp>
          <p:nvSpPr>
            <p:cNvPr id="10243" name="Text Box 3"/>
            <p:cNvSpPr txBox="1">
              <a:spLocks noChangeArrowheads="1"/>
            </p:cNvSpPr>
            <p:nvPr/>
          </p:nvSpPr>
          <p:spPr bwMode="auto">
            <a:xfrm>
              <a:off x="1728" y="144"/>
              <a:ext cx="2304" cy="5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50000"/>
                </a:spcBef>
              </a:pPr>
              <a:r>
                <a:rPr lang="pt-BR" sz="4000" b="1">
                  <a:solidFill>
                    <a:schemeClr val="bg1"/>
                  </a:solidFill>
                  <a:effectLst/>
                  <a:latin typeface="Arial" charset="0"/>
                </a:rPr>
                <a:t>LEMBRE-SE</a:t>
              </a:r>
            </a:p>
          </p:txBody>
        </p:sp>
        <p:pic>
          <p:nvPicPr>
            <p:cNvPr id="10251" name="Picture 11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24"/>
              <a:ext cx="1926" cy="3156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2112" y="388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  <a:effectLst/>
                  <a:latin typeface="Arial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7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77" name="Group 13"/>
          <p:cNvGrpSpPr>
            <a:grpSpLocks/>
          </p:cNvGrpSpPr>
          <p:nvPr/>
        </p:nvGrpSpPr>
        <p:grpSpPr bwMode="auto">
          <a:xfrm>
            <a:off x="152400" y="76200"/>
            <a:ext cx="8839200" cy="1006475"/>
            <a:chOff x="96" y="48"/>
            <a:chExt cx="5568" cy="634"/>
          </a:xfrm>
        </p:grpSpPr>
        <p:sp>
          <p:nvSpPr>
            <p:cNvPr id="11266" name="Text Box 2"/>
            <p:cNvSpPr txBox="1">
              <a:spLocks noChangeArrowheads="1"/>
            </p:cNvSpPr>
            <p:nvPr/>
          </p:nvSpPr>
          <p:spPr bwMode="auto">
            <a:xfrm>
              <a:off x="96" y="96"/>
              <a:ext cx="2016" cy="37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  <a:effectLst/>
                  <a:latin typeface="Arial" charset="0"/>
                </a:rPr>
                <a:t>LEMBRE-SE</a:t>
              </a: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2304" y="48"/>
              <a:ext cx="336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000" b="1">
                  <a:solidFill>
                    <a:srgbClr val="FF0000"/>
                  </a:solidFill>
                  <a:effectLst/>
                  <a:latin typeface="Arial" charset="0"/>
                </a:rPr>
                <a:t>Cada mulher deve ordenhar a sua própria mama.</a:t>
              </a:r>
            </a:p>
          </p:txBody>
        </p:sp>
      </p:grpSp>
      <p:pic>
        <p:nvPicPr>
          <p:cNvPr id="11276" name="Picture 12" descr="C:\PROJETO IHAC e uso de software\Site aleitamento.org.br\maos.gif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39" b="14113"/>
          <a:stretch>
            <a:fillRect/>
          </a:stretch>
        </p:blipFill>
        <p:spPr bwMode="auto">
          <a:xfrm>
            <a:off x="152400" y="2743200"/>
            <a:ext cx="4876800" cy="3271838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600200" y="1752600"/>
            <a:ext cx="7467600" cy="100330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effectLst/>
                <a:latin typeface="Arial" charset="0"/>
              </a:rPr>
              <a:t>As mamas se machucam facilmente quando outra pessoa tenta ordenhar.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90800" y="2895600"/>
            <a:ext cx="6477000" cy="100330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solidFill>
                  <a:schemeClr val="accent2"/>
                </a:solidFill>
                <a:effectLst/>
                <a:latin typeface="Arial" charset="0"/>
              </a:rPr>
              <a:t>Use uma mama cobaia ou o seu próprio corpo e peça que ela a imite.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905000" y="5673725"/>
            <a:ext cx="7162800" cy="100330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>
                <a:effectLst/>
                <a:latin typeface="Arial" charset="0"/>
              </a:rPr>
              <a:t>Se for necessário tocá-la para demonstrar, seja muito gentil e delicado.</a:t>
            </a:r>
          </a:p>
        </p:txBody>
      </p:sp>
    </p:spTree>
    <p:extLst>
      <p:ext uri="{BB962C8B-B14F-4D97-AF65-F5344CB8AC3E}">
        <p14:creationId xmlns:p14="http://schemas.microsoft.com/office/powerpoint/2010/main" val="19430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 autoUpdateAnimBg="0"/>
      <p:bldP spid="11271" grpId="0" animBg="1" autoUpdateAnimBg="0"/>
      <p:bldP spid="11272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838200"/>
          </a:xfrm>
          <a:solidFill>
            <a:srgbClr val="FFFF00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2800" b="1">
                <a:solidFill>
                  <a:schemeClr val="accent2"/>
                </a:solidFill>
                <a:latin typeface="Arial" charset="0"/>
              </a:rPr>
              <a:t>Como fazer a a coleta de leite materno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86800" cy="55626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accent2"/>
                </a:solidFill>
                <a:latin typeface="Arial" charset="0"/>
              </a:rPr>
              <a:t>Usar um frasco de vidro de boca larga, limpo e com tampa plástica. Retirar o papelão da parte interna da tampa, ferver por 15 minutos e deixar o frasco secar com a boca virada para baixo sobre um pano limpo.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accent2"/>
                </a:solidFill>
                <a:latin typeface="Arial" charset="0"/>
              </a:rPr>
              <a:t>Usar uma máscara ou lenço sobre a boca e o nariz, prender os cabelos e lavar bem as mãos até o antebraço.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accent2"/>
                </a:solidFill>
                <a:latin typeface="Arial" charset="0"/>
              </a:rPr>
              <a:t>Desprezar os primeiros cinco jatos antes de iniciar a coleta.</a:t>
            </a:r>
          </a:p>
          <a:p>
            <a:pPr>
              <a:lnSpc>
                <a:spcPct val="110000"/>
              </a:lnSpc>
            </a:pPr>
            <a:r>
              <a:rPr lang="pt-BR" sz="2800" b="1">
                <a:solidFill>
                  <a:schemeClr val="accent2"/>
                </a:solidFill>
                <a:latin typeface="Arial" charset="0"/>
              </a:rPr>
              <a:t>Congelar o leite retirado imediatamente.</a:t>
            </a:r>
          </a:p>
        </p:txBody>
      </p:sp>
    </p:spTree>
    <p:extLst>
      <p:ext uri="{BB962C8B-B14F-4D97-AF65-F5344CB8AC3E}">
        <p14:creationId xmlns:p14="http://schemas.microsoft.com/office/powerpoint/2010/main" val="8308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6" name="Group 8"/>
          <p:cNvGrpSpPr>
            <a:grpSpLocks/>
          </p:cNvGrpSpPr>
          <p:nvPr/>
        </p:nvGrpSpPr>
        <p:grpSpPr bwMode="auto">
          <a:xfrm>
            <a:off x="609600" y="152400"/>
            <a:ext cx="7905750" cy="6234113"/>
            <a:chOff x="384" y="96"/>
            <a:chExt cx="4980" cy="3927"/>
          </a:xfrm>
        </p:grpSpPr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" y="323"/>
              <a:ext cx="4968" cy="3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384" y="96"/>
              <a:ext cx="1776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effectLst/>
                  <a:latin typeface="Arial" charset="0"/>
                </a:rPr>
                <a:t>RELEMBRE-SE</a:t>
              </a: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384" y="379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effectLst/>
                  <a:latin typeface="Arial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93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696200" cy="533400"/>
          </a:xfrm>
          <a:solidFill>
            <a:srgbClr val="6F9500"/>
          </a:solidFill>
          <a:ln>
            <a:solidFill>
              <a:srgbClr val="FFFF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charset="0"/>
              </a:rPr>
              <a:t>Como estimular o reflexo de ocitocina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33400"/>
            <a:ext cx="8915400" cy="6248400"/>
          </a:xfrm>
          <a:solidFill>
            <a:schemeClr val="bg1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</a:pPr>
            <a:r>
              <a:rPr lang="pt-BR" sz="2400" b="1">
                <a:solidFill>
                  <a:schemeClr val="accent2"/>
                </a:solidFill>
                <a:latin typeface="Arial" charset="0"/>
              </a:rPr>
              <a:t>Desenvolva a confiança da mãe.</a:t>
            </a:r>
          </a:p>
          <a:p>
            <a:pPr>
              <a:lnSpc>
                <a:spcPct val="140000"/>
              </a:lnSpc>
            </a:pPr>
            <a:r>
              <a:rPr lang="pt-BR" sz="2400" b="1">
                <a:solidFill>
                  <a:schemeClr val="accent2"/>
                </a:solidFill>
                <a:latin typeface="Arial" charset="0"/>
              </a:rPr>
              <a:t>Estimule-a a pensar no bebê com carinho.</a:t>
            </a:r>
          </a:p>
          <a:p>
            <a:pPr>
              <a:lnSpc>
                <a:spcPct val="140000"/>
              </a:lnSpc>
            </a:pPr>
            <a:r>
              <a:rPr lang="pt-BR" sz="2400" b="1">
                <a:solidFill>
                  <a:schemeClr val="accent2"/>
                </a:solidFill>
                <a:latin typeface="Arial" charset="0"/>
              </a:rPr>
              <a:t>Sugira que ela fique sozinha ou  com uma amiga, ou com um grupo de mães se desejar.</a:t>
            </a:r>
          </a:p>
          <a:p>
            <a:pPr>
              <a:lnSpc>
                <a:spcPct val="140000"/>
              </a:lnSpc>
            </a:pPr>
            <a:r>
              <a:rPr lang="pt-BR" sz="2400" b="1">
                <a:solidFill>
                  <a:schemeClr val="accent2"/>
                </a:solidFill>
                <a:latin typeface="Arial" charset="0"/>
              </a:rPr>
              <a:t>Sugira que ela carregue o bebê com contato pele-a-pele se possível.</a:t>
            </a:r>
          </a:p>
          <a:p>
            <a:pPr>
              <a:lnSpc>
                <a:spcPct val="140000"/>
              </a:lnSpc>
            </a:pPr>
            <a:r>
              <a:rPr lang="pt-BR" sz="2400" b="1">
                <a:solidFill>
                  <a:schemeClr val="accent2"/>
                </a:solidFill>
                <a:latin typeface="Arial" charset="0"/>
              </a:rPr>
              <a:t>Ela poderá tomar algum líquido agradável (exceto café).</a:t>
            </a:r>
          </a:p>
          <a:p>
            <a:pPr>
              <a:lnSpc>
                <a:spcPct val="140000"/>
              </a:lnSpc>
            </a:pPr>
            <a:r>
              <a:rPr lang="pt-BR" sz="2400" b="1">
                <a:solidFill>
                  <a:schemeClr val="accent2"/>
                </a:solidFill>
                <a:latin typeface="Arial" charset="0"/>
              </a:rPr>
              <a:t>Ela poderá aquecer as mamas, tomar um banho morno. </a:t>
            </a:r>
          </a:p>
          <a:p>
            <a:pPr>
              <a:lnSpc>
                <a:spcPct val="140000"/>
              </a:lnSpc>
            </a:pPr>
            <a:r>
              <a:rPr lang="pt-BR" sz="2400" b="1">
                <a:solidFill>
                  <a:schemeClr val="accent2"/>
                </a:solidFill>
                <a:latin typeface="Arial" charset="0"/>
              </a:rPr>
              <a:t>Ela poderá estimular os mamilos, com leves toques e massagear o peito.</a:t>
            </a:r>
          </a:p>
          <a:p>
            <a:pPr>
              <a:lnSpc>
                <a:spcPct val="140000"/>
              </a:lnSpc>
            </a:pPr>
            <a:r>
              <a:rPr lang="pt-BR" sz="2400" b="1">
                <a:solidFill>
                  <a:schemeClr val="accent2"/>
                </a:solidFill>
                <a:latin typeface="Arial" charset="0"/>
              </a:rPr>
              <a:t>Alguém poderá massagear as costas da mãe.</a:t>
            </a:r>
          </a:p>
        </p:txBody>
      </p:sp>
    </p:spTree>
    <p:extLst>
      <p:ext uri="{BB962C8B-B14F-4D97-AF65-F5344CB8AC3E}">
        <p14:creationId xmlns:p14="http://schemas.microsoft.com/office/powerpoint/2010/main" val="20977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228600" y="76200"/>
            <a:ext cx="8839200" cy="6648450"/>
            <a:chOff x="144" y="48"/>
            <a:chExt cx="5568" cy="4188"/>
          </a:xfrm>
        </p:grpSpPr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144" y="480"/>
              <a:ext cx="5472" cy="375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buClr>
                  <a:srgbClr val="FF0000"/>
                </a:buClr>
                <a:buFont typeface="Wingdings" charset="0"/>
                <a:buChar char="§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 Lavar as mãos.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Clr>
                  <a:srgbClr val="FF0000"/>
                </a:buClr>
                <a:buFont typeface="Wingdings" charset="0"/>
                <a:buChar char="§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 Sentar-se confortavelmente,                                     	ou ficar em pé se desejar.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Clr>
                  <a:srgbClr val="FF0000"/>
                </a:buClr>
                <a:buFont typeface="Wingdings" charset="0"/>
                <a:buChar char="§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 Segurar a mama com a mão e colocar o recipiente 		próximo a ela.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Clr>
                  <a:srgbClr val="FF0000"/>
                </a:buClr>
                <a:buFont typeface="Wingdings" charset="0"/>
                <a:buChar char="§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 Colocar o polegar acima do mamilo e o indicador 	abaixo do mamilo, na transição aréola-mama.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Clr>
                  <a:srgbClr val="FF0000"/>
                </a:buClr>
                <a:buFont typeface="Wingdings" charset="0"/>
                <a:buChar char="§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 Pressionar a mama um pouco para trás, na direção 	do tórax.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Clr>
                  <a:srgbClr val="FF0000"/>
                </a:buClr>
                <a:buFont typeface="Wingdings" charset="0"/>
                <a:buChar char="§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 Pressionar os seios lactíferos, entre o indicador e o 	polegar abaixo da aréola.</a:t>
              </a:r>
            </a:p>
          </p:txBody>
        </p:sp>
        <p:sp>
          <p:nvSpPr>
            <p:cNvPr id="12290" name="Text Box 2"/>
            <p:cNvSpPr txBox="1">
              <a:spLocks noChangeArrowheads="1"/>
            </p:cNvSpPr>
            <p:nvPr/>
          </p:nvSpPr>
          <p:spPr bwMode="auto">
            <a:xfrm>
              <a:off x="288" y="182"/>
              <a:ext cx="4464" cy="346"/>
            </a:xfrm>
            <a:prstGeom prst="rect">
              <a:avLst/>
            </a:prstGeom>
            <a:solidFill>
              <a:srgbClr val="6F95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000" b="1" dirty="0">
                  <a:solidFill>
                    <a:schemeClr val="bg1"/>
                  </a:solidFill>
                  <a:effectLst/>
                  <a:latin typeface="Arial" charset="0"/>
                </a:rPr>
                <a:t>Como ordenhar o leite materno</a:t>
              </a:r>
            </a:p>
          </p:txBody>
        </p:sp>
        <p:pic>
          <p:nvPicPr>
            <p:cNvPr id="12294" name="Picture 6" descr="C:\PROJETO IHAC e uso de software\Site aleitamento.org.br\maos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66" b="18335"/>
            <a:stretch>
              <a:fillRect/>
            </a:stretch>
          </p:blipFill>
          <p:spPr bwMode="auto">
            <a:xfrm>
              <a:off x="4016" y="48"/>
              <a:ext cx="1696" cy="1296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6488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304800" y="76200"/>
            <a:ext cx="8534400" cy="6734175"/>
            <a:chOff x="192" y="48"/>
            <a:chExt cx="5376" cy="4242"/>
          </a:xfrm>
        </p:grpSpPr>
        <p:sp>
          <p:nvSpPr>
            <p:cNvPr id="13314" name="Text Box 2"/>
            <p:cNvSpPr txBox="1">
              <a:spLocks noChangeArrowheads="1"/>
            </p:cNvSpPr>
            <p:nvPr/>
          </p:nvSpPr>
          <p:spPr bwMode="auto">
            <a:xfrm>
              <a:off x="192" y="413"/>
              <a:ext cx="5376" cy="38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charset="0"/>
                <a:buChar char="§"/>
              </a:pPr>
              <a:r>
                <a:rPr lang="pt-BR" b="1">
                  <a:solidFill>
                    <a:schemeClr val="accent2"/>
                  </a:solidFill>
                  <a:effectLst/>
                  <a:latin typeface="Arial" charset="0"/>
                </a:rPr>
                <a:t> Pressionar e soltar.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charset="0"/>
                <a:buChar char="§"/>
              </a:pPr>
              <a:r>
                <a:rPr lang="pt-BR" b="1">
                  <a:solidFill>
                    <a:schemeClr val="accent2"/>
                  </a:solidFill>
                  <a:effectLst/>
                  <a:latin typeface="Arial" charset="0"/>
                </a:rPr>
                <a:t> A princípio o leite pode não vir, com repetidas pressões ele começa a pingar e espirra se o reflexo de ocitocina é ativo.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charset="0"/>
                <a:buChar char="§"/>
              </a:pPr>
              <a:r>
                <a:rPr lang="pt-BR" b="1">
                  <a:solidFill>
                    <a:schemeClr val="accent2"/>
                  </a:solidFill>
                  <a:effectLst/>
                  <a:latin typeface="Arial" charset="0"/>
                </a:rPr>
                <a:t> Pressionar e soltar (não deve doer, se doer a técnica está incorreta).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charset="0"/>
                <a:buChar char="§"/>
              </a:pPr>
              <a:r>
                <a:rPr lang="pt-BR" b="1">
                  <a:solidFill>
                    <a:schemeClr val="accent2"/>
                  </a:solidFill>
                  <a:effectLst/>
                  <a:latin typeface="Arial" charset="0"/>
                </a:rPr>
                <a:t> Pressionar a aréola da mesma forma, a partir dos lados, para assegurar que o leite seja retirado de todos os segmentos da mama.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charset="0"/>
                <a:buChar char="§"/>
              </a:pPr>
              <a:r>
                <a:rPr lang="pt-BR" b="1">
                  <a:solidFill>
                    <a:schemeClr val="accent2"/>
                  </a:solidFill>
                  <a:effectLst/>
                  <a:latin typeface="Arial" charset="0"/>
                </a:rPr>
                <a:t> Ordenhar uma mama pelo menos 3-5 minutos, até que o leite flua lentamente; ordenhe o outro lado e repita o processo em ambos os lados.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charset="0"/>
                <a:buChar char="§"/>
              </a:pPr>
              <a:r>
                <a:rPr lang="pt-BR" b="1">
                  <a:solidFill>
                    <a:schemeClr val="accent2"/>
                  </a:solidFill>
                  <a:effectLst/>
                  <a:latin typeface="Arial" charset="0"/>
                </a:rPr>
                <a:t> Usar cada uma das mãos para cada um dos lados e mudar quando cansar.</a:t>
              </a:r>
            </a:p>
          </p:txBody>
        </p:sp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960" y="48"/>
              <a:ext cx="3840" cy="3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000" b="1" dirty="0">
                  <a:solidFill>
                    <a:schemeClr val="bg1"/>
                  </a:solidFill>
                  <a:effectLst/>
                  <a:latin typeface="Arial" charset="0"/>
                </a:rPr>
                <a:t>Como ordenhar o leite materno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2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895350" y="152400"/>
            <a:ext cx="7639050" cy="6157913"/>
            <a:chOff x="564" y="96"/>
            <a:chExt cx="4812" cy="3879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1344" y="2544"/>
              <a:ext cx="32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b="1">
                  <a:solidFill>
                    <a:schemeClr val="bg1"/>
                  </a:solidFill>
                  <a:effectLst/>
                  <a:latin typeface="Arial" charset="0"/>
                </a:rPr>
                <a:t>ORDENHAR O MAMILO</a:t>
              </a:r>
            </a:p>
          </p:txBody>
        </p:sp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768" y="3072"/>
              <a:ext cx="422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b="1">
                  <a:solidFill>
                    <a:schemeClr val="bg1"/>
                  </a:solidFill>
                  <a:effectLst/>
                  <a:latin typeface="Arial" charset="0"/>
                </a:rPr>
                <a:t>DESLIZAR OS DEDOS SOBRE A PELE</a:t>
              </a:r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152" y="3648"/>
              <a:ext cx="41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b="1">
                  <a:solidFill>
                    <a:schemeClr val="bg1"/>
                  </a:solidFill>
                  <a:effectLst/>
                  <a:latin typeface="Arial" charset="0"/>
                </a:rPr>
                <a:t>PUXAR OU ESTICAR O MAMILO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536" y="96"/>
              <a:ext cx="2688" cy="46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200" b="1">
                  <a:effectLst/>
                  <a:latin typeface="Arial" charset="0"/>
                </a:rPr>
                <a:t>ISTO </a:t>
              </a:r>
              <a:r>
                <a:rPr lang="pt-BR" sz="4000" b="1">
                  <a:effectLst/>
                  <a:latin typeface="Arial" charset="0"/>
                </a:rPr>
                <a:t>NÃO</a:t>
              </a:r>
              <a:r>
                <a:rPr lang="pt-BR" sz="3200" b="1">
                  <a:effectLst/>
                  <a:latin typeface="Arial" charset="0"/>
                </a:rPr>
                <a:t> AJUDA</a:t>
              </a:r>
            </a:p>
          </p:txBody>
        </p:sp>
        <p:pic>
          <p:nvPicPr>
            <p:cNvPr id="14345" name="Picture 9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" y="672"/>
              <a:ext cx="4632" cy="1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4944" y="225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effectLst/>
                  <a:latin typeface="Arial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267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066800" y="152400"/>
            <a:ext cx="7391400" cy="6462713"/>
            <a:chOff x="672" y="96"/>
            <a:chExt cx="4656" cy="4071"/>
          </a:xfrm>
        </p:grpSpPr>
        <p:sp>
          <p:nvSpPr>
            <p:cNvPr id="15362" name="Text Box 2"/>
            <p:cNvSpPr txBox="1">
              <a:spLocks noChangeArrowheads="1"/>
            </p:cNvSpPr>
            <p:nvPr/>
          </p:nvSpPr>
          <p:spPr bwMode="auto">
            <a:xfrm>
              <a:off x="3216" y="2880"/>
              <a:ext cx="2112" cy="4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600" b="1">
                  <a:effectLst/>
                  <a:latin typeface="Arial" charset="0"/>
                </a:rPr>
                <a:t>ISTO AJUDA</a:t>
              </a:r>
            </a:p>
          </p:txBody>
        </p:sp>
        <p:pic>
          <p:nvPicPr>
            <p:cNvPr id="15367" name="Picture 7" descr="C:\Documents and Settings\Ana Julia\My Documents\My Pictures\figuras\ordenha copo 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6"/>
              <a:ext cx="2094" cy="191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8" name="Picture 8" descr="C:\Documents and Settings\Ana Julia\My Documents\My Pictures\figuras\ordenha copo 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256"/>
              <a:ext cx="2118" cy="1896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9" name="Picture 9" descr="C:\Documents and Settings\Ana Julia\My Documents\My Pictures\ordenha copo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6"/>
              <a:ext cx="2064" cy="1883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2544" y="393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effectLst/>
                  <a:latin typeface="Arial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7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pt-BR" sz="3600" b="1">
                <a:solidFill>
                  <a:schemeClr val="bg1"/>
                </a:solidFill>
                <a:latin typeface="Arial" charset="0"/>
              </a:rPr>
              <a:t>Temas que devem ser abordados: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43000" y="1371600"/>
            <a:ext cx="6858000" cy="65087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>
                <a:latin typeface="Arial" charset="0"/>
              </a:rPr>
              <a:t>Vantagens da amamentação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7200" y="2362200"/>
            <a:ext cx="5105400" cy="1076325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latin typeface="Arial" charset="0"/>
              </a:rPr>
              <a:t>Como produzir e manter a produção de leite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105400" y="5410200"/>
            <a:ext cx="3581400" cy="1076325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latin typeface="Arial" charset="0"/>
              </a:rPr>
              <a:t>Início precoce da amamentação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791200" y="2762250"/>
            <a:ext cx="2895600" cy="120015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>
                <a:solidFill>
                  <a:srgbClr val="008000"/>
                </a:solidFill>
                <a:latin typeface="Arial" charset="0"/>
              </a:rPr>
              <a:t>Alojamento conjunto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09600" y="5065713"/>
            <a:ext cx="3429000" cy="1563687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solidFill>
                  <a:srgbClr val="008000"/>
                </a:solidFill>
                <a:latin typeface="Arial" charset="0"/>
              </a:rPr>
              <a:t>Aleitamento materno exclusivo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562600" y="4364038"/>
            <a:ext cx="3124200" cy="588962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solidFill>
                  <a:schemeClr val="bg1"/>
                </a:solidFill>
                <a:latin typeface="Arial" charset="0"/>
              </a:rPr>
              <a:t>Livre demanda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33400" y="3733800"/>
            <a:ext cx="4419600" cy="107632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b="1">
                <a:latin typeface="Arial" charset="0"/>
              </a:rPr>
              <a:t>Riscos da alimentação artificial</a:t>
            </a:r>
          </a:p>
        </p:txBody>
      </p:sp>
    </p:spTree>
    <p:extLst>
      <p:ext uri="{BB962C8B-B14F-4D97-AF65-F5344CB8AC3E}">
        <p14:creationId xmlns:p14="http://schemas.microsoft.com/office/powerpoint/2010/main" val="81713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 autoUpdateAnimBg="0"/>
      <p:bldP spid="6149" grpId="0" animBg="1" autoUpdateAnimBg="0"/>
      <p:bldP spid="6150" grpId="0" animBg="1" autoUpdateAnimBg="0"/>
      <p:bldP spid="6151" grpId="0" animBg="1" autoUpdateAnimBg="0"/>
      <p:bldP spid="6152" grpId="0" animBg="1" autoUpdateAnimBg="0"/>
      <p:bldP spid="6153" grpId="0" animBg="1" autoUpdateAnimBg="0"/>
      <p:bldP spid="6154" grpId="0" animBg="1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152400" y="228600"/>
            <a:ext cx="8839200" cy="6402388"/>
            <a:chOff x="96" y="144"/>
            <a:chExt cx="5568" cy="4033"/>
          </a:xfrm>
        </p:grpSpPr>
        <p:sp>
          <p:nvSpPr>
            <p:cNvPr id="16386" name="Text Box 2"/>
            <p:cNvSpPr txBox="1">
              <a:spLocks noChangeArrowheads="1"/>
            </p:cNvSpPr>
            <p:nvPr/>
          </p:nvSpPr>
          <p:spPr bwMode="auto">
            <a:xfrm>
              <a:off x="480" y="144"/>
              <a:ext cx="4800" cy="42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600" b="1">
                  <a:solidFill>
                    <a:schemeClr val="bg1"/>
                  </a:solidFill>
                  <a:effectLst/>
                  <a:latin typeface="Arial" charset="0"/>
                </a:rPr>
                <a:t>Como armazenar o leite materno</a:t>
              </a:r>
            </a:p>
          </p:txBody>
        </p:sp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96" y="720"/>
              <a:ext cx="5568" cy="34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0000"/>
                </a:buClr>
                <a:buSzPct val="125000"/>
                <a:buFont typeface="Wingdings" charset="0"/>
                <a:buChar char="ü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 Usar recipiente adequado.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SzPct val="125000"/>
                <a:buFont typeface="Wingdings" charset="0"/>
                <a:buChar char="ü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 Armazenar em quantidade adequada.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SzPct val="125000"/>
                <a:buFont typeface="Wingdings" charset="0"/>
                <a:buChar char="ü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O leite materno pode ser refrigerado, na geladeira,  	por 24 horas.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SzPct val="125000"/>
                <a:buFont typeface="Wingdings" charset="0"/>
                <a:buChar char="ü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 O leite materno pode ser congelado por até 30 dias.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SzPct val="125000"/>
                <a:buFont typeface="Wingdings" charset="0"/>
                <a:buChar char="ü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 O descongelamento e o aquecimento devem ser 	feitos em banho-maria, com fogo desligado e 	durante esse processo deve-se agitar o frasco 	para homegeneizar o leite.</a:t>
              </a:r>
            </a:p>
            <a:p>
              <a:pPr>
                <a:spcBef>
                  <a:spcPct val="50000"/>
                </a:spcBef>
                <a:buClr>
                  <a:srgbClr val="FF0000"/>
                </a:buClr>
                <a:buSzPct val="125000"/>
                <a:buFont typeface="Wingdings" charset="0"/>
                <a:buChar char="ü"/>
              </a:pPr>
              <a:r>
                <a:rPr lang="pt-BR" sz="2600" b="1">
                  <a:solidFill>
                    <a:schemeClr val="accent2"/>
                  </a:solidFill>
                  <a:effectLst/>
                  <a:latin typeface="Arial" charset="0"/>
                </a:rPr>
                <a:t>O leite materno ordenhado, poderá ser oferecido em 	copinho, xícara, colher ou conta-gotas.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8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76200" y="152400"/>
            <a:ext cx="8610600" cy="6391275"/>
            <a:chOff x="48" y="96"/>
            <a:chExt cx="5424" cy="4026"/>
          </a:xfrm>
        </p:grpSpPr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480" y="350"/>
              <a:ext cx="4992" cy="37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66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  <a:buClr>
                  <a:srgbClr val="D60093"/>
                </a:buClr>
                <a:buFont typeface="Monotype Sorts" charset="0"/>
                <a:buNone/>
              </a:pPr>
              <a:r>
                <a:rPr lang="pt-BR" sz="3200" b="1">
                  <a:solidFill>
                    <a:srgbClr val="FFFF00"/>
                  </a:solidFill>
                  <a:effectLst/>
                  <a:latin typeface="Arial" charset="0"/>
                </a:rPr>
                <a:t>		</a:t>
              </a:r>
            </a:p>
            <a:p>
              <a:pPr algn="ctr">
                <a:lnSpc>
                  <a:spcPct val="110000"/>
                </a:lnSpc>
                <a:spcBef>
                  <a:spcPct val="50000"/>
                </a:spcBef>
                <a:buClr>
                  <a:srgbClr val="D60093"/>
                </a:buClr>
                <a:buFont typeface="Monotype Sorts" charset="0"/>
                <a:buNone/>
              </a:pPr>
              <a:r>
                <a:rPr lang="pt-BR" sz="3200" b="1">
                  <a:solidFill>
                    <a:srgbClr val="FF0000"/>
                  </a:solidFill>
                  <a:effectLst/>
                  <a:latin typeface="Arial" charset="0"/>
                </a:rPr>
                <a:t>		Use copo ou xícara para:</a:t>
              </a:r>
            </a:p>
            <a:p>
              <a:pPr algn="ctr">
                <a:lnSpc>
                  <a:spcPct val="110000"/>
                </a:lnSpc>
                <a:spcBef>
                  <a:spcPct val="50000"/>
                </a:spcBef>
                <a:buClr>
                  <a:srgbClr val="D60093"/>
                </a:buClr>
                <a:buFont typeface="Monotype Sorts" charset="0"/>
                <a:buNone/>
              </a:pPr>
              <a:endParaRPr lang="pt-BR" sz="4400" b="1">
                <a:solidFill>
                  <a:srgbClr val="FFFF00"/>
                </a:solidFill>
                <a:effectLst/>
                <a:latin typeface="Arial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  <a:buClr>
                  <a:srgbClr val="D60093"/>
                </a:buClr>
                <a:buFont typeface="Wingdings" charset="0"/>
                <a:buChar char="§"/>
              </a:pPr>
              <a:r>
                <a:rPr lang="pt-BR" sz="3000" b="1">
                  <a:solidFill>
                    <a:schemeClr val="accent2"/>
                  </a:solidFill>
                  <a:effectLst/>
                  <a:latin typeface="Arial" charset="0"/>
                </a:rPr>
                <a:t> Evitar o contato do bebê com bicos 	artificiais.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Clr>
                  <a:srgbClr val="D60093"/>
                </a:buClr>
                <a:buFont typeface="Wingdings" charset="0"/>
                <a:buChar char="§"/>
              </a:pPr>
              <a:r>
                <a:rPr lang="pt-BR" sz="3000" b="1">
                  <a:solidFill>
                    <a:schemeClr val="accent2"/>
                  </a:solidFill>
                  <a:effectLst/>
                  <a:latin typeface="Arial" charset="0"/>
                </a:rPr>
                <a:t> Favorecer a amamentação.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Clr>
                  <a:srgbClr val="D60093"/>
                </a:buClr>
                <a:buFont typeface="Wingdings" charset="0"/>
                <a:buChar char="§"/>
              </a:pPr>
              <a:r>
                <a:rPr lang="pt-BR" sz="3000" b="1">
                  <a:solidFill>
                    <a:schemeClr val="accent2"/>
                  </a:solidFill>
                  <a:effectLst/>
                  <a:latin typeface="Arial" charset="0"/>
                </a:rPr>
                <a:t> Alimentar o bebê na ausência da mãe.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  <a:buClr>
                  <a:srgbClr val="D60093"/>
                </a:buClr>
                <a:buFont typeface="Wingdings" charset="0"/>
                <a:buChar char="§"/>
              </a:pPr>
              <a:r>
                <a:rPr lang="pt-BR" sz="3000" b="1">
                  <a:solidFill>
                    <a:schemeClr val="accent2"/>
                  </a:solidFill>
                  <a:effectLst/>
                  <a:latin typeface="Arial" charset="0"/>
                </a:rPr>
                <a:t> Complementar a mamada.</a:t>
              </a:r>
            </a:p>
          </p:txBody>
        </p:sp>
        <p:pic>
          <p:nvPicPr>
            <p:cNvPr id="17414" name="Picture 6" descr="C:\PROJETO IHAC e uso de software\Site aleitamento.org.br\copinho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1484" cy="1872"/>
            </a:xfrm>
            <a:prstGeom prst="rect">
              <a:avLst/>
            </a:prstGeom>
            <a:noFill/>
            <a:ln w="57150">
              <a:solidFill>
                <a:srgbClr val="66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48" y="177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effectLst/>
                  <a:latin typeface="Arial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4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rgbClr val="FFFF00"/>
                </a:solidFill>
                <a:effectLst/>
                <a:latin typeface="Arial" charset="0"/>
              </a:rPr>
              <a:t>Quais as vantagens do copo ou xícara?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077200" cy="4978400"/>
          </a:xfrm>
          <a:prstGeom prst="rect">
            <a:avLst/>
          </a:prstGeom>
          <a:solidFill>
            <a:schemeClr val="bg1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60093"/>
              </a:buClr>
              <a:buFont typeface="Wingdings" charset="0"/>
              <a:buChar char="§"/>
            </a:pPr>
            <a:r>
              <a:rPr lang="pt-BR" sz="3200" b="1">
                <a:solidFill>
                  <a:schemeClr val="accent2"/>
                </a:solidFill>
                <a:effectLst/>
                <a:latin typeface="Arial" charset="0"/>
              </a:rPr>
              <a:t> Evita confusão de bicos.</a:t>
            </a:r>
          </a:p>
          <a:p>
            <a:pPr>
              <a:spcBef>
                <a:spcPct val="50000"/>
              </a:spcBef>
              <a:buClr>
                <a:srgbClr val="D60093"/>
              </a:buClr>
              <a:buFont typeface="Wingdings" charset="0"/>
              <a:buChar char="§"/>
            </a:pPr>
            <a:r>
              <a:rPr lang="pt-BR" sz="3200" b="1">
                <a:solidFill>
                  <a:schemeClr val="accent2"/>
                </a:solidFill>
                <a:effectLst/>
                <a:latin typeface="Arial" charset="0"/>
              </a:rPr>
              <a:t> Permite o contato íntimo com a mãe ou 	com o cuidador.</a:t>
            </a:r>
          </a:p>
          <a:p>
            <a:pPr>
              <a:spcBef>
                <a:spcPct val="50000"/>
              </a:spcBef>
              <a:buClr>
                <a:srgbClr val="D60093"/>
              </a:buClr>
              <a:buFont typeface="Wingdings" charset="0"/>
              <a:buChar char="§"/>
            </a:pPr>
            <a:r>
              <a:rPr lang="pt-BR" sz="3200" b="1">
                <a:solidFill>
                  <a:schemeClr val="accent2"/>
                </a:solidFill>
                <a:effectLst/>
                <a:latin typeface="Arial" charset="0"/>
              </a:rPr>
              <a:t> Demonstra à mãe as competências do 	bebê.</a:t>
            </a:r>
          </a:p>
          <a:p>
            <a:pPr>
              <a:spcBef>
                <a:spcPct val="50000"/>
              </a:spcBef>
              <a:buClr>
                <a:srgbClr val="D60093"/>
              </a:buClr>
              <a:buFont typeface="Wingdings" charset="0"/>
              <a:buChar char="§"/>
            </a:pPr>
            <a:r>
              <a:rPr lang="pt-BR" sz="3200" b="1">
                <a:solidFill>
                  <a:schemeClr val="accent2"/>
                </a:solidFill>
                <a:effectLst/>
                <a:latin typeface="Arial" charset="0"/>
              </a:rPr>
              <a:t> É um método simples, prático e de 	baixo custo.</a:t>
            </a:r>
          </a:p>
          <a:p>
            <a:pPr>
              <a:spcBef>
                <a:spcPct val="50000"/>
              </a:spcBef>
              <a:buClr>
                <a:srgbClr val="D60093"/>
              </a:buClr>
              <a:buFont typeface="Wingdings" charset="0"/>
              <a:buChar char="§"/>
            </a:pPr>
            <a:r>
              <a:rPr lang="pt-BR" sz="3200" b="1">
                <a:solidFill>
                  <a:schemeClr val="accent2"/>
                </a:solidFill>
                <a:effectLst/>
                <a:latin typeface="Arial" charset="0"/>
              </a:rPr>
              <a:t> É uma forma segura de alimentar.</a:t>
            </a:r>
          </a:p>
        </p:txBody>
      </p:sp>
    </p:spTree>
    <p:extLst>
      <p:ext uri="{BB962C8B-B14F-4D97-AF65-F5344CB8AC3E}">
        <p14:creationId xmlns:p14="http://schemas.microsoft.com/office/powerpoint/2010/main" val="257321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086600" cy="6413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>
                <a:solidFill>
                  <a:srgbClr val="FFFF00"/>
                </a:solidFill>
                <a:effectLst/>
                <a:latin typeface="Arial" charset="0"/>
              </a:rPr>
              <a:t>Como dar o leite com copo?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7848600" cy="5656263"/>
          </a:xfrm>
          <a:prstGeom prst="rect">
            <a:avLst/>
          </a:prstGeom>
          <a:solidFill>
            <a:schemeClr val="bg1"/>
          </a:solidFill>
          <a:ln w="9525">
            <a:solidFill>
              <a:srgbClr val="FF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D60093"/>
              </a:buClr>
              <a:buFont typeface="Wingdings" charset="0"/>
              <a:buChar char="§"/>
            </a:pPr>
            <a:r>
              <a:rPr lang="pt-BR" sz="2800" b="1">
                <a:solidFill>
                  <a:schemeClr val="accent2"/>
                </a:solidFill>
                <a:effectLst/>
                <a:latin typeface="Arial" charset="0"/>
              </a:rPr>
              <a:t> Desperte o bebê, estimulando os seus 	pezinhos.</a:t>
            </a:r>
          </a:p>
          <a:p>
            <a:pPr>
              <a:spcBef>
                <a:spcPct val="50000"/>
              </a:spcBef>
              <a:buClr>
                <a:srgbClr val="D60093"/>
              </a:buClr>
              <a:buFont typeface="Wingdings" charset="0"/>
              <a:buChar char="§"/>
            </a:pPr>
            <a:r>
              <a:rPr lang="pt-BR" sz="2800" b="1">
                <a:solidFill>
                  <a:schemeClr val="accent2"/>
                </a:solidFill>
                <a:effectLst/>
                <a:latin typeface="Arial" charset="0"/>
              </a:rPr>
              <a:t> Acomode o bebê sentado ou semi-sentado 	em seu colo, de forma que a cabeça em 	relação ao pescoço forme um ângulo 	de 90º.</a:t>
            </a:r>
          </a:p>
          <a:p>
            <a:pPr>
              <a:spcBef>
                <a:spcPct val="50000"/>
              </a:spcBef>
              <a:buClr>
                <a:srgbClr val="D60093"/>
              </a:buClr>
              <a:buFont typeface="Wingdings" charset="0"/>
              <a:buChar char="§"/>
            </a:pPr>
            <a:r>
              <a:rPr lang="pt-BR" sz="2800" b="1">
                <a:solidFill>
                  <a:schemeClr val="accent2"/>
                </a:solidFill>
                <a:effectLst/>
                <a:latin typeface="Arial" charset="0"/>
              </a:rPr>
              <a:t> Encoste a borda do copo no lábio inferior  	do bebê,  para que o leite toque os 	seus lábios.</a:t>
            </a:r>
          </a:p>
          <a:p>
            <a:pPr>
              <a:spcBef>
                <a:spcPct val="50000"/>
              </a:spcBef>
              <a:buClr>
                <a:srgbClr val="D60093"/>
              </a:buClr>
              <a:buFont typeface="Wingdings" charset="0"/>
              <a:buChar char="§"/>
            </a:pPr>
            <a:r>
              <a:rPr lang="pt-BR" sz="2800" b="1">
                <a:solidFill>
                  <a:schemeClr val="accent2"/>
                </a:solidFill>
                <a:effectLst/>
                <a:latin typeface="Arial" charset="0"/>
              </a:rPr>
              <a:t> O bebê irá lamber e depois tomar o leite.</a:t>
            </a:r>
          </a:p>
          <a:p>
            <a:pPr>
              <a:spcBef>
                <a:spcPct val="50000"/>
              </a:spcBef>
              <a:buClr>
                <a:srgbClr val="D60093"/>
              </a:buClr>
              <a:buFont typeface="Wingdings" charset="0"/>
              <a:buChar char="§"/>
            </a:pPr>
            <a:r>
              <a:rPr lang="pt-BR" sz="2800" b="1">
                <a:solidFill>
                  <a:schemeClr val="accent2"/>
                </a:solidFill>
                <a:effectLst/>
                <a:latin typeface="Arial" charset="0"/>
              </a:rPr>
              <a:t> Não despeje leite na boca do bebê.</a:t>
            </a:r>
          </a:p>
        </p:txBody>
      </p:sp>
    </p:spTree>
    <p:extLst>
      <p:ext uri="{BB962C8B-B14F-4D97-AF65-F5344CB8AC3E}">
        <p14:creationId xmlns:p14="http://schemas.microsoft.com/office/powerpoint/2010/main" val="30914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80" name="Group 12"/>
          <p:cNvGrpSpPr>
            <a:grpSpLocks/>
          </p:cNvGrpSpPr>
          <p:nvPr/>
        </p:nvGrpSpPr>
        <p:grpSpPr bwMode="auto">
          <a:xfrm>
            <a:off x="38100" y="577850"/>
            <a:ext cx="9258300" cy="6203950"/>
            <a:chOff x="24" y="364"/>
            <a:chExt cx="5832" cy="3908"/>
          </a:xfrm>
        </p:grpSpPr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672" y="364"/>
              <a:ext cx="4464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3600" b="1">
                  <a:solidFill>
                    <a:srgbClr val="FFFF00"/>
                  </a:solidFill>
                  <a:effectLst/>
                  <a:latin typeface="Arial" charset="0"/>
                </a:rPr>
                <a:t>Como dar o leite com copo?</a:t>
              </a:r>
            </a:p>
          </p:txBody>
        </p:sp>
        <p:pic>
          <p:nvPicPr>
            <p:cNvPr id="3277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1416"/>
              <a:ext cx="2280" cy="2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2778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1632"/>
              <a:ext cx="3288" cy="2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5424" y="388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solidFill>
                    <a:schemeClr val="bg1"/>
                  </a:solidFill>
                  <a:effectLst/>
                  <a:latin typeface="Arial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4392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  <a:solidFill>
            <a:schemeClr val="bg2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pt-BR" sz="3600" b="1" dirty="0">
                <a:solidFill>
                  <a:schemeClr val="tx1"/>
                </a:solidFill>
                <a:latin typeface="Arial" charset="0"/>
              </a:rPr>
              <a:t>Os perigos do uso de mamadeiras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772400" cy="48006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30000"/>
              </a:lnSpc>
            </a:pPr>
            <a:r>
              <a:rPr lang="pt-BR" sz="2800" b="1">
                <a:solidFill>
                  <a:schemeClr val="accent2"/>
                </a:solidFill>
                <a:latin typeface="Arial" charset="0"/>
              </a:rPr>
              <a:t>O bico de mamadeira confunde a sucção do bebê.</a:t>
            </a:r>
          </a:p>
          <a:p>
            <a:pPr>
              <a:lnSpc>
                <a:spcPct val="130000"/>
              </a:lnSpc>
            </a:pPr>
            <a:r>
              <a:rPr lang="pt-BR" sz="2800" b="1">
                <a:solidFill>
                  <a:schemeClr val="accent2"/>
                </a:solidFill>
                <a:latin typeface="Arial" charset="0"/>
              </a:rPr>
              <a:t>Nem sempre há água limpa e combustível disponíveis para lavar mamadeiras e bicos.</a:t>
            </a:r>
          </a:p>
          <a:p>
            <a:pPr>
              <a:lnSpc>
                <a:spcPct val="130000"/>
              </a:lnSpc>
            </a:pPr>
            <a:r>
              <a:rPr lang="pt-BR" sz="2800" b="1">
                <a:solidFill>
                  <a:schemeClr val="accent2"/>
                </a:solidFill>
                <a:latin typeface="Arial" charset="0"/>
              </a:rPr>
              <a:t>O uso de mamadeiras nos serviços de saúde pode dar a impressão de que é uma maneira segura de alimentar os bebês.</a:t>
            </a:r>
          </a:p>
        </p:txBody>
      </p:sp>
    </p:spTree>
    <p:extLst>
      <p:ext uri="{BB962C8B-B14F-4D97-AF65-F5344CB8AC3E}">
        <p14:creationId xmlns:p14="http://schemas.microsoft.com/office/powerpoint/2010/main" val="25078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́pia de LHP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8" b="5558"/>
          <a:stretch/>
        </p:blipFill>
        <p:spPr>
          <a:xfrm>
            <a:off x="1807135" y="164353"/>
            <a:ext cx="5529263" cy="6693647"/>
          </a:xfrm>
        </p:spPr>
      </p:pic>
    </p:spTree>
    <p:extLst>
      <p:ext uri="{BB962C8B-B14F-4D97-AF65-F5344CB8AC3E}">
        <p14:creationId xmlns:p14="http://schemas.microsoft.com/office/powerpoint/2010/main" val="1423101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obrigada</a:t>
            </a:r>
            <a:r>
              <a:rPr lang="en-US" dirty="0" smtClean="0"/>
              <a:t>!!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dirty="0" smtClean="0">
                <a:hlinkClick r:id="rId2"/>
              </a:rPr>
              <a:t>sandracest@gmail.com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1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876800" y="3733800"/>
            <a:ext cx="3810000" cy="77152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4400" b="1">
                <a:latin typeface="Arial" charset="0"/>
              </a:rPr>
              <a:t>Uso de sutiã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562600" y="4860925"/>
            <a:ext cx="3048000" cy="1320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>
                <a:latin typeface="Arial" charset="0"/>
              </a:rPr>
              <a:t>Preparo do bico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09600" y="3708400"/>
            <a:ext cx="3429000" cy="1958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>
                <a:latin typeface="Arial" charset="0"/>
              </a:rPr>
              <a:t>Uso de pomadas ou lubrificantes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52400" y="5943600"/>
            <a:ext cx="5105400" cy="65087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>
                <a:latin typeface="Arial" charset="0"/>
              </a:rPr>
              <a:t>Expressão de colostro</a:t>
            </a:r>
          </a:p>
        </p:txBody>
      </p:sp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152400" y="152400"/>
            <a:ext cx="8751888" cy="3200400"/>
            <a:chOff x="96" y="96"/>
            <a:chExt cx="5513" cy="2016"/>
          </a:xfrm>
        </p:grpSpPr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240" y="914"/>
              <a:ext cx="4320" cy="1198"/>
            </a:xfrm>
            <a:prstGeom prst="rect">
              <a:avLst/>
            </a:prstGeom>
            <a:solidFill>
              <a:srgbClr val="008000"/>
            </a:solidFill>
            <a:ln w="5715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</a:pPr>
              <a:r>
                <a:rPr lang="pt-BR" sz="3200" b="1">
                  <a:solidFill>
                    <a:schemeClr val="bg1"/>
                  </a:solidFill>
                  <a:latin typeface="Arial" charset="0"/>
                </a:rPr>
                <a:t>Desestimule o uso de alguns costumes que não são úteis para o sucesso da amamentação</a:t>
              </a:r>
            </a:p>
          </p:txBody>
        </p:sp>
        <p:grpSp>
          <p:nvGrpSpPr>
            <p:cNvPr id="7186" name="Group 18"/>
            <p:cNvGrpSpPr>
              <a:grpSpLocks/>
            </p:cNvGrpSpPr>
            <p:nvPr/>
          </p:nvGrpSpPr>
          <p:grpSpPr bwMode="auto">
            <a:xfrm>
              <a:off x="96" y="96"/>
              <a:ext cx="5513" cy="2016"/>
              <a:chOff x="96" y="96"/>
              <a:chExt cx="5513" cy="2016"/>
            </a:xfrm>
          </p:grpSpPr>
          <p:sp>
            <p:nvSpPr>
              <p:cNvPr id="7170" name="Rectangle 2"/>
              <p:cNvSpPr>
                <a:spLocks noChangeArrowheads="1"/>
              </p:cNvSpPr>
              <p:nvPr/>
            </p:nvSpPr>
            <p:spPr bwMode="auto">
              <a:xfrm>
                <a:off x="96" y="96"/>
                <a:ext cx="4896" cy="576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rgbClr val="CCFF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l"/>
                <a:r>
                  <a:rPr lang="pt-BR" sz="3600" b="1">
                    <a:latin typeface="Arial" charset="0"/>
                  </a:rPr>
                  <a:t>O que abordar com as gestantes</a:t>
                </a:r>
              </a:p>
            </p:txBody>
          </p:sp>
          <p:pic>
            <p:nvPicPr>
              <p:cNvPr id="7182" name="Picture 14" descr="C:\Documents and Settings\Ana Julia\My Documents\My Pictures\figuras\gestante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4" y="336"/>
                <a:ext cx="905" cy="1776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00FF00"/>
                </a:solidFill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6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  <p:bldP spid="7173" grpId="0" animBg="1" autoUpdateAnimBg="0"/>
      <p:bldP spid="7174" grpId="0" animBg="1" autoUpdateAnimBg="0"/>
      <p:bldP spid="717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1" name="Group 21"/>
          <p:cNvGrpSpPr>
            <a:grpSpLocks/>
          </p:cNvGrpSpPr>
          <p:nvPr/>
        </p:nvGrpSpPr>
        <p:grpSpPr bwMode="auto">
          <a:xfrm>
            <a:off x="228600" y="76200"/>
            <a:ext cx="8991600" cy="6756400"/>
            <a:chOff x="144" y="48"/>
            <a:chExt cx="5664" cy="4256"/>
          </a:xfrm>
        </p:grpSpPr>
        <p:pic>
          <p:nvPicPr>
            <p:cNvPr id="30739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358"/>
              <a:ext cx="2472" cy="1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0723" name="Text Box 3"/>
            <p:cNvSpPr txBox="1">
              <a:spLocks noChangeArrowheads="1"/>
            </p:cNvSpPr>
            <p:nvPr/>
          </p:nvSpPr>
          <p:spPr bwMode="auto">
            <a:xfrm>
              <a:off x="384" y="48"/>
              <a:ext cx="4992" cy="620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sz="2800" b="1">
                  <a:latin typeface="Arial" charset="0"/>
                </a:rPr>
                <a:t>O conhecimento é apenas um dos fatores que influenciam a intenção de amamentar. </a:t>
              </a:r>
            </a:p>
          </p:txBody>
        </p:sp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144" y="3072"/>
              <a:ext cx="3072" cy="1232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pt-BR" b="1">
                  <a:latin typeface="Arial" charset="0"/>
                </a:rPr>
                <a:t>São necessárias outras estratégias: incluir nos programas de educação pré-natal as pessoas que podem influenciar a futura mãe.</a:t>
              </a:r>
            </a:p>
          </p:txBody>
        </p:sp>
        <p:sp>
          <p:nvSpPr>
            <p:cNvPr id="30733" name="AutoShape 13"/>
            <p:cNvSpPr>
              <a:spLocks noChangeArrowheads="1"/>
            </p:cNvSpPr>
            <p:nvPr/>
          </p:nvSpPr>
          <p:spPr bwMode="auto">
            <a:xfrm>
              <a:off x="528" y="1488"/>
              <a:ext cx="384" cy="624"/>
            </a:xfrm>
            <a:prstGeom prst="downArrow">
              <a:avLst>
                <a:gd name="adj1" fmla="val 50000"/>
                <a:gd name="adj2" fmla="val 40625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AutoShape 14"/>
            <p:cNvSpPr>
              <a:spLocks noChangeArrowheads="1"/>
            </p:cNvSpPr>
            <p:nvPr/>
          </p:nvSpPr>
          <p:spPr bwMode="auto">
            <a:xfrm>
              <a:off x="3072" y="3600"/>
              <a:ext cx="672" cy="528"/>
            </a:xfrm>
            <a:prstGeom prst="rightArrow">
              <a:avLst>
                <a:gd name="adj1" fmla="val 50000"/>
                <a:gd name="adj2" fmla="val 3181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Text Box 17"/>
            <p:cNvSpPr txBox="1">
              <a:spLocks noChangeArrowheads="1"/>
            </p:cNvSpPr>
            <p:nvPr/>
          </p:nvSpPr>
          <p:spPr bwMode="auto">
            <a:xfrm>
              <a:off x="355" y="809"/>
              <a:ext cx="5021" cy="871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2800" b="1">
                  <a:solidFill>
                    <a:schemeClr val="bg1"/>
                  </a:solidFill>
                  <a:latin typeface="Arial" charset="0"/>
                </a:rPr>
                <a:t>Perto do nascimento do bebê são influências importantes: avós, amigas, irmãs,</a:t>
              </a:r>
              <a:r>
                <a:rPr lang="en-US" sz="2800" b="1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pt-BR" sz="2800" b="1">
                  <a:solidFill>
                    <a:schemeClr val="bg1"/>
                  </a:solidFill>
                  <a:latin typeface="Arial" charset="0"/>
                </a:rPr>
                <a:t>outros parentes e companheiros.</a:t>
              </a:r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480" y="2204"/>
              <a:ext cx="2400" cy="772"/>
            </a:xfrm>
            <a:prstGeom prst="rect">
              <a:avLst/>
            </a:prstGeom>
            <a:solidFill>
              <a:srgbClr val="CCFFCC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b="1">
                  <a:latin typeface="Arial" charset="0"/>
                </a:rPr>
                <a:t>A informação é um fator que, isoladamente, pode não ser tão efetivo.</a:t>
              </a:r>
              <a:endParaRPr lang="pt-BR"/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5376" y="398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latin typeface="Arial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4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28</TotalTime>
  <Words>2532</Words>
  <Application>Microsoft Macintosh PowerPoint</Application>
  <PresentationFormat>On-screen Show (4:3)</PresentationFormat>
  <Paragraphs>407</Paragraphs>
  <Slides>77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Austin</vt:lpstr>
      <vt:lpstr>PI3</vt:lpstr>
      <vt:lpstr>Aleitamento Materno</vt:lpstr>
      <vt:lpstr>PowerPoint Presentation</vt:lpstr>
      <vt:lpstr>Mulheres que necessitam atenção especial em relação à amamentação</vt:lpstr>
      <vt:lpstr>Educação pré-natal sobre amamentação</vt:lpstr>
      <vt:lpstr>Quando falar com as gestantes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Como apoiar a prática da amamentação na sala de parto</vt:lpstr>
      <vt:lpstr>PowerPoint Presentation</vt:lpstr>
      <vt:lpstr>Como criar uma atmosfera favorável na sala de parto e facilitar a amamentação precoce</vt:lpstr>
      <vt:lpstr>Como ajudar a mãe na primeira mamada</vt:lpstr>
      <vt:lpstr>PowerPoint Presentation</vt:lpstr>
      <vt:lpstr>PowerPoint Presentation</vt:lpstr>
      <vt:lpstr>Como ajudar a mãe após uma cesárea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COMO O LEITE  VAI DO PEITO  PARA O BEBÊ</vt:lpstr>
      <vt:lpstr>PowerPoint Presentation</vt:lpstr>
      <vt:lpstr>PowerPoint Presentation</vt:lpstr>
      <vt:lpstr>Partes da mama envolvidas na lactação</vt:lpstr>
      <vt:lpstr>A produção de leite materno depende de:</vt:lpstr>
      <vt:lpstr>PowerPoint Presentation</vt:lpstr>
      <vt:lpstr>PROLACTINA</vt:lpstr>
      <vt:lpstr>PROLACTINA</vt:lpstr>
      <vt:lpstr>Como manter níveis  altos de prolactina</vt:lpstr>
      <vt:lpstr>PowerPoint Presentation</vt:lpstr>
      <vt:lpstr>PowerPoint Presentation</vt:lpstr>
      <vt:lpstr>PowerPoint Presentation</vt:lpstr>
      <vt:lpstr> OCITOCINA  </vt:lpstr>
      <vt:lpstr>PowerPoint Presentation</vt:lpstr>
      <vt:lpstr>Fatores que podem auxiliar na liberação de ocitocina</vt:lpstr>
      <vt:lpstr>Fatores que podem inibir a liberação de ocitocina</vt:lpstr>
      <vt:lpstr>Como reduzir essa inibição de liberação de ocitocina</vt:lpstr>
      <vt:lpstr>PowerPoint Presentation</vt:lpstr>
      <vt:lpstr>Como retirar leite do peito de modo eficiente</vt:lpstr>
      <vt:lpstr>Observar três pontos importantes: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 ordenha do leite é útil para: </vt:lpstr>
      <vt:lpstr>PowerPoint Presentation</vt:lpstr>
      <vt:lpstr>PowerPoint Presentation</vt:lpstr>
      <vt:lpstr>PowerPoint Presentation</vt:lpstr>
      <vt:lpstr>PowerPoint Presentation</vt:lpstr>
      <vt:lpstr>Ajude cada mãe a encontrar a melhor solução possível</vt:lpstr>
      <vt:lpstr>Antes de demonstrar a ordenha manual</vt:lpstr>
      <vt:lpstr>PowerPoint Presentation</vt:lpstr>
      <vt:lpstr>PowerPoint Presentation</vt:lpstr>
      <vt:lpstr>Como fazer a a coleta de leite materno</vt:lpstr>
      <vt:lpstr>PowerPoint Presentation</vt:lpstr>
      <vt:lpstr>Como estimular o reflexo de ocitocina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 perigos do uso de mamadeiras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Regina de Souza</dc:creator>
  <cp:lastModifiedBy>Sandra Regina de Souza</cp:lastModifiedBy>
  <cp:revision>4</cp:revision>
  <dcterms:created xsi:type="dcterms:W3CDTF">2013-10-11T05:34:19Z</dcterms:created>
  <dcterms:modified xsi:type="dcterms:W3CDTF">2013-10-11T06:10:39Z</dcterms:modified>
</cp:coreProperties>
</file>