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69" r:id="rId4"/>
    <p:sldId id="271" r:id="rId5"/>
    <p:sldId id="264" r:id="rId6"/>
    <p:sldId id="270" r:id="rId7"/>
    <p:sldId id="259" r:id="rId8"/>
    <p:sldId id="261" r:id="rId9"/>
    <p:sldId id="262" r:id="rId10"/>
    <p:sldId id="272" r:id="rId11"/>
    <p:sldId id="266" r:id="rId12"/>
    <p:sldId id="267" r:id="rId13"/>
    <p:sldId id="268" r:id="rId14"/>
    <p:sldId id="273" r:id="rId15"/>
    <p:sldId id="274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64" autoAdjust="0"/>
  </p:normalViewPr>
  <p:slideViewPr>
    <p:cSldViewPr snapToGrid="0">
      <p:cViewPr varScale="1">
        <p:scale>
          <a:sx n="66" d="100"/>
          <a:sy n="66" d="100"/>
        </p:scale>
        <p:origin x="816" y="60"/>
      </p:cViewPr>
      <p:guideLst/>
    </p:cSldViewPr>
  </p:slideViewPr>
  <p:outlineViewPr>
    <p:cViewPr>
      <p:scale>
        <a:sx n="33" d="100"/>
        <a:sy n="33" d="100"/>
      </p:scale>
      <p:origin x="0" y="-16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02725-B24F-41C4-9D04-FD1DA138FB6B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BDE3D-BF4A-42A9-9DB5-16D0F523C8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0145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CD5D-1028-4A69-B77A-893B266BBEAE}" type="datetime1">
              <a:rPr lang="pt-BR" smtClean="0"/>
              <a:t>25/11/2020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210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D33A-64C4-476D-9E99-63C312B0826E}" type="datetime1">
              <a:rPr lang="pt-BR" smtClean="0"/>
              <a:t>25/11/2020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85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D7CC-3732-40CB-A105-7E5966F4C13B}" type="datetime1">
              <a:rPr lang="pt-BR" smtClean="0"/>
              <a:t>25/11/2020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523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2B40-C708-4E3C-8C6E-2D6412EB04E0}" type="datetime1">
              <a:rPr lang="pt-BR" smtClean="0"/>
              <a:t>25/11/2020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11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198B-9892-4D86-83B6-A459B1A3E1A6}" type="datetime1">
              <a:rPr lang="pt-BR" smtClean="0"/>
              <a:t>25/11/2020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250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7E6C-6A17-43B5-A771-574C546AE751}" type="datetime1">
              <a:rPr lang="pt-BR" smtClean="0"/>
              <a:t>25/11/2020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7636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4DF2-F2D7-4756-8909-EB6CE598B4BD}" type="datetime1">
              <a:rPr lang="pt-BR" smtClean="0"/>
              <a:t>25/11/2020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70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CF62-7FEB-4692-BD82-16E36A6D4EA2}" type="datetime1">
              <a:rPr lang="pt-BR" smtClean="0"/>
              <a:t>25/11/2020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879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B90C-3944-4DF0-992F-79660F604573}" type="datetime1">
              <a:rPr lang="pt-BR" smtClean="0"/>
              <a:t>25/11/2020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69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04253-DDC6-42A8-B169-FBE7A5301232}" type="datetime1">
              <a:rPr lang="pt-BR" smtClean="0"/>
              <a:t>25/11/2020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38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0052-FC00-4658-B54E-8418B28DBA2A}" type="datetime1">
              <a:rPr lang="pt-BR" smtClean="0"/>
              <a:t>25/11/2020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28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B2D1A-7E44-46B8-9EB0-9EDF9E0800DF}" type="datetime1">
              <a:rPr lang="pt-BR" smtClean="0"/>
              <a:t>25/11/2020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E4638-F14A-4A64-9035-648598459C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394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lidamarnunes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x.doi.org/10.1016%2Fj.radcr.2018.11.020" TargetMode="External"/><Relationship Id="rId2" Type="http://schemas.openxmlformats.org/officeDocument/2006/relationships/hyperlink" Target="https://dx.doi.org/10.4103%2F0971-9261.4257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lidamarnunes@usp.br" TargetMode="Externa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625"/>
            <a:ext cx="994610" cy="99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-21313" y="1060547"/>
            <a:ext cx="12044987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DisciplinaACH4226: Princípios de Genética</a:t>
            </a:r>
            <a:endParaRPr lang="pt-BR" altLang="en-US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endParaRPr lang="pt-BR" altLang="en-US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Aula: </a:t>
            </a:r>
            <a:r>
              <a:rPr lang="pt-BR" alt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13</a:t>
            </a:r>
            <a:endParaRPr lang="pt-BR" altLang="en-US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endParaRPr lang="pt-BR" altLang="en-US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buSzPct val="100000"/>
            </a:pPr>
            <a:r>
              <a:rPr lang="pt-BR" altLang="en-US" sz="4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Bebês Grávidas</a:t>
            </a:r>
          </a:p>
          <a:p>
            <a:pPr algn="ctr">
              <a:buSzPct val="100000"/>
            </a:pPr>
            <a:r>
              <a:rPr lang="pt-BR" altLang="en-US" sz="44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FETUS IN FETU</a:t>
            </a:r>
          </a:p>
          <a:p>
            <a:pPr algn="ctr">
              <a:buSzPct val="100000"/>
            </a:pPr>
            <a:endParaRPr lang="pt-BR" altLang="en-US" sz="2000" dirty="0" smtClean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Prof. </a:t>
            </a:r>
            <a:r>
              <a:rPr lang="pt-BR" altLang="en-US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Elidamar</a:t>
            </a:r>
            <a:r>
              <a:rPr lang="pt-BR" alt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Nunes de Carvalho Lima </a:t>
            </a:r>
          </a:p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en-US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email</a:t>
            </a:r>
            <a:r>
              <a:rPr lang="pt-BR" altLang="en-US" dirty="0">
                <a:solidFill>
                  <a:schemeClr val="tx1"/>
                </a:solidFill>
                <a:cs typeface="Times New Roman" panose="02020603050405020304" pitchFamily="18" charset="0"/>
              </a:rPr>
              <a:t>: </a:t>
            </a:r>
            <a:r>
              <a:rPr lang="pt-BR" altLang="en-US" dirty="0">
                <a:solidFill>
                  <a:srgbClr val="7030A0"/>
                </a:solidFill>
                <a:cs typeface="Times New Roman" panose="02020603050405020304" pitchFamily="18" charset="0"/>
                <a:hlinkClick r:id="rId3"/>
              </a:rPr>
              <a:t>elidamarnunes@gmail.com</a:t>
            </a:r>
            <a:endParaRPr lang="pt-BR" altLang="en-US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endParaRPr lang="pt-BR" altLang="en-US" sz="1100" dirty="0" smtClean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endParaRPr lang="pt-BR" altLang="en-US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en-US" dirty="0">
                <a:solidFill>
                  <a:schemeClr val="tx1"/>
                </a:solidFill>
                <a:cs typeface="Times New Roman" panose="02020603050405020304" pitchFamily="18" charset="0"/>
              </a:rPr>
              <a:t>São Paulo, </a:t>
            </a:r>
            <a:r>
              <a:rPr lang="pt-BR" alt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25 </a:t>
            </a:r>
            <a:r>
              <a:rPr lang="pt-BR" altLang="en-US" dirty="0">
                <a:solidFill>
                  <a:schemeClr val="tx1"/>
                </a:solidFill>
                <a:cs typeface="Times New Roman" panose="02020603050405020304" pitchFamily="18" charset="0"/>
              </a:rPr>
              <a:t>de </a:t>
            </a:r>
            <a:r>
              <a:rPr lang="pt-BR" alt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Novembro de </a:t>
            </a:r>
            <a:r>
              <a:rPr lang="pt-BR" altLang="en-US" dirty="0">
                <a:solidFill>
                  <a:schemeClr val="tx1"/>
                </a:solidFill>
                <a:cs typeface="Times New Roman" panose="02020603050405020304" pitchFamily="18" charset="0"/>
              </a:rPr>
              <a:t>2020</a:t>
            </a:r>
          </a:p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endParaRPr lang="pt-BR" altLang="en-US" sz="20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endParaRPr lang="pt-BR" altLang="en-US" sz="20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eaLnBrk="1" hangingPunct="1">
              <a:buSzPct val="100000"/>
            </a:pPr>
            <a:endParaRPr lang="pt-BR" altLang="en-US" sz="2000" dirty="0">
              <a:solidFill>
                <a:srgbClr val="7030A0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801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5228" y="1342038"/>
            <a:ext cx="11641541" cy="218074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 smtClean="0"/>
              <a:t>Embora seja uma entidade rara, deve ser mantida em mente como um diagnóstico diferencial para nódulo-massa abdominal na primeira infância e deve ser bem diferenciada do </a:t>
            </a:r>
            <a:r>
              <a:rPr lang="pt-BR" dirty="0" err="1" smtClean="0"/>
              <a:t>teratoma</a:t>
            </a:r>
            <a:r>
              <a:rPr lang="pt-BR" dirty="0" smtClean="0"/>
              <a:t>, que é uma variante comum.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544437" y="160409"/>
            <a:ext cx="5103125" cy="9860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 smtClean="0">
                <a:solidFill>
                  <a:srgbClr val="FF0000"/>
                </a:solidFill>
                <a:latin typeface="+mn-lt"/>
              </a:rPr>
              <a:t>FETUS IN FETU</a:t>
            </a:r>
            <a:endParaRPr lang="pt-BR" sz="4000" b="1" i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625"/>
            <a:ext cx="994610" cy="99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3064205" y="653410"/>
            <a:ext cx="6063588" cy="986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i="1" dirty="0" smtClean="0">
                <a:solidFill>
                  <a:srgbClr val="0070C0"/>
                </a:solidFill>
                <a:latin typeface="+mn-lt"/>
              </a:rPr>
              <a:t>Clínica</a:t>
            </a:r>
            <a:endParaRPr lang="pt-BR" sz="28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10</a:t>
            </a:fld>
            <a:endParaRPr lang="pt-BR"/>
          </a:p>
        </p:txBody>
      </p:sp>
      <p:pic>
        <p:nvPicPr>
          <p:cNvPr id="4108" name="Picture 12" descr="Congenital cervical teratoma: case rep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460" y="3826664"/>
            <a:ext cx="3545569" cy="2812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463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182" y="1334587"/>
            <a:ext cx="11873552" cy="43513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b="1" dirty="0"/>
              <a:t>Características radiográficas</a:t>
            </a:r>
            <a:endParaRPr lang="pt-BR" sz="24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Essa anomalia se </a:t>
            </a:r>
            <a:r>
              <a:rPr lang="pt-BR" sz="2400" dirty="0"/>
              <a:t>diferencia de um </a:t>
            </a:r>
            <a:r>
              <a:rPr lang="pt-BR" sz="2400" dirty="0" err="1"/>
              <a:t>teratoma</a:t>
            </a:r>
            <a:r>
              <a:rPr lang="pt-BR" sz="2400" dirty="0"/>
              <a:t> </a:t>
            </a:r>
            <a:r>
              <a:rPr lang="pt-BR" sz="2400" dirty="0" err="1"/>
              <a:t>intrabdominal</a:t>
            </a:r>
            <a:r>
              <a:rPr lang="pt-BR" sz="2400" dirty="0"/>
              <a:t> por sua origem embriológica, </a:t>
            </a:r>
            <a:r>
              <a:rPr lang="pt-BR" sz="2400" dirty="0" smtClean="0"/>
              <a:t>localização no </a:t>
            </a:r>
            <a:r>
              <a:rPr lang="pt-BR" sz="2400" dirty="0"/>
              <a:t>espaço </a:t>
            </a:r>
            <a:r>
              <a:rPr lang="pt-BR" sz="2400" dirty="0" err="1"/>
              <a:t>retroperitoneal</a:t>
            </a:r>
            <a:r>
              <a:rPr lang="pt-BR" sz="2400" dirty="0"/>
              <a:t>, </a:t>
            </a:r>
            <a:r>
              <a:rPr lang="pt-BR" sz="2400" dirty="0" smtClean="0"/>
              <a:t>e </a:t>
            </a:r>
            <a:r>
              <a:rPr lang="pt-BR" sz="2400" dirty="0"/>
              <a:t>pela presença de organização vertebral com </a:t>
            </a:r>
            <a:r>
              <a:rPr lang="pt-BR" sz="2400" dirty="0" smtClean="0"/>
              <a:t>membros </a:t>
            </a:r>
            <a:r>
              <a:rPr lang="pt-BR" sz="2400" dirty="0"/>
              <a:t>e sistemas orgânicos bem </a:t>
            </a:r>
            <a:r>
              <a:rPr lang="pt-BR" sz="2400" dirty="0" smtClean="0"/>
              <a:t>desenvolvidos</a:t>
            </a:r>
            <a:endParaRPr lang="pt-BR" sz="24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/>
              <a:t>Feto em feto é uma anomalia congênita rara em que </a:t>
            </a:r>
            <a:r>
              <a:rPr lang="pt-BR" sz="2400" dirty="0" smtClean="0"/>
              <a:t>quase </a:t>
            </a:r>
            <a:r>
              <a:rPr lang="pt-BR" sz="2400" dirty="0"/>
              <a:t>sempre </a:t>
            </a:r>
            <a:endParaRPr lang="pt-BR" sz="24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/>
              <a:t>é </a:t>
            </a:r>
            <a:r>
              <a:rPr lang="pt-BR" sz="2400" dirty="0"/>
              <a:t>detectado como uma massa abdominal na infância. </a:t>
            </a:r>
            <a:endParaRPr lang="pt-BR" sz="24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Conhecido como gêmeo parasita, deve </a:t>
            </a:r>
            <a:r>
              <a:rPr lang="pt-BR" sz="2400" dirty="0"/>
              <a:t>ser diferenciado do </a:t>
            </a:r>
            <a:endParaRPr lang="pt-BR" sz="24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err="1" smtClean="0"/>
              <a:t>teratoma</a:t>
            </a:r>
            <a:r>
              <a:rPr lang="pt-BR" sz="2400" dirty="0"/>
              <a:t>, que não tem disposição axial e tem potencial maligno </a:t>
            </a:r>
            <a:endParaRPr lang="pt-BR" sz="24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/>
              <a:t>definido</a:t>
            </a:r>
            <a:r>
              <a:rPr lang="pt-BR" sz="2400" dirty="0"/>
              <a:t>.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11</a:t>
            </a:fld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44437" y="160409"/>
            <a:ext cx="5103125" cy="986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i="1" smtClean="0">
                <a:solidFill>
                  <a:srgbClr val="FF0000"/>
                </a:solidFill>
                <a:latin typeface="+mn-lt"/>
              </a:rPr>
              <a:t>FETUS IN FETU</a:t>
            </a:r>
            <a:endParaRPr lang="pt-BR" sz="4000" b="1" i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625"/>
            <a:ext cx="994610" cy="99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3064205" y="653410"/>
            <a:ext cx="6063588" cy="986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i="1" dirty="0" smtClean="0">
                <a:solidFill>
                  <a:srgbClr val="0070C0"/>
                </a:solidFill>
                <a:latin typeface="+mn-lt"/>
              </a:rPr>
              <a:t>Diagnóstico Diferencial</a:t>
            </a:r>
            <a:endParaRPr lang="pt-BR" sz="2800" b="1" i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1266" name="Picture 2" descr="Fetus in fetu | Radiology Reference Article | Radiopaedia.o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0" y="3152633"/>
            <a:ext cx="2779382" cy="36131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190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6478" y="1825625"/>
            <a:ext cx="11859904" cy="4351338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400" dirty="0"/>
              <a:t>Embora feto em feto seja uma condição rara, o diagnóstico correto por imagem pode ser feito antes da cirurgia. Deve ser considerado um diagnóstico diferencial para </a:t>
            </a:r>
            <a:r>
              <a:rPr lang="pt-BR" sz="2400" dirty="0" smtClean="0"/>
              <a:t>nódulo abdominal, </a:t>
            </a:r>
            <a:r>
              <a:rPr lang="pt-BR" sz="2400" dirty="0"/>
              <a:t>especialmente em </a:t>
            </a:r>
            <a:r>
              <a:rPr lang="pt-BR" sz="2400" dirty="0" smtClean="0"/>
              <a:t>bebês, onde a excisão </a:t>
            </a:r>
            <a:r>
              <a:rPr lang="pt-BR" sz="2400" dirty="0"/>
              <a:t>completa é curativa</a:t>
            </a:r>
            <a:r>
              <a:rPr lang="pt-BR" sz="2400" dirty="0" smtClean="0"/>
              <a:t>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400" dirty="0" smtClean="0"/>
              <a:t>Geralmente é circundado por uma membrana análoga ao saco amniótico e fornecido por um único vaso alimentador.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400" dirty="0" smtClean="0"/>
              <a:t>Geralmente, a placenta verdadeira está ausente e a ausência de um sistema circulatório independente explica o subsequente retardo do crescimento. 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12</a:t>
            </a:fld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44437" y="160409"/>
            <a:ext cx="5103125" cy="986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i="1" smtClean="0">
                <a:solidFill>
                  <a:srgbClr val="FF0000"/>
                </a:solidFill>
                <a:latin typeface="+mn-lt"/>
              </a:rPr>
              <a:t>FETUS IN FETU</a:t>
            </a:r>
            <a:endParaRPr lang="pt-BR" sz="4000" b="1" i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625"/>
            <a:ext cx="994610" cy="99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3064205" y="653410"/>
            <a:ext cx="6063588" cy="986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i="1" dirty="0" smtClean="0">
                <a:solidFill>
                  <a:srgbClr val="0070C0"/>
                </a:solidFill>
                <a:latin typeface="+mn-lt"/>
              </a:rPr>
              <a:t>Diagnóstico Diferencial</a:t>
            </a:r>
            <a:endParaRPr lang="pt-BR" sz="2800" b="1" i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3419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405" y="1670359"/>
            <a:ext cx="11655188" cy="351579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Do ponto de vista do desenvolvimento, o </a:t>
            </a:r>
            <a:r>
              <a:rPr lang="pt-BR" sz="2400" i="1" dirty="0" err="1" smtClean="0"/>
              <a:t>Fetus</a:t>
            </a:r>
            <a:r>
              <a:rPr lang="pt-BR" sz="2400" i="1" dirty="0" smtClean="0"/>
              <a:t> in </a:t>
            </a:r>
            <a:r>
              <a:rPr lang="pt-BR" sz="2400" i="1" dirty="0" err="1" smtClean="0"/>
              <a:t>Fetu</a:t>
            </a:r>
            <a:r>
              <a:rPr lang="pt-BR" sz="2400" dirty="0" smtClean="0"/>
              <a:t>, passou pelo estágio de linhagem primitiva, razão pela qual possui corpo e órgão vertebral dispostos em torno do eixo.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Isso o diferencia do </a:t>
            </a:r>
            <a:r>
              <a:rPr lang="pt-BR" sz="2400" dirty="0" err="1" smtClean="0"/>
              <a:t>teratoma</a:t>
            </a:r>
            <a:r>
              <a:rPr lang="pt-BR" sz="2400" dirty="0" smtClean="0"/>
              <a:t> </a:t>
            </a:r>
            <a:r>
              <a:rPr lang="pt-BR" sz="2400" dirty="0" err="1" smtClean="0"/>
              <a:t>fetiforme</a:t>
            </a:r>
            <a:r>
              <a:rPr lang="pt-BR" sz="2400" dirty="0" smtClean="0"/>
              <a:t>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O feto no feto geralmente é malformado devido à pressão exercida pelo órgão hospedeiro. 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Feto em feto é uma condição rara, com menos de 200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/>
              <a:t> casos relatados em todo o mundo.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13</a:t>
            </a:fld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44437" y="160409"/>
            <a:ext cx="5103125" cy="986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i="1" smtClean="0">
                <a:solidFill>
                  <a:srgbClr val="FF0000"/>
                </a:solidFill>
                <a:latin typeface="+mn-lt"/>
              </a:rPr>
              <a:t>FETUS IN FETU</a:t>
            </a:r>
            <a:endParaRPr lang="pt-BR" sz="4000" b="1" i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625"/>
            <a:ext cx="994610" cy="99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3064205" y="660235"/>
            <a:ext cx="6063588" cy="986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i="1" dirty="0" smtClean="0">
                <a:solidFill>
                  <a:srgbClr val="0070C0"/>
                </a:solidFill>
                <a:latin typeface="+mn-lt"/>
              </a:rPr>
              <a:t>Diagnóstico Diferencial</a:t>
            </a:r>
            <a:endParaRPr lang="pt-BR" sz="2800" b="1" i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2290" name="Picture 2" descr="Indian Pediatrics - Editori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803" y="4138530"/>
            <a:ext cx="4321789" cy="2582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481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58268"/>
          </a:xfrm>
        </p:spPr>
        <p:txBody>
          <a:bodyPr/>
          <a:lstStyle/>
          <a:p>
            <a:r>
              <a:rPr lang="pt-BR" dirty="0" smtClean="0"/>
              <a:t>A excisão completa da massa é curativa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14</a:t>
            </a:fld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44437" y="160409"/>
            <a:ext cx="5103125" cy="986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i="1" smtClean="0">
                <a:solidFill>
                  <a:srgbClr val="FF0000"/>
                </a:solidFill>
                <a:latin typeface="+mn-lt"/>
              </a:rPr>
              <a:t>FETUS IN FETU</a:t>
            </a:r>
            <a:endParaRPr lang="pt-BR" sz="4000" b="1" i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625"/>
            <a:ext cx="994610" cy="99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3064205" y="653410"/>
            <a:ext cx="6063588" cy="986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i="1" dirty="0" smtClean="0">
                <a:solidFill>
                  <a:srgbClr val="0070C0"/>
                </a:solidFill>
                <a:latin typeface="+mn-lt"/>
              </a:rPr>
              <a:t>Tratamento e Prognóstico</a:t>
            </a:r>
            <a:endParaRPr lang="pt-BR" sz="2800" b="1" i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8" name="Picture 6" descr="Caso raro de “fetus in fetu”: bebê nasce &quot;grávido&quot; de seu irmão gême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205" y="3270283"/>
            <a:ext cx="5808548" cy="32686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368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020" y="1245055"/>
            <a:ext cx="11767266" cy="303666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000" dirty="0" smtClean="0"/>
              <a:t>Ibrahim </a:t>
            </a:r>
            <a:r>
              <a:rPr lang="pt-BR" sz="2000" dirty="0" err="1" smtClean="0"/>
              <a:t>Karaman</a:t>
            </a:r>
            <a:r>
              <a:rPr lang="pt-BR" sz="2000" dirty="0" smtClean="0"/>
              <a:t>, et al. </a:t>
            </a:r>
            <a:r>
              <a:rPr lang="en-US" sz="2000" dirty="0"/>
              <a:t>Fetus in </a:t>
            </a:r>
            <a:r>
              <a:rPr lang="en-US" sz="2000" dirty="0" err="1"/>
              <a:t>fetu</a:t>
            </a:r>
            <a:r>
              <a:rPr lang="en-US" sz="2000" dirty="0"/>
              <a:t>: A report of two </a:t>
            </a:r>
            <a:r>
              <a:rPr lang="en-US" sz="2000" dirty="0" smtClean="0"/>
              <a:t>cases</a:t>
            </a:r>
            <a:r>
              <a:rPr lang="pt-BR" sz="2000" dirty="0" smtClean="0"/>
              <a:t>.  J </a:t>
            </a:r>
            <a:r>
              <a:rPr lang="pt-BR" sz="2000" dirty="0" err="1" smtClean="0"/>
              <a:t>Indian</a:t>
            </a:r>
            <a:r>
              <a:rPr lang="pt-BR" sz="2000" dirty="0" smtClean="0"/>
              <a:t> </a:t>
            </a:r>
            <a:r>
              <a:rPr lang="pt-BR" sz="2000" dirty="0" err="1" smtClean="0"/>
              <a:t>Assoc</a:t>
            </a:r>
            <a:r>
              <a:rPr lang="pt-BR" sz="2000" dirty="0" smtClean="0"/>
              <a:t> </a:t>
            </a:r>
            <a:r>
              <a:rPr lang="pt-BR" sz="2000" dirty="0" err="1" smtClean="0"/>
              <a:t>Pediatri</a:t>
            </a:r>
            <a:r>
              <a:rPr lang="pt-BR" sz="2000" dirty="0" smtClean="0"/>
              <a:t> </a:t>
            </a:r>
            <a:r>
              <a:rPr lang="pt-BR" sz="2000" dirty="0" err="1" smtClean="0"/>
              <a:t>Surg</a:t>
            </a:r>
            <a:r>
              <a:rPr lang="pt-BR" sz="2000" dirty="0" smtClean="0"/>
              <a:t>. </a:t>
            </a:r>
            <a:r>
              <a:rPr lang="pt-BR" sz="2000" dirty="0"/>
              <a:t>2008 Jan-Mar; 13(1): </a:t>
            </a:r>
            <a:r>
              <a:rPr lang="pt-BR" sz="2000" dirty="0" smtClean="0"/>
              <a:t>30–32. </a:t>
            </a:r>
            <a:r>
              <a:rPr lang="pt-BR" sz="2000" dirty="0" err="1" smtClean="0"/>
              <a:t>doi</a:t>
            </a:r>
            <a:r>
              <a:rPr lang="pt-BR" sz="2000" dirty="0"/>
              <a:t>: </a:t>
            </a:r>
            <a:r>
              <a:rPr lang="pt-BR" sz="2000" dirty="0" smtClean="0">
                <a:hlinkClick r:id="rId2"/>
              </a:rPr>
              <a:t>10.4103/0971-9261.42572</a:t>
            </a:r>
            <a:endParaRPr lang="pt-BR" sz="2000" dirty="0" smtClean="0"/>
          </a:p>
          <a:p>
            <a:pPr fontAlgn="ctr">
              <a:lnSpc>
                <a:spcPct val="150000"/>
              </a:lnSpc>
              <a:spcBef>
                <a:spcPts val="0"/>
              </a:spcBef>
            </a:pPr>
            <a:r>
              <a:rPr lang="pt-BR" sz="2000" dirty="0" err="1"/>
              <a:t>Lindsey</a:t>
            </a:r>
            <a:r>
              <a:rPr lang="pt-BR" sz="2000" dirty="0"/>
              <a:t> </a:t>
            </a:r>
            <a:r>
              <a:rPr lang="pt-BR" sz="2000" dirty="0" err="1" smtClean="0"/>
              <a:t>M.Prescher</a:t>
            </a:r>
            <a:r>
              <a:rPr lang="pt-BR" sz="2000" dirty="0" smtClean="0"/>
              <a:t>, et al. </a:t>
            </a:r>
            <a:r>
              <a:rPr lang="en-US" sz="2000" dirty="0"/>
              <a:t>Fetus in </a:t>
            </a:r>
            <a:r>
              <a:rPr lang="en-US" sz="2000" dirty="0" err="1"/>
              <a:t>fetu</a:t>
            </a:r>
            <a:r>
              <a:rPr lang="en-US" sz="2000" dirty="0"/>
              <a:t>: Review of the literature over the past 15 </a:t>
            </a:r>
            <a:r>
              <a:rPr lang="en-US" sz="2000" dirty="0" smtClean="0"/>
              <a:t>years.  Journal of Pediatric Surgery Case Reports. Volume 3, Issue 12, 2015, pages 554-562</a:t>
            </a:r>
          </a:p>
          <a:p>
            <a:pPr fontAlgn="ctr">
              <a:lnSpc>
                <a:spcPct val="150000"/>
              </a:lnSpc>
              <a:spcBef>
                <a:spcPts val="0"/>
              </a:spcBef>
            </a:pPr>
            <a:r>
              <a:rPr lang="pt-BR" sz="2000" dirty="0" smtClean="0"/>
              <a:t>Della </a:t>
            </a:r>
            <a:r>
              <a:rPr lang="pt-BR" sz="2000" dirty="0" err="1" smtClean="0"/>
              <a:t>Harigovind</a:t>
            </a:r>
            <a:r>
              <a:rPr lang="pt-BR" sz="2000" dirty="0" smtClean="0"/>
              <a:t> et al. </a:t>
            </a:r>
            <a:r>
              <a:rPr lang="en-US" sz="2000" dirty="0"/>
              <a:t>Fetus in </a:t>
            </a:r>
            <a:r>
              <a:rPr lang="en-US" sz="2000" dirty="0" err="1"/>
              <a:t>fetu</a:t>
            </a:r>
            <a:r>
              <a:rPr lang="en-US" sz="2000" dirty="0"/>
              <a:t> – a rare developmental </a:t>
            </a:r>
            <a:r>
              <a:rPr lang="en-US" sz="2000" dirty="0" smtClean="0"/>
              <a:t>anomaly. </a:t>
            </a:r>
            <a:r>
              <a:rPr lang="en-US" sz="2000" dirty="0" err="1" smtClean="0"/>
              <a:t>Radiol</a:t>
            </a:r>
            <a:r>
              <a:rPr lang="en-US" sz="2000" dirty="0" smtClean="0"/>
              <a:t> Case Rep. </a:t>
            </a:r>
            <a:r>
              <a:rPr lang="en-US" sz="2000" dirty="0"/>
              <a:t>2019 Mar; 14(3): </a:t>
            </a:r>
            <a:r>
              <a:rPr lang="en-US" sz="2000" dirty="0" smtClean="0"/>
              <a:t>333–336. 2018.</a:t>
            </a:r>
            <a:r>
              <a:rPr lang="en-US" sz="2000" dirty="0"/>
              <a:t> </a:t>
            </a:r>
            <a:r>
              <a:rPr lang="en-US" sz="2000" dirty="0" err="1"/>
              <a:t>doi</a:t>
            </a:r>
            <a:r>
              <a:rPr lang="en-US" sz="2000" dirty="0"/>
              <a:t>: </a:t>
            </a:r>
            <a:r>
              <a:rPr lang="en-US" sz="2000" dirty="0">
                <a:hlinkClick r:id="rId3"/>
              </a:rPr>
              <a:t>10.1016/j.radcr.2018.11.020</a:t>
            </a:r>
            <a:endParaRPr lang="en-US" sz="2000" dirty="0"/>
          </a:p>
          <a:p>
            <a:pPr fontAlgn="ctr">
              <a:lnSpc>
                <a:spcPct val="150000"/>
              </a:lnSpc>
              <a:spcBef>
                <a:spcPts val="0"/>
              </a:spcBef>
            </a:pPr>
            <a:endParaRPr lang="en-US" sz="2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t-BR" sz="2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15</a:t>
            </a:fld>
            <a:endParaRPr lang="pt-BR"/>
          </a:p>
        </p:txBody>
      </p:sp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625"/>
            <a:ext cx="994610" cy="99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97306" y="172370"/>
            <a:ext cx="4112725" cy="986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 smtClean="0">
                <a:solidFill>
                  <a:srgbClr val="0070C0"/>
                </a:solidFill>
                <a:latin typeface="+mn-lt"/>
              </a:rPr>
              <a:t>Referências</a:t>
            </a:r>
            <a:endParaRPr lang="pt-BR" sz="3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C794E30-81BC-42A9-9223-897EAC23D4A1}"/>
              </a:ext>
            </a:extLst>
          </p:cNvPr>
          <p:cNvSpPr txBox="1"/>
          <p:nvPr/>
        </p:nvSpPr>
        <p:spPr>
          <a:xfrm>
            <a:off x="1191906" y="4672786"/>
            <a:ext cx="924631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Obrigada</a:t>
            </a:r>
            <a:r>
              <a:rPr lang="pt-BR" sz="36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algn="ctr"/>
            <a:endParaRPr lang="pt-BR" sz="2400" b="1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Profa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Dra. Elidamar Nunes de Carvalho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Lima: </a:t>
            </a:r>
          </a:p>
          <a:p>
            <a:pPr algn="ctr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elidamarnunes@usp.br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283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4437" y="160409"/>
            <a:ext cx="5103125" cy="9860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 smtClean="0">
                <a:solidFill>
                  <a:srgbClr val="FF0000"/>
                </a:solidFill>
                <a:latin typeface="+mn-lt"/>
              </a:rPr>
              <a:t>FETUS IN FETU</a:t>
            </a:r>
            <a:endParaRPr lang="pt-BR" sz="40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4717" y="1411122"/>
            <a:ext cx="11436824" cy="3360524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400" dirty="0"/>
              <a:t>O </a:t>
            </a:r>
            <a:r>
              <a:rPr lang="pt-BR" sz="2400" i="1" dirty="0" err="1" smtClean="0"/>
              <a:t>Fetus</a:t>
            </a:r>
            <a:r>
              <a:rPr lang="pt-BR" sz="2400" i="1" dirty="0" smtClean="0"/>
              <a:t> in </a:t>
            </a:r>
            <a:r>
              <a:rPr lang="pt-BR" sz="2400" i="1" dirty="0" err="1" smtClean="0"/>
              <a:t>Fetu</a:t>
            </a:r>
            <a:r>
              <a:rPr lang="pt-BR" sz="2400" dirty="0" smtClean="0"/>
              <a:t>, conhecido como feto </a:t>
            </a:r>
            <a:r>
              <a:rPr lang="pt-BR" sz="2400" dirty="0"/>
              <a:t>no </a:t>
            </a:r>
            <a:r>
              <a:rPr lang="pt-BR" sz="2400" dirty="0" smtClean="0"/>
              <a:t>feto, </a:t>
            </a:r>
            <a:r>
              <a:rPr lang="pt-BR" sz="2400" dirty="0"/>
              <a:t>é uma </a:t>
            </a:r>
            <a:r>
              <a:rPr lang="pt-BR" sz="2400" dirty="0" smtClean="0"/>
              <a:t>anormalidade, considerada uma aberração, </a:t>
            </a:r>
            <a:r>
              <a:rPr lang="pt-BR" sz="2400" dirty="0"/>
              <a:t>extremamente rara que ocorre secundária à </a:t>
            </a:r>
            <a:r>
              <a:rPr lang="pt-BR" sz="2400" dirty="0" err="1"/>
              <a:t>embriogênese</a:t>
            </a:r>
            <a:r>
              <a:rPr lang="pt-BR" sz="2400" dirty="0"/>
              <a:t> </a:t>
            </a:r>
            <a:r>
              <a:rPr lang="pt-BR" sz="2400" dirty="0" smtClean="0"/>
              <a:t>anormal.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400" dirty="0" smtClean="0"/>
              <a:t>Normalmente é uma </a:t>
            </a:r>
            <a:r>
              <a:rPr lang="pt-BR" sz="2400" dirty="0"/>
              <a:t>gravidez </a:t>
            </a:r>
            <a:r>
              <a:rPr lang="pt-BR" sz="2400" dirty="0" err="1" smtClean="0"/>
              <a:t>monocoriônica</a:t>
            </a:r>
            <a:r>
              <a:rPr lang="pt-BR" sz="2400" dirty="0" smtClean="0"/>
              <a:t>-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 err="1" smtClean="0"/>
              <a:t>diamniótica</a:t>
            </a:r>
            <a:r>
              <a:rPr lang="pt-BR" sz="2400" dirty="0" smtClean="0"/>
              <a:t> (compartilham a “</a:t>
            </a:r>
            <a:r>
              <a:rPr lang="pt-BR" sz="2400" dirty="0" err="1" smtClean="0"/>
              <a:t>placenta”-nutrição</a:t>
            </a:r>
            <a:r>
              <a:rPr lang="pt-BR" sz="2400" dirty="0" smtClean="0"/>
              <a:t>-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 smtClean="0"/>
              <a:t>excreção, mas cada um tem sua “bolsa de água”-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 smtClean="0"/>
              <a:t>proteção mecânica-temperatura)</a:t>
            </a:r>
            <a:r>
              <a:rPr lang="pt-BR" sz="2400" dirty="0" smtClean="0"/>
              <a:t>, </a:t>
            </a:r>
            <a:r>
              <a:rPr lang="pt-BR" sz="2400" dirty="0"/>
              <a:t>em que um </a:t>
            </a:r>
            <a:r>
              <a:rPr lang="pt-BR" sz="2400" dirty="0" smtClean="0"/>
              <a:t>feto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 smtClean="0"/>
              <a:t>inviável </a:t>
            </a:r>
            <a:r>
              <a:rPr lang="pt-BR" sz="2400" dirty="0"/>
              <a:t>fica </a:t>
            </a:r>
            <a:r>
              <a:rPr lang="pt-BR" sz="2400" dirty="0" smtClean="0"/>
              <a:t>encerrado </a:t>
            </a:r>
            <a:r>
              <a:rPr lang="pt-BR" sz="2400" dirty="0"/>
              <a:t>em um feto </a:t>
            </a:r>
            <a:r>
              <a:rPr lang="pt-BR" sz="2400" dirty="0" smtClean="0"/>
              <a:t>cujo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 smtClean="0"/>
              <a:t>desenvolvimento é normal</a:t>
            </a:r>
            <a:r>
              <a:rPr lang="pt-BR" sz="2400" dirty="0"/>
              <a:t>. </a:t>
            </a:r>
          </a:p>
        </p:txBody>
      </p:sp>
      <p:pic>
        <p:nvPicPr>
          <p:cNvPr id="4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625"/>
            <a:ext cx="994610" cy="99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3064205" y="653410"/>
            <a:ext cx="6063588" cy="986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i="1" dirty="0" smtClean="0">
                <a:solidFill>
                  <a:srgbClr val="0070C0"/>
                </a:solidFill>
                <a:latin typeface="+mn-lt"/>
              </a:rPr>
              <a:t>Conceitos Iniciais</a:t>
            </a:r>
            <a:endParaRPr lang="pt-BR" sz="2800" b="1" i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026" name="Picture 2" descr="Gravidez de gêmeos - Instituto Villam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416" y="2796337"/>
            <a:ext cx="4981433" cy="39506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869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4716" y="1532236"/>
            <a:ext cx="11709780" cy="2794104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400" dirty="0" smtClean="0"/>
              <a:t>É caracterizado como uma massa/tumor abdominal na primeira infância. 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400" dirty="0" smtClean="0"/>
              <a:t>Esse </a:t>
            </a:r>
            <a:r>
              <a:rPr lang="pt-BR" sz="2400" dirty="0"/>
              <a:t>tipo de aberração geralmente única</a:t>
            </a:r>
            <a:r>
              <a:rPr lang="pt-BR" sz="2400" dirty="0" smtClean="0"/>
              <a:t>, ocorre na divisão </a:t>
            </a:r>
            <a:r>
              <a:rPr lang="pt-BR" sz="2400" dirty="0"/>
              <a:t>desigual da massa celular interna </a:t>
            </a:r>
            <a:r>
              <a:rPr lang="pt-BR" sz="2400" dirty="0" err="1"/>
              <a:t>totipotente</a:t>
            </a:r>
            <a:r>
              <a:rPr lang="pt-BR" sz="2400" dirty="0"/>
              <a:t> do blastocisto em </a:t>
            </a:r>
            <a:r>
              <a:rPr lang="pt-BR" sz="2400" dirty="0" smtClean="0"/>
              <a:t>desenvolvimento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400" dirty="0" smtClean="0"/>
              <a:t>Leva </a:t>
            </a:r>
            <a:r>
              <a:rPr lang="pt-BR" sz="2400" dirty="0"/>
              <a:t>à inclusão de uma massa celular menor dentro de um embrião irmão em </a:t>
            </a:r>
            <a:r>
              <a:rPr lang="pt-BR" sz="2400" dirty="0" smtClean="0"/>
              <a:t>maturação/gêmeo parasita. </a:t>
            </a:r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544437" y="160409"/>
            <a:ext cx="5103125" cy="9860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 smtClean="0">
                <a:solidFill>
                  <a:srgbClr val="FF0000"/>
                </a:solidFill>
                <a:latin typeface="+mn-lt"/>
              </a:rPr>
              <a:t>FETUS IN FETU</a:t>
            </a:r>
            <a:endParaRPr lang="pt-BR" sz="4000" b="1" i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5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625"/>
            <a:ext cx="994610" cy="99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3064205" y="653410"/>
            <a:ext cx="6063588" cy="986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i="1" dirty="0" smtClean="0">
                <a:solidFill>
                  <a:srgbClr val="0070C0"/>
                </a:solidFill>
                <a:latin typeface="+mn-lt"/>
              </a:rPr>
              <a:t>Conceitos Iniciais</a:t>
            </a:r>
            <a:endParaRPr lang="pt-BR" sz="2800" b="1" i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2050" name="Picture 2" descr="Células Tronco - Uma Breve Introdução – Portal Luis Nass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50" y="4819341"/>
            <a:ext cx="4800600" cy="1857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encrypted-tbn0.gstatic.com/images?q=tbn:ANd9GcQjlcauceYidiBNJuJHbYmegRK39pmPe41uiw&amp;usqp=CA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699" y="4180838"/>
            <a:ext cx="3068187" cy="2613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3004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533" y="1787855"/>
            <a:ext cx="11859905" cy="2180261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400" dirty="0"/>
              <a:t>Existem relatos de ocorrência tanto em homens quanto em mulheres.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2400" dirty="0"/>
              <a:t>A apresentação comum do feto </a:t>
            </a:r>
            <a:r>
              <a:rPr lang="pt-BR" sz="2400" dirty="0" smtClean="0"/>
              <a:t>no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 smtClean="0"/>
              <a:t>feto </a:t>
            </a:r>
            <a:r>
              <a:rPr lang="pt-BR" sz="2400" dirty="0"/>
              <a:t>é uma massa que ocorre mais comumente </a:t>
            </a:r>
            <a:endParaRPr lang="pt-BR" sz="2400" dirty="0" smtClean="0"/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 smtClean="0"/>
              <a:t>no </a:t>
            </a:r>
            <a:r>
              <a:rPr lang="pt-BR" sz="2400" dirty="0" err="1" smtClean="0"/>
              <a:t>abdomem</a:t>
            </a:r>
            <a:r>
              <a:rPr lang="pt-BR" sz="2400" dirty="0"/>
              <a:t>, sendo que 80%, no </a:t>
            </a:r>
            <a:endParaRPr lang="pt-BR" sz="2400" dirty="0" smtClean="0"/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 smtClean="0"/>
              <a:t>retroperitônio</a:t>
            </a:r>
            <a:r>
              <a:rPr lang="pt-BR" sz="2400" dirty="0"/>
              <a:t>. </a:t>
            </a:r>
          </a:p>
          <a:p>
            <a:pPr marL="0" indent="0">
              <a:buNone/>
            </a:pPr>
            <a:endParaRPr lang="pt-BR" sz="2400" dirty="0"/>
          </a:p>
        </p:txBody>
      </p:sp>
      <p:pic>
        <p:nvPicPr>
          <p:cNvPr id="3076" name="Picture 4" descr="Gerando o irmão gêmeo: Fetus in Fetu (gêmeo parasita) - Diário de Biolog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4" y="2661314"/>
            <a:ext cx="5458320" cy="40937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544437" y="160409"/>
            <a:ext cx="5103125" cy="9860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 smtClean="0">
                <a:solidFill>
                  <a:srgbClr val="FF0000"/>
                </a:solidFill>
                <a:latin typeface="+mn-lt"/>
              </a:rPr>
              <a:t>FETUS IN FETU</a:t>
            </a:r>
            <a:endParaRPr lang="pt-BR" sz="4000" b="1" i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7" name="Picture 2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625"/>
            <a:ext cx="994610" cy="99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3064205" y="653410"/>
            <a:ext cx="6063588" cy="986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i="1" dirty="0" smtClean="0">
                <a:solidFill>
                  <a:srgbClr val="0070C0"/>
                </a:solidFill>
                <a:latin typeface="+mn-lt"/>
              </a:rPr>
              <a:t>Conceitos Iniciais</a:t>
            </a:r>
            <a:endParaRPr lang="pt-BR" sz="28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326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2829" y="1825625"/>
            <a:ext cx="11709779" cy="5763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Foi </a:t>
            </a:r>
            <a:r>
              <a:rPr lang="pt-BR" sz="2400" dirty="0"/>
              <a:t>originalmente descrito por </a:t>
            </a:r>
            <a:r>
              <a:rPr lang="pt-BR" sz="2400" dirty="0" smtClean="0"/>
              <a:t>Johan Friedrich </a:t>
            </a:r>
            <a:r>
              <a:rPr lang="pt-BR" sz="2400" dirty="0" err="1" smtClean="0"/>
              <a:t>Meckel</a:t>
            </a:r>
            <a:r>
              <a:rPr lang="pt-BR" sz="2400" dirty="0" smtClean="0"/>
              <a:t>, médico e anatomista alemão </a:t>
            </a:r>
            <a:r>
              <a:rPr lang="pt-BR" sz="2400" dirty="0"/>
              <a:t>no final do século </a:t>
            </a:r>
            <a:r>
              <a:rPr lang="pt-BR" sz="2400" dirty="0" smtClean="0"/>
              <a:t>XVIII</a:t>
            </a:r>
            <a:endParaRPr lang="pt-BR" sz="24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5</a:t>
            </a:fld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44437" y="160409"/>
            <a:ext cx="5103125" cy="986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i="1" smtClean="0">
                <a:solidFill>
                  <a:srgbClr val="FF0000"/>
                </a:solidFill>
                <a:latin typeface="+mn-lt"/>
              </a:rPr>
              <a:t>FETUS IN FETU</a:t>
            </a:r>
            <a:endParaRPr lang="pt-BR" sz="4000" b="1" i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625"/>
            <a:ext cx="994610" cy="99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3064205" y="653410"/>
            <a:ext cx="6063588" cy="986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i="1" dirty="0" smtClean="0">
                <a:solidFill>
                  <a:srgbClr val="0070C0"/>
                </a:solidFill>
                <a:latin typeface="+mn-lt"/>
              </a:rPr>
              <a:t>Histórico - Etimologia</a:t>
            </a:r>
            <a:endParaRPr lang="pt-BR" sz="2800" b="1" i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9218" name="Picture 2" descr="Johann Friedrich Meckel, o Jovem – Wikipédia, a enciclopédia liv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830" y="3101406"/>
            <a:ext cx="2734880" cy="325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22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307" y="1680485"/>
            <a:ext cx="11671436" cy="207763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dirty="0" smtClean="0"/>
              <a:t>O feto no feto produz sintomas como: dificuldade de alimentação, vômitos, icterícia e retenção urinária.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dirty="0" smtClean="0"/>
              <a:t>D</a:t>
            </a:r>
            <a:r>
              <a:rPr lang="pt-BR" dirty="0" smtClean="0"/>
              <a:t>evido ao efeito de massa celular-tumoral que induz uma distensão abdominal. 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544437" y="160409"/>
            <a:ext cx="5103125" cy="9860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 smtClean="0">
                <a:solidFill>
                  <a:srgbClr val="FF0000"/>
                </a:solidFill>
                <a:latin typeface="+mn-lt"/>
              </a:rPr>
              <a:t>FETUS IN FETU</a:t>
            </a:r>
            <a:endParaRPr lang="pt-BR" sz="4000" b="1" i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5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625"/>
            <a:ext cx="994610" cy="99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3064205" y="653410"/>
            <a:ext cx="6063588" cy="986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i="1" dirty="0" smtClean="0">
                <a:solidFill>
                  <a:srgbClr val="0070C0"/>
                </a:solidFill>
                <a:latin typeface="+mn-lt"/>
              </a:rPr>
              <a:t>Sintomas</a:t>
            </a:r>
            <a:endParaRPr lang="pt-BR" sz="2800" b="1" i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7" name="Picture 2" descr="Hong Kong: bebê nasce “grávida” de seus irmãos gêmeos devido à condição  extremamente rara - Goo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543" y="3869991"/>
            <a:ext cx="4163002" cy="2775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5481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2956" y="1532236"/>
            <a:ext cx="11723426" cy="2828262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400" dirty="0" smtClean="0"/>
              <a:t>O </a:t>
            </a:r>
            <a:r>
              <a:rPr lang="pt-BR" sz="2400" i="1" dirty="0" err="1" smtClean="0"/>
              <a:t>fetus</a:t>
            </a:r>
            <a:r>
              <a:rPr lang="pt-BR" sz="2400" i="1" dirty="0" smtClean="0"/>
              <a:t> in </a:t>
            </a:r>
            <a:r>
              <a:rPr lang="pt-BR" sz="2400" i="1" dirty="0" err="1" smtClean="0"/>
              <a:t>fetu</a:t>
            </a:r>
            <a:r>
              <a:rPr lang="pt-BR" sz="2400" dirty="0" smtClean="0"/>
              <a:t> é uma condição extremamente rara, </a:t>
            </a:r>
            <a:r>
              <a:rPr lang="pt-BR" sz="2400" dirty="0"/>
              <a:t>com incidência de </a:t>
            </a:r>
            <a:r>
              <a:rPr lang="pt-BR" sz="2400" dirty="0" smtClean="0"/>
              <a:t>1/500.000 </a:t>
            </a:r>
            <a:r>
              <a:rPr lang="pt-BR" sz="2400" dirty="0"/>
              <a:t>nascidos </a:t>
            </a:r>
            <a:r>
              <a:rPr lang="pt-BR" sz="2400" dirty="0" smtClean="0"/>
              <a:t>vivos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400" dirty="0" smtClean="0"/>
              <a:t>Geralmente essa </a:t>
            </a:r>
            <a:r>
              <a:rPr lang="pt-BR" sz="2400" dirty="0"/>
              <a:t>condição </a:t>
            </a:r>
            <a:r>
              <a:rPr lang="pt-BR" sz="2400" dirty="0" smtClean="0"/>
              <a:t>tem uma </a:t>
            </a:r>
            <a:r>
              <a:rPr lang="pt-BR" sz="2400" dirty="0"/>
              <a:t>predominância 2: 1 do sexo masculino</a:t>
            </a:r>
            <a:r>
              <a:rPr lang="pt-BR" sz="2400" dirty="0" smtClean="0"/>
              <a:t>.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pt-BR" sz="2400" b="1" dirty="0" smtClean="0"/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t-BR" sz="2400" b="1" dirty="0" smtClean="0"/>
              <a:t>Apresentação clínica</a:t>
            </a:r>
            <a:endParaRPr lang="pt-BR" sz="2400" dirty="0" smtClean="0"/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pt-BR" sz="2400" dirty="0" smtClean="0"/>
              <a:t>A maioria dos pacientes apresenta uma massa abdominal 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400" dirty="0" smtClean="0"/>
              <a:t>no primeiro ano de vida. 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400" dirty="0" smtClean="0"/>
              <a:t>Também pode haver sintomas de efeito de massa, como 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400" dirty="0" smtClean="0"/>
              <a:t>dificuldade de alimentação.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sz="2400" dirty="0"/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sz="24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544437" y="160409"/>
            <a:ext cx="5103125" cy="9860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 smtClean="0">
                <a:solidFill>
                  <a:srgbClr val="FF0000"/>
                </a:solidFill>
                <a:latin typeface="+mn-lt"/>
              </a:rPr>
              <a:t>FETUS IN FETU</a:t>
            </a:r>
            <a:endParaRPr lang="pt-BR" sz="4000" b="1" i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6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625"/>
            <a:ext cx="994610" cy="99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3064205" y="653410"/>
            <a:ext cx="6063588" cy="986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i="1" dirty="0" smtClean="0">
                <a:solidFill>
                  <a:srgbClr val="0070C0"/>
                </a:solidFill>
                <a:latin typeface="+mn-lt"/>
              </a:rPr>
              <a:t>Epidemiologia - Clínica</a:t>
            </a:r>
            <a:endParaRPr lang="pt-BR" sz="2800" b="1" i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6146" name="Picture 2" descr="Fetus with fetus in fetu located on the abdominal wall with upper and... |  Download Scientific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523" y="4542384"/>
            <a:ext cx="3926859" cy="2205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2444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05" y="1366458"/>
            <a:ext cx="11978187" cy="43513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A </a:t>
            </a:r>
            <a:r>
              <a:rPr lang="pt-BR" sz="2400" dirty="0" err="1"/>
              <a:t>embriogênese</a:t>
            </a:r>
            <a:r>
              <a:rPr lang="pt-BR" sz="2400" dirty="0"/>
              <a:t> exata do feto no feto é controversa - existem duas linhas de pensamento: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/>
              <a:t>Alguns propõem que ocorre a partir da </a:t>
            </a:r>
            <a:r>
              <a:rPr lang="pt-BR" sz="2400" dirty="0" err="1"/>
              <a:t>embriogênese</a:t>
            </a:r>
            <a:r>
              <a:rPr lang="pt-BR" sz="2400" dirty="0"/>
              <a:t> anômala em uma gravidez </a:t>
            </a:r>
            <a:r>
              <a:rPr lang="pt-BR" sz="2400" dirty="0" err="1"/>
              <a:t>gemelar</a:t>
            </a:r>
            <a:r>
              <a:rPr lang="pt-BR" sz="2400" dirty="0"/>
              <a:t> </a:t>
            </a:r>
            <a:r>
              <a:rPr lang="pt-BR" sz="2400" dirty="0" smtClean="0"/>
              <a:t>onde um </a:t>
            </a:r>
            <a:r>
              <a:rPr lang="pt-BR" sz="2400" dirty="0"/>
              <a:t>gêmeo </a:t>
            </a:r>
            <a:r>
              <a:rPr lang="pt-BR" sz="2400" dirty="0" smtClean="0"/>
              <a:t>malformado </a:t>
            </a:r>
            <a:r>
              <a:rPr lang="pt-BR" sz="2400" dirty="0"/>
              <a:t>encontra-se dentro do corpo de seu irmão </a:t>
            </a:r>
            <a:r>
              <a:rPr lang="pt-BR" sz="2400" dirty="0" smtClean="0"/>
              <a:t>gêmeo/parasita.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Outros </a:t>
            </a:r>
            <a:r>
              <a:rPr lang="pt-BR" sz="2400" dirty="0"/>
              <a:t>consideram que representa um </a:t>
            </a:r>
            <a:r>
              <a:rPr lang="pt-BR" sz="2400" dirty="0" err="1"/>
              <a:t>teratoma</a:t>
            </a:r>
            <a:r>
              <a:rPr lang="pt-BR" sz="2400" dirty="0"/>
              <a:t> </a:t>
            </a:r>
            <a:r>
              <a:rPr lang="pt-BR" dirty="0"/>
              <a:t>(</a:t>
            </a:r>
            <a:r>
              <a:rPr lang="pt-BR" sz="2400" dirty="0"/>
              <a:t>do grego, </a:t>
            </a:r>
            <a:r>
              <a:rPr lang="pt-BR" sz="2400" dirty="0" err="1"/>
              <a:t>terato</a:t>
            </a:r>
            <a:r>
              <a:rPr lang="pt-BR" sz="2400" dirty="0"/>
              <a:t>- monstro, -</a:t>
            </a:r>
            <a:r>
              <a:rPr lang="pt-BR" sz="2400" dirty="0" err="1"/>
              <a:t>oma</a:t>
            </a:r>
            <a:r>
              <a:rPr lang="pt-BR" sz="2400" dirty="0"/>
              <a:t> tumor</a:t>
            </a:r>
            <a:r>
              <a:rPr lang="pt-BR" sz="2400" dirty="0" smtClean="0"/>
              <a:t>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Considerado um </a:t>
            </a:r>
            <a:r>
              <a:rPr lang="pt-BR" sz="2400" dirty="0"/>
              <a:t>tumor germinativo, formado por um ou mais tecidos embrionários, </a:t>
            </a:r>
            <a:r>
              <a:rPr lang="pt-BR" sz="2400" dirty="0" smtClean="0"/>
              <a:t>podem </a:t>
            </a:r>
            <a:r>
              <a:rPr lang="pt-BR" sz="2400" dirty="0"/>
              <a:t>ser cistos, maduros, </a:t>
            </a:r>
            <a:r>
              <a:rPr lang="pt-BR" sz="2400" dirty="0" smtClean="0"/>
              <a:t>bem </a:t>
            </a:r>
            <a:r>
              <a:rPr lang="pt-BR" sz="2400" dirty="0"/>
              <a:t>diferenciados (benignos) ou sólidos </a:t>
            </a:r>
            <a:r>
              <a:rPr lang="pt-BR" sz="2400" dirty="0" smtClean="0"/>
              <a:t>indiferenciados altamente </a:t>
            </a:r>
            <a:r>
              <a:rPr lang="pt-BR" sz="2400" dirty="0"/>
              <a:t>organizado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/>
              <a:t>Na grande maioria dos casos, pode apresentar tipicamente uma massa abdominal calcificada com alguns componentes favorecendo partes fetais dentro do abdômen de outro neonato.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4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544437" y="160409"/>
            <a:ext cx="5103125" cy="9860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 smtClean="0">
                <a:solidFill>
                  <a:srgbClr val="FF0000"/>
                </a:solidFill>
                <a:latin typeface="+mn-lt"/>
              </a:rPr>
              <a:t>FETUS IN FETU</a:t>
            </a:r>
            <a:endParaRPr lang="pt-BR" sz="4000" b="1" i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5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625"/>
            <a:ext cx="994610" cy="99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3064205" y="653410"/>
            <a:ext cx="6063588" cy="986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i="1" dirty="0" smtClean="0">
                <a:solidFill>
                  <a:srgbClr val="0070C0"/>
                </a:solidFill>
                <a:latin typeface="+mn-lt"/>
              </a:rPr>
              <a:t>Patologia</a:t>
            </a:r>
            <a:endParaRPr lang="pt-BR" sz="28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756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7306" y="1639413"/>
            <a:ext cx="6312927" cy="3137303"/>
          </a:xfrm>
        </p:spPr>
        <p:txBody>
          <a:bodyPr/>
          <a:lstStyle/>
          <a:p>
            <a:pPr lvl="0" fontAlgn="base"/>
            <a:r>
              <a:rPr lang="pt-BR" dirty="0"/>
              <a:t>coluna vertebral (mais comum ~ 90%)</a:t>
            </a:r>
          </a:p>
          <a:p>
            <a:pPr lvl="0" fontAlgn="base"/>
            <a:r>
              <a:rPr lang="pt-BR" dirty="0"/>
              <a:t>membros (~ 80%)</a:t>
            </a:r>
          </a:p>
          <a:p>
            <a:pPr lvl="0" fontAlgn="base"/>
            <a:r>
              <a:rPr lang="pt-BR" dirty="0"/>
              <a:t>sistema nervoso central (~ 55%)</a:t>
            </a:r>
          </a:p>
          <a:p>
            <a:pPr lvl="0" fontAlgn="base"/>
            <a:r>
              <a:rPr lang="pt-BR" dirty="0"/>
              <a:t>trato gastrointestinal (~ 45%)</a:t>
            </a:r>
          </a:p>
          <a:p>
            <a:pPr lvl="0" fontAlgn="base"/>
            <a:r>
              <a:rPr lang="pt-BR" dirty="0" err="1"/>
              <a:t>vasculatura</a:t>
            </a:r>
            <a:r>
              <a:rPr lang="pt-BR" dirty="0"/>
              <a:t> (~ 40%)</a:t>
            </a:r>
          </a:p>
          <a:p>
            <a:pPr lvl="0" fontAlgn="base"/>
            <a:r>
              <a:rPr lang="pt-BR" dirty="0"/>
              <a:t>trato geniturinário (~ 25%)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544437" y="160409"/>
            <a:ext cx="5103125" cy="9860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 smtClean="0">
                <a:solidFill>
                  <a:srgbClr val="FF0000"/>
                </a:solidFill>
                <a:latin typeface="+mn-lt"/>
              </a:rPr>
              <a:t>FETUS IN FETU</a:t>
            </a:r>
            <a:endParaRPr lang="pt-BR" sz="4000" b="1" i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5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625"/>
            <a:ext cx="994610" cy="99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3064205" y="653410"/>
            <a:ext cx="6063588" cy="986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i="1" dirty="0" smtClean="0">
                <a:solidFill>
                  <a:srgbClr val="0070C0"/>
                </a:solidFill>
                <a:latin typeface="+mn-lt"/>
              </a:rPr>
              <a:t>Locais de ocorrência</a:t>
            </a:r>
            <a:endParaRPr lang="pt-BR" sz="2800" b="1" i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7170" name="Picture 2" descr="Sacrococcygeal Teratoma and Fetus in Fetu - ScienceDire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530" y="4701293"/>
            <a:ext cx="2339538" cy="191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Oral fetus-in-fetu: A case report - ScienceDirec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06" y="4701293"/>
            <a:ext cx="2566899" cy="191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A fatal case of fetus-in-fetu | American Academy of Pediatric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2356" y="4026271"/>
            <a:ext cx="1850109" cy="273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Doctors remove rare parasitic twin from 10-month-old girl's back | Health  News | Zee New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328" y="4739005"/>
            <a:ext cx="3357479" cy="191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eartbreaking decision to remove parasitic twin from brother's stomach so  one child can survive - World News - Mirror Onlin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067" y="1450079"/>
            <a:ext cx="4363635" cy="245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4638-F14A-4A64-9035-648598459C86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16566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781</Words>
  <Application>Microsoft Office PowerPoint</Application>
  <PresentationFormat>Widescreen</PresentationFormat>
  <Paragraphs>117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Microsoft YaHei</vt:lpstr>
      <vt:lpstr>Arial</vt:lpstr>
      <vt:lpstr>Calibri</vt:lpstr>
      <vt:lpstr>Calibri Light</vt:lpstr>
      <vt:lpstr>Times New Roman</vt:lpstr>
      <vt:lpstr>Tema do Office</vt:lpstr>
      <vt:lpstr>Apresentação do PowerPoint</vt:lpstr>
      <vt:lpstr>FETUS IN FETU</vt:lpstr>
      <vt:lpstr>FETUS IN FETU</vt:lpstr>
      <vt:lpstr>FETUS IN FETU</vt:lpstr>
      <vt:lpstr>Apresentação do PowerPoint</vt:lpstr>
      <vt:lpstr>FETUS IN FETU</vt:lpstr>
      <vt:lpstr>FETUS IN FETU</vt:lpstr>
      <vt:lpstr>FETUS IN FETU</vt:lpstr>
      <vt:lpstr>FETUS IN FETU</vt:lpstr>
      <vt:lpstr>FETUS IN FETU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Elida</dc:creator>
  <cp:lastModifiedBy>Elida</cp:lastModifiedBy>
  <cp:revision>50</cp:revision>
  <dcterms:created xsi:type="dcterms:W3CDTF">2020-11-25T09:53:21Z</dcterms:created>
  <dcterms:modified xsi:type="dcterms:W3CDTF">2020-11-25T12:05:18Z</dcterms:modified>
</cp:coreProperties>
</file>