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72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3" r:id="rId19"/>
    <p:sldId id="274" r:id="rId20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ângulo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etângulo de cantos arredondados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658FC-B474-4933-885D-AE0C4672FAA2}" type="datetimeFigureOut">
              <a:rPr lang="pt-BR" smtClean="0"/>
              <a:pPr/>
              <a:t>02/08/2016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354FBA97-153D-4582-BCE7-C0E74582610E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7" name="Retângulo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658FC-B474-4933-885D-AE0C4672FAA2}" type="datetimeFigureOut">
              <a:rPr lang="pt-BR" smtClean="0"/>
              <a:pPr/>
              <a:t>02/08/2016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FBA97-153D-4582-BCE7-C0E74582610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658FC-B474-4933-885D-AE0C4672FAA2}" type="datetimeFigureOut">
              <a:rPr lang="pt-BR" smtClean="0"/>
              <a:pPr/>
              <a:t>02/08/2016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FBA97-153D-4582-BCE7-C0E74582610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658FC-B474-4933-885D-AE0C4672FAA2}" type="datetimeFigureOut">
              <a:rPr lang="pt-BR" smtClean="0"/>
              <a:pPr/>
              <a:t>02/08/2016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FBA97-153D-4582-BCE7-C0E74582610E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tângulo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etângulo de cantos arredondados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658FC-B474-4933-885D-AE0C4672FAA2}" type="datetimeFigureOut">
              <a:rPr lang="pt-BR" smtClean="0"/>
              <a:pPr/>
              <a:t>02/08/2016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pt-BR"/>
          </a:p>
        </p:txBody>
      </p:sp>
      <p:sp>
        <p:nvSpPr>
          <p:cNvPr id="7" name="Retângulo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354FBA97-153D-4582-BCE7-C0E74582610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658FC-B474-4933-885D-AE0C4672FAA2}" type="datetimeFigureOut">
              <a:rPr lang="pt-BR" smtClean="0"/>
              <a:pPr/>
              <a:t>02/08/2016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FBA97-153D-4582-BCE7-C0E74582610E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658FC-B474-4933-885D-AE0C4672FAA2}" type="datetimeFigureOut">
              <a:rPr lang="pt-BR" smtClean="0"/>
              <a:pPr/>
              <a:t>02/08/2016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FBA97-153D-4582-BCE7-C0E74582610E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658FC-B474-4933-885D-AE0C4672FAA2}" type="datetimeFigureOut">
              <a:rPr lang="pt-BR" smtClean="0"/>
              <a:pPr/>
              <a:t>02/08/2016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FBA97-153D-4582-BCE7-C0E74582610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658FC-B474-4933-885D-AE0C4672FAA2}" type="datetimeFigureOut">
              <a:rPr lang="pt-BR" smtClean="0"/>
              <a:pPr/>
              <a:t>02/08/2016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FBA97-153D-4582-BCE7-C0E74582610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etângulo de cantos arredondados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658FC-B474-4933-885D-AE0C4672FAA2}" type="datetimeFigureOut">
              <a:rPr lang="pt-BR" smtClean="0"/>
              <a:pPr/>
              <a:t>02/08/2016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FBA97-153D-4582-BCE7-C0E74582610E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658FC-B474-4933-885D-AE0C4672FAA2}" type="datetimeFigureOut">
              <a:rPr lang="pt-BR" smtClean="0"/>
              <a:pPr/>
              <a:t>02/08/2016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354FBA97-153D-4582-BCE7-C0E74582610E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1" name="Retângulo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tângulo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etângulo de cantos arredondados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DC658FC-B474-4933-885D-AE0C4672FAA2}" type="datetimeFigureOut">
              <a:rPr lang="pt-BR" smtClean="0"/>
              <a:pPr/>
              <a:t>02/08/2016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354FBA97-153D-4582-BCE7-C0E74582610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REGINA FIORATI</a:t>
            </a:r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TRABALHO como OCUPAÇÃO HUMANA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OCUPAÇÃO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Vem assumindo uma liderança mundial</a:t>
            </a:r>
          </a:p>
          <a:p>
            <a:r>
              <a:rPr lang="pt-BR" i="1" dirty="0" smtClean="0"/>
              <a:t>Descentrado da noção de desempenho ocupacional da TO estadunidense – no Brasil se tem uma visão crítica de desempenho </a:t>
            </a:r>
          </a:p>
          <a:p>
            <a:r>
              <a:rPr lang="pt-BR" dirty="0" smtClean="0"/>
              <a:t>Ocupação humana – dimensão da existência humana, </a:t>
            </a:r>
            <a:r>
              <a:rPr lang="pt-BR" i="1" dirty="0" err="1" smtClean="0"/>
              <a:t>praxica</a:t>
            </a:r>
            <a:r>
              <a:rPr lang="pt-BR" i="1" dirty="0" smtClean="0"/>
              <a:t> </a:t>
            </a:r>
            <a:r>
              <a:rPr lang="pt-BR" dirty="0" smtClean="0"/>
              <a:t>(prática humana de recriação de si mesmo e da sociedade), criação da historia e sociedade humana</a:t>
            </a:r>
          </a:p>
          <a:p>
            <a:r>
              <a:rPr lang="pt-BR" dirty="0" smtClean="0"/>
              <a:t>Dentro de uma compreensão social – intersubjetiva e  dialógica</a:t>
            </a:r>
          </a:p>
          <a:p>
            <a:r>
              <a:rPr lang="pt-BR" dirty="0" smtClean="0"/>
              <a:t>Processo de humanização do ser humano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AOTA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Implícito nesse sumário estão as crenças essenciais da profissão em uma relação positiva entre ocupação e saúde e a visão de pessoas como seres ocupacionais</a:t>
            </a:r>
          </a:p>
          <a:p>
            <a:r>
              <a:rPr lang="pt-BR" b="1" dirty="0" smtClean="0"/>
              <a:t>apoiando a saúde e a participação na vida através do envolvimento em ocupação 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404664"/>
            <a:ext cx="9144000" cy="56886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0550" y="6093296"/>
            <a:ext cx="7962900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88640"/>
            <a:ext cx="8820472" cy="5760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332657"/>
            <a:ext cx="8208912" cy="56823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350" y="0"/>
            <a:ext cx="8877300" cy="868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187967" y="0"/>
            <a:ext cx="12384703" cy="8586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261938"/>
            <a:ext cx="5544615" cy="6334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OCUPAÇÃO E TRABALHO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t-BR" sz="4000" dirty="0" smtClean="0"/>
              <a:t>TRABALHO É OCUPAÇÃO?</a:t>
            </a:r>
          </a:p>
          <a:p>
            <a:r>
              <a:rPr lang="pt-BR" sz="4000" dirty="0" smtClean="0"/>
              <a:t>OCUPAÇÃO É TRABALHO?</a:t>
            </a:r>
          </a:p>
          <a:p>
            <a:r>
              <a:rPr lang="pt-BR" sz="4000" dirty="0" smtClean="0"/>
              <a:t>O </a:t>
            </a:r>
            <a:r>
              <a:rPr lang="pt-BR" sz="4000" smtClean="0"/>
              <a:t>que significa </a:t>
            </a:r>
            <a:r>
              <a:rPr lang="pt-BR" sz="4000" dirty="0" smtClean="0"/>
              <a:t>o trabalho como ocupação humana?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pt-BR" sz="2400" dirty="0" smtClean="0"/>
          </a:p>
          <a:p>
            <a:endParaRPr lang="pt-BR" sz="2400" dirty="0" smtClean="0"/>
          </a:p>
          <a:p>
            <a:endParaRPr lang="pt-BR" sz="2400" dirty="0" smtClean="0"/>
          </a:p>
          <a:p>
            <a:r>
              <a:rPr lang="pt-BR" sz="2400" dirty="0" smtClean="0"/>
              <a:t>Mas o que é trabalho?</a:t>
            </a:r>
          </a:p>
          <a:p>
            <a:r>
              <a:rPr lang="pt-BR" sz="2400" dirty="0" smtClean="0"/>
              <a:t>E o que é trabalho como ocupação humana?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850106"/>
          </a:xfrm>
        </p:spPr>
        <p:txBody>
          <a:bodyPr>
            <a:normAutofit fontScale="90000"/>
          </a:bodyPr>
          <a:lstStyle/>
          <a:p>
            <a:pPr algn="ctr"/>
            <a:r>
              <a:rPr lang="pt-BR" dirty="0" smtClean="0"/>
              <a:t>Significados diferentes para OCUPAÇÃO e ATIVIDADE/S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827584" y="980728"/>
            <a:ext cx="7772400" cy="4572000"/>
          </a:xfrm>
        </p:spPr>
        <p:txBody>
          <a:bodyPr>
            <a:normAutofit fontScale="77500" lnSpcReduction="20000"/>
          </a:bodyPr>
          <a:lstStyle/>
          <a:p>
            <a:r>
              <a:rPr lang="pt-BR" dirty="0" smtClean="0"/>
              <a:t>Ocupação é a mesma coisa que atividade? Ou atividade é a mesma coisa que OCUPAÇÃO?</a:t>
            </a:r>
          </a:p>
          <a:p>
            <a:r>
              <a:rPr lang="pt-BR" dirty="0" smtClean="0"/>
              <a:t>Sociedade Internacional de Ciência Ocupacional (ISOS</a:t>
            </a:r>
            <a:r>
              <a:rPr lang="pt-BR" dirty="0" smtClean="0"/>
              <a:t>):</a:t>
            </a:r>
            <a:r>
              <a:rPr lang="pt-BR" dirty="0" smtClean="0">
                <a:sym typeface="Wingdings" panose="05000000000000000000" pitchFamily="2" charset="2"/>
              </a:rPr>
              <a:t></a:t>
            </a:r>
            <a:r>
              <a:rPr lang="pt-BR" dirty="0" smtClean="0"/>
              <a:t> </a:t>
            </a:r>
            <a:r>
              <a:rPr lang="pt-BR" dirty="0" smtClean="0"/>
              <a:t>as várias atividades cotidianas que as pessoas realizam como indivíduos, em família e nas comunidades, para ocupar seu tempo e trazer </a:t>
            </a:r>
            <a:r>
              <a:rPr lang="pt-BR" i="1" dirty="0" smtClean="0">
                <a:solidFill>
                  <a:srgbClr val="FF0000"/>
                </a:solidFill>
              </a:rPr>
              <a:t>significado e propósito à vida</a:t>
            </a:r>
            <a:r>
              <a:rPr lang="pt-BR" dirty="0" smtClean="0"/>
              <a:t>. Ocupações incluem coisas que as pessoas precisam, querem e espera-se que façam (INTERNATIONAL..., 2013).</a:t>
            </a:r>
          </a:p>
          <a:p>
            <a:r>
              <a:rPr lang="pt-BR" dirty="0" smtClean="0"/>
              <a:t>Significado e propósito de vida </a:t>
            </a:r>
            <a:r>
              <a:rPr lang="pt-BR" dirty="0" smtClean="0">
                <a:sym typeface="Wingdings" pitchFamily="2" charset="2"/>
              </a:rPr>
              <a:t> intencionalidade, envolvimento emocional e realização (tornar-se real)  tornar-se humano </a:t>
            </a:r>
            <a:r>
              <a:rPr lang="pt-BR" dirty="0" err="1" smtClean="0">
                <a:sym typeface="Wingdings" pitchFamily="2" charset="2"/>
              </a:rPr>
              <a:t></a:t>
            </a:r>
            <a:r>
              <a:rPr lang="pt-BR" dirty="0" smtClean="0">
                <a:sym typeface="Wingdings" pitchFamily="2" charset="2"/>
              </a:rPr>
              <a:t> </a:t>
            </a:r>
            <a:r>
              <a:rPr lang="pt-BR" dirty="0" err="1" smtClean="0">
                <a:sym typeface="Wingdings" pitchFamily="2" charset="2"/>
              </a:rPr>
              <a:t>trasnformar-se</a:t>
            </a:r>
            <a:r>
              <a:rPr lang="pt-BR" dirty="0" smtClean="0">
                <a:sym typeface="Wingdings" pitchFamily="2" charset="2"/>
              </a:rPr>
              <a:t> em humano/humanizar-se/ construir-se em um ser humano</a:t>
            </a:r>
            <a:r>
              <a:rPr lang="pt-BR" dirty="0" smtClean="0"/>
              <a:t> </a:t>
            </a:r>
          </a:p>
          <a:p>
            <a:r>
              <a:rPr lang="pt-BR" dirty="0" smtClean="0"/>
              <a:t>Mas todas as ocupações são benéficas? – aquelas que possuem um inegável </a:t>
            </a:r>
            <a:r>
              <a:rPr lang="pt-BR" dirty="0" smtClean="0">
                <a:solidFill>
                  <a:srgbClr val="FF0000"/>
                </a:solidFill>
              </a:rPr>
              <a:t>significado</a:t>
            </a:r>
            <a:r>
              <a:rPr lang="pt-BR" dirty="0" smtClean="0"/>
              <a:t> para </a:t>
            </a:r>
            <a:r>
              <a:rPr lang="pt-BR" dirty="0" smtClean="0">
                <a:solidFill>
                  <a:srgbClr val="FF0000"/>
                </a:solidFill>
              </a:rPr>
              <a:t>o indivíduo </a:t>
            </a:r>
            <a:r>
              <a:rPr lang="pt-BR" dirty="0" smtClean="0"/>
              <a:t>ou sua </a:t>
            </a:r>
            <a:r>
              <a:rPr lang="pt-BR" dirty="0" smtClean="0">
                <a:solidFill>
                  <a:srgbClr val="FF0000"/>
                </a:solidFill>
              </a:rPr>
              <a:t>comunidade</a:t>
            </a:r>
            <a:r>
              <a:rPr lang="pt-BR" dirty="0" smtClean="0"/>
              <a:t>. 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06090"/>
          </a:xfrm>
        </p:spPr>
        <p:txBody>
          <a:bodyPr>
            <a:normAutofit fontScale="90000"/>
          </a:bodyPr>
          <a:lstStyle/>
          <a:p>
            <a:pPr algn="ctr"/>
            <a:r>
              <a:rPr lang="pt-BR" dirty="0" smtClean="0"/>
              <a:t>OCUPAÇÃO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914400" y="1124744"/>
            <a:ext cx="7772400" cy="4895056"/>
          </a:xfrm>
        </p:spPr>
        <p:txBody>
          <a:bodyPr>
            <a:normAutofit fontScale="77500" lnSpcReduction="20000"/>
          </a:bodyPr>
          <a:lstStyle/>
          <a:p>
            <a:r>
              <a:rPr lang="pt-BR" dirty="0" smtClean="0"/>
              <a:t>Sentido intersubjetivo/</a:t>
            </a:r>
            <a:r>
              <a:rPr lang="pt-BR" dirty="0" err="1" smtClean="0"/>
              <a:t>interhumanos</a:t>
            </a:r>
            <a:r>
              <a:rPr lang="pt-BR" dirty="0" smtClean="0">
                <a:sym typeface="Wingdings" pitchFamily="2" charset="2"/>
              </a:rPr>
              <a:t> tem significado para o sujeito da ocupação mas para sua comunidade (para outros intersubjetivo) sentido </a:t>
            </a:r>
            <a:r>
              <a:rPr lang="pt-BR" dirty="0" smtClean="0">
                <a:sym typeface="Wingdings" pitchFamily="2" charset="2"/>
              </a:rPr>
              <a:t>SOCIAL</a:t>
            </a:r>
          </a:p>
          <a:p>
            <a:endParaRPr lang="pt-BR" dirty="0" smtClean="0">
              <a:sym typeface="Wingdings" pitchFamily="2" charset="2"/>
            </a:endParaRPr>
          </a:p>
          <a:p>
            <a:r>
              <a:rPr lang="pt-BR" dirty="0" smtClean="0"/>
              <a:t>Definição oficial da Federação Mundial dos Terapeutas Ocupacionais: Terapia ocupacional é uma profissão de saúde centrada no cliente, preocupada em promover a saúde e o bem-estar através da ocupação. Terapeutas ocupacionais alcançam esse objetivo trabalhando com indivíduos e comunidades para enriquecer suas possibilidades de engajamento em ocupações que eles querem, precisam ou espera-se que façam, seja pela modificação da ocupação ou dos ambientes, para facilitar e dar suporte ao seu engajamento ocupacional (WORLD..., 2012 </a:t>
            </a:r>
            <a:r>
              <a:rPr lang="pt-BR" dirty="0" smtClean="0"/>
              <a:t>)</a:t>
            </a:r>
          </a:p>
          <a:p>
            <a:endParaRPr lang="pt-BR" dirty="0" smtClean="0"/>
          </a:p>
          <a:p>
            <a:r>
              <a:rPr lang="pt-BR" dirty="0" smtClean="0"/>
              <a:t>Evita-se termos como  problemas clínicos e/ou deficiências.  Ressalta-se a função do TO de </a:t>
            </a:r>
            <a:r>
              <a:rPr lang="pt-BR" dirty="0" err="1" smtClean="0"/>
              <a:t>empoderar</a:t>
            </a:r>
            <a:r>
              <a:rPr lang="pt-BR" dirty="0" smtClean="0"/>
              <a:t> pessoas e comunidades ajudando-as a engajar-se em OCUPAÇÕES SIGNIFICATIVAS  ara sua vidas.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06090"/>
          </a:xfrm>
        </p:spPr>
        <p:txBody>
          <a:bodyPr>
            <a:normAutofit fontScale="90000"/>
          </a:bodyPr>
          <a:lstStyle/>
          <a:p>
            <a:r>
              <a:rPr lang="pt-BR" sz="2800" dirty="0" smtClean="0"/>
              <a:t>Padronização internacional do termo OCUPAÇÃO</a:t>
            </a:r>
            <a:endParaRPr lang="pt-BR" sz="2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914400" y="1052736"/>
            <a:ext cx="7772400" cy="4967064"/>
          </a:xfrm>
        </p:spPr>
        <p:txBody>
          <a:bodyPr/>
          <a:lstStyle/>
          <a:p>
            <a:r>
              <a:rPr lang="pt-BR" dirty="0" smtClean="0"/>
              <a:t>BASEADO EM DOIS REFERENCIAIS TEÓRICO-METODOLÓGICOS:</a:t>
            </a:r>
          </a:p>
          <a:p>
            <a:r>
              <a:rPr lang="pt-BR" dirty="0" smtClean="0"/>
              <a:t>o modelo de intervenção centrado em evidências (LAW; BAUM, 1998) </a:t>
            </a:r>
            <a:r>
              <a:rPr lang="pt-BR" dirty="0" smtClean="0">
                <a:sym typeface="Wingdings" pitchFamily="2" charset="2"/>
              </a:rPr>
              <a:t> instrumentos para intervenção e avaliação</a:t>
            </a:r>
            <a:endParaRPr lang="pt-BR" dirty="0" smtClean="0"/>
          </a:p>
          <a:p>
            <a:r>
              <a:rPr lang="pt-BR" dirty="0" smtClean="0"/>
              <a:t>O estudo sistemático da complexidade da ocupação humana e sua aplicabilidade aos processos terapêuticos e de mudança social (PRODINGER; STAMM, 2012) </a:t>
            </a:r>
            <a:r>
              <a:rPr lang="pt-BR" dirty="0" smtClean="0">
                <a:sym typeface="Wingdings" pitchFamily="2" charset="2"/>
              </a:rPr>
              <a:t> </a:t>
            </a:r>
            <a:r>
              <a:rPr lang="pt-BR" dirty="0" smtClean="0"/>
              <a:t>nascimento de uma nova disciplina teórica no campo das humanidades.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78098"/>
          </a:xfrm>
        </p:spPr>
        <p:txBody>
          <a:bodyPr>
            <a:noAutofit/>
          </a:bodyPr>
          <a:lstStyle/>
          <a:p>
            <a:pPr algn="ctr"/>
            <a:r>
              <a:rPr lang="pt-BR" sz="2800" b="1" dirty="0" smtClean="0"/>
              <a:t/>
            </a:r>
            <a:br>
              <a:rPr lang="pt-BR" sz="2800" b="1" dirty="0" smtClean="0"/>
            </a:br>
            <a:r>
              <a:rPr lang="pt-BR" sz="2800" b="1" dirty="0" smtClean="0"/>
              <a:t/>
            </a:r>
            <a:br>
              <a:rPr lang="pt-BR" sz="2800" b="1" dirty="0" smtClean="0"/>
            </a:br>
            <a:r>
              <a:rPr lang="pt-BR" sz="2800" b="1" dirty="0" smtClean="0"/>
              <a:t/>
            </a:r>
            <a:br>
              <a:rPr lang="pt-BR" sz="2800" b="1" dirty="0" smtClean="0"/>
            </a:br>
            <a:r>
              <a:rPr lang="pt-BR" sz="2800" b="1" dirty="0" smtClean="0"/>
              <a:t> complexidade da ocupação humana: a contribuição da ciência ocupacional </a:t>
            </a:r>
            <a:endParaRPr lang="pt-BR" sz="2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914400" y="1196752"/>
            <a:ext cx="7772400" cy="4823048"/>
          </a:xfrm>
        </p:spPr>
        <p:txBody>
          <a:bodyPr>
            <a:normAutofit fontScale="85000" lnSpcReduction="20000"/>
          </a:bodyPr>
          <a:lstStyle/>
          <a:p>
            <a:r>
              <a:rPr lang="pt-BR" dirty="0" smtClean="0"/>
              <a:t>Ciência Ocupacional - “ciência básica dedicada ao estudo dos humanos como seres ocupacionais” (YERXA, 1993, p. 5,).</a:t>
            </a:r>
          </a:p>
          <a:p>
            <a:r>
              <a:rPr lang="pt-BR" dirty="0" smtClean="0"/>
              <a:t>Questiona-se a </a:t>
            </a:r>
            <a:r>
              <a:rPr lang="pt-BR" dirty="0" smtClean="0"/>
              <a:t>perspectiva individualista que o verbo ocupar e o substantivo ocupação (não é diferente com a atividade) tem historicamente</a:t>
            </a:r>
          </a:p>
          <a:p>
            <a:r>
              <a:rPr lang="pt-BR" dirty="0" smtClean="0"/>
              <a:t>A classificação socio-histórica e política de que determinadas ocupações são desejáveis e fortalecidas em nossa sociedade e outras são condenadas e condenáveis.</a:t>
            </a:r>
          </a:p>
          <a:p>
            <a:r>
              <a:rPr lang="pt-BR" dirty="0" smtClean="0"/>
              <a:t>os aspectos coletivos da ocupação humana e seus condicionantes socioambientais é condição para uma disciplina socialmente relevante e moralmente defensável.</a:t>
            </a:r>
          </a:p>
          <a:p>
            <a:r>
              <a:rPr lang="pt-BR" dirty="0" smtClean="0"/>
              <a:t>a necessidade de se superar a dicotomia individual-coletivo, bem como de valorizar-se a intencionalidade na conceituação das ocupações humanas. 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Toda ocupação é voltada para o desenvolvimento humano? É ética?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t-BR" dirty="0" smtClean="0"/>
              <a:t>Um governo que se ocupa em </a:t>
            </a:r>
            <a:r>
              <a:rPr lang="pt-BR" dirty="0" smtClean="0"/>
              <a:t>OPRIMIR</a:t>
            </a:r>
            <a:endParaRPr lang="pt-BR" dirty="0" smtClean="0"/>
          </a:p>
          <a:p>
            <a:r>
              <a:rPr lang="pt-BR" dirty="0" smtClean="0"/>
              <a:t>Atitudes/fazeres racistas, sexistas, </a:t>
            </a:r>
            <a:r>
              <a:rPr lang="pt-BR" dirty="0" err="1" smtClean="0"/>
              <a:t>facistas</a:t>
            </a:r>
            <a:r>
              <a:rPr lang="pt-BR" dirty="0" smtClean="0"/>
              <a:t>, </a:t>
            </a:r>
            <a:r>
              <a:rPr lang="pt-BR" dirty="0" err="1" smtClean="0"/>
              <a:t>etc</a:t>
            </a:r>
            <a:endParaRPr lang="pt-BR" dirty="0" smtClean="0"/>
          </a:p>
          <a:p>
            <a:r>
              <a:rPr lang="pt-BR" dirty="0" smtClean="0"/>
              <a:t>O TO deve procurar por “ocupações nas quais os indivíduos, grupos e comunidades se engajam nos seu contexto cotidiano</a:t>
            </a:r>
            <a:r>
              <a:rPr lang="pt-BR" dirty="0" smtClean="0"/>
              <a:t>;</a:t>
            </a:r>
          </a:p>
          <a:p>
            <a:r>
              <a:rPr lang="pt-BR" dirty="0" smtClean="0"/>
              <a:t>porém</a:t>
            </a:r>
            <a:r>
              <a:rPr lang="pt-BR" dirty="0" smtClean="0"/>
              <a:t> </a:t>
            </a:r>
            <a:r>
              <a:rPr lang="pt-BR" dirty="0" smtClean="0"/>
              <a:t>podem refletir propósitos de coesão ou disfunção social, bem como a proposição em favor ou em contrário ao bem comum [...] (RAMUGONDO; KRONENBERG, 2013)</a:t>
            </a:r>
          </a:p>
          <a:p>
            <a:r>
              <a:rPr lang="pt-BR" dirty="0" smtClean="0"/>
              <a:t>É </a:t>
            </a:r>
            <a:r>
              <a:rPr lang="pt-BR" dirty="0" err="1" smtClean="0"/>
              <a:t>necessario</a:t>
            </a:r>
            <a:r>
              <a:rPr lang="pt-BR" dirty="0" smtClean="0"/>
              <a:t> Compreensão </a:t>
            </a:r>
            <a:r>
              <a:rPr lang="pt-BR" dirty="0" smtClean="0"/>
              <a:t>holística de ocupação</a:t>
            </a:r>
          </a:p>
          <a:p>
            <a:r>
              <a:rPr lang="pt-BR" dirty="0" smtClean="0"/>
              <a:t>A compreensão da ocupação humana e seus condicionantes sociais, econômicos, culturais, políticos etc., como procuramos mostrar, é o principal objeto da recém-criada ciência ocupacional.</a:t>
            </a:r>
          </a:p>
          <a:p>
            <a:r>
              <a:rPr lang="pt-BR" dirty="0" err="1" smtClean="0"/>
              <a:t>MissãoMeta</a:t>
            </a:r>
            <a:r>
              <a:rPr lang="pt-BR" dirty="0" smtClean="0"/>
              <a:t>/função do TO</a:t>
            </a:r>
            <a:r>
              <a:rPr lang="pt-BR" dirty="0" smtClean="0">
                <a:sym typeface="Wingdings" pitchFamily="2" charset="2"/>
              </a:rPr>
              <a:t> ajudar pessoas em suas comunidades engajarem-se em </a:t>
            </a:r>
            <a:r>
              <a:rPr lang="pt-BR" dirty="0" smtClean="0"/>
              <a:t>ocupação criativa, significativa e transformadora.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490066"/>
          </a:xfrm>
        </p:spPr>
        <p:txBody>
          <a:bodyPr>
            <a:normAutofit fontScale="90000"/>
          </a:bodyPr>
          <a:lstStyle/>
          <a:p>
            <a:pPr algn="ctr"/>
            <a:r>
              <a:rPr lang="pt-BR" dirty="0" smtClean="0"/>
              <a:t>Atividade/ação/ocupação?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914400" y="764704"/>
            <a:ext cx="7772400" cy="5255096"/>
          </a:xfrm>
        </p:spPr>
        <p:txBody>
          <a:bodyPr>
            <a:normAutofit fontScale="70000" lnSpcReduction="20000"/>
          </a:bodyPr>
          <a:lstStyle/>
          <a:p>
            <a:r>
              <a:rPr lang="pt-BR" dirty="0" smtClean="0"/>
              <a:t>Filosofia Ação = ato de agir oposto ao pensar</a:t>
            </a:r>
            <a:r>
              <a:rPr lang="pt-BR" dirty="0" smtClean="0">
                <a:sym typeface="Wingdings" pitchFamily="2" charset="2"/>
              </a:rPr>
              <a:t> ação </a:t>
            </a:r>
            <a:r>
              <a:rPr lang="pt-BR" i="1" dirty="0" smtClean="0">
                <a:sym typeface="Wingdings" pitchFamily="2" charset="2"/>
              </a:rPr>
              <a:t>versus </a:t>
            </a:r>
            <a:r>
              <a:rPr lang="pt-BR" dirty="0" smtClean="0">
                <a:sym typeface="Wingdings" pitchFamily="2" charset="2"/>
              </a:rPr>
              <a:t>pensamento. Ação= atividade de um individuo da qual ele é expressamente a causa e pela qual ele modifica a si mesmo e o meio físico (</a:t>
            </a:r>
            <a:r>
              <a:rPr lang="pt-BR" dirty="0" err="1" smtClean="0">
                <a:sym typeface="Wingdings" pitchFamily="2" charset="2"/>
              </a:rPr>
              <a:t>Japiassu</a:t>
            </a:r>
            <a:r>
              <a:rPr lang="pt-BR" dirty="0" smtClean="0">
                <a:sym typeface="Wingdings" pitchFamily="2" charset="2"/>
              </a:rPr>
              <a:t>, Marcondes, 2006)</a:t>
            </a:r>
          </a:p>
          <a:p>
            <a:r>
              <a:rPr lang="pt-BR" dirty="0" err="1" smtClean="0">
                <a:sym typeface="Wingdings" pitchFamily="2" charset="2"/>
              </a:rPr>
              <a:t>Hanna</a:t>
            </a:r>
            <a:r>
              <a:rPr lang="pt-BR" dirty="0" smtClean="0">
                <a:sym typeface="Wingdings" pitchFamily="2" charset="2"/>
              </a:rPr>
              <a:t> </a:t>
            </a:r>
            <a:r>
              <a:rPr lang="pt-BR" dirty="0" err="1" smtClean="0">
                <a:sym typeface="Wingdings" pitchFamily="2" charset="2"/>
              </a:rPr>
              <a:t>Arendt</a:t>
            </a:r>
            <a:r>
              <a:rPr lang="pt-BR" dirty="0" smtClean="0">
                <a:sym typeface="Wingdings" pitchFamily="2" charset="2"/>
              </a:rPr>
              <a:t> (2008) - </a:t>
            </a:r>
            <a:r>
              <a:rPr lang="pt-BR" dirty="0" smtClean="0"/>
              <a:t>alude à ação humana como a condição fundamental da vida dos homens no mundo</a:t>
            </a:r>
            <a:r>
              <a:rPr lang="pt-BR" dirty="0" smtClean="0">
                <a:sym typeface="Wingdings" pitchFamily="2" charset="2"/>
              </a:rPr>
              <a:t> </a:t>
            </a:r>
          </a:p>
          <a:p>
            <a:r>
              <a:rPr lang="pt-BR" dirty="0" smtClean="0"/>
              <a:t>A partir de </a:t>
            </a:r>
            <a:r>
              <a:rPr lang="pt-BR" dirty="0" smtClean="0">
                <a:solidFill>
                  <a:srgbClr val="FF0000"/>
                </a:solidFill>
                <a:sym typeface="Wingdings" pitchFamily="2" charset="2"/>
              </a:rPr>
              <a:t>Marx  e seu conceito de </a:t>
            </a:r>
            <a:r>
              <a:rPr lang="pt-BR" b="1" i="1" dirty="0" smtClean="0">
                <a:solidFill>
                  <a:srgbClr val="FF0000"/>
                </a:solidFill>
                <a:sym typeface="Wingdings" pitchFamily="2" charset="2"/>
              </a:rPr>
              <a:t>PRAXIS  - </a:t>
            </a:r>
            <a:r>
              <a:rPr lang="pt-BR" dirty="0" smtClean="0"/>
              <a:t>Indica três dimensões que compõem a base fundamental da vida ativa humana: </a:t>
            </a:r>
            <a:r>
              <a:rPr lang="pt-BR" dirty="0" smtClean="0">
                <a:solidFill>
                  <a:srgbClr val="FF0000"/>
                </a:solidFill>
              </a:rPr>
              <a:t>o labor, o trabalho e a ação</a:t>
            </a:r>
          </a:p>
          <a:p>
            <a:r>
              <a:rPr lang="pt-BR" dirty="0" smtClean="0"/>
              <a:t>. O labor corresponde à dimensão da reprodução biológica da vida que contém o desenvolvimento vital físico e metabólico. Aqui se encerram as atividades ligadas à sobrevivência da espécie. </a:t>
            </a:r>
          </a:p>
          <a:p>
            <a:r>
              <a:rPr lang="pt-BR" dirty="0" smtClean="0"/>
              <a:t>O trabalho representa a atividade de construção, instrumentalização da vida, produção de objetos que moldam o tipo de existência do homem como produtor e modificador da natureza. A condição viável do trabalho humano é a mundanidade, terreno no qual se transcendem as existências individuais. </a:t>
            </a:r>
          </a:p>
          <a:p>
            <a:r>
              <a:rPr lang="pt-BR" dirty="0" smtClean="0"/>
              <a:t>A ação é a práxis, a dimensão política da existência humana, a ação entre os homens intersubjetivamente mediada. A ação é a condição segundo a qual os homens podem habitar o mundo e é a possibilidade da percepção histórica e da pluralidade humana.</a:t>
            </a:r>
          </a:p>
          <a:p>
            <a:endParaRPr lang="pt-BR" b="1" i="1" dirty="0" smtClean="0">
              <a:solidFill>
                <a:srgbClr val="FF0000"/>
              </a:solidFill>
              <a:sym typeface="Wingdings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TO brasileira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Um tom individualista proveniente da psicologia e da biologia:</a:t>
            </a:r>
          </a:p>
          <a:p>
            <a:r>
              <a:rPr lang="pt-BR" dirty="0" smtClean="0"/>
              <a:t>o ato de fazer é um momento de intensa solidão no qual materiais concretos e humanos se compõem, produzindo a integração da experiência. De um lado encontram-se as fantasias, os desejos e seus embates com a realidade; de outro, a materialidade, sua resistência, seus limites e possibilidades, a significação que recebe no mundo humano (Lima et </a:t>
            </a:r>
            <a:r>
              <a:rPr lang="pt-BR" dirty="0" err="1" smtClean="0"/>
              <a:t>al</a:t>
            </a:r>
            <a:r>
              <a:rPr lang="pt-BR" dirty="0" smtClean="0"/>
              <a:t>, 2013).</a:t>
            </a:r>
          </a:p>
          <a:p>
            <a:r>
              <a:rPr lang="pt-BR" dirty="0" smtClean="0"/>
              <a:t>Encontro de um ser humano solitário e a coisa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2800" dirty="0" smtClean="0"/>
              <a:t>Na OCUPAÇÃO vem assumindo o SOCIAL</a:t>
            </a:r>
            <a:endParaRPr lang="pt-BR" sz="2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 smtClean="0"/>
              <a:t>atividades enquanto ocupação/trabalho mantêm o sentido original da qualidade de ativo, onde as ocupações [...] precisam ser compreendidas como um modo ativo de o paciente intervir no mundo e, assim, ativamente, estar consigo e com os outros. (CHAMONE, 1990).</a:t>
            </a:r>
          </a:p>
          <a:p>
            <a:r>
              <a:rPr lang="pt-BR" dirty="0" smtClean="0"/>
              <a:t>Mas ainda confunde atividade com ocupação</a:t>
            </a:r>
          </a:p>
          <a:p>
            <a:r>
              <a:rPr lang="pt-BR" dirty="0" smtClean="0"/>
              <a:t>Alguns propõem  que o termo ocupação refere-se a um tipo de atividade que proporciona sustento a quem a exerce.</a:t>
            </a:r>
          </a:p>
          <a:p>
            <a:r>
              <a:rPr lang="pt-BR" dirty="0" smtClean="0"/>
              <a:t>Mas em geral no Brasil o termo atividade humana prevalece sobre ocupação humana.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trimônio Líquido">
  <a:themeElements>
    <a:clrScheme name="Patrimônio Líquido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Patrimônio Líquido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trimônio Líquido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311</TotalTime>
  <Words>1132</Words>
  <Application>Microsoft Office PowerPoint</Application>
  <PresentationFormat>Apresentação na tela (4:3)</PresentationFormat>
  <Paragraphs>65</Paragraphs>
  <Slides>19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19</vt:i4>
      </vt:variant>
    </vt:vector>
  </HeadingPairs>
  <TitlesOfParts>
    <vt:vector size="20" baseType="lpstr">
      <vt:lpstr>Patrimônio Líquido</vt:lpstr>
      <vt:lpstr>TRABALHO como OCUPAÇÃO HUMANA</vt:lpstr>
      <vt:lpstr>Significados diferentes para OCUPAÇÃO e ATIVIDADE/S</vt:lpstr>
      <vt:lpstr>OCUPAÇÃO</vt:lpstr>
      <vt:lpstr>Padronização internacional do termo OCUPAÇÃO</vt:lpstr>
      <vt:lpstr>    complexidade da ocupação humana: a contribuição da ciência ocupacional </vt:lpstr>
      <vt:lpstr>Toda ocupação é voltada para o desenvolvimento humano? É ética?</vt:lpstr>
      <vt:lpstr>Atividade/ação/ocupação?</vt:lpstr>
      <vt:lpstr>TO brasileira</vt:lpstr>
      <vt:lpstr>Na OCUPAÇÃO vem assumindo o SOCIAL</vt:lpstr>
      <vt:lpstr>OCUPAÇÃO</vt:lpstr>
      <vt:lpstr>AOTA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OCUPAÇÃO E TRABALHO</vt:lpstr>
      <vt:lpstr>Apresentação do PowerPoint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Aula 1 – OH TRABALHO</dc:title>
  <dc:creator>Regina</dc:creator>
  <cp:lastModifiedBy>regina</cp:lastModifiedBy>
  <cp:revision>56</cp:revision>
  <dcterms:created xsi:type="dcterms:W3CDTF">2016-07-30T14:13:38Z</dcterms:created>
  <dcterms:modified xsi:type="dcterms:W3CDTF">2016-08-02T18:43:02Z</dcterms:modified>
</cp:coreProperties>
</file>