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0" r:id="rId5"/>
    <p:sldId id="265" r:id="rId6"/>
    <p:sldId id="261" r:id="rId7"/>
    <p:sldId id="264" r:id="rId8"/>
    <p:sldId id="258" r:id="rId9"/>
    <p:sldId id="259" r:id="rId10"/>
    <p:sldId id="263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CC"/>
    <a:srgbClr val="0000D0"/>
    <a:srgbClr val="9DC9E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2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D11B18-C60D-460A-9F2D-A367F2BFCD99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3C4F8-934E-4A0B-AEC7-9108AB4DFF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45703" t="30556" r="21484" b="25694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oticiainterativavirtual.com.br/joomla/images/stories/agonia%20e%20extase%20-fil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22" y="0"/>
            <a:ext cx="4473677" cy="6500834"/>
          </a:xfrm>
          <a:prstGeom prst="rect">
            <a:avLst/>
          </a:prstGeo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786062" y="6286520"/>
            <a:ext cx="1714500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b="1" kern="10" dirty="0">
                <a:ln w="3175" cmpd="sng">
                  <a:noFill/>
                  <a:prstDash val="solid"/>
                </a:ln>
                <a:solidFill>
                  <a:srgbClr val="00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Edson Garcia Soares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 rot="21824">
            <a:off x="3325812" y="6681807"/>
            <a:ext cx="635000" cy="10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b="1" kern="10" dirty="0">
                <a:ln w="3175" cmpd="sng">
                  <a:noFill/>
                  <a:prstDash val="solid"/>
                </a:ln>
                <a:solidFill>
                  <a:srgbClr val="00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FMRP/USP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60355" y="142875"/>
            <a:ext cx="3025827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Universidade de São Paulo</a:t>
            </a:r>
          </a:p>
          <a:p>
            <a:pPr algn="ctr"/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Faculdade de Medicina de Ribeirão Preto</a:t>
            </a:r>
          </a:p>
          <a:p>
            <a:pPr algn="ctr"/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Departamento de Patologia e Medicina Legal</a:t>
            </a:r>
          </a:p>
        </p:txBody>
      </p:sp>
      <p:pic>
        <p:nvPicPr>
          <p:cNvPr id="7" name="Picture 13" descr="BRASAOcolor_g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5"/>
            <a:ext cx="660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brasao"/>
          <p:cNvPicPr>
            <a:picLocks noChangeAspect="1" noChangeArrowheads="1"/>
          </p:cNvPicPr>
          <p:nvPr/>
        </p:nvPicPr>
        <p:blipFill>
          <a:blip r:embed="rId4" cstate="print"/>
          <a:srcRect l="10246" t="10274" r="6174" b="11035"/>
          <a:stretch>
            <a:fillRect/>
          </a:stretch>
        </p:blipFill>
        <p:spPr bwMode="auto">
          <a:xfrm>
            <a:off x="71406" y="142875"/>
            <a:ext cx="657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25"/>
          <p:cNvSpPr>
            <a:spLocks noChangeArrowheads="1"/>
          </p:cNvSpPr>
          <p:nvPr/>
        </p:nvSpPr>
        <p:spPr bwMode="auto">
          <a:xfrm>
            <a:off x="4572000" y="649582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http://www.noticiainterativavirtual.com.br/joomla/index.php?option=com_content&amp;view=article&amp;id=443:agonia-e-extase-inspiracao-divina-&amp;catid=58:coluna-dvdteca-basica-ricardo-flaitt&amp;Itemid=70</a:t>
            </a:r>
            <a:endParaRPr lang="pt-BR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26"/>
          <p:cNvSpPr>
            <a:spLocks noChangeArrowheads="1" noChangeShapeType="1" noTextEdit="1"/>
          </p:cNvSpPr>
          <p:nvPr/>
        </p:nvSpPr>
        <p:spPr bwMode="auto">
          <a:xfrm>
            <a:off x="179512" y="5517232"/>
            <a:ext cx="4178174" cy="411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pt-BR" sz="3600" kern="1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Relembrando o Renascimento</a:t>
            </a:r>
            <a:endParaRPr lang="pt-BR" sz="3600" kern="10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26"/>
          <p:cNvSpPr>
            <a:spLocks noChangeArrowheads="1" noChangeShapeType="1" noTextEdit="1"/>
          </p:cNvSpPr>
          <p:nvPr/>
        </p:nvSpPr>
        <p:spPr bwMode="auto">
          <a:xfrm>
            <a:off x="714349" y="1142984"/>
            <a:ext cx="3214709" cy="382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RCG </a:t>
            </a:r>
            <a:r>
              <a:rPr lang="pt-BR" sz="3600" b="1" kern="10" dirty="0" smtClean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0149 </a:t>
            </a:r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- </a:t>
            </a:r>
            <a:r>
              <a:rPr lang="pt-BR" sz="3600" b="1" kern="10" dirty="0" smtClean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Formação </a:t>
            </a:r>
            <a:r>
              <a:rPr lang="pt-BR" sz="3600" b="1" kern="10" dirty="0">
                <a:ln w="17780" cmpd="sng">
                  <a:noFill/>
                  <a:prstDash val="solid"/>
                  <a:miter lim="800000"/>
                </a:ln>
                <a:latin typeface="Times New Roman"/>
                <a:cs typeface="Times New Roman"/>
              </a:rPr>
              <a:t>Humanística II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2845" y="5043046"/>
            <a:ext cx="437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http://www.sebodomessias.com.br/sebo/(S(2cff3e45sqgq4w2qg1bygoi2))/detalheproduto.aspx?idItem=601308</a:t>
            </a:r>
            <a:endParaRPr lang="pt-BR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skoob.s3.amazonaws.com/livros/31750/AGONIA_E_EXTASE_1245166731M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79138"/>
            <a:ext cx="2214578" cy="3299723"/>
          </a:xfrm>
          <a:prstGeom prst="rect">
            <a:avLst/>
          </a:prstGeom>
          <a:noFill/>
        </p:spPr>
      </p:pic>
      <p:pic>
        <p:nvPicPr>
          <p:cNvPr id="1042" name="Picture 18" descr="Agonia e Êxt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2976" y="1769309"/>
            <a:ext cx="2172008" cy="330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50397" y="6111737"/>
            <a:ext cx="489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http://filhosdehiran.blogspot.com.br/2012/01/michelangelo-buonarroti-agonia-e-extase.html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A criação de Eva"/>
          <p:cNvPicPr>
            <a:picLocks noChangeAspect="1" noChangeArrowheads="1"/>
          </p:cNvPicPr>
          <p:nvPr/>
        </p:nvPicPr>
        <p:blipFill>
          <a:blip r:embed="rId2" cstate="print"/>
          <a:srcRect l="784" r="1000" b="756"/>
          <a:stretch>
            <a:fillRect/>
          </a:stretch>
        </p:blipFill>
        <p:spPr bwMode="auto">
          <a:xfrm>
            <a:off x="841829" y="890293"/>
            <a:ext cx="7230633" cy="519295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928662" y="85723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Criação de Eva - Capela Sistina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recodebanana.files.wordpress.com/2010/03/05-michelangelo-criacao-do-homem.jpg"/>
          <p:cNvPicPr>
            <a:picLocks noChangeAspect="1" noChangeArrowheads="1"/>
          </p:cNvPicPr>
          <p:nvPr/>
        </p:nvPicPr>
        <p:blipFill>
          <a:blip r:embed="rId2" cstate="print"/>
          <a:srcRect l="2564" t="9692" r="3419" b="14154"/>
          <a:stretch>
            <a:fillRect/>
          </a:stretch>
        </p:blipFill>
        <p:spPr bwMode="auto">
          <a:xfrm>
            <a:off x="4000496" y="0"/>
            <a:ext cx="5143504" cy="3429000"/>
          </a:xfrm>
          <a:prstGeom prst="rect">
            <a:avLst/>
          </a:prstGeom>
          <a:noFill/>
        </p:spPr>
      </p:pic>
      <p:pic>
        <p:nvPicPr>
          <p:cNvPr id="47106" name="Picture 2" descr="cri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9000"/>
            <a:ext cx="5148262" cy="3429000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5203825"/>
            <a:ext cx="3995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i="1" dirty="0">
                <a:solidFill>
                  <a:srgbClr val="000066"/>
                </a:solidFill>
                <a:latin typeface="Times New Roman" pitchFamily="18" charset="0"/>
              </a:rPr>
              <a:t>“A arte da vida consiste em fazer da vida uma obra de arte”</a:t>
            </a:r>
          </a:p>
          <a:p>
            <a:pPr algn="r">
              <a:spcBef>
                <a:spcPct val="50000"/>
              </a:spcBef>
            </a:pPr>
            <a:r>
              <a:rPr lang="pt-BR" sz="1400" b="1" i="1" dirty="0">
                <a:solidFill>
                  <a:srgbClr val="000066"/>
                </a:solidFill>
                <a:latin typeface="Times New Roman" pitchFamily="18" charset="0"/>
              </a:rPr>
              <a:t>(Mahatma Gandhi)</a:t>
            </a:r>
          </a:p>
        </p:txBody>
      </p:sp>
      <p:pic>
        <p:nvPicPr>
          <p:cNvPr id="47113" name="Picture 9" descr="Yin-Yang-Harmony-Posters Rick Fa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29075" cy="5051425"/>
          </a:xfrm>
          <a:prstGeom prst="rect">
            <a:avLst/>
          </a:prstGeom>
          <a:noFill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371600" y="4743450"/>
            <a:ext cx="270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Times New Roman" pitchFamily="18" charset="0"/>
              </a:rPr>
              <a:t>Yin-Yang Harmony Rick Faist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200900" y="6540500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600" dirty="0">
                <a:latin typeface="Times New Roman" pitchFamily="18" charset="0"/>
              </a:rPr>
              <a:t>Autor desconhecido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143636" y="3071812"/>
            <a:ext cx="301941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600" dirty="0">
                <a:latin typeface="Times New Roman" pitchFamily="18" charset="0"/>
              </a:rPr>
              <a:t>A Criação de Adão -</a:t>
            </a:r>
            <a:r>
              <a:rPr lang="pt-BR" dirty="0"/>
              <a:t> </a:t>
            </a:r>
            <a:r>
              <a:rPr lang="pt-BR" sz="1600" dirty="0">
                <a:latin typeface="Times New Roman" pitchFamily="18" charset="0"/>
              </a:rPr>
              <a:t>Michelangelo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43372" y="651944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n w="6350" cmpd="sng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egsoares@fmrp.usp.br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16237" y="71414"/>
            <a:ext cx="3311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4800" b="1" dirty="0">
                <a:ln w="6350" cmpd="sng">
                  <a:solidFill>
                    <a:srgbClr val="00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4" grpId="0"/>
      <p:bldP spid="47115" grpId="0"/>
      <p:bldP spid="4711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071538" y="48037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 Michelangelo Buonarroti	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14942" y="468472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http://www.spokeo.com/Charlton+Heston+1/Jan+01+1970+Other+Photos#7439131:50227231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85786" y="468472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Sebastiano del Piombo:</a:t>
            </a:r>
          </a:p>
          <a:p>
            <a:pPr algn="r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Retrato de Michelangelo, c. 1520-1525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Picture 11" descr="http://3.bp.blogspot.com/_G9FvpGsKJMc/TH1lJD83xXI/AAAAAAAAABU/6XEKZmrFpEY/s320/Stendhal.jpg"/>
          <p:cNvPicPr preferRelativeResize="0">
            <a:picLocks noChangeArrowheads="1"/>
          </p:cNvPicPr>
          <p:nvPr/>
        </p:nvPicPr>
        <p:blipFill>
          <a:blip r:embed="rId2" cstate="print"/>
          <a:srcRect l="7692" b="2404"/>
          <a:stretch>
            <a:fillRect/>
          </a:stretch>
        </p:blipFill>
        <p:spPr bwMode="auto">
          <a:xfrm>
            <a:off x="1142976" y="928670"/>
            <a:ext cx="2714400" cy="3780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821505" y="542926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Michelangelo di Lodovico Buonarroti Simoni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(Caprese, 06/03/1475 - Roma, 18/02/1564)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 pintor, escultor, poeta e arquiteto italiano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057" t="40790" r="40533" b="35925"/>
          <a:stretch>
            <a:fillRect/>
          </a:stretch>
        </p:blipFill>
        <p:spPr bwMode="auto">
          <a:xfrm>
            <a:off x="5214946" y="928670"/>
            <a:ext cx="271587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932040" y="33265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Charlton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Heston –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John Charles Carter,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Illinois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04/10/1923 – Califórnia, 05/04/2008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142976" y="85723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Papa Júlio II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71604" y="5040167"/>
            <a:ext cx="2428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http://pt.wikipedia.org/wiki/Papa_Júlio_II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 preferRelativeResize="0">
            <a:picLocks noChangeArrowheads="1"/>
          </p:cNvPicPr>
          <p:nvPr/>
        </p:nvPicPr>
        <p:blipFill>
          <a:blip r:embed="rId2" cstate="print"/>
          <a:srcRect l="57747" t="13194" r="10743" b="25694"/>
          <a:stretch>
            <a:fillRect/>
          </a:stretch>
        </p:blipFill>
        <p:spPr bwMode="auto">
          <a:xfrm flipH="1">
            <a:off x="5357818" y="1253953"/>
            <a:ext cx="2714644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http://upload.wikimedia.org/wikipedia/commons/thumb/a/af/Pope_Julius_II.jpg/200px-Pope_Julius_II.jpg"/>
          <p:cNvPicPr preferRelativeResize="0">
            <a:picLocks noChangeArrowheads="1"/>
          </p:cNvPicPr>
          <p:nvPr/>
        </p:nvPicPr>
        <p:blipFill>
          <a:blip r:embed="rId3" cstate="print"/>
          <a:srcRect t="9052"/>
          <a:stretch>
            <a:fillRect/>
          </a:stretch>
        </p:blipFill>
        <p:spPr bwMode="auto">
          <a:xfrm>
            <a:off x="1142976" y="1253953"/>
            <a:ext cx="2714644" cy="3780000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660769" y="5357826"/>
            <a:ext cx="782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Papa Júlio II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nascido 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Giuliano della Rovere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- O.F.M. - Ordem dos Frades Menores (Savona, 05/12/1443 - Roma, 21/02/1513), foi Papa no período de 01/11/1503  até a data da sua morte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14942" y="357166"/>
            <a:ext cx="3357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Rex Harrison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Reginald Carey Harrison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(Lancashire, 05/03/1908 - Nova Iorque, 02/06/1990)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28596" y="571480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Carol Reed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(Londres - 30/12/1906 - 25/04/1976)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6314" y="4934988"/>
            <a:ext cx="4036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http://www.65anosdecinema.pro.br/1921-AGONIA_E_EXTASE_(1965)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upload.wikimedia.org/wikipedia/en/thumb/4/4b/Carol_Reed.jpg/220px-Carol_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96363"/>
            <a:ext cx="3500462" cy="367548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643042" y="4968729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 http://en.wikipedia.org/wiki/Carol_Reed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71934" y="714356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  Realizado pelo cineasta Carol Reed, o filme parte de um fabuloso roteiro escrito por Philip Dunne.  A direção de Reed é meticulosa. Baseado no livro de Irving Stone, "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Agonia e Êxtase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" é um ótimo filme sobre uma das maiores obras de arte já produzidas: A pintura do teto da Capela Sistina, pelo grande mestre florentino, Michelangelo Buonarroti em 1965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6" y="571501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Recebeu indicações ao Oscar na categoria de "Melhor Diretor", por 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The Fallen Idol 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(1948); 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The Third Man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(1949) e 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Oliver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! (1968), ganhando neste último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42844" y="500042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Irving Stone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Tannenbaum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14/07/1903, San Francisco - 26/08/1989,  Los Angeles)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72264" y="6215082"/>
            <a:ext cx="2393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http://en.wikipedia.org/wiki/Irving_Stone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0166" y="5786454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http://guywebster.com/photos/show/282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9058" y="797510"/>
            <a:ext cx="5072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  Escritor americano  conhecido por suas biografias romances de personalidades históricas famosas, incluindo Lust for Life , um romance biográfico sobre o vida de Vincent van Gogh e Agonia e Êxtase, um romance biográfico sobre Michelangelo. Em 1956, foi feito o filme 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Lust for Life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baseado em seu romance de 1934, estrelado por Kirk Douglas como Van Gogh. Em 1965, foi feito o filme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Agonia e Êxtase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estrelado por Charlton Heston como Michelangelo e Rex Harrison como o Papa Júlio II 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uywebster.com/images/photographs/irving_stone_1.jpg?1324601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00462" cy="435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214290"/>
            <a:ext cx="353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Capela Sistina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6314" y="6515348"/>
            <a:ext cx="4143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http://esteticaarte2009.blogspot.com.br/2009/08/renascimento-van-eick.html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1.bp.blogspot.com/_mQKhHUxQaLM/TCZTlitqvrI/AAAAAAAAB4Y/booa16CEu1o/s1600/Michelangelo_TetoDaCapelaSistina_Panoram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3" y="571479"/>
            <a:ext cx="8501122" cy="592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214290"/>
            <a:ext cx="353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Capela Sistina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4876" y="6515348"/>
            <a:ext cx="4143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http://esteticaarte2009.blogspot.com.br/2009/08/renascimento-van-eick.html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2.bp.blogspot.com/_mQKhHUxQaLM/TCZTd8D68iI/AAAAAAAAB4Q/WB-6ZU-cKKQ/s400/Michelangelo_CapelaSistina_Later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58" y="571481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michelechristine.files.wordpress.com/2010/10/otmulopa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78"/>
            <a:ext cx="4239000" cy="5652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00034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Túmulo Papal e estátua de Moisés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6242978"/>
            <a:ext cx="3786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http://michelechristine.files.wordpress.com/2010/10/otmulopapal.jpg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avid_michelangelo"/>
          <p:cNvPicPr>
            <a:picLocks noChangeAspect="1" noChangeArrowheads="1"/>
          </p:cNvPicPr>
          <p:nvPr/>
        </p:nvPicPr>
        <p:blipFill>
          <a:blip r:embed="rId3" cstate="print"/>
          <a:srcRect l="12821" r="23076"/>
          <a:stretch>
            <a:fillRect/>
          </a:stretch>
        </p:blipFill>
        <p:spPr bwMode="auto">
          <a:xfrm>
            <a:off x="5786444" y="571478"/>
            <a:ext cx="2726061" cy="565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786446" y="624297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http://filhosdehiran.blogspot.com.br/2012/01/ michelangelo-buonarroti-agonia-e-extase.html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43504" y="14285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David – Museu do Luvre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ecodebanana.files.wordpress.com/2010/03/05-michelangelo-criacao-do-homem.jpg"/>
          <p:cNvPicPr>
            <a:picLocks noChangeAspect="1" noChangeArrowheads="1"/>
          </p:cNvPicPr>
          <p:nvPr/>
        </p:nvPicPr>
        <p:blipFill>
          <a:blip r:embed="rId2" cstate="print"/>
          <a:srcRect b="8616"/>
          <a:stretch>
            <a:fillRect/>
          </a:stretch>
        </p:blipFill>
        <p:spPr bwMode="auto">
          <a:xfrm>
            <a:off x="571472" y="1071546"/>
            <a:ext cx="8358230" cy="471490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85786" y="150017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Michelangelo,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Criação de Adão - Capela Sistina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43372" y="5786454"/>
            <a:ext cx="489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http://precodebanana.files.wordpress.com/2010/03/05-michelangelo-criacao-do-homem.jpg</a:t>
            </a:r>
            <a:endParaRPr lang="pt-BR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154</Words>
  <Application>Microsoft Office PowerPoint</Application>
  <PresentationFormat>Apresentação na tela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EGS</dc:creator>
  <cp:lastModifiedBy>EGS</cp:lastModifiedBy>
  <cp:revision>70</cp:revision>
  <dcterms:created xsi:type="dcterms:W3CDTF">2012-08-17T13:21:44Z</dcterms:created>
  <dcterms:modified xsi:type="dcterms:W3CDTF">2015-08-20T12:36:01Z</dcterms:modified>
</cp:coreProperties>
</file>