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2" r:id="rId20"/>
    <p:sldId id="273" r:id="rId21"/>
    <p:sldId id="274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C0ED-73EE-43A9-9814-D4AC236BF403}" type="datetimeFigureOut">
              <a:rPr lang="pt-BR" smtClean="0"/>
              <a:t>22/04/2018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F39-5809-4A98-8D83-1F207E9D6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84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C0ED-73EE-43A9-9814-D4AC236BF403}" type="datetimeFigureOut">
              <a:rPr lang="pt-BR" smtClean="0"/>
              <a:t>22/04/2018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F39-5809-4A98-8D83-1F207E9D6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C0ED-73EE-43A9-9814-D4AC236BF403}" type="datetimeFigureOut">
              <a:rPr lang="pt-BR" smtClean="0"/>
              <a:t>22/04/2018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F39-5809-4A98-8D83-1F207E9D6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18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C0ED-73EE-43A9-9814-D4AC236BF403}" type="datetimeFigureOut">
              <a:rPr lang="pt-BR" smtClean="0"/>
              <a:t>22/04/2018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F39-5809-4A98-8D83-1F207E9D6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97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C0ED-73EE-43A9-9814-D4AC236BF403}" type="datetimeFigureOut">
              <a:rPr lang="pt-BR" smtClean="0"/>
              <a:t>22/04/2018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F39-5809-4A98-8D83-1F207E9D6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62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C0ED-73EE-43A9-9814-D4AC236BF403}" type="datetimeFigureOut">
              <a:rPr lang="pt-BR" smtClean="0"/>
              <a:t>22/04/2018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F39-5809-4A98-8D83-1F207E9D6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036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C0ED-73EE-43A9-9814-D4AC236BF403}" type="datetimeFigureOut">
              <a:rPr lang="pt-BR" smtClean="0"/>
              <a:t>22/04/2018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F39-5809-4A98-8D83-1F207E9D6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10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C0ED-73EE-43A9-9814-D4AC236BF403}" type="datetimeFigureOut">
              <a:rPr lang="pt-BR" smtClean="0"/>
              <a:t>22/04/2018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F39-5809-4A98-8D83-1F207E9D6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86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C0ED-73EE-43A9-9814-D4AC236BF403}" type="datetimeFigureOut">
              <a:rPr lang="pt-BR" smtClean="0"/>
              <a:t>22/04/2018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F39-5809-4A98-8D83-1F207E9D6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705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C0ED-73EE-43A9-9814-D4AC236BF403}" type="datetimeFigureOut">
              <a:rPr lang="pt-BR" smtClean="0"/>
              <a:t>22/04/2018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F39-5809-4A98-8D83-1F207E9D6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059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C0ED-73EE-43A9-9814-D4AC236BF403}" type="datetimeFigureOut">
              <a:rPr lang="pt-BR" smtClean="0"/>
              <a:t>22/04/2018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71F39-5809-4A98-8D83-1F207E9D6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77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AC0ED-73EE-43A9-9814-D4AC236BF403}" type="datetimeFigureOut">
              <a:rPr lang="pt-BR" smtClean="0"/>
              <a:t>22/04/2018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71F39-5809-4A98-8D83-1F207E9D68D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53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Administração Financeira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Aspectos Gerais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369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381250" y="2000250"/>
          <a:ext cx="74295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orelPhotoPaint.Image.9" r:id="rId3" imgW="9904762" imgH="3809524" progId="CorelPhotoPaint.Image.9">
                  <p:embed/>
                </p:oleObj>
              </mc:Choice>
              <mc:Fallback>
                <p:oleObj name="CorelPhotoPaint.Image.9" r:id="rId3" imgW="9904762" imgH="3809524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000250"/>
                        <a:ext cx="742950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7910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190750" y="2000250"/>
          <a:ext cx="78105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CorelPhotoPaint.Image.9" r:id="rId3" imgW="10412698" imgH="3809524" progId="CorelPhotoPaint.Image.9">
                  <p:embed/>
                </p:oleObj>
              </mc:Choice>
              <mc:Fallback>
                <p:oleObj name="CorelPhotoPaint.Image.9" r:id="rId3" imgW="10412698" imgH="3809524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0" y="2000250"/>
                        <a:ext cx="781050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2841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047875" y="2238375"/>
          <a:ext cx="8096250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orelPhotoPaint.Image.9" r:id="rId3" imgW="10793651" imgH="3174603" progId="CorelPhotoPaint.Image.9">
                  <p:embed/>
                </p:oleObj>
              </mc:Choice>
              <mc:Fallback>
                <p:oleObj name="CorelPhotoPaint.Image.9" r:id="rId3" imgW="10793651" imgH="3174603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2238375"/>
                        <a:ext cx="8096250" cy="238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5186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739900" y="1995489"/>
          <a:ext cx="8713788" cy="286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Imagem de bitmap" r:id="rId3" imgW="8714286" imgH="2866667" progId="Paint.Picture">
                  <p:embed/>
                </p:oleObj>
              </mc:Choice>
              <mc:Fallback>
                <p:oleObj name="Imagem de bitmap" r:id="rId3" imgW="8714286" imgH="28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1995489"/>
                        <a:ext cx="8713788" cy="286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7843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9" y="1409700"/>
            <a:ext cx="87344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501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3"/>
          <p:cNvGraphicFramePr>
            <a:graphicFrameLocks noChangeAspect="1"/>
          </p:cNvGraphicFramePr>
          <p:nvPr/>
        </p:nvGraphicFramePr>
        <p:xfrm>
          <a:off x="1524000" y="460375"/>
          <a:ext cx="9144000" cy="593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Imagem de bitmap" r:id="rId3" imgW="7287642" imgH="4734586" progId="Paint.Picture">
                  <p:embed/>
                </p:oleObj>
              </mc:Choice>
              <mc:Fallback>
                <p:oleObj name="Imagem de bitmap" r:id="rId3" imgW="7287642" imgH="47345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60375"/>
                        <a:ext cx="9144000" cy="593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3556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652588" y="1271589"/>
          <a:ext cx="8888412" cy="431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Imagem de bitmap" r:id="rId3" imgW="8888066" imgH="4315427" progId="Paint.Picture">
                  <p:embed/>
                </p:oleObj>
              </mc:Choice>
              <mc:Fallback>
                <p:oleObj name="Imagem de bitmap" r:id="rId3" imgW="8888066" imgH="431542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1271589"/>
                        <a:ext cx="8888412" cy="431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1811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 noChangeAspect="1"/>
          </p:cNvGraphicFramePr>
          <p:nvPr/>
        </p:nvGraphicFramePr>
        <p:xfrm>
          <a:off x="1524000" y="896939"/>
          <a:ext cx="9144000" cy="50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Imagem de bitmap" r:id="rId3" imgW="13361905" imgH="7400000" progId="Paint.Picture">
                  <p:embed/>
                </p:oleObj>
              </mc:Choice>
              <mc:Fallback>
                <p:oleObj name="Imagem de bitmap" r:id="rId3" imgW="13361905" imgH="74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896939"/>
                        <a:ext cx="9144000" cy="506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5745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Object 7"/>
          <p:cNvGraphicFramePr>
            <a:graphicFrameLocks noChangeAspect="1"/>
          </p:cNvGraphicFramePr>
          <p:nvPr/>
        </p:nvGraphicFramePr>
        <p:xfrm>
          <a:off x="1524000" y="1136651"/>
          <a:ext cx="9144000" cy="458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Imagem de bitmap" r:id="rId3" imgW="17947605" imgH="9000000" progId="Paint.Picture">
                  <p:embed/>
                </p:oleObj>
              </mc:Choice>
              <mc:Fallback>
                <p:oleObj name="Imagem de bitmap" r:id="rId3" imgW="17947605" imgH="900000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36651"/>
                        <a:ext cx="9144000" cy="458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5906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/>
              <a:t>Aplicação de recursos de LP</a:t>
            </a:r>
          </a:p>
        </p:txBody>
      </p:sp>
      <p:sp>
        <p:nvSpPr>
          <p:cNvPr id="10547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smtClean="0"/>
              <a:t>Investimentos</a:t>
            </a:r>
          </a:p>
          <a:p>
            <a:pPr lvl="1"/>
            <a:r>
              <a:rPr lang="pt-BR" altLang="pt-BR" smtClean="0"/>
              <a:t>Participação em outras empresas</a:t>
            </a:r>
          </a:p>
          <a:p>
            <a:r>
              <a:rPr lang="pt-BR" altLang="pt-BR" smtClean="0"/>
              <a:t>Imobilizado</a:t>
            </a:r>
          </a:p>
          <a:p>
            <a:pPr lvl="1"/>
            <a:r>
              <a:rPr lang="pt-BR" altLang="pt-BR" smtClean="0"/>
              <a:t>Maquinas, equipamentos, instalações, veículos...</a:t>
            </a:r>
          </a:p>
          <a:p>
            <a:pPr lvl="1"/>
            <a:endParaRPr lang="pt-BR" altLang="pt-BR" smtClean="0"/>
          </a:p>
          <a:p>
            <a:r>
              <a:rPr lang="pt-BR" altLang="pt-BR" smtClean="0"/>
              <a:t>Quais as fontes de origem de LP?</a:t>
            </a:r>
          </a:p>
        </p:txBody>
      </p:sp>
    </p:spTree>
    <p:extLst>
      <p:ext uri="{BB962C8B-B14F-4D97-AF65-F5344CB8AC3E}">
        <p14:creationId xmlns:p14="http://schemas.microsoft.com/office/powerpoint/2010/main" val="260679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425700" y="8255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400" b="1"/>
              <a:t>FINANÇAS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2425700" y="21971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b="1" i="1"/>
              <a:t>Arte e ciência de administrar fundos, ou seja, de administrar o processo, instituições, mercados e instrumentos envolvidos na transferência de recursos entre pessoas, empresas e governo.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pt-BR" altLang="pt-BR" b="1" i="1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b="1" i="1"/>
              <a:t>Tem </a:t>
            </a:r>
            <a:r>
              <a:rPr lang="pt-BR" altLang="pt-BR" b="1" i="1" u="sng"/>
              <a:t>forte inter-relação</a:t>
            </a:r>
            <a:r>
              <a:rPr lang="pt-BR" altLang="pt-BR" b="1" i="1"/>
              <a:t> com as outras áreas da organização</a:t>
            </a:r>
          </a:p>
        </p:txBody>
      </p:sp>
    </p:spTree>
    <p:extLst>
      <p:ext uri="{BB962C8B-B14F-4D97-AF65-F5344CB8AC3E}">
        <p14:creationId xmlns:p14="http://schemas.microsoft.com/office/powerpoint/2010/main" val="264953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0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ítulo 1"/>
          <p:cNvSpPr>
            <a:spLocks noGrp="1"/>
          </p:cNvSpPr>
          <p:nvPr>
            <p:ph type="title"/>
          </p:nvPr>
        </p:nvSpPr>
        <p:spPr>
          <a:xfrm>
            <a:off x="2038350" y="1314450"/>
            <a:ext cx="8305800" cy="857250"/>
          </a:xfrm>
        </p:spPr>
        <p:txBody>
          <a:bodyPr/>
          <a:lstStyle/>
          <a:p>
            <a:r>
              <a:rPr lang="pt-BR" altLang="pt-BR" smtClean="0"/>
              <a:t>Captações de longo prazo</a:t>
            </a:r>
          </a:p>
        </p:txBody>
      </p:sp>
      <p:sp>
        <p:nvSpPr>
          <p:cNvPr id="106499" name="Espaço Reservado para Conteúdo 2"/>
          <p:cNvSpPr>
            <a:spLocks noGrp="1"/>
          </p:cNvSpPr>
          <p:nvPr>
            <p:ph idx="1"/>
          </p:nvPr>
        </p:nvSpPr>
        <p:spPr>
          <a:xfrm>
            <a:off x="2038350" y="2343150"/>
            <a:ext cx="5829300" cy="3086100"/>
          </a:xfrm>
        </p:spPr>
        <p:txBody>
          <a:bodyPr/>
          <a:lstStyle/>
          <a:p>
            <a:r>
              <a:rPr lang="pt-BR" altLang="pt-BR" smtClean="0"/>
              <a:t>Fontes naturais</a:t>
            </a:r>
          </a:p>
          <a:p>
            <a:pPr lvl="1"/>
            <a:r>
              <a:rPr lang="pt-BR" altLang="pt-BR" smtClean="0"/>
              <a:t>Fornecedores</a:t>
            </a:r>
          </a:p>
          <a:p>
            <a:pPr lvl="1"/>
            <a:r>
              <a:rPr lang="pt-BR" altLang="pt-BR" smtClean="0"/>
              <a:t>Adiantamento de clientes</a:t>
            </a:r>
          </a:p>
          <a:p>
            <a:pPr lvl="1"/>
            <a:r>
              <a:rPr lang="pt-BR" altLang="pt-BR" smtClean="0"/>
              <a:t>Impostos</a:t>
            </a:r>
          </a:p>
          <a:p>
            <a:pPr lvl="2"/>
            <a:r>
              <a:rPr lang="pt-BR" altLang="pt-BR" smtClean="0"/>
              <a:t>Postergação</a:t>
            </a:r>
          </a:p>
          <a:p>
            <a:pPr lvl="2"/>
            <a:r>
              <a:rPr lang="pt-BR" altLang="pt-BR" smtClean="0"/>
              <a:t>Incentivos fiscais</a:t>
            </a:r>
          </a:p>
        </p:txBody>
      </p:sp>
    </p:spTree>
    <p:extLst>
      <p:ext uri="{BB962C8B-B14F-4D97-AF65-F5344CB8AC3E}">
        <p14:creationId xmlns:p14="http://schemas.microsoft.com/office/powerpoint/2010/main" val="3522294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ítulo 1"/>
          <p:cNvSpPr>
            <a:spLocks noGrp="1"/>
          </p:cNvSpPr>
          <p:nvPr>
            <p:ph type="title"/>
          </p:nvPr>
        </p:nvSpPr>
        <p:spPr>
          <a:xfrm>
            <a:off x="2038350" y="1314450"/>
            <a:ext cx="8305800" cy="857250"/>
          </a:xfrm>
        </p:spPr>
        <p:txBody>
          <a:bodyPr/>
          <a:lstStyle/>
          <a:p>
            <a:r>
              <a:rPr lang="pt-BR" altLang="pt-BR" smtClean="0"/>
              <a:t>Captações de longo prazo</a:t>
            </a:r>
          </a:p>
        </p:txBody>
      </p:sp>
      <p:sp>
        <p:nvSpPr>
          <p:cNvPr id="106499" name="Espaço Reservado para Conteúdo 2"/>
          <p:cNvSpPr>
            <a:spLocks noGrp="1"/>
          </p:cNvSpPr>
          <p:nvPr>
            <p:ph idx="1"/>
          </p:nvPr>
        </p:nvSpPr>
        <p:spPr>
          <a:xfrm>
            <a:off x="365761" y="2343150"/>
            <a:ext cx="10828420" cy="3086100"/>
          </a:xfrm>
        </p:spPr>
        <p:txBody>
          <a:bodyPr/>
          <a:lstStyle/>
          <a:p>
            <a:r>
              <a:rPr lang="pt-BR" dirty="0" smtClean="0"/>
              <a:t>Mercado de crédito – Financiamento Bancário</a:t>
            </a:r>
            <a:endParaRPr lang="pt-BR" altLang="pt-BR" dirty="0" smtClean="0"/>
          </a:p>
          <a:p>
            <a:pPr lvl="1"/>
            <a:r>
              <a:rPr lang="pt-BR" dirty="0" smtClean="0"/>
              <a:t>BNDES</a:t>
            </a:r>
          </a:p>
          <a:p>
            <a:pPr lvl="1"/>
            <a:r>
              <a:rPr lang="pt-BR" dirty="0" smtClean="0"/>
              <a:t>FINEP</a:t>
            </a:r>
            <a:endParaRPr lang="pt-BR" altLang="pt-BR" dirty="0" smtClean="0"/>
          </a:p>
          <a:p>
            <a:pPr lvl="1"/>
            <a:r>
              <a:rPr lang="pt-BR" dirty="0" smtClean="0"/>
              <a:t>Desenvolve SP</a:t>
            </a:r>
          </a:p>
          <a:p>
            <a:r>
              <a:rPr lang="pt-BR" altLang="pt-BR" dirty="0" smtClean="0"/>
              <a:t>Leasing</a:t>
            </a:r>
          </a:p>
          <a:p>
            <a:r>
              <a:rPr lang="pt-BR" altLang="pt-BR" dirty="0" smtClean="0"/>
              <a:t>Financiamento por mercado</a:t>
            </a:r>
          </a:p>
          <a:p>
            <a:pPr lvl="1"/>
            <a:r>
              <a:rPr lang="pt-BR" altLang="pt-BR" dirty="0" smtClean="0"/>
              <a:t>Debênture</a:t>
            </a:r>
          </a:p>
        </p:txBody>
      </p:sp>
    </p:spTree>
    <p:extLst>
      <p:ext uri="{BB962C8B-B14F-4D97-AF65-F5344CB8AC3E}">
        <p14:creationId xmlns:p14="http://schemas.microsoft.com/office/powerpoint/2010/main" val="1418608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598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685800"/>
          </a:xfrm>
        </p:spPr>
        <p:txBody>
          <a:bodyPr/>
          <a:lstStyle/>
          <a:p>
            <a:pPr eaLnBrk="1" hangingPunct="1"/>
            <a:r>
              <a:rPr lang="pt-BR" altLang="pt-BR" sz="4200"/>
              <a:t>Administração Financeira - Atuação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9144000" cy="5029200"/>
          </a:xfrm>
        </p:spPr>
        <p:txBody>
          <a:bodyPr/>
          <a:lstStyle/>
          <a:p>
            <a:pPr eaLnBrk="1" hangingPunct="1"/>
            <a:r>
              <a:rPr lang="pt-BR" altLang="pt-BR"/>
              <a:t>Análise, planejamento e controle financeiro </a:t>
            </a:r>
            <a:r>
              <a:rPr lang="pt-BR" altLang="pt-BR" sz="2100"/>
              <a:t>- Consiste em coordenar, monitorar e avaliar todas as atividades da empresa, por meio de dados financeiros, bem como determinar o volume de capital necessário</a:t>
            </a:r>
          </a:p>
          <a:p>
            <a:pPr eaLnBrk="1" hangingPunct="1"/>
            <a:r>
              <a:rPr lang="pt-BR" altLang="pt-BR"/>
              <a:t>Tomada de decisões de investimento - </a:t>
            </a:r>
            <a:r>
              <a:rPr lang="pt-BR" altLang="pt-BR" sz="2100"/>
              <a:t>Destinação dos recursos financeiros para aplicação em ativos correntes (circulantes) e não correntes (RLP e Permanente), considerando-se a relação adequada de risco e de retorno dos capitais investidos</a:t>
            </a:r>
          </a:p>
          <a:p>
            <a:pPr eaLnBrk="1" hangingPunct="1"/>
            <a:r>
              <a:rPr lang="pt-BR" altLang="pt-BR"/>
              <a:t>Tomada de decisões de Financiamento – </a:t>
            </a:r>
            <a:r>
              <a:rPr lang="pt-BR" altLang="pt-BR" sz="2100"/>
              <a:t>tomadas para a captação de recursos financeiros para o financiamento dos ativos correntes e não correntes, considerando-se a combinação adequada dos financiamentos a curto e a longo prazo e a estrutura de capital.</a:t>
            </a: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1487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6" grpId="0" autoUpdateAnimBg="0"/>
      <p:bldP spid="11366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ATIVIDADES DE GESTÃO DE FINANÇAS NAS EMPRESAS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pt-BR" altLang="pt-BR" b="1" smtClean="0"/>
              <a:t>CAPTAÇÃO E APLICAÇÃO DE FUNDOS</a:t>
            </a:r>
          </a:p>
          <a:p>
            <a:pPr lvl="1" eaLnBrk="1" hangingPunct="1"/>
            <a:r>
              <a:rPr lang="pt-BR" altLang="pt-BR" b="1" smtClean="0"/>
              <a:t>ADMINISTRAÇÃO DE CAIXA</a:t>
            </a:r>
          </a:p>
          <a:p>
            <a:pPr lvl="1" eaLnBrk="1" hangingPunct="1"/>
            <a:r>
              <a:rPr lang="pt-BR" altLang="pt-BR" b="1" smtClean="0"/>
              <a:t>ADMINISTRAÇÃO DE CRÉDITO</a:t>
            </a:r>
          </a:p>
          <a:p>
            <a:pPr lvl="1" eaLnBrk="1" hangingPunct="1"/>
            <a:r>
              <a:rPr lang="pt-BR" altLang="pt-BR" b="1" smtClean="0"/>
              <a:t>ORÇAMENTOS E PREVISÕES FINANCEIRAS</a:t>
            </a:r>
          </a:p>
          <a:p>
            <a:pPr lvl="1" eaLnBrk="1" hangingPunct="1"/>
            <a:r>
              <a:rPr lang="pt-BR" altLang="pt-BR" b="1" smtClean="0"/>
              <a:t>ANÁLISES DE INVESTIMENTOS</a:t>
            </a:r>
          </a:p>
        </p:txBody>
      </p:sp>
    </p:spTree>
    <p:extLst>
      <p:ext uri="{BB962C8B-B14F-4D97-AF65-F5344CB8AC3E}">
        <p14:creationId xmlns:p14="http://schemas.microsoft.com/office/powerpoint/2010/main" val="118347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pt-BR" altLang="pt-BR" b="1" smtClean="0"/>
              <a:t>ADMINISTRAÇÃO FINANCEIRA - Funções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6" y="1981200"/>
            <a:ext cx="4244975" cy="4114800"/>
          </a:xfrm>
          <a:noFill/>
        </p:spPr>
        <p:txBody>
          <a:bodyPr vert="horz" lIns="92075" tIns="46038" rIns="92075" bIns="46038" rtlCol="0">
            <a:normAutofit lnSpcReduction="10000"/>
          </a:bodyPr>
          <a:lstStyle/>
          <a:p>
            <a:pPr eaLnBrk="1" hangingPunct="1"/>
            <a:r>
              <a:rPr lang="pt-BR" altLang="pt-BR"/>
              <a:t>analistas de crédito </a:t>
            </a:r>
          </a:p>
          <a:p>
            <a:pPr eaLnBrk="1" hangingPunct="1"/>
            <a:r>
              <a:rPr lang="pt-BR" altLang="pt-BR"/>
              <a:t>consultores financeiros</a:t>
            </a:r>
          </a:p>
          <a:p>
            <a:pPr eaLnBrk="1" hangingPunct="1"/>
            <a:r>
              <a:rPr lang="pt-BR" altLang="pt-BR"/>
              <a:t>corretores e analistas de títulos</a:t>
            </a:r>
          </a:p>
          <a:p>
            <a:pPr eaLnBrk="1" hangingPunct="1"/>
            <a:r>
              <a:rPr lang="pt-BR" altLang="pt-BR"/>
              <a:t>administradores de carteiras</a:t>
            </a:r>
          </a:p>
          <a:p>
            <a:pPr eaLnBrk="1" hangingPunct="1"/>
            <a:r>
              <a:rPr lang="pt-BR" altLang="pt-BR"/>
              <a:t>avaliadores</a:t>
            </a:r>
          </a:p>
          <a:p>
            <a:pPr eaLnBrk="1" hangingPunct="1"/>
            <a:r>
              <a:rPr lang="pt-BR" altLang="pt-BR"/>
              <a:t>analistas financeiros</a:t>
            </a:r>
          </a:p>
          <a:p>
            <a:pPr eaLnBrk="1" hangingPunct="1"/>
            <a:r>
              <a:rPr lang="pt-BR" altLang="pt-BR"/>
              <a:t>Controller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6172201" y="1981200"/>
            <a:ext cx="42449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pt-BR" altLang="pt-BR" sz="2800"/>
              <a:t>gerentes de orçamento de capital</a:t>
            </a:r>
          </a:p>
          <a:p>
            <a:pPr eaLnBrk="1" hangingPunct="1"/>
            <a:r>
              <a:rPr lang="pt-BR" altLang="pt-BR" sz="2800"/>
              <a:t>analistas de projetos</a:t>
            </a:r>
          </a:p>
          <a:p>
            <a:pPr eaLnBrk="1" hangingPunct="1"/>
            <a:r>
              <a:rPr lang="pt-BR" altLang="pt-BR" sz="2800"/>
              <a:t>gerentes de projeto</a:t>
            </a:r>
          </a:p>
          <a:p>
            <a:pPr eaLnBrk="1" hangingPunct="1"/>
            <a:r>
              <a:rPr lang="pt-BR" altLang="pt-BR" sz="2800"/>
              <a:t>gerentes de caixa</a:t>
            </a:r>
          </a:p>
          <a:p>
            <a:pPr eaLnBrk="1" hangingPunct="1"/>
            <a:r>
              <a:rPr lang="pt-BR" altLang="pt-BR" sz="2800"/>
              <a:t>administradores de fundos de pensão</a:t>
            </a:r>
          </a:p>
          <a:p>
            <a:pPr eaLnBrk="1" hangingPunct="1"/>
            <a:r>
              <a:rPr lang="pt-BR" altLang="pt-BR" sz="2800"/>
              <a:t>gerentes de crédito</a:t>
            </a:r>
          </a:p>
          <a:p>
            <a:pPr eaLnBrk="1" hangingPunct="1"/>
            <a:r>
              <a:rPr lang="pt-BR" altLang="pt-BR" sz="2800"/>
              <a:t>Contadores</a:t>
            </a:r>
          </a:p>
          <a:p>
            <a:pPr eaLnBrk="1" hangingPunct="1"/>
            <a:endParaRPr lang="pt-BR" altLang="pt-BR" sz="2800"/>
          </a:p>
        </p:txBody>
      </p:sp>
    </p:spTree>
    <p:extLst>
      <p:ext uri="{BB962C8B-B14F-4D97-AF65-F5344CB8AC3E}">
        <p14:creationId xmlns:p14="http://schemas.microsoft.com/office/powerpoint/2010/main" val="310892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1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1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1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1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1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16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11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116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116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116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116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116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build="p" autoUpdateAnimBg="0"/>
      <p:bldP spid="11162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Administração Financeira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Curto prazo</a:t>
            </a:r>
          </a:p>
          <a:p>
            <a:pPr lvl="1" eaLnBrk="1" hangingPunct="1"/>
            <a:r>
              <a:rPr lang="pt-BR" altLang="pt-BR" smtClean="0"/>
              <a:t>Caixa</a:t>
            </a:r>
          </a:p>
          <a:p>
            <a:pPr lvl="1" eaLnBrk="1" hangingPunct="1"/>
            <a:r>
              <a:rPr lang="pt-BR" altLang="pt-BR" smtClean="0"/>
              <a:t>Estoques</a:t>
            </a:r>
          </a:p>
          <a:p>
            <a:pPr lvl="1" eaLnBrk="1" hangingPunct="1"/>
            <a:r>
              <a:rPr lang="pt-BR" altLang="pt-BR" smtClean="0"/>
              <a:t>Valores a receber</a:t>
            </a:r>
          </a:p>
          <a:p>
            <a:pPr lvl="1" eaLnBrk="1" hangingPunct="1"/>
            <a:r>
              <a:rPr lang="pt-BR" altLang="pt-BR" smtClean="0"/>
              <a:t>Valores a pagar</a:t>
            </a:r>
          </a:p>
        </p:txBody>
      </p:sp>
    </p:spTree>
    <p:extLst>
      <p:ext uri="{BB962C8B-B14F-4D97-AF65-F5344CB8AC3E}">
        <p14:creationId xmlns:p14="http://schemas.microsoft.com/office/powerpoint/2010/main" val="2670071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1524000" y="690564"/>
          <a:ext cx="9144000" cy="547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PhotoPaint.Image.9" r:id="rId3" imgW="11428571" imgH="6844444" progId="CorelPhotoPaint.Image.9">
                  <p:embed/>
                </p:oleObj>
              </mc:Choice>
              <mc:Fallback>
                <p:oleObj name="CorelPhotoPaint.Image.9" r:id="rId3" imgW="11428571" imgH="6844444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690564"/>
                        <a:ext cx="9144000" cy="547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2049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709864" y="85725"/>
          <a:ext cx="6772275" cy="668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orelPhotoPaint.Image.9" r:id="rId3" imgW="9028571" imgH="8914286" progId="CorelPhotoPaint.Image.9">
                  <p:embed/>
                </p:oleObj>
              </mc:Choice>
              <mc:Fallback>
                <p:oleObj name="CorelPhotoPaint.Image.9" r:id="rId3" imgW="9028571" imgH="8914286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4" y="85725"/>
                        <a:ext cx="6772275" cy="668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6242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047875" y="1762125"/>
          <a:ext cx="8096250" cy="333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CorelPhotoPaint.Image.9" r:id="rId3" imgW="10793651" imgH="4444444" progId="CorelPhotoPaint.Image.9">
                  <p:embed/>
                </p:oleObj>
              </mc:Choice>
              <mc:Fallback>
                <p:oleObj name="CorelPhotoPaint.Image.9" r:id="rId3" imgW="10793651" imgH="4444444" progId="CorelPhotoPaint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1762125"/>
                        <a:ext cx="8096250" cy="333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58189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305</Words>
  <Application>Microsoft Office PowerPoint</Application>
  <PresentationFormat>Widescreen</PresentationFormat>
  <Paragraphs>60</Paragraphs>
  <Slides>22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Tema do Office</vt:lpstr>
      <vt:lpstr>CorelPhotoPaint.Image.9</vt:lpstr>
      <vt:lpstr>Imagem de bitmap</vt:lpstr>
      <vt:lpstr>Administração Financeira</vt:lpstr>
      <vt:lpstr>Apresentação do PowerPoint</vt:lpstr>
      <vt:lpstr>Administração Financeira - Atuação</vt:lpstr>
      <vt:lpstr>ATIVIDADES DE GESTÃO DE FINANÇAS NAS EMPRESAS</vt:lpstr>
      <vt:lpstr>ADMINISTRAÇÃO FINANCEIRA - Funções</vt:lpstr>
      <vt:lpstr>Administração Financeira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Aplicação de recursos de LP</vt:lpstr>
      <vt:lpstr>Captações de longo prazo</vt:lpstr>
      <vt:lpstr>Captações de longo prazo</vt:lpstr>
      <vt:lpstr>Atividade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</dc:creator>
  <cp:lastModifiedBy>c</cp:lastModifiedBy>
  <cp:revision>6</cp:revision>
  <dcterms:created xsi:type="dcterms:W3CDTF">2018-04-23T02:22:16Z</dcterms:created>
  <dcterms:modified xsi:type="dcterms:W3CDTF">2018-04-23T03:18:50Z</dcterms:modified>
</cp:coreProperties>
</file>