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7" r:id="rId9"/>
    <p:sldId id="268" r:id="rId10"/>
    <p:sldId id="269" r:id="rId11"/>
    <p:sldId id="273" r:id="rId12"/>
    <p:sldId id="274" r:id="rId13"/>
    <p:sldId id="275" r:id="rId14"/>
    <p:sldId id="276" r:id="rId15"/>
    <p:sldId id="277" r:id="rId16"/>
    <p:sldId id="280" r:id="rId17"/>
    <p:sldId id="281" r:id="rId18"/>
    <p:sldId id="282" r:id="rId19"/>
    <p:sldId id="283" r:id="rId20"/>
    <p:sldId id="284" r:id="rId21"/>
    <p:sldId id="285" r:id="rId22"/>
    <p:sldId id="286" r:id="rId2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tângulo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e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22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A5069-5634-4D72-BCB5-A2384DC85F79}" type="datetimeFigureOut">
              <a:rPr lang="pt-BR"/>
              <a:pPr>
                <a:defRPr/>
              </a:pPr>
              <a:t>27/4/2016</a:t>
            </a:fld>
            <a:endParaRPr lang="pt-BR"/>
          </a:p>
        </p:txBody>
      </p:sp>
      <p:sp>
        <p:nvSpPr>
          <p:cNvPr id="23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4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629B6-E4AE-4DA0-89DF-6E9FA76E6D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A2382-5ACE-45CF-A6DF-51C8188D67BF}" type="datetimeFigureOut">
              <a:rPr lang="pt-BR"/>
              <a:pPr>
                <a:defRPr/>
              </a:pPr>
              <a:t>27/4/2016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09768-A7B9-44B3-9254-C6FA295A2A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EFF02-DC10-4C7A-B937-898E6CDB7624}" type="datetimeFigureOut">
              <a:rPr lang="pt-BR"/>
              <a:pPr>
                <a:defRPr/>
              </a:pPr>
              <a:t>27/4/2016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0F392-C550-4516-8A4F-E7207A933B9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0E2C05F-E46E-4021-B747-C9974D78CF2F}" type="datetimeFigureOut">
              <a:rPr lang="pt-BR"/>
              <a:pPr>
                <a:defRPr/>
              </a:pPr>
              <a:t>27/4/2016</a:t>
            </a:fld>
            <a:endParaRPr lang="pt-BR"/>
          </a:p>
        </p:txBody>
      </p:sp>
      <p:sp>
        <p:nvSpPr>
          <p:cNvPr id="5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1B5EDC0-A602-462C-AC5E-9F5BBBAEE6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tângulo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e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e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e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0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C6493-D0B0-49C5-8731-61CFDC3B22D3}" type="datetimeFigureOut">
              <a:rPr lang="pt-BR"/>
              <a:pPr>
                <a:defRPr/>
              </a:pPr>
              <a:t>27/4/2016</a:t>
            </a:fld>
            <a:endParaRPr lang="pt-BR"/>
          </a:p>
        </p:txBody>
      </p:sp>
      <p:sp>
        <p:nvSpPr>
          <p:cNvPr id="21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90739-4696-4325-884B-6A37F1FAB7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54C11-289A-4390-B951-AF4D519EF203}" type="datetimeFigureOut">
              <a:rPr lang="pt-BR"/>
              <a:pPr>
                <a:defRPr/>
              </a:pPr>
              <a:t>27/4/2016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18B72-E142-4939-8ABF-F8B03B63DE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B9E2F-8616-41A4-8034-D1559AFDF6FA}" type="datetimeFigureOut">
              <a:rPr lang="pt-BR"/>
              <a:pPr>
                <a:defRPr/>
              </a:pPr>
              <a:t>27/4/2016</a:t>
            </a:fld>
            <a:endParaRPr lang="pt-BR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E5C73-7AF5-4EFA-8F2B-CB293B332B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9E9BFE-BE84-49BE-A5C0-1D39F3943448}" type="datetimeFigureOut">
              <a:rPr lang="pt-BR"/>
              <a:pPr>
                <a:defRPr/>
              </a:pPr>
              <a:t>27/4/2016</a:t>
            </a:fld>
            <a:endParaRPr lang="pt-BR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0EE3-C580-4D3E-A9F9-207417D419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E8529-3013-4CE8-A140-A83CC1F84B96}" type="datetimeFigureOut">
              <a:rPr lang="pt-BR"/>
              <a:pPr>
                <a:defRPr/>
              </a:pPr>
              <a:t>27/4/2016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9311E-3C1C-43AB-89C4-878B426590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Conector reto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e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D975A1C-204D-46C0-A6D6-932330220D03}" type="datetimeFigureOut">
              <a:rPr lang="pt-BR"/>
              <a:pPr>
                <a:defRPr/>
              </a:pPr>
              <a:t>27/4/2016</a:t>
            </a:fld>
            <a:endParaRPr lang="pt-BR"/>
          </a:p>
        </p:txBody>
      </p:sp>
      <p:sp>
        <p:nvSpPr>
          <p:cNvPr id="13" name="Espaço Reservado para Número de Slid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92DAF15-3597-483C-9DA0-7D706CCFCA0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6A35952-07BE-4127-B2A2-E30770AEF694}" type="datetimeFigureOut">
              <a:rPr lang="pt-BR"/>
              <a:pPr>
                <a:defRPr/>
              </a:pPr>
              <a:t>27/4/2016</a:t>
            </a:fld>
            <a:endParaRPr lang="pt-BR"/>
          </a:p>
        </p:txBody>
      </p:sp>
      <p:sp>
        <p:nvSpPr>
          <p:cNvPr id="13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A3F28A5-768B-4E7F-AA8B-ECE6DBDB00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8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CB8C1E7-02FB-4164-9CA2-37C893B2CE0C}" type="datetimeFigureOut">
              <a:rPr lang="pt-BR"/>
              <a:pPr>
                <a:defRPr/>
              </a:pPr>
              <a:t>27/4/2016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E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C9CFD6E-3D28-46BC-8F48-BFECF9F1AAD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12" r:id="rId4"/>
    <p:sldLayoutId id="2147483713" r:id="rId5"/>
    <p:sldLayoutId id="2147483720" r:id="rId6"/>
    <p:sldLayoutId id="2147483714" r:id="rId7"/>
    <p:sldLayoutId id="2147483721" r:id="rId8"/>
    <p:sldLayoutId id="2147483722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PROTEÍNAS</a:t>
            </a:r>
          </a:p>
        </p:txBody>
      </p:sp>
      <p:sp>
        <p:nvSpPr>
          <p:cNvPr id="8195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3449B24-BEA5-49E5-A1CB-321F1813D3B1}" type="slidenum">
              <a:rPr lang="pt-BR" smtClean="0"/>
              <a:pPr/>
              <a:t>1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DESTILAÇÃO DIRETA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z="2800" smtClean="0"/>
              <a:t>Asparagina e glutationa reagem com amidas desprendendo amônia quando destilado com solução forte de hidróxido de sódio</a:t>
            </a:r>
          </a:p>
          <a:p>
            <a:pPr eaLnBrk="1" hangingPunct="1"/>
            <a:r>
              <a:rPr lang="pt-BR" sz="2800" smtClean="0"/>
              <a:t>Pode ser realizada destilação direta para alguns materiais</a:t>
            </a:r>
          </a:p>
          <a:p>
            <a:pPr eaLnBrk="1" hangingPunct="1"/>
            <a:r>
              <a:rPr lang="pt-BR" sz="2800" smtClean="0"/>
              <a:t>Trigo e cevada, carnes,fermentação, estocagem de cereais</a:t>
            </a:r>
          </a:p>
          <a:p>
            <a:pPr eaLnBrk="1" hangingPunct="1"/>
            <a:r>
              <a:rPr lang="pt-BR" sz="2800" smtClean="0"/>
              <a:t>Tempo X exatidão</a:t>
            </a:r>
          </a:p>
          <a:p>
            <a:pPr eaLnBrk="1" hangingPunct="1">
              <a:buFontTx/>
              <a:buNone/>
            </a:pPr>
            <a:endParaRPr lang="pt-BR" sz="2800" smtClean="0"/>
          </a:p>
        </p:txBody>
      </p:sp>
      <p:sp>
        <p:nvSpPr>
          <p:cNvPr id="17412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BBC9B4D-49E1-4138-AE9C-E03BD6543C8E}" type="slidenum">
              <a:rPr lang="pt-BR" smtClean="0"/>
              <a:pPr/>
              <a:t>10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68707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COLORIMÉTRICOS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447800"/>
            <a:ext cx="7696200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Orange II</a:t>
            </a:r>
          </a:p>
          <a:p>
            <a:pPr eaLnBrk="1" hangingPunct="1"/>
            <a:r>
              <a:rPr lang="pt-BR" smtClean="0"/>
              <a:t>Grupos  SO</a:t>
            </a:r>
            <a:r>
              <a:rPr lang="pt-BR" baseline="-18000" smtClean="0"/>
              <a:t>3</a:t>
            </a:r>
            <a:r>
              <a:rPr lang="pt-BR" smtClean="0"/>
              <a:t>H</a:t>
            </a:r>
          </a:p>
          <a:p>
            <a:pPr eaLnBrk="1" hangingPunct="1"/>
            <a:r>
              <a:rPr lang="pt-BR" smtClean="0"/>
              <a:t>Ligam as cadeias laterais da lisina, histidina e arginina</a:t>
            </a:r>
          </a:p>
          <a:p>
            <a:pPr eaLnBrk="1" hangingPunct="1"/>
            <a:r>
              <a:rPr lang="pt-BR" smtClean="0"/>
              <a:t>Intensidade de cor</a:t>
            </a:r>
          </a:p>
          <a:p>
            <a:pPr eaLnBrk="1" hangingPunct="1"/>
            <a:r>
              <a:rPr lang="pt-BR" smtClean="0"/>
              <a:t>Laticíneos e cereais</a:t>
            </a:r>
          </a:p>
        </p:txBody>
      </p:sp>
      <p:sp>
        <p:nvSpPr>
          <p:cNvPr id="18436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09A46C7-CFC5-494B-82E9-E9A15F20B18F}" type="slidenum">
              <a:rPr lang="pt-BR" smtClean="0"/>
              <a:pPr/>
              <a:t>11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68707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COLORIMÉTRICOS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219200"/>
            <a:ext cx="7696200" cy="3657600"/>
          </a:xfrm>
        </p:spPr>
        <p:txBody>
          <a:bodyPr/>
          <a:lstStyle/>
          <a:p>
            <a:pPr eaLnBrk="1" hangingPunct="1"/>
            <a:r>
              <a:rPr lang="pt-BR" sz="2800" smtClean="0"/>
              <a:t>Reação de biureto-coloração púrpura</a:t>
            </a:r>
          </a:p>
          <a:p>
            <a:pPr eaLnBrk="1" hangingPunct="1"/>
            <a:r>
              <a:rPr lang="pt-BR" sz="2800" smtClean="0"/>
              <a:t>Reação entre íons cúpricos em pH alcalino</a:t>
            </a:r>
          </a:p>
          <a:p>
            <a:pPr eaLnBrk="1" hangingPunct="1"/>
            <a:r>
              <a:rPr lang="pt-BR" sz="2800" smtClean="0"/>
              <a:t>Propanol + calor - melhora</a:t>
            </a:r>
          </a:p>
          <a:p>
            <a:pPr eaLnBrk="1" hangingPunct="1"/>
            <a:r>
              <a:rPr lang="pt-BR" sz="2800" smtClean="0"/>
              <a:t>Lactose é interferente</a:t>
            </a:r>
          </a:p>
          <a:p>
            <a:pPr eaLnBrk="1" hangingPunct="1"/>
            <a:r>
              <a:rPr lang="pt-BR" sz="2800" smtClean="0"/>
              <a:t>Sensibilidade entre 1 a 10 miligramas</a:t>
            </a:r>
          </a:p>
          <a:p>
            <a:pPr eaLnBrk="1" hangingPunct="1"/>
            <a:r>
              <a:rPr lang="pt-BR" sz="2800" smtClean="0"/>
              <a:t>Análises bioquímicas são mais utilizados</a:t>
            </a:r>
          </a:p>
          <a:p>
            <a:pPr eaLnBrk="1" hangingPunct="1"/>
            <a:endParaRPr lang="pt-BR" sz="2800" smtClean="0"/>
          </a:p>
        </p:txBody>
      </p:sp>
      <p:sp>
        <p:nvSpPr>
          <p:cNvPr id="19460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E5F59A2-E586-4F88-94D8-21CBE98F7483}" type="slidenum">
              <a:rPr lang="pt-BR" smtClean="0"/>
              <a:pPr/>
              <a:t>12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COLORIMÉTRICOS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mtClean="0"/>
              <a:t>Método de Lowry</a:t>
            </a:r>
          </a:p>
          <a:p>
            <a:pPr eaLnBrk="1" hangingPunct="1"/>
            <a:r>
              <a:rPr lang="pt-BR" smtClean="0"/>
              <a:t>Análise bioquímicas e automatizadas</a:t>
            </a:r>
          </a:p>
          <a:p>
            <a:pPr eaLnBrk="1" hangingPunct="1"/>
            <a:r>
              <a:rPr lang="pt-BR" smtClean="0"/>
              <a:t>10 vezes mais sensível que o biureto</a:t>
            </a:r>
          </a:p>
          <a:p>
            <a:pPr eaLnBrk="1" hangingPunct="1"/>
            <a:r>
              <a:rPr lang="pt-BR" smtClean="0"/>
              <a:t>Substâncias contendo ligações peptídicas e aminoácidos aromáticos reduzem o reagente de Folin</a:t>
            </a:r>
          </a:p>
          <a:p>
            <a:pPr eaLnBrk="1" hangingPunct="1"/>
            <a:r>
              <a:rPr lang="pt-BR" smtClean="0"/>
              <a:t>Influência de fenóis, mercaptoetanol, K</a:t>
            </a:r>
            <a:r>
              <a:rPr lang="pt-BR" baseline="30000" smtClean="0"/>
              <a:t>+</a:t>
            </a:r>
            <a:r>
              <a:rPr lang="pt-BR" smtClean="0"/>
              <a:t>, EDTA e NH</a:t>
            </a:r>
            <a:r>
              <a:rPr lang="pt-BR" baseline="-18000" smtClean="0"/>
              <a:t>4</a:t>
            </a:r>
            <a:r>
              <a:rPr lang="pt-BR" baseline="30000" smtClean="0"/>
              <a:t>+</a:t>
            </a:r>
          </a:p>
        </p:txBody>
      </p:sp>
      <p:sp>
        <p:nvSpPr>
          <p:cNvPr id="20484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3F08C1A-4BD6-4E0D-B47B-90FCA5410CF4}" type="slidenum">
              <a:rPr lang="pt-BR" smtClean="0"/>
              <a:pPr/>
              <a:t>13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INFRAVERMELHO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mtClean="0"/>
              <a:t>Análise rápida </a:t>
            </a:r>
          </a:p>
          <a:p>
            <a:pPr eaLnBrk="1" hangingPunct="1"/>
            <a:r>
              <a:rPr lang="pt-BR" smtClean="0"/>
              <a:t>Equipamentos automáticos</a:t>
            </a:r>
          </a:p>
          <a:p>
            <a:pPr eaLnBrk="1" hangingPunct="1"/>
            <a:r>
              <a:rPr lang="pt-BR" smtClean="0"/>
              <a:t>Leite, grãos e outros alimentos sólidos</a:t>
            </a:r>
          </a:p>
          <a:p>
            <a:pPr eaLnBrk="1" hangingPunct="1"/>
            <a:r>
              <a:rPr lang="pt-BR" smtClean="0"/>
              <a:t>Calibração</a:t>
            </a:r>
          </a:p>
          <a:p>
            <a:pPr eaLnBrk="1" hangingPunct="1"/>
            <a:endParaRPr lang="pt-BR" smtClean="0"/>
          </a:p>
        </p:txBody>
      </p:sp>
      <p:sp>
        <p:nvSpPr>
          <p:cNvPr id="21508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DA6A82F-CDCF-48A1-874F-EF6BD8BB43C1}" type="slidenum">
              <a:rPr lang="pt-BR" smtClean="0"/>
              <a:pPr/>
              <a:t>14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ULTRAVIOLETA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mtClean="0"/>
              <a:t>280nm</a:t>
            </a:r>
          </a:p>
          <a:p>
            <a:pPr eaLnBrk="1" hangingPunct="1"/>
            <a:r>
              <a:rPr lang="pt-BR" smtClean="0"/>
              <a:t>Baseia-se na absorção dos aminoácidos triptofano, tirosina e fenilalanina</a:t>
            </a:r>
          </a:p>
          <a:p>
            <a:pPr eaLnBrk="1" hangingPunct="1"/>
            <a:r>
              <a:rPr lang="pt-BR" smtClean="0"/>
              <a:t>Interferência de ácidos nucléicos</a:t>
            </a:r>
          </a:p>
        </p:txBody>
      </p:sp>
      <p:sp>
        <p:nvSpPr>
          <p:cNvPr id="22532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344C1DE-885A-45A6-953B-2EDA470A1D5B}" type="slidenum">
              <a:rPr lang="pt-BR" smtClean="0"/>
              <a:pPr/>
              <a:t>15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68707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AMINOÁCIDOS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524000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Cromatografia de troca iônica e HPLC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Preparação da amostra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Padrões de aminoácidos para comparações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Homogeneizadas, desengorduradas e secas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Teor de proteína na amostra</a:t>
            </a:r>
          </a:p>
        </p:txBody>
      </p:sp>
      <p:sp>
        <p:nvSpPr>
          <p:cNvPr id="23556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E6C8ABD-00CC-4F2D-8C46-8F79D3C98DC2}" type="slidenum">
              <a:rPr lang="pt-BR" smtClean="0"/>
              <a:pPr/>
              <a:t>16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AMINOÁCIDOS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z="2800" smtClean="0"/>
              <a:t>Degradação das proteínas e peptídeos</a:t>
            </a:r>
          </a:p>
          <a:p>
            <a:pPr eaLnBrk="1" hangingPunct="1"/>
            <a:r>
              <a:rPr lang="pt-BR" sz="2800" smtClean="0"/>
              <a:t>Hidrólise ácida – aminoácidos alifáticos são liberados mais lentamente que outros</a:t>
            </a:r>
          </a:p>
          <a:p>
            <a:pPr eaLnBrk="1" hangingPunct="1"/>
            <a:r>
              <a:rPr lang="pt-BR" sz="2800" smtClean="0"/>
              <a:t>Hidrólise a 110</a:t>
            </a:r>
            <a:r>
              <a:rPr lang="pt-BR" sz="2800" baseline="26000" smtClean="0"/>
              <a:t>o</a:t>
            </a:r>
            <a:r>
              <a:rPr lang="pt-BR" sz="2800" smtClean="0"/>
              <a:t>C por 24, 48 e 72 horas</a:t>
            </a:r>
          </a:p>
          <a:p>
            <a:pPr eaLnBrk="1" hangingPunct="1"/>
            <a:r>
              <a:rPr lang="pt-BR" sz="2800" smtClean="0"/>
              <a:t>Ácidos aspártico, treonina, serina, ácido glutâmico, prolina, glicina, alanina, valina, metionina, isoleucina, fenilalanina, histidina, lisina, arginina</a:t>
            </a:r>
          </a:p>
          <a:p>
            <a:pPr eaLnBrk="1" hangingPunct="1"/>
            <a:endParaRPr lang="pt-BR" sz="2800" smtClean="0"/>
          </a:p>
          <a:p>
            <a:pPr eaLnBrk="1" hangingPunct="1"/>
            <a:endParaRPr lang="pt-BR" sz="2800" smtClean="0"/>
          </a:p>
        </p:txBody>
      </p:sp>
      <p:sp>
        <p:nvSpPr>
          <p:cNvPr id="24580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87110E6-A911-4431-8573-92027CD7482C}" type="slidenum">
              <a:rPr lang="pt-BR" smtClean="0"/>
              <a:pPr/>
              <a:t>17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8707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AMINOÁCIDOS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76400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Perdas de treonina e serina podem ser de 5 a 10% respectivamente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Extrapolação linear de valores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Tirosina é determinada após 24 horas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Isoleucina  e valina após 72 horas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Maioria dos aminoácidos podem ser obtidos por cálculo dos resultados de 24, 48 e 72 horas </a:t>
            </a:r>
          </a:p>
        </p:txBody>
      </p:sp>
      <p:sp>
        <p:nvSpPr>
          <p:cNvPr id="25604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05C5A92-3D40-4F1F-9D8C-9D170E613C8A}" type="slidenum">
              <a:rPr lang="pt-BR" smtClean="0"/>
              <a:pPr/>
              <a:t>18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AMINOÁCIDOS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Não podem ser determinados a cisteína e o triptofano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Triptofano – digestão alcalina (mais rápida e efetiva) ou hidrólise enzimática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Realizada sob vácuo seguida por cromatografia de troca iônica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Cisteína deve ser previamente oxidada com ácido perfórmico para formação de um derivado mais estável, o ácido cistéico</a:t>
            </a:r>
          </a:p>
        </p:txBody>
      </p:sp>
      <p:sp>
        <p:nvSpPr>
          <p:cNvPr id="26628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A89C3F1-85B8-47E4-95E4-C47586B6B0FC}" type="slidenum">
              <a:rPr lang="pt-BR" smtClean="0"/>
              <a:pPr/>
              <a:t>19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8707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PROTEÍNAS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524000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Polímeros de resíduos de aminoácidos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Maioria </a:t>
            </a:r>
            <a:r>
              <a:rPr lang="pt-BR" sz="2800" smtClean="0">
                <a:sym typeface="Symbol" pitchFamily="18" charset="2"/>
              </a:rPr>
              <a:t>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>
                <a:sym typeface="Symbol" pitchFamily="18" charset="2"/>
              </a:rPr>
              <a:t>Único macronutriente que contêm N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>
                <a:sym typeface="Symbol" pitchFamily="18" charset="2"/>
              </a:rPr>
              <a:t>São sólidos incolores e cristalinos 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>
                <a:sym typeface="Symbol" pitchFamily="18" charset="2"/>
              </a:rPr>
              <a:t>Sabor amargo ou sem sabor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>
                <a:sym typeface="Symbol" pitchFamily="18" charset="2"/>
              </a:rPr>
              <a:t>Solúveis em água mas insolúveis em solventes orgânicos principalmente com baixa polaridade</a:t>
            </a:r>
          </a:p>
        </p:txBody>
      </p:sp>
      <p:sp>
        <p:nvSpPr>
          <p:cNvPr id="9220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B0657DB-A7F1-428C-BBE1-985EC4F3F0B5}" type="slidenum">
              <a:rPr lang="pt-BR" smtClean="0"/>
              <a:pPr/>
              <a:t>2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AMINOÁCIDOS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Para prevenir possível oxidação da metionina é sugerida a adição de 2-mercaptoetanol a 6N HCl antes da hidrólise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Alguns preferem determinar a metionina como metionina sulfona após tratamento com perfórmico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Resultados semelhantes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</p:txBody>
      </p:sp>
      <p:sp>
        <p:nvSpPr>
          <p:cNvPr id="27652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E616BEE-B6C7-4FA0-B76E-BD20C20EE34F}" type="slidenum">
              <a:rPr lang="pt-BR" smtClean="0"/>
              <a:pPr/>
              <a:t>20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AMINOÁCIDOS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mtClean="0"/>
              <a:t>DISPONIBILIDADE</a:t>
            </a:r>
          </a:p>
          <a:p>
            <a:pPr eaLnBrk="1" hangingPunct="1"/>
            <a:r>
              <a:rPr lang="pt-BR" smtClean="0"/>
              <a:t>Digestão com enzimas</a:t>
            </a:r>
          </a:p>
          <a:p>
            <a:pPr eaLnBrk="1" hangingPunct="1"/>
            <a:r>
              <a:rPr lang="pt-BR" smtClean="0"/>
              <a:t>Reação colorimétrica de aminoácidos</a:t>
            </a:r>
          </a:p>
          <a:p>
            <a:pPr eaLnBrk="1" hangingPunct="1"/>
            <a:r>
              <a:rPr lang="pt-BR" smtClean="0"/>
              <a:t>Lisina – 346nm</a:t>
            </a:r>
          </a:p>
          <a:p>
            <a:pPr eaLnBrk="1" hangingPunct="1"/>
            <a:r>
              <a:rPr lang="pt-BR" smtClean="0"/>
              <a:t>Metionina – 510nm</a:t>
            </a:r>
          </a:p>
        </p:txBody>
      </p:sp>
      <p:sp>
        <p:nvSpPr>
          <p:cNvPr id="28676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AECED7C-038A-4D91-B791-DB9A96AFC3D5}" type="slidenum">
              <a:rPr lang="pt-BR" smtClean="0"/>
              <a:pPr/>
              <a:t>21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8707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smtClean="0"/>
              <a:t>DIGESTIBILIDADE “IN VITRO”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76400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Método mais rápido e barato que a experimentação animal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Mede a extensão da hidrólise da proteína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Utilizam enzimas proteolíticas para correlacionar com a digestão da proteína “ in vitro” imitando a digestão humana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</p:txBody>
      </p:sp>
      <p:sp>
        <p:nvSpPr>
          <p:cNvPr id="29700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828D5DE-151E-48A2-8D52-E9617E8F20C0}" type="slidenum">
              <a:rPr lang="pt-BR" smtClean="0"/>
              <a:pPr/>
              <a:t>22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PROTEÍNAS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mtClean="0"/>
              <a:t>São geralmente solúveis em soluções diluídas de ácidos e bases</a:t>
            </a:r>
          </a:p>
          <a:p>
            <a:pPr eaLnBrk="1" hangingPunct="1"/>
            <a:r>
              <a:rPr lang="pt-BR" smtClean="0"/>
              <a:t>Em soluções aquosas apresentam alto momento dipolar</a:t>
            </a:r>
          </a:p>
          <a:p>
            <a:pPr eaLnBrk="1" hangingPunct="1"/>
            <a:r>
              <a:rPr lang="pt-BR" smtClean="0"/>
              <a:t>Íon dipolar neutro</a:t>
            </a:r>
          </a:p>
        </p:txBody>
      </p:sp>
      <p:sp>
        <p:nvSpPr>
          <p:cNvPr id="10244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D0C10CF-EF46-4BB7-8781-E69044A3F56A}" type="slidenum">
              <a:rPr lang="pt-BR" smtClean="0"/>
              <a:pPr/>
              <a:t>3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PROTEÍNAS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mtClean="0"/>
              <a:t>Reações químicas podem envolver os grupos amínico, carboxílicos ou outros grupos das cadeias laterais que sejam reativos, tais como as sulfidrilas ou hidroxilas</a:t>
            </a:r>
          </a:p>
          <a:p>
            <a:pPr eaLnBrk="1" hangingPunct="1"/>
            <a:r>
              <a:rPr lang="pt-BR" smtClean="0"/>
              <a:t>Podem, algumas reações, envolver mais de um grupo reativo. </a:t>
            </a:r>
          </a:p>
        </p:txBody>
      </p:sp>
      <p:sp>
        <p:nvSpPr>
          <p:cNvPr id="11268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2CE9440-F11E-4AAF-A269-3B2C644637D6}" type="slidenum">
              <a:rPr lang="pt-BR" smtClean="0"/>
              <a:pPr/>
              <a:t>4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KJELDAHL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mtClean="0">
                <a:sym typeface="Symbol" pitchFamily="18" charset="2"/>
              </a:rPr>
              <a:t>N total</a:t>
            </a:r>
          </a:p>
          <a:p>
            <a:pPr eaLnBrk="1" hangingPunct="1"/>
            <a:r>
              <a:rPr lang="pt-BR" smtClean="0">
                <a:sym typeface="Symbol" pitchFamily="18" charset="2"/>
              </a:rPr>
              <a:t>Cuidado substâncias não protéicas</a:t>
            </a:r>
          </a:p>
          <a:p>
            <a:pPr eaLnBrk="1" hangingPunct="1"/>
            <a:r>
              <a:rPr lang="pt-BR" smtClean="0">
                <a:sym typeface="Symbol" pitchFamily="18" charset="2"/>
              </a:rPr>
              <a:t>Sais de amônio, bases purínicas</a:t>
            </a:r>
          </a:p>
          <a:p>
            <a:pPr eaLnBrk="1" hangingPunct="1"/>
            <a:r>
              <a:rPr lang="pt-BR" smtClean="0">
                <a:sym typeface="Symbol" pitchFamily="18" charset="2"/>
              </a:rPr>
              <a:t>Mesmo em pequenas quantidades podem prejudicar a exatidão da determinação</a:t>
            </a:r>
          </a:p>
        </p:txBody>
      </p:sp>
      <p:sp>
        <p:nvSpPr>
          <p:cNvPr id="12292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71A4272-81C0-4A8E-A479-5FA99B75358B}" type="slidenum">
              <a:rPr lang="pt-BR" smtClean="0"/>
              <a:pPr/>
              <a:t>5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8707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 KJELDAHL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  <p:sp>
        <p:nvSpPr>
          <p:cNvPr id="13316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5BB824E-1320-4722-AD0C-3614F4F6D1D7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0" y="838200"/>
            <a:ext cx="8686800" cy="565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pt-BR" sz="2800">
                <a:latin typeface="Times New Roman" pitchFamily="18" charset="0"/>
                <a:cs typeface="Times New Roman" pitchFamily="18" charset="0"/>
              </a:rPr>
              <a:t>Baseado:</a:t>
            </a:r>
          </a:p>
          <a:p>
            <a:pPr lvl="1" algn="just"/>
            <a:r>
              <a:rPr lang="pt-BR" sz="2800">
                <a:latin typeface="Times New Roman" pitchFamily="18" charset="0"/>
                <a:cs typeface="Times New Roman" pitchFamily="18" charset="0"/>
              </a:rPr>
              <a:t>Combustão da amostra pelo aquecimento com ácido sulfúrico concentrado na presença de metais e outros catalizadores</a:t>
            </a:r>
          </a:p>
          <a:p>
            <a:pPr lvl="1" algn="just"/>
            <a:r>
              <a:rPr lang="pt-BR" sz="2800">
                <a:latin typeface="Times New Roman" pitchFamily="18" charset="0"/>
                <a:cs typeface="Times New Roman" pitchFamily="18" charset="0"/>
              </a:rPr>
              <a:t>Redução do N orgânico da amostra para sulfato de amônio e depois amônia a qual é retida em solução como sulfato de amônio.</a:t>
            </a:r>
          </a:p>
          <a:p>
            <a:pPr algn="just"/>
            <a:r>
              <a:rPr lang="pt-BR" sz="2800">
                <a:latin typeface="Times New Roman" pitchFamily="18" charset="0"/>
                <a:cs typeface="Times New Roman" pitchFamily="18" charset="0"/>
              </a:rPr>
              <a:t>    Material digerido é alcalinizado e destilado </a:t>
            </a:r>
          </a:p>
          <a:p>
            <a:pPr algn="just"/>
            <a:r>
              <a:rPr lang="pt-BR" sz="2800">
                <a:latin typeface="Times New Roman" pitchFamily="18" charset="0"/>
                <a:cs typeface="Times New Roman" pitchFamily="18" charset="0"/>
              </a:rPr>
              <a:t>    para amônia ser capturada em ácido bórico</a:t>
            </a:r>
          </a:p>
          <a:p>
            <a:pPr algn="just"/>
            <a:r>
              <a:rPr lang="pt-BR" sz="2800">
                <a:latin typeface="Times New Roman" pitchFamily="18" charset="0"/>
                <a:cs typeface="Times New Roman" pitchFamily="18" charset="0"/>
              </a:rPr>
              <a:t>    Titulação da amônia com solução de </a:t>
            </a:r>
          </a:p>
          <a:p>
            <a:pPr algn="just"/>
            <a:r>
              <a:rPr lang="pt-BR" sz="2800">
                <a:latin typeface="Times New Roman" pitchFamily="18" charset="0"/>
                <a:cs typeface="Times New Roman" pitchFamily="18" charset="0"/>
              </a:rPr>
              <a:t>     ácido sulfúrico </a:t>
            </a:r>
          </a:p>
          <a:p>
            <a:pPr lvl="1"/>
            <a:r>
              <a:rPr lang="pt-BR" sz="200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pt-BR" sz="2000" baseline="-25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000" baseline="3000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pt-BR" sz="2000">
                <a:latin typeface="Times New Roman" pitchFamily="18" charset="0"/>
                <a:cs typeface="Times New Roman" pitchFamily="18" charset="0"/>
              </a:rPr>
              <a:t>Predomina em meio ácido</a:t>
            </a:r>
          </a:p>
          <a:p>
            <a:pPr lvl="1"/>
            <a:endParaRPr lang="pt-BR" sz="2000" baseline="3000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BR" sz="200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pt-BR" sz="2000" baseline="-2500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pt-BR" sz="2000">
                <a:latin typeface="Times New Roman" pitchFamily="18" charset="0"/>
                <a:cs typeface="Times New Roman" pitchFamily="18" charset="0"/>
              </a:rPr>
              <a:t>Predomina em meio básico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8707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KJELDAHL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2875" y="1447800"/>
            <a:ext cx="8858250" cy="505301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pt-BR" sz="2800" smtClean="0"/>
              <a:t>Podem ser realizadas adaptações ao método com melhoria dos equipamentos e de escalas, semi- micro e micro, aparelhos mecanizados e automatizados.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pt-BR" sz="2800" smtClean="0"/>
              <a:t>Reação entre a amônia e reagente de Nessler para determinação de N em amido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pt-BR" sz="2800" smtClean="0"/>
              <a:t>Reação de Betheot- cor verde brilhante formada pela reação de amônia com uma solução alcalina (salicilato de sódio, nitroprussiato e dicloroisocianurato)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pt-BR" sz="2800" smtClean="0"/>
              <a:t>Podem ser utilizados equipamentos automatizados.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pt-BR" sz="280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pt-BR" sz="2800" smtClean="0"/>
          </a:p>
        </p:txBody>
      </p:sp>
      <p:sp>
        <p:nvSpPr>
          <p:cNvPr id="14340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FBC12CA-5C9C-49C6-B695-5D48B27780AB}" type="slidenum">
              <a:rPr lang="pt-BR" smtClean="0"/>
              <a:pPr/>
              <a:t>7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68707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KJELDAHL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00200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Pode ser detectado N inorgânico como por exemplo nitratos e nitrito – não dá para saber a proporção exata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6,25 – fatores são baseados na média de N contido nas proteínas encontradas nos alimentos (16%)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12 a 19%  de proteína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Análise de aminoácidos</a:t>
            </a:r>
          </a:p>
          <a:p>
            <a:pPr eaLnBrk="1" hangingPunct="1">
              <a:lnSpc>
                <a:spcPct val="90000"/>
              </a:lnSpc>
            </a:pPr>
            <a:endParaRPr lang="pt-BR" sz="2800" smtClean="0"/>
          </a:p>
        </p:txBody>
      </p:sp>
      <p:sp>
        <p:nvSpPr>
          <p:cNvPr id="15364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29F3D9E-6A5D-4C8A-803F-83A978679D2D}" type="slidenum">
              <a:rPr lang="pt-BR" smtClean="0"/>
              <a:pPr/>
              <a:t>8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8707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KJELDAHL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066800"/>
            <a:ext cx="7696200" cy="3657600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dirty="0" smtClean="0"/>
              <a:t>Leveduras 15% do nitrogênio está na forma de ácidos nucléicos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dirty="0" smtClean="0"/>
              <a:t>Carne de tubarão e peixes cartilaginosos pode apresentar 3% de uréia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dirty="0" smtClean="0"/>
              <a:t>Tratamento com TCA para precipitação das proteínas antes de realizar a dosagem do N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dirty="0" smtClean="0"/>
              <a:t>Calibração de instrumentos são realizadas a partir do </a:t>
            </a:r>
            <a:r>
              <a:rPr lang="pt-BR" sz="2800" dirty="0" err="1" smtClean="0"/>
              <a:t>Kjeldahl</a:t>
            </a:r>
            <a:endParaRPr lang="pt-BR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dirty="0" smtClean="0"/>
              <a:t>Desvantagem é que não mede a proteína verdadeira</a:t>
            </a:r>
          </a:p>
        </p:txBody>
      </p:sp>
      <p:sp>
        <p:nvSpPr>
          <p:cNvPr id="16388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54D72E2-52AC-41EF-A8F4-BDDFCBFB2BD4}" type="slidenum">
              <a:rPr lang="pt-BR" smtClean="0"/>
              <a:pPr/>
              <a:t>9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alcão Envidraçado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131</TotalTime>
  <Words>816</Words>
  <Application>Microsoft Office PowerPoint</Application>
  <PresentationFormat>Apresentação na tela (4:3)</PresentationFormat>
  <Paragraphs>138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0" baseType="lpstr">
      <vt:lpstr>Arial</vt:lpstr>
      <vt:lpstr>Century Schoolbook</vt:lpstr>
      <vt:lpstr>Wingdings</vt:lpstr>
      <vt:lpstr>Wingdings 2</vt:lpstr>
      <vt:lpstr>Calibri</vt:lpstr>
      <vt:lpstr>Symbol</vt:lpstr>
      <vt:lpstr>Times New Roman</vt:lpstr>
      <vt:lpstr>Balcão Envidraçado</vt:lpstr>
      <vt:lpstr>PROTEÍNAS</vt:lpstr>
      <vt:lpstr>PROTEÍNAS</vt:lpstr>
      <vt:lpstr>PROTEÍNAS</vt:lpstr>
      <vt:lpstr>PROTEÍNAS</vt:lpstr>
      <vt:lpstr>KJELDAHL</vt:lpstr>
      <vt:lpstr> KJELDAHL</vt:lpstr>
      <vt:lpstr>KJELDAHL</vt:lpstr>
      <vt:lpstr>KJELDAHL</vt:lpstr>
      <vt:lpstr>KJELDAHL</vt:lpstr>
      <vt:lpstr>DESTILAÇÃO DIRETA</vt:lpstr>
      <vt:lpstr>COLORIMÉTRICOS</vt:lpstr>
      <vt:lpstr>COLORIMÉTRICOS</vt:lpstr>
      <vt:lpstr>COLORIMÉTRICOS</vt:lpstr>
      <vt:lpstr>INFRAVERMELHO</vt:lpstr>
      <vt:lpstr>ULTRAVIOLETA</vt:lpstr>
      <vt:lpstr>AMINOÁCIDOS</vt:lpstr>
      <vt:lpstr>AMINOÁCIDOS</vt:lpstr>
      <vt:lpstr>AMINOÁCIDOS</vt:lpstr>
      <vt:lpstr>AMINOÁCIDOS</vt:lpstr>
      <vt:lpstr>AMINOÁCIDOS</vt:lpstr>
      <vt:lpstr>AMINOÁCIDOS</vt:lpstr>
      <vt:lpstr>DIGESTIBILIDADE “IN VITRO”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PROTEÍNAS</dc:title>
  <dc:creator>Solange</dc:creator>
  <cp:lastModifiedBy>Solange</cp:lastModifiedBy>
  <cp:revision>11</cp:revision>
  <dcterms:created xsi:type="dcterms:W3CDTF">2008-04-07T16:35:14Z</dcterms:created>
  <dcterms:modified xsi:type="dcterms:W3CDTF">2016-04-27T13:58:00Z</dcterms:modified>
</cp:coreProperties>
</file>