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1" r:id="rId3"/>
    <p:sldId id="270" r:id="rId4"/>
    <p:sldId id="258" r:id="rId5"/>
    <p:sldId id="269" r:id="rId6"/>
    <p:sldId id="259" r:id="rId7"/>
    <p:sldId id="262" r:id="rId8"/>
    <p:sldId id="263" r:id="rId9"/>
    <p:sldId id="272" r:id="rId10"/>
    <p:sldId id="264" r:id="rId11"/>
    <p:sldId id="265" r:id="rId12"/>
    <p:sldId id="268" r:id="rId13"/>
    <p:sldId id="260" r:id="rId14"/>
    <p:sldId id="261" r:id="rId15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3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9E30A-A11F-4994-83C4-37FBE90FAA2F}" type="datetimeFigureOut">
              <a:rPr lang="pt-BR" smtClean="0"/>
              <a:pPr/>
              <a:t>13/10/2017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B538F-D97C-4312-850F-82475467637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330632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9E30A-A11F-4994-83C4-37FBE90FAA2F}" type="datetimeFigureOut">
              <a:rPr lang="pt-BR" smtClean="0"/>
              <a:pPr/>
              <a:t>13/10/2017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B538F-D97C-4312-850F-82475467637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346773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9E30A-A11F-4994-83C4-37FBE90FAA2F}" type="datetimeFigureOut">
              <a:rPr lang="pt-BR" smtClean="0"/>
              <a:pPr/>
              <a:t>13/10/2017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B538F-D97C-4312-850F-82475467637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420508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9E30A-A11F-4994-83C4-37FBE90FAA2F}" type="datetimeFigureOut">
              <a:rPr lang="pt-BR" smtClean="0"/>
              <a:pPr/>
              <a:t>13/10/2017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B538F-D97C-4312-850F-82475467637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954826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9E30A-A11F-4994-83C4-37FBE90FAA2F}" type="datetimeFigureOut">
              <a:rPr lang="pt-BR" smtClean="0"/>
              <a:pPr/>
              <a:t>13/10/2017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B538F-D97C-4312-850F-82475467637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78873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9E30A-A11F-4994-83C4-37FBE90FAA2F}" type="datetimeFigureOut">
              <a:rPr lang="pt-BR" smtClean="0"/>
              <a:pPr/>
              <a:t>13/10/2017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B538F-D97C-4312-850F-82475467637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526013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9E30A-A11F-4994-83C4-37FBE90FAA2F}" type="datetimeFigureOut">
              <a:rPr lang="pt-BR" smtClean="0"/>
              <a:pPr/>
              <a:t>13/10/2017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B538F-D97C-4312-850F-82475467637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849426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9E30A-A11F-4994-83C4-37FBE90FAA2F}" type="datetimeFigureOut">
              <a:rPr lang="pt-BR" smtClean="0"/>
              <a:pPr/>
              <a:t>13/10/2017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B538F-D97C-4312-850F-82475467637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098699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9E30A-A11F-4994-83C4-37FBE90FAA2F}" type="datetimeFigureOut">
              <a:rPr lang="pt-BR" smtClean="0"/>
              <a:pPr/>
              <a:t>13/10/2017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B538F-D97C-4312-850F-82475467637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332480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9E30A-A11F-4994-83C4-37FBE90FAA2F}" type="datetimeFigureOut">
              <a:rPr lang="pt-BR" smtClean="0"/>
              <a:pPr/>
              <a:t>13/10/2017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B538F-D97C-4312-850F-82475467637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999956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9E30A-A11F-4994-83C4-37FBE90FAA2F}" type="datetimeFigureOut">
              <a:rPr lang="pt-BR" smtClean="0"/>
              <a:pPr/>
              <a:t>13/10/2017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B538F-D97C-4312-850F-82475467637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16259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E9E30A-A11F-4994-83C4-37FBE90FAA2F}" type="datetimeFigureOut">
              <a:rPr lang="pt-BR" smtClean="0"/>
              <a:pPr/>
              <a:t>13/10/2017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EB538F-D97C-4312-850F-82475467637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01584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5.jpeg"/><Relationship Id="rId2" Type="http://schemas.openxmlformats.org/officeDocument/2006/relationships/hyperlink" Target="https://www.google.com.br/url?sa=i&amp;rct=j&amp;q=&amp;esrc=s&amp;frm=1&amp;source=images&amp;cd=&amp;cad=rja&amp;uact=8&amp;ved=2ahUKEwiYtrabvMLaAhUIQ5AKHZJcAEQQjRx6BAgAEAU&amp;url=https://s3-eu-west-1.amazonaws.com/lercm.aa/AV/MAAV/htm/S03/MAAV_S3.html&amp;psig=AOvVaw2z2UoZrHsb4lWmP1QJ2ngL&amp;ust=1524094375769654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oogle.com.br/url?sa=i&amp;rct=j&amp;q=&amp;esrc=s&amp;frm=1&amp;source=images&amp;cd=&amp;cad=rja&amp;uact=8&amp;ved=2ahUKEwjkg6zJvcLaAhWDfZAKHbAcAR8QjRx6BAgAEAU&amp;url=https://pt.depositphotos.com/8301168/stock-photo-anatomical-overlays-hand.html&amp;psig=AOvVaw1EKLEAfxu5zbSVZxH_9fvw&amp;ust=1524094517535809" TargetMode="External"/><Relationship Id="rId5" Type="http://schemas.openxmlformats.org/officeDocument/2006/relationships/image" Target="../media/image4.jpeg"/><Relationship Id="rId4" Type="http://schemas.openxmlformats.org/officeDocument/2006/relationships/hyperlink" Target="https://www.google.com.br/url?sa=i&amp;rct=j&amp;q=&amp;esrc=s&amp;frm=1&amp;source=images&amp;cd=&amp;cad=rja&amp;uact=8&amp;ved=2ahUKEwiKhtimvcLaAhVBgpAKHd4nBWsQjRx6BAgAEAU&amp;url=https://cienciasmorfologicas.webnode.pt/introdu%C3%A7%C3%A3o%20a%20anatomia/terminologia-anatomica/&amp;psig=AOvVaw1EKLEAfxu5zbSVZxH_9fvw&amp;ust=1524094517535809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ogle.com.br/url?sa=i&amp;rct=j&amp;q=&amp;esrc=s&amp;frm=1&amp;source=images&amp;cd=&amp;cad=rja&amp;uact=8&amp;ved=2ahUKEwiw4M7ty8LaAhWJhJAKHa0uBvcQjRx6BAgAEAU&amp;url=https://br.depositphotos.com/8053799/stock-photo-hand-holding-shopping-bag.html&amp;psig=AOvVaw0XMoNMx2Ba51wNs902FFKA&amp;ust=1524098573948103" TargetMode="External"/><Relationship Id="rId3" Type="http://schemas.openxmlformats.org/officeDocument/2006/relationships/hyperlink" Target="https://www.google.com.br/url?sa=i&amp;rct=j&amp;q=&amp;esrc=s&amp;frm=1&amp;source=images&amp;cd=&amp;cad=rja&amp;uact=8&amp;ved=2ahUKEwjomuaQucLaAhUDGJAKHUi5BoAQjRx6BAgAEAU&amp;url=https://pt.dreamstime.com/imagem-de-stock-compartimento-rolado-na-m%C3%A3o-image25781501&amp;psig=AOvVaw0zM1xDWeFW4HIKQtF8jayc&amp;ust=1524093403894140" TargetMode="External"/><Relationship Id="rId7" Type="http://schemas.openxmlformats.org/officeDocument/2006/relationships/image" Target="../media/image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hyperlink" Target="http://www.google.com.br/url?sa=i&amp;rct=j&amp;q=&amp;esrc=s&amp;frm=1&amp;source=images&amp;cd=&amp;cad=rja&amp;uact=8&amp;ved=2ahUKEwj_zcSuusLaAhXDfZAKHVFCARgQjRx6BAgAEAU&amp;url=http://www.neurofisiointensiva.com/terapia-ocupacional-conheca-os-tipos-de-preensao/&amp;psig=AOvVaw3AjqUZCj7bHKjqGOB90eBG&amp;ust=1524093769730747" TargetMode="External"/><Relationship Id="rId4" Type="http://schemas.openxmlformats.org/officeDocument/2006/relationships/image" Target="../media/image7.jpeg"/><Relationship Id="rId9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www.google.com.br/url?sa=i&amp;rct=j&amp;q=&amp;esrc=s&amp;frm=1&amp;source=images&amp;cd=&amp;cad=rja&amp;uact=8&amp;ved=2ahUKEwi0qanGuMLaAhUGCpAKHTDADlAQjRx6BAgAEAU&amp;url=http://www.radiologia.online/compartimentos-musculares-do-membro-superior/&amp;psig=AOvVaw0zM1xDWeFW4HIKQtF8jayc&amp;ust=1524093403894140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7504" y="3933056"/>
            <a:ext cx="8964488" cy="1201688"/>
          </a:xfrm>
        </p:spPr>
        <p:txBody>
          <a:bodyPr>
            <a:normAutofit fontScale="25000" lnSpcReduction="20000"/>
          </a:bodyPr>
          <a:lstStyle/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r>
              <a:rPr lang="pt-BR" sz="9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ANATOMIA TOPOGRÁFICA DOS MEMBROS SUPERIORES</a:t>
            </a:r>
          </a:p>
          <a:p>
            <a:r>
              <a:rPr lang="pt-BR" sz="9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AULA 4: </a:t>
            </a:r>
            <a:r>
              <a:rPr lang="pt-BR" sz="96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Ossos </a:t>
            </a:r>
            <a:r>
              <a:rPr lang="pt-BR" sz="9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articulações do carpo e da </a:t>
            </a:r>
            <a:r>
              <a:rPr lang="pt-BR" sz="96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mão. </a:t>
            </a: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4644008" y="6279703"/>
            <a:ext cx="4319017" cy="40011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pt-BR" sz="20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Prof. Dr. Luís Fernando </a:t>
            </a:r>
            <a:r>
              <a:rPr lang="pt-BR" sz="2000" b="1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Tirapelli</a:t>
            </a:r>
            <a:endParaRPr lang="pt-BR" sz="20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5" descr="brasao USP -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96403"/>
            <a:ext cx="1499453" cy="1942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C:\Users\Lab Biol\Desktop\image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16632"/>
            <a:ext cx="5462257" cy="4096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0081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>
            <a:lum bright="-12000" contrast="12000"/>
          </a:blip>
          <a:srcRect/>
          <a:stretch>
            <a:fillRect/>
          </a:stretch>
        </p:blipFill>
        <p:spPr bwMode="auto">
          <a:xfrm>
            <a:off x="858838" y="1827213"/>
            <a:ext cx="3673475" cy="4267200"/>
          </a:xfrm>
          <a:prstGeom prst="rect">
            <a:avLst/>
          </a:prstGeom>
          <a:noFill/>
          <a:ln w="38160">
            <a:solidFill>
              <a:srgbClr val="000099"/>
            </a:solidFill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lum bright="-12000" contrast="12000"/>
          </a:blip>
          <a:srcRect/>
          <a:stretch>
            <a:fillRect/>
          </a:stretch>
        </p:blipFill>
        <p:spPr bwMode="auto">
          <a:xfrm>
            <a:off x="4894263" y="1827213"/>
            <a:ext cx="3670300" cy="4268787"/>
          </a:xfrm>
          <a:prstGeom prst="rect">
            <a:avLst/>
          </a:prstGeom>
          <a:noFill/>
          <a:ln w="38160">
            <a:solidFill>
              <a:srgbClr val="000099"/>
            </a:solidFill>
            <a:miter lim="800000"/>
            <a:headEnd/>
            <a:tailEnd/>
          </a:ln>
          <a:effectLst/>
        </p:spPr>
      </p:pic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524000" y="1456457"/>
            <a:ext cx="2546350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b="1" dirty="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Anterior (palmar)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5592763" y="1456457"/>
            <a:ext cx="2479675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b="1" dirty="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Posterior (dorsal)</a:t>
            </a:r>
          </a:p>
        </p:txBody>
      </p:sp>
      <p:grpSp>
        <p:nvGrpSpPr>
          <p:cNvPr id="8" name="Group 9"/>
          <p:cNvGrpSpPr>
            <a:grpSpLocks/>
          </p:cNvGrpSpPr>
          <p:nvPr/>
        </p:nvGrpSpPr>
        <p:grpSpPr bwMode="auto">
          <a:xfrm>
            <a:off x="4992688" y="3455988"/>
            <a:ext cx="3368675" cy="506412"/>
            <a:chOff x="3145" y="2177"/>
            <a:chExt cx="2122" cy="319"/>
          </a:xfrm>
        </p:grpSpPr>
        <p:sp>
          <p:nvSpPr>
            <p:cNvPr id="9" name="Line 7"/>
            <p:cNvSpPr>
              <a:spLocks noChangeShapeType="1"/>
            </p:cNvSpPr>
            <p:nvPr/>
          </p:nvSpPr>
          <p:spPr bwMode="auto">
            <a:xfrm flipH="1">
              <a:off x="4739" y="2256"/>
              <a:ext cx="528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10" name="Line 8"/>
            <p:cNvSpPr>
              <a:spLocks noChangeShapeType="1"/>
            </p:cNvSpPr>
            <p:nvPr/>
          </p:nvSpPr>
          <p:spPr bwMode="auto">
            <a:xfrm>
              <a:off x="3145" y="2177"/>
              <a:ext cx="384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11" name="CaixaDeTexto 10"/>
          <p:cNvSpPr txBox="1"/>
          <p:nvPr/>
        </p:nvSpPr>
        <p:spPr>
          <a:xfrm>
            <a:off x="1979712" y="-27384"/>
            <a:ext cx="5256584" cy="230832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800" dirty="0" smtClean="0"/>
              <a:t>Ligamentos</a:t>
            </a:r>
          </a:p>
          <a:p>
            <a:pPr algn="ctr"/>
            <a:r>
              <a:rPr lang="pt-BR" sz="2000" b="1" dirty="0" err="1" smtClean="0">
                <a:solidFill>
                  <a:schemeClr val="tx2"/>
                </a:solidFill>
              </a:rPr>
              <a:t>Rádiocárpico</a:t>
            </a:r>
            <a:r>
              <a:rPr lang="pt-BR" sz="2000" b="1" dirty="0" smtClean="0">
                <a:solidFill>
                  <a:schemeClr val="tx2"/>
                </a:solidFill>
              </a:rPr>
              <a:t> palmar e dorsal</a:t>
            </a:r>
          </a:p>
          <a:p>
            <a:pPr algn="ctr"/>
            <a:r>
              <a:rPr lang="pt-BR" sz="2000" b="1" dirty="0" err="1" smtClean="0">
                <a:solidFill>
                  <a:schemeClr val="tx2"/>
                </a:solidFill>
              </a:rPr>
              <a:t>Carpometacárpicos</a:t>
            </a:r>
            <a:r>
              <a:rPr lang="pt-BR" sz="2000" b="1" dirty="0" smtClean="0">
                <a:solidFill>
                  <a:schemeClr val="tx2"/>
                </a:solidFill>
              </a:rPr>
              <a:t>  palmares e dorsais</a:t>
            </a:r>
          </a:p>
          <a:p>
            <a:pPr algn="ctr"/>
            <a:r>
              <a:rPr lang="pt-BR" sz="2000" b="1" dirty="0" err="1" smtClean="0">
                <a:solidFill>
                  <a:schemeClr val="tx2"/>
                </a:solidFill>
              </a:rPr>
              <a:t>Metacarpais</a:t>
            </a:r>
            <a:r>
              <a:rPr lang="pt-BR" sz="2000" b="1" dirty="0" smtClean="0">
                <a:solidFill>
                  <a:schemeClr val="tx2"/>
                </a:solidFill>
              </a:rPr>
              <a:t> interósseos</a:t>
            </a:r>
          </a:p>
          <a:p>
            <a:pPr algn="ctr"/>
            <a:endParaRPr lang="pt-BR" sz="2800" dirty="0" smtClean="0">
              <a:solidFill>
                <a:schemeClr val="tx2"/>
              </a:solidFill>
            </a:endParaRPr>
          </a:p>
          <a:p>
            <a:pPr algn="ctr"/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1665089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>
            <a:lum bright="-6000" contrast="6000"/>
          </a:blip>
          <a:srcRect/>
          <a:stretch>
            <a:fillRect/>
          </a:stretch>
        </p:blipFill>
        <p:spPr bwMode="auto">
          <a:xfrm>
            <a:off x="1520825" y="1733550"/>
            <a:ext cx="6477000" cy="4521200"/>
          </a:xfrm>
          <a:prstGeom prst="rect">
            <a:avLst/>
          </a:prstGeom>
          <a:noFill/>
          <a:ln w="38160">
            <a:solidFill>
              <a:srgbClr val="000099"/>
            </a:solidFill>
            <a:miter lim="800000"/>
            <a:headEnd/>
            <a:tailEnd/>
          </a:ln>
          <a:effectLst/>
        </p:spPr>
      </p:pic>
      <p:grpSp>
        <p:nvGrpSpPr>
          <p:cNvPr id="5" name="Group 9"/>
          <p:cNvGrpSpPr>
            <a:grpSpLocks/>
          </p:cNvGrpSpPr>
          <p:nvPr/>
        </p:nvGrpSpPr>
        <p:grpSpPr bwMode="auto">
          <a:xfrm>
            <a:off x="1568450" y="3757613"/>
            <a:ext cx="3476625" cy="890587"/>
            <a:chOff x="988" y="2367"/>
            <a:chExt cx="2190" cy="561"/>
          </a:xfrm>
        </p:grpSpPr>
        <p:sp>
          <p:nvSpPr>
            <p:cNvPr id="6" name="Rectangle 4"/>
            <p:cNvSpPr>
              <a:spLocks noChangeArrowheads="1"/>
            </p:cNvSpPr>
            <p:nvPr/>
          </p:nvSpPr>
          <p:spPr bwMode="auto">
            <a:xfrm>
              <a:off x="988" y="2496"/>
              <a:ext cx="1152" cy="144"/>
            </a:xfrm>
            <a:prstGeom prst="rect">
              <a:avLst/>
            </a:prstGeom>
            <a:noFill/>
            <a:ln w="19050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7" name="Oval 5"/>
            <p:cNvSpPr>
              <a:spLocks noChangeArrowheads="1"/>
            </p:cNvSpPr>
            <p:nvPr/>
          </p:nvSpPr>
          <p:spPr bwMode="auto">
            <a:xfrm flipH="1" flipV="1">
              <a:off x="2539" y="2395"/>
              <a:ext cx="144" cy="144"/>
            </a:xfrm>
            <a:prstGeom prst="ellips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8" name="Oval 6"/>
            <p:cNvSpPr>
              <a:spLocks noChangeArrowheads="1"/>
            </p:cNvSpPr>
            <p:nvPr/>
          </p:nvSpPr>
          <p:spPr bwMode="auto">
            <a:xfrm flipH="1" flipV="1">
              <a:off x="2943" y="2367"/>
              <a:ext cx="144" cy="144"/>
            </a:xfrm>
            <a:prstGeom prst="ellips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9" name="Oval 7"/>
            <p:cNvSpPr>
              <a:spLocks noChangeArrowheads="1"/>
            </p:cNvSpPr>
            <p:nvPr/>
          </p:nvSpPr>
          <p:spPr bwMode="auto">
            <a:xfrm flipH="1" flipV="1">
              <a:off x="2744" y="2768"/>
              <a:ext cx="144" cy="144"/>
            </a:xfrm>
            <a:prstGeom prst="ellips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" name="Oval 8"/>
            <p:cNvSpPr>
              <a:spLocks noChangeArrowheads="1"/>
            </p:cNvSpPr>
            <p:nvPr/>
          </p:nvSpPr>
          <p:spPr bwMode="auto">
            <a:xfrm flipH="1" flipV="1">
              <a:off x="3034" y="2784"/>
              <a:ext cx="144" cy="144"/>
            </a:xfrm>
            <a:prstGeom prst="ellips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</p:grp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2843808" y="904875"/>
            <a:ext cx="3749016" cy="525401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800" b="1" dirty="0" smtClean="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Ligamentos interósseos</a:t>
            </a:r>
            <a:endParaRPr lang="pt-BR" sz="2800" b="1" dirty="0">
              <a:solidFill>
                <a:srgbClr val="000000"/>
              </a:solidFill>
              <a:ea typeface="Lucida Sans Unicode" pitchFamily="34" charset="0"/>
              <a:cs typeface="Lucida Sans Unicod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9338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400" dirty="0" smtClean="0"/>
              <a:t>Ligamentos das articulações MCF e IF</a:t>
            </a:r>
            <a:br>
              <a:rPr lang="pt-BR" sz="2400" dirty="0" smtClean="0"/>
            </a:br>
            <a:r>
              <a:rPr lang="pt-BR" sz="2400" dirty="0" smtClean="0">
                <a:solidFill>
                  <a:schemeClr val="tx2"/>
                </a:solidFill>
              </a:rPr>
              <a:t>-</a:t>
            </a:r>
            <a:r>
              <a:rPr lang="pt-BR" sz="2400" dirty="0" smtClean="0"/>
              <a:t> </a:t>
            </a:r>
            <a:r>
              <a:rPr lang="pt-BR" sz="2400" dirty="0" smtClean="0">
                <a:solidFill>
                  <a:schemeClr val="tx2"/>
                </a:solidFill>
              </a:rPr>
              <a:t>Colaterais medial e lateral: </a:t>
            </a:r>
            <a:endParaRPr lang="pt-BR" sz="2400" dirty="0">
              <a:solidFill>
                <a:schemeClr val="tx2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>
            <a:lum bright="-18000" contrast="24000"/>
          </a:blip>
          <a:srcRect/>
          <a:stretch>
            <a:fillRect/>
          </a:stretch>
        </p:blipFill>
        <p:spPr bwMode="auto">
          <a:xfrm>
            <a:off x="1482725" y="1841500"/>
            <a:ext cx="6477000" cy="4254500"/>
          </a:xfrm>
          <a:prstGeom prst="rect">
            <a:avLst/>
          </a:prstGeom>
          <a:noFill/>
          <a:ln w="19080">
            <a:solidFill>
              <a:srgbClr val="000099"/>
            </a:solidFill>
            <a:miter lim="800000"/>
            <a:headEnd/>
            <a:tailEnd/>
          </a:ln>
          <a:effectLst/>
        </p:spPr>
      </p:pic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4402138" y="1839913"/>
            <a:ext cx="847725" cy="3063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1400" b="1" dirty="0" err="1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elipsóide</a:t>
            </a:r>
            <a:endParaRPr lang="pt-BR" sz="1400" b="1" dirty="0">
              <a:solidFill>
                <a:srgbClr val="000000"/>
              </a:solidFill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7" name="Line 3"/>
          <p:cNvSpPr>
            <a:spLocks noChangeShapeType="1"/>
          </p:cNvSpPr>
          <p:nvPr/>
        </p:nvSpPr>
        <p:spPr bwMode="auto">
          <a:xfrm flipH="1">
            <a:off x="4341813" y="2133600"/>
            <a:ext cx="460375" cy="533400"/>
          </a:xfrm>
          <a:prstGeom prst="line">
            <a:avLst/>
          </a:prstGeom>
          <a:noFill/>
          <a:ln w="1908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8" name="Line 6"/>
          <p:cNvSpPr>
            <a:spLocks noChangeShapeType="1"/>
          </p:cNvSpPr>
          <p:nvPr/>
        </p:nvSpPr>
        <p:spPr bwMode="auto">
          <a:xfrm flipV="1">
            <a:off x="5638800" y="2817813"/>
            <a:ext cx="1295400" cy="765175"/>
          </a:xfrm>
          <a:prstGeom prst="line">
            <a:avLst/>
          </a:prstGeom>
          <a:noFill/>
          <a:ln w="1908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9" name="Line 5"/>
          <p:cNvSpPr>
            <a:spLocks noChangeShapeType="1"/>
          </p:cNvSpPr>
          <p:nvPr/>
        </p:nvSpPr>
        <p:spPr bwMode="auto">
          <a:xfrm flipV="1">
            <a:off x="5638800" y="2817813"/>
            <a:ext cx="304800" cy="765175"/>
          </a:xfrm>
          <a:prstGeom prst="line">
            <a:avLst/>
          </a:prstGeom>
          <a:noFill/>
          <a:ln w="1908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5173663" y="3505200"/>
            <a:ext cx="2497137" cy="3063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1400" b="1" dirty="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Cilíndricas (gínglimo angular)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5004048" y="260648"/>
            <a:ext cx="4032448" cy="1143000"/>
          </a:xfrm>
          <a:solidFill>
            <a:schemeClr val="accent1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l" eaLnBrk="1" hangingPunct="1">
              <a:defRPr/>
            </a:pPr>
            <a:r>
              <a:rPr lang="pt-BR" altLang="pt-BR" sz="2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           RESUMO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xfrm>
            <a:off x="2051720" y="3829104"/>
            <a:ext cx="6841455" cy="954107"/>
          </a:xfrm>
        </p:spPr>
        <p:txBody>
          <a:bodyPr wrap="square">
            <a:spAutoFit/>
          </a:bodyPr>
          <a:lstStyle/>
          <a:p>
            <a:pPr marL="0" indent="0" algn="ctr">
              <a:spcBef>
                <a:spcPct val="0"/>
              </a:spcBef>
            </a:pPr>
            <a:endParaRPr lang="pt-BR" altLang="pt-BR" sz="2000" b="1" dirty="0" smtClean="0"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0" indent="0" algn="ctr" eaLnBrk="1" hangingPunct="1">
              <a:spcBef>
                <a:spcPct val="0"/>
              </a:spcBef>
              <a:buFont typeface="Arial" charset="0"/>
              <a:buNone/>
            </a:pPr>
            <a:endParaRPr lang="he-IL" altLang="pt-BR" sz="1800" b="1" dirty="0" smtClean="0">
              <a:solidFill>
                <a:srgbClr val="000514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endParaRPr lang="pt-BR" altLang="pt-BR" sz="1800" dirty="0" smtClean="0">
              <a:latin typeface="Comic Sans MS" pitchFamily="66" charset="0"/>
              <a:ea typeface="ＭＳ Ｐゴシック" pitchFamily="34" charset="-128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1763688" y="4010288"/>
            <a:ext cx="65527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BR" sz="2400" dirty="0" smtClean="0"/>
              <a:t>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Ossos e articulações do carpo e mão</a:t>
            </a:r>
          </a:p>
          <a:p>
            <a:pPr>
              <a:buFont typeface="Arial" pitchFamily="34" charset="0"/>
              <a:buChar char="•"/>
            </a:pPr>
            <a:endParaRPr lang="pt-BR" sz="2400" b="1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 Ligamentos do carpo e da mão</a:t>
            </a:r>
            <a:endParaRPr lang="pt-BR" sz="2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F:\AULAS APARELHO LOCOMOTOR  MEDICINA 2018\CARPO E MÃ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09" y="188640"/>
            <a:ext cx="4704523" cy="3528392"/>
          </a:xfrm>
          <a:prstGeom prst="rect">
            <a:avLst/>
          </a:prstGeom>
          <a:noFill/>
          <a:ln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8677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rrowheads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pt-BR" altLang="pt-BR" sz="2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REFERÊNCIAS BIBLIOGRÁFICAS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xfrm>
            <a:off x="76200" y="1628800"/>
            <a:ext cx="8816975" cy="5355312"/>
          </a:xfrm>
        </p:spPr>
        <p:txBody>
          <a:bodyPr wrap="square">
            <a:spAutoFit/>
          </a:bodyPr>
          <a:lstStyle/>
          <a:p>
            <a:pPr marL="0" indent="0" algn="ctr">
              <a:spcBef>
                <a:spcPct val="0"/>
              </a:spcBef>
            </a:pPr>
            <a:r>
              <a:rPr lang="pt-BR" altLang="pt-BR" sz="1800" b="1" dirty="0" err="1" smtClean="0">
                <a:solidFill>
                  <a:srgbClr val="0070C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Aumüller</a:t>
            </a:r>
            <a:r>
              <a:rPr lang="pt-BR" altLang="pt-BR" sz="1800" b="1" dirty="0" smtClean="0">
                <a:solidFill>
                  <a:srgbClr val="0070C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, G. </a:t>
            </a:r>
            <a:r>
              <a:rPr lang="pt-BR" altLang="pt-BR" sz="1800" b="1" dirty="0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Anatomia. 1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ª </a:t>
            </a:r>
            <a:r>
              <a:rPr lang="pt-BR" altLang="pt-BR" sz="1800" b="1" dirty="0" err="1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ed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, Rio de Janeiro: Guanabara </a:t>
            </a:r>
            <a:r>
              <a:rPr lang="pt-BR" altLang="pt-BR" sz="1800" b="1" dirty="0" err="1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Koogan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S.A., 2009.</a:t>
            </a:r>
          </a:p>
          <a:p>
            <a:pPr marL="0" indent="0" algn="ctr" eaLnBrk="1" hangingPunct="1">
              <a:spcBef>
                <a:spcPct val="0"/>
              </a:spcBef>
              <a:buNone/>
            </a:pPr>
            <a:endParaRPr lang="pt-BR" altLang="pt-BR" sz="1800" b="1" dirty="0" smtClean="0">
              <a:solidFill>
                <a:srgbClr val="0070C0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0" indent="0" algn="ctr" eaLnBrk="1" hangingPunct="1">
              <a:spcBef>
                <a:spcPct val="0"/>
              </a:spcBef>
            </a:pPr>
            <a:r>
              <a:rPr lang="pt-BR" altLang="pt-BR" sz="1800" b="1" dirty="0" err="1" smtClean="0">
                <a:solidFill>
                  <a:srgbClr val="0070C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Drake</a:t>
            </a:r>
            <a:r>
              <a:rPr lang="pt-BR" altLang="pt-BR" sz="1800" b="1" dirty="0" smtClean="0">
                <a:solidFill>
                  <a:srgbClr val="0070C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, 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R.L., </a:t>
            </a:r>
            <a:r>
              <a:rPr lang="pt-BR" altLang="pt-BR" sz="1800" b="1" dirty="0" err="1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Vogl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, W., Mitchell, A.W.M. Gray</a:t>
            </a:r>
            <a:r>
              <a:rPr lang="he-IL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׳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s. Anatomia para estudantes. </a:t>
            </a:r>
          </a:p>
          <a:p>
            <a:pPr marL="0" indent="0" algn="ctr" eaLnBrk="1" hangingPunct="1">
              <a:spcBef>
                <a:spcPct val="0"/>
              </a:spcBef>
              <a:buFont typeface="Arial" charset="0"/>
              <a:buNone/>
            </a:pP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1ª ed. Rio de Janeiro: </a:t>
            </a:r>
            <a:r>
              <a:rPr lang="pt-BR" altLang="pt-BR" sz="1800" b="1" dirty="0" err="1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Elsevier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Editora </a:t>
            </a:r>
            <a:r>
              <a:rPr lang="pt-BR" altLang="pt-BR" sz="1800" b="1" dirty="0" err="1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Ltda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, 2005.</a:t>
            </a:r>
          </a:p>
          <a:p>
            <a:pPr marL="0" indent="0" algn="ctr" eaLnBrk="1" hangingPunct="1">
              <a:spcBef>
                <a:spcPct val="0"/>
              </a:spcBef>
              <a:buFont typeface="Arial" charset="0"/>
              <a:buNone/>
            </a:pPr>
            <a:endParaRPr lang="he-IL" altLang="pt-BR" sz="1800" b="1" dirty="0" smtClean="0">
              <a:solidFill>
                <a:srgbClr val="000514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0" indent="0" algn="ctr" eaLnBrk="1" hangingPunct="1">
              <a:spcBef>
                <a:spcPct val="0"/>
              </a:spcBef>
            </a:pPr>
            <a:r>
              <a:rPr lang="pt-BR" altLang="pt-BR" sz="1800" b="1" dirty="0" smtClean="0">
                <a:solidFill>
                  <a:srgbClr val="0070C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Gardner,</a:t>
            </a:r>
            <a:r>
              <a:rPr lang="pt-BR" altLang="pt-BR" sz="1800" b="1" dirty="0" smtClean="0">
                <a:solidFill>
                  <a:srgbClr val="FF000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Gray e O</a:t>
            </a:r>
            <a:r>
              <a:rPr lang="he-IL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׳</a:t>
            </a:r>
            <a:r>
              <a:rPr lang="pt-BR" altLang="pt-BR" sz="1800" b="1" dirty="0" err="1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Rahilly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. Anatomia. </a:t>
            </a:r>
          </a:p>
          <a:p>
            <a:pPr marL="0" indent="0" algn="ctr" eaLnBrk="1" hangingPunct="1">
              <a:spcBef>
                <a:spcPct val="0"/>
              </a:spcBef>
              <a:buFont typeface="Arial" charset="0"/>
              <a:buNone/>
            </a:pP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4ª </a:t>
            </a:r>
            <a:r>
              <a:rPr lang="pt-BR" altLang="pt-BR" sz="1800" b="1" dirty="0" err="1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ed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, Rio de Janeiro: Guanabara Koogan S.A., 1978.</a:t>
            </a:r>
          </a:p>
          <a:p>
            <a:pPr marL="0" indent="0" algn="ctr" eaLnBrk="1" hangingPunct="1">
              <a:spcBef>
                <a:spcPct val="0"/>
              </a:spcBef>
              <a:buFont typeface="Arial" charset="0"/>
              <a:buNone/>
            </a:pPr>
            <a:endParaRPr lang="pt-BR" altLang="pt-BR" sz="1800" b="1" dirty="0" smtClean="0">
              <a:solidFill>
                <a:srgbClr val="000514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0" indent="0" algn="ctr">
              <a:spcBef>
                <a:spcPct val="0"/>
              </a:spcBef>
            </a:pPr>
            <a:r>
              <a:rPr lang="pt-BR" altLang="pt-BR" sz="1800" b="1" dirty="0" smtClean="0">
                <a:solidFill>
                  <a:schemeClr val="accent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Gray</a:t>
            </a:r>
            <a:r>
              <a:rPr lang="he-IL" altLang="pt-BR" sz="1800" b="1" dirty="0" smtClean="0">
                <a:solidFill>
                  <a:schemeClr val="accent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׳</a:t>
            </a:r>
            <a:r>
              <a:rPr lang="pt-BR" altLang="pt-BR" sz="1800" b="1" dirty="0" smtClean="0">
                <a:solidFill>
                  <a:schemeClr val="accent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s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. Anatomia. A base anatômica da prática clínica. 40ª ed. Rio de Janeiro: </a:t>
            </a:r>
            <a:r>
              <a:rPr lang="pt-BR" altLang="pt-BR" sz="1800" b="1" dirty="0" err="1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Elsevier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Editora </a:t>
            </a:r>
            <a:r>
              <a:rPr lang="pt-BR" altLang="pt-BR" sz="1800" b="1" dirty="0" err="1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Ltda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, 2010.</a:t>
            </a:r>
          </a:p>
          <a:p>
            <a:pPr marL="0" indent="0" algn="ctr" eaLnBrk="1" hangingPunct="1">
              <a:spcBef>
                <a:spcPct val="0"/>
              </a:spcBef>
              <a:buFont typeface="Arial" charset="0"/>
              <a:buNone/>
            </a:pPr>
            <a:endParaRPr lang="pt-BR" altLang="pt-BR" sz="1800" b="1" dirty="0" smtClean="0">
              <a:solidFill>
                <a:srgbClr val="000514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0" indent="0" algn="ctr" eaLnBrk="1" hangingPunct="1">
              <a:spcBef>
                <a:spcPct val="0"/>
              </a:spcBef>
            </a:pPr>
            <a:r>
              <a:rPr lang="pt-BR" altLang="pt-BR" sz="1800" b="1" dirty="0" smtClean="0">
                <a:solidFill>
                  <a:srgbClr val="0070C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Moore, 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K.L.; </a:t>
            </a:r>
            <a:r>
              <a:rPr lang="pt-BR" altLang="pt-BR" sz="1800" b="1" dirty="0" err="1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Dalley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, A.F. Anatomia orientada para a clínica. </a:t>
            </a:r>
          </a:p>
          <a:p>
            <a:pPr marL="0" indent="0" algn="ctr" eaLnBrk="1" hangingPunct="1">
              <a:spcBef>
                <a:spcPct val="0"/>
              </a:spcBef>
              <a:buFont typeface="Arial" charset="0"/>
              <a:buNone/>
            </a:pP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6ª </a:t>
            </a:r>
            <a:r>
              <a:rPr lang="pt-BR" altLang="pt-BR" sz="1800" b="1" dirty="0" err="1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ed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, Rio de Janeiro: Guanabara Koogan S.A., 2011.</a:t>
            </a:r>
          </a:p>
          <a:p>
            <a:pPr marL="0" indent="0" algn="ctr" eaLnBrk="1" hangingPunct="1">
              <a:spcBef>
                <a:spcPct val="0"/>
              </a:spcBef>
              <a:buFont typeface="Arial" charset="0"/>
              <a:buNone/>
            </a:pPr>
            <a:endParaRPr lang="pt-BR" altLang="pt-BR" sz="1800" b="1" dirty="0" smtClean="0">
              <a:solidFill>
                <a:srgbClr val="000514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0" indent="0" algn="ctr">
              <a:spcBef>
                <a:spcPct val="0"/>
              </a:spcBef>
            </a:pPr>
            <a:r>
              <a:rPr lang="pt-BR" altLang="pt-BR" sz="1800" b="1" dirty="0" smtClean="0">
                <a:solidFill>
                  <a:schemeClr val="accent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Snell, </a:t>
            </a:r>
            <a:r>
              <a:rPr lang="pt-BR" altLang="pt-BR" sz="1800" b="1" dirty="0" err="1" smtClean="0">
                <a:solidFill>
                  <a:schemeClr val="accent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R.S</a:t>
            </a:r>
            <a:r>
              <a:rPr lang="pt-BR" altLang="pt-BR" sz="1800" b="1" dirty="0" err="1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.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Anatomia clínica para estudantes de medicina. 5ª </a:t>
            </a:r>
            <a:r>
              <a:rPr lang="pt-BR" altLang="pt-BR" sz="1800" b="1" dirty="0" err="1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ed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, Rio de Janeiro: Guanabara </a:t>
            </a:r>
            <a:r>
              <a:rPr lang="pt-BR" altLang="pt-BR" sz="1800" b="1" dirty="0" err="1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Koogan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S.A., 1999.</a:t>
            </a:r>
          </a:p>
          <a:p>
            <a:pPr marL="0" indent="0" algn="ctr">
              <a:spcBef>
                <a:spcPct val="0"/>
              </a:spcBef>
            </a:pPr>
            <a:endParaRPr lang="pt-BR" altLang="pt-BR" sz="1800" b="1" dirty="0" smtClean="0">
              <a:solidFill>
                <a:srgbClr val="000514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0" indent="0" eaLnBrk="1" hangingPunct="1">
              <a:spcBef>
                <a:spcPct val="0"/>
              </a:spcBef>
              <a:buFont typeface="Arial" charset="0"/>
              <a:buNone/>
            </a:pPr>
            <a:endParaRPr lang="pt-BR" altLang="pt-BR" sz="1800" b="1" dirty="0" smtClean="0">
              <a:solidFill>
                <a:srgbClr val="000514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0" indent="0" eaLnBrk="1" hangingPunct="1">
              <a:spcBef>
                <a:spcPct val="0"/>
              </a:spcBef>
            </a:pPr>
            <a:endParaRPr lang="pt-BR" altLang="pt-BR" sz="1800" dirty="0" smtClean="0">
              <a:latin typeface="Comic Sans MS" pitchFamily="66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03392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ln>
            <a:solidFill>
              <a:schemeClr val="tx2"/>
            </a:solidFill>
          </a:ln>
        </p:spPr>
        <p:txBody>
          <a:bodyPr>
            <a:normAutofit fontScale="90000"/>
          </a:bodyPr>
          <a:lstStyle/>
          <a:p>
            <a:r>
              <a:rPr lang="pt-BR" dirty="0" smtClean="0">
                <a:solidFill>
                  <a:schemeClr val="tx2"/>
                </a:solidFill>
              </a:rPr>
              <a:t>Mão:</a:t>
            </a:r>
            <a:r>
              <a:rPr lang="pt-BR" dirty="0" smtClean="0"/>
              <a:t> distal ao antebraço</a:t>
            </a:r>
            <a:br>
              <a:rPr lang="pt-BR" dirty="0" smtClean="0"/>
            </a:br>
            <a:r>
              <a:rPr lang="pt-BR" dirty="0" smtClean="0">
                <a:solidFill>
                  <a:schemeClr val="tx2"/>
                </a:solidFill>
              </a:rPr>
              <a:t>Punho:</a:t>
            </a:r>
            <a:r>
              <a:rPr lang="pt-BR" dirty="0" smtClean="0"/>
              <a:t> na junção mão -antebraço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26626" name="AutoShape 2" descr="Resultado de imagem para mão posição de repouso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17475" y="-822325"/>
            <a:ext cx="2857500" cy="17240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6628" name="AutoShape 4" descr="Resultado de imagem para mão posição de repouso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17475" y="-822325"/>
            <a:ext cx="2857500" cy="17240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26630" name="Picture 6" descr="https://s3-eu-west-1.amazonaws.com/lercm.aa/AV/MAAV/htm/S03/images/p.1.1.08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4441279"/>
            <a:ext cx="3812302" cy="2300089"/>
          </a:xfrm>
          <a:prstGeom prst="rect">
            <a:avLst/>
          </a:prstGeom>
          <a:noFill/>
        </p:spPr>
      </p:pic>
      <p:pic>
        <p:nvPicPr>
          <p:cNvPr id="26632" name="Picture 8" descr="Imagem relacionada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28184" y="1700808"/>
            <a:ext cx="2664296" cy="4394844"/>
          </a:xfrm>
          <a:prstGeom prst="rect">
            <a:avLst/>
          </a:prstGeom>
          <a:noFill/>
          <a:ln>
            <a:solidFill>
              <a:schemeClr val="tx2"/>
            </a:solidFill>
          </a:ln>
        </p:spPr>
      </p:pic>
      <p:pic>
        <p:nvPicPr>
          <p:cNvPr id="26634" name="Picture 10" descr="Resultado de imagem para mão posição anatomica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5536" y="1628800"/>
            <a:ext cx="5513090" cy="26659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6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6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pt-BR" sz="3200" b="1" dirty="0" smtClean="0">
                <a:latin typeface="Arial" pitchFamily="34" charset="0"/>
                <a:cs typeface="Arial" pitchFamily="34" charset="0"/>
              </a:rPr>
              <a:t>Ferramenta mecânica e sensorial</a:t>
            </a:r>
            <a:br>
              <a:rPr lang="pt-BR" sz="3200" b="1" dirty="0" smtClean="0">
                <a:latin typeface="Arial" pitchFamily="34" charset="0"/>
                <a:cs typeface="Arial" pitchFamily="34" charset="0"/>
              </a:rPr>
            </a:br>
            <a:endParaRPr lang="pt-BR" sz="3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5602" name="Picture 2" descr="Resultado de imagem para COMPARTIMENTOS DA MÃ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628800"/>
            <a:ext cx="3194013" cy="223224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25604" name="Picture 4" descr="Resultado de imagem para COMPARTIMENTOS DA MÃO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52320" y="3451050"/>
            <a:ext cx="1695450" cy="3362326"/>
          </a:xfrm>
          <a:prstGeom prst="rect">
            <a:avLst/>
          </a:prstGeom>
          <a:noFill/>
        </p:spPr>
      </p:pic>
      <p:sp>
        <p:nvSpPr>
          <p:cNvPr id="25606" name="AutoShape 6" descr="Resultado de imagem para preensão em gancho  da mão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5608" name="AutoShape 8" descr="Resultado de imagem para preensão em gancho  da mão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5610" name="AutoShape 10" descr="Resultado de imagem para preensão em gancho  da mão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5612" name="AutoShape 12" descr="Resultado de imagem para preensão em gancho  da mão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25614" name="Picture 14" descr="Resultado de imagem para preensão em gancho  da mão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47864" y="4077072"/>
            <a:ext cx="3478163" cy="2606777"/>
          </a:xfrm>
          <a:prstGeom prst="rect">
            <a:avLst/>
          </a:prstGeom>
          <a:noFill/>
          <a:ln>
            <a:solidFill>
              <a:schemeClr val="tx2"/>
            </a:solidFill>
          </a:ln>
        </p:spPr>
      </p:pic>
      <p:pic>
        <p:nvPicPr>
          <p:cNvPr id="25616" name="Picture 16" descr="Imagem relacionada">
            <a:hlinkClick r:id="rId5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27984" y="1268760"/>
            <a:ext cx="3550171" cy="266074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sp>
        <p:nvSpPr>
          <p:cNvPr id="13" name="CaixaDeTexto 12"/>
          <p:cNvSpPr txBox="1"/>
          <p:nvPr/>
        </p:nvSpPr>
        <p:spPr>
          <a:xfrm>
            <a:off x="1979712" y="836712"/>
            <a:ext cx="5760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Posições funcionais da mão</a:t>
            </a:r>
            <a:endParaRPr lang="pt-BR" sz="2400" dirty="0">
              <a:solidFill>
                <a:schemeClr val="tx2"/>
              </a:solidFill>
            </a:endParaRPr>
          </a:p>
        </p:txBody>
      </p:sp>
      <p:pic>
        <p:nvPicPr>
          <p:cNvPr id="25620" name="Picture 20" descr="Imagem relacionada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79512" y="3356992"/>
            <a:ext cx="2171700" cy="3362326"/>
          </a:xfrm>
          <a:prstGeom prst="rect">
            <a:avLst/>
          </a:prstGeom>
          <a:noFill/>
          <a:ln>
            <a:solidFill>
              <a:schemeClr val="tx2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5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25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5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grpSp>
        <p:nvGrpSpPr>
          <p:cNvPr id="4" name="Group 1"/>
          <p:cNvGrpSpPr>
            <a:grpSpLocks/>
          </p:cNvGrpSpPr>
          <p:nvPr/>
        </p:nvGrpSpPr>
        <p:grpSpPr bwMode="auto">
          <a:xfrm>
            <a:off x="1416050" y="323850"/>
            <a:ext cx="6888163" cy="5846763"/>
            <a:chOff x="892" y="204"/>
            <a:chExt cx="4339" cy="3683"/>
          </a:xfrm>
        </p:grpSpPr>
        <p:grpSp>
          <p:nvGrpSpPr>
            <p:cNvPr id="5" name="Group 2"/>
            <p:cNvGrpSpPr>
              <a:grpSpLocks/>
            </p:cNvGrpSpPr>
            <p:nvPr/>
          </p:nvGrpSpPr>
          <p:grpSpPr bwMode="auto">
            <a:xfrm>
              <a:off x="892" y="204"/>
              <a:ext cx="4339" cy="3683"/>
              <a:chOff x="892" y="204"/>
              <a:chExt cx="4339" cy="3683"/>
            </a:xfrm>
          </p:grpSpPr>
          <p:grpSp>
            <p:nvGrpSpPr>
              <p:cNvPr id="8" name="Group 3"/>
              <p:cNvGrpSpPr>
                <a:grpSpLocks/>
              </p:cNvGrpSpPr>
              <p:nvPr/>
            </p:nvGrpSpPr>
            <p:grpSpPr bwMode="auto">
              <a:xfrm>
                <a:off x="892" y="1152"/>
                <a:ext cx="4339" cy="2735"/>
                <a:chOff x="892" y="1152"/>
                <a:chExt cx="4339" cy="2735"/>
              </a:xfrm>
            </p:grpSpPr>
            <p:pic>
              <p:nvPicPr>
                <p:cNvPr id="10" name="Picture 4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92" y="1152"/>
                  <a:ext cx="1796" cy="2736"/>
                </a:xfrm>
                <a:prstGeom prst="rect">
                  <a:avLst/>
                </a:prstGeom>
                <a:noFill/>
                <a:ln w="19080">
                  <a:solidFill>
                    <a:srgbClr val="000099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blipFill dpi="0" rotWithShape="0">
                        <a:blip/>
                        <a:srcRect/>
                        <a:stretch>
                          <a:fillRect/>
                        </a:stretch>
                      </a:blip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1" name="Picture 5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lum bright="6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235" y="1152"/>
                  <a:ext cx="1997" cy="2736"/>
                </a:xfrm>
                <a:prstGeom prst="rect">
                  <a:avLst/>
                </a:prstGeom>
                <a:noFill/>
                <a:ln w="19080">
                  <a:solidFill>
                    <a:srgbClr val="000099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blipFill dpi="0" rotWithShape="0">
                        <a:blip>
                          <a:lum bright="6000"/>
                        </a:blip>
                        <a:srcRect/>
                        <a:stretch>
                          <a:fillRect/>
                        </a:stretch>
                      </a:blip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</p:grpSp>
          <p:sp>
            <p:nvSpPr>
              <p:cNvPr id="9" name="Text Box 6"/>
              <p:cNvSpPr txBox="1">
                <a:spLocks noChangeArrowheads="1"/>
              </p:cNvSpPr>
              <p:nvPr/>
            </p:nvSpPr>
            <p:spPr bwMode="auto">
              <a:xfrm>
                <a:off x="2573" y="204"/>
                <a:ext cx="613" cy="36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>
                <a:spAutoFit/>
              </a:bodyPr>
              <a:lstStyle>
                <a:lvl1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itchFamily="18" charset="0"/>
                    <a:ea typeface="Lucida Sans Unicode" pitchFamily="34" charset="0"/>
                    <a:cs typeface="Lucida Sans Unicode" pitchFamily="34" charset="0"/>
                  </a:defRPr>
                </a:lvl1pPr>
                <a:lvl2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itchFamily="18" charset="0"/>
                    <a:ea typeface="Lucida Sans Unicode" pitchFamily="34" charset="0"/>
                    <a:cs typeface="Lucida Sans Unicode" pitchFamily="34" charset="0"/>
                  </a:defRPr>
                </a:lvl2pPr>
                <a:lvl3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itchFamily="18" charset="0"/>
                    <a:ea typeface="Lucida Sans Unicode" pitchFamily="34" charset="0"/>
                    <a:cs typeface="Lucida Sans Unicode" pitchFamily="34" charset="0"/>
                  </a:defRPr>
                </a:lvl3pPr>
                <a:lvl4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itchFamily="18" charset="0"/>
                    <a:ea typeface="Lucida Sans Unicode" pitchFamily="34" charset="0"/>
                    <a:cs typeface="Lucida Sans Unicode" pitchFamily="34" charset="0"/>
                  </a:defRPr>
                </a:lvl4pPr>
                <a:lvl5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itchFamily="18" charset="0"/>
                    <a:ea typeface="Lucida Sans Unicode" pitchFamily="34" charset="0"/>
                    <a:cs typeface="Lucida Sans Unicode" pitchFamily="34" charset="0"/>
                  </a:defRPr>
                </a:lvl5pPr>
                <a:lvl6pPr marL="25146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itchFamily="18" charset="0"/>
                    <a:ea typeface="Lucida Sans Unicode" pitchFamily="34" charset="0"/>
                    <a:cs typeface="Lucida Sans Unicode" pitchFamily="34" charset="0"/>
                  </a:defRPr>
                </a:lvl6pPr>
                <a:lvl7pPr marL="29718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itchFamily="18" charset="0"/>
                    <a:ea typeface="Lucida Sans Unicode" pitchFamily="34" charset="0"/>
                    <a:cs typeface="Lucida Sans Unicode" pitchFamily="34" charset="0"/>
                  </a:defRPr>
                </a:lvl7pPr>
                <a:lvl8pPr marL="34290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itchFamily="18" charset="0"/>
                    <a:ea typeface="Lucida Sans Unicode" pitchFamily="34" charset="0"/>
                    <a:cs typeface="Lucida Sans Unicode" pitchFamily="34" charset="0"/>
                  </a:defRPr>
                </a:lvl8pPr>
                <a:lvl9pPr marL="38862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itchFamily="18" charset="0"/>
                    <a:ea typeface="Lucida Sans Unicode" pitchFamily="34" charset="0"/>
                    <a:cs typeface="Lucida Sans Unicode" pitchFamily="34" charset="0"/>
                  </a:defRPr>
                </a:lvl9pPr>
              </a:lstStyle>
              <a:p>
                <a:r>
                  <a:rPr lang="pt-BR" altLang="pt-BR" sz="3200" b="1" dirty="0">
                    <a:solidFill>
                      <a:srgbClr val="000099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Mão</a:t>
                </a:r>
              </a:p>
            </p:txBody>
          </p:sp>
        </p:grpSp>
        <p:sp>
          <p:nvSpPr>
            <p:cNvPr id="6" name="Text Box 7"/>
            <p:cNvSpPr txBox="1">
              <a:spLocks noChangeArrowheads="1"/>
            </p:cNvSpPr>
            <p:nvPr/>
          </p:nvSpPr>
          <p:spPr bwMode="auto">
            <a:xfrm>
              <a:off x="1268" y="766"/>
              <a:ext cx="115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9pPr>
            </a:lstStyle>
            <a:p>
              <a:r>
                <a:rPr lang="pt-BR" altLang="pt-BR" b="1"/>
                <a:t>Face Palmar</a:t>
              </a:r>
            </a:p>
          </p:txBody>
        </p:sp>
        <p:sp>
          <p:nvSpPr>
            <p:cNvPr id="7" name="Text Box 8"/>
            <p:cNvSpPr txBox="1">
              <a:spLocks noChangeArrowheads="1"/>
            </p:cNvSpPr>
            <p:nvPr/>
          </p:nvSpPr>
          <p:spPr bwMode="auto">
            <a:xfrm>
              <a:off x="3646" y="768"/>
              <a:ext cx="108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9pPr>
            </a:lstStyle>
            <a:p>
              <a:r>
                <a:rPr lang="pt-BR" altLang="pt-BR" b="1"/>
                <a:t>Face Dorsal</a:t>
              </a:r>
            </a:p>
          </p:txBody>
        </p:sp>
      </p:grpSp>
      <p:pic>
        <p:nvPicPr>
          <p:cNvPr id="12" name="Picture 1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222880"/>
            <a:ext cx="3528392" cy="5257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3" name="Group 15"/>
          <p:cNvGrpSpPr>
            <a:grpSpLocks/>
          </p:cNvGrpSpPr>
          <p:nvPr/>
        </p:nvGrpSpPr>
        <p:grpSpPr bwMode="auto">
          <a:xfrm>
            <a:off x="2262460" y="3509964"/>
            <a:ext cx="941388" cy="1066801"/>
            <a:chOff x="1394" y="2208"/>
            <a:chExt cx="593" cy="672"/>
          </a:xfrm>
        </p:grpSpPr>
        <p:sp>
          <p:nvSpPr>
            <p:cNvPr id="14" name="Freeform 16"/>
            <p:cNvSpPr>
              <a:spLocks noChangeArrowheads="1"/>
            </p:cNvSpPr>
            <p:nvPr/>
          </p:nvSpPr>
          <p:spPr bwMode="auto">
            <a:xfrm>
              <a:off x="1420" y="2208"/>
              <a:ext cx="567" cy="672"/>
            </a:xfrm>
            <a:custGeom>
              <a:avLst/>
              <a:gdLst>
                <a:gd name="T0" fmla="*/ 20 w 567"/>
                <a:gd name="T1" fmla="*/ 120 h 672"/>
                <a:gd name="T2" fmla="*/ 200 w 567"/>
                <a:gd name="T3" fmla="*/ 60 h 672"/>
                <a:gd name="T4" fmla="*/ 236 w 567"/>
                <a:gd name="T5" fmla="*/ 48 h 672"/>
                <a:gd name="T6" fmla="*/ 272 w 567"/>
                <a:gd name="T7" fmla="*/ 36 h 672"/>
                <a:gd name="T8" fmla="*/ 524 w 567"/>
                <a:gd name="T9" fmla="*/ 48 h 672"/>
                <a:gd name="T10" fmla="*/ 512 w 567"/>
                <a:gd name="T11" fmla="*/ 204 h 672"/>
                <a:gd name="T12" fmla="*/ 428 w 567"/>
                <a:gd name="T13" fmla="*/ 408 h 672"/>
                <a:gd name="T14" fmla="*/ 380 w 567"/>
                <a:gd name="T15" fmla="*/ 468 h 672"/>
                <a:gd name="T16" fmla="*/ 272 w 567"/>
                <a:gd name="T17" fmla="*/ 564 h 672"/>
                <a:gd name="T18" fmla="*/ 224 w 567"/>
                <a:gd name="T19" fmla="*/ 636 h 672"/>
                <a:gd name="T20" fmla="*/ 200 w 567"/>
                <a:gd name="T21" fmla="*/ 672 h 672"/>
                <a:gd name="T22" fmla="*/ 152 w 567"/>
                <a:gd name="T23" fmla="*/ 660 h 672"/>
                <a:gd name="T24" fmla="*/ 92 w 567"/>
                <a:gd name="T25" fmla="*/ 468 h 672"/>
                <a:gd name="T26" fmla="*/ 44 w 567"/>
                <a:gd name="T27" fmla="*/ 264 h 672"/>
                <a:gd name="T28" fmla="*/ 20 w 567"/>
                <a:gd name="T29" fmla="*/ 12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67" h="672">
                  <a:moveTo>
                    <a:pt x="20" y="120"/>
                  </a:moveTo>
                  <a:cubicBezTo>
                    <a:pt x="80" y="100"/>
                    <a:pt x="140" y="80"/>
                    <a:pt x="200" y="60"/>
                  </a:cubicBezTo>
                  <a:cubicBezTo>
                    <a:pt x="212" y="56"/>
                    <a:pt x="224" y="52"/>
                    <a:pt x="236" y="48"/>
                  </a:cubicBezTo>
                  <a:cubicBezTo>
                    <a:pt x="248" y="44"/>
                    <a:pt x="272" y="36"/>
                    <a:pt x="272" y="36"/>
                  </a:cubicBezTo>
                  <a:cubicBezTo>
                    <a:pt x="356" y="40"/>
                    <a:pt x="455" y="0"/>
                    <a:pt x="524" y="48"/>
                  </a:cubicBezTo>
                  <a:cubicBezTo>
                    <a:pt x="567" y="78"/>
                    <a:pt x="518" y="152"/>
                    <a:pt x="512" y="204"/>
                  </a:cubicBezTo>
                  <a:cubicBezTo>
                    <a:pt x="503" y="282"/>
                    <a:pt x="482" y="354"/>
                    <a:pt x="428" y="408"/>
                  </a:cubicBezTo>
                  <a:cubicBezTo>
                    <a:pt x="407" y="471"/>
                    <a:pt x="431" y="422"/>
                    <a:pt x="380" y="468"/>
                  </a:cubicBezTo>
                  <a:cubicBezTo>
                    <a:pt x="257" y="578"/>
                    <a:pt x="354" y="510"/>
                    <a:pt x="272" y="564"/>
                  </a:cubicBezTo>
                  <a:cubicBezTo>
                    <a:pt x="256" y="588"/>
                    <a:pt x="240" y="612"/>
                    <a:pt x="224" y="636"/>
                  </a:cubicBezTo>
                  <a:cubicBezTo>
                    <a:pt x="216" y="648"/>
                    <a:pt x="200" y="672"/>
                    <a:pt x="200" y="672"/>
                  </a:cubicBezTo>
                  <a:cubicBezTo>
                    <a:pt x="184" y="668"/>
                    <a:pt x="166" y="669"/>
                    <a:pt x="152" y="660"/>
                  </a:cubicBezTo>
                  <a:cubicBezTo>
                    <a:pt x="105" y="628"/>
                    <a:pt x="100" y="514"/>
                    <a:pt x="92" y="468"/>
                  </a:cubicBezTo>
                  <a:cubicBezTo>
                    <a:pt x="79" y="399"/>
                    <a:pt x="61" y="332"/>
                    <a:pt x="44" y="264"/>
                  </a:cubicBezTo>
                  <a:cubicBezTo>
                    <a:pt x="27" y="198"/>
                    <a:pt x="0" y="180"/>
                    <a:pt x="20" y="120"/>
                  </a:cubicBezTo>
                  <a:close/>
                </a:path>
              </a:pathLst>
            </a:custGeom>
            <a:noFill/>
            <a:ln w="1908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5" name="Text Box 17"/>
            <p:cNvSpPr txBox="1">
              <a:spLocks noChangeArrowheads="1"/>
            </p:cNvSpPr>
            <p:nvPr/>
          </p:nvSpPr>
          <p:spPr bwMode="auto">
            <a:xfrm>
              <a:off x="1394" y="2256"/>
              <a:ext cx="406" cy="1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9pPr>
            </a:lstStyle>
            <a:p>
              <a:r>
                <a:rPr lang="pt-BR" altLang="pt-BR" sz="1200" b="1" dirty="0" smtClean="0">
                  <a:solidFill>
                    <a:schemeClr val="tx2"/>
                  </a:solidFill>
                </a:rPr>
                <a:t>central</a:t>
              </a:r>
              <a:endParaRPr lang="pt-BR" altLang="pt-BR" sz="1200" b="1" dirty="0">
                <a:solidFill>
                  <a:schemeClr val="tx2"/>
                </a:solidFill>
              </a:endParaRPr>
            </a:p>
          </p:txBody>
        </p:sp>
      </p:grpSp>
      <p:sp>
        <p:nvSpPr>
          <p:cNvPr id="16" name="Freeform 13"/>
          <p:cNvSpPr>
            <a:spLocks noChangeArrowheads="1"/>
          </p:cNvSpPr>
          <p:nvPr/>
        </p:nvSpPr>
        <p:spPr bwMode="auto">
          <a:xfrm>
            <a:off x="1849438" y="3752850"/>
            <a:ext cx="684213" cy="1304926"/>
          </a:xfrm>
          <a:custGeom>
            <a:avLst/>
            <a:gdLst>
              <a:gd name="T0" fmla="*/ 251 w 431"/>
              <a:gd name="T1" fmla="*/ 60 h 822"/>
              <a:gd name="T2" fmla="*/ 311 w 431"/>
              <a:gd name="T3" fmla="*/ 384 h 822"/>
              <a:gd name="T4" fmla="*/ 347 w 431"/>
              <a:gd name="T5" fmla="*/ 492 h 822"/>
              <a:gd name="T6" fmla="*/ 407 w 431"/>
              <a:gd name="T7" fmla="*/ 600 h 822"/>
              <a:gd name="T8" fmla="*/ 431 w 431"/>
              <a:gd name="T9" fmla="*/ 672 h 822"/>
              <a:gd name="T10" fmla="*/ 395 w 431"/>
              <a:gd name="T11" fmla="*/ 792 h 822"/>
              <a:gd name="T12" fmla="*/ 323 w 431"/>
              <a:gd name="T13" fmla="*/ 816 h 822"/>
              <a:gd name="T14" fmla="*/ 203 w 431"/>
              <a:gd name="T15" fmla="*/ 804 h 822"/>
              <a:gd name="T16" fmla="*/ 131 w 431"/>
              <a:gd name="T17" fmla="*/ 660 h 822"/>
              <a:gd name="T18" fmla="*/ 23 w 431"/>
              <a:gd name="T19" fmla="*/ 228 h 822"/>
              <a:gd name="T20" fmla="*/ 59 w 431"/>
              <a:gd name="T21" fmla="*/ 36 h 822"/>
              <a:gd name="T22" fmla="*/ 131 w 431"/>
              <a:gd name="T23" fmla="*/ 12 h 822"/>
              <a:gd name="T24" fmla="*/ 167 w 431"/>
              <a:gd name="T25" fmla="*/ 0 h 822"/>
              <a:gd name="T26" fmla="*/ 239 w 431"/>
              <a:gd name="T27" fmla="*/ 24 h 822"/>
              <a:gd name="T28" fmla="*/ 251 w 431"/>
              <a:gd name="T29" fmla="*/ 60 h 8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431" h="822">
                <a:moveTo>
                  <a:pt x="251" y="60"/>
                </a:moveTo>
                <a:cubicBezTo>
                  <a:pt x="262" y="168"/>
                  <a:pt x="280" y="280"/>
                  <a:pt x="311" y="384"/>
                </a:cubicBezTo>
                <a:cubicBezTo>
                  <a:pt x="322" y="420"/>
                  <a:pt x="326" y="460"/>
                  <a:pt x="347" y="492"/>
                </a:cubicBezTo>
                <a:cubicBezTo>
                  <a:pt x="369" y="525"/>
                  <a:pt x="391" y="564"/>
                  <a:pt x="407" y="600"/>
                </a:cubicBezTo>
                <a:cubicBezTo>
                  <a:pt x="417" y="623"/>
                  <a:pt x="431" y="672"/>
                  <a:pt x="431" y="672"/>
                </a:cubicBezTo>
                <a:cubicBezTo>
                  <a:pt x="428" y="695"/>
                  <a:pt x="429" y="771"/>
                  <a:pt x="395" y="792"/>
                </a:cubicBezTo>
                <a:cubicBezTo>
                  <a:pt x="374" y="805"/>
                  <a:pt x="323" y="816"/>
                  <a:pt x="323" y="816"/>
                </a:cubicBezTo>
                <a:cubicBezTo>
                  <a:pt x="283" y="812"/>
                  <a:pt x="239" y="822"/>
                  <a:pt x="203" y="804"/>
                </a:cubicBezTo>
                <a:cubicBezTo>
                  <a:pt x="166" y="785"/>
                  <a:pt x="142" y="694"/>
                  <a:pt x="131" y="660"/>
                </a:cubicBezTo>
                <a:cubicBezTo>
                  <a:pt x="84" y="518"/>
                  <a:pt x="70" y="369"/>
                  <a:pt x="23" y="228"/>
                </a:cubicBezTo>
                <a:cubicBezTo>
                  <a:pt x="16" y="178"/>
                  <a:pt x="0" y="73"/>
                  <a:pt x="59" y="36"/>
                </a:cubicBezTo>
                <a:cubicBezTo>
                  <a:pt x="80" y="23"/>
                  <a:pt x="107" y="20"/>
                  <a:pt x="131" y="12"/>
                </a:cubicBezTo>
                <a:cubicBezTo>
                  <a:pt x="143" y="8"/>
                  <a:pt x="167" y="0"/>
                  <a:pt x="167" y="0"/>
                </a:cubicBezTo>
                <a:cubicBezTo>
                  <a:pt x="191" y="8"/>
                  <a:pt x="231" y="0"/>
                  <a:pt x="239" y="24"/>
                </a:cubicBezTo>
                <a:cubicBezTo>
                  <a:pt x="243" y="36"/>
                  <a:pt x="251" y="60"/>
                  <a:pt x="251" y="60"/>
                </a:cubicBezTo>
                <a:close/>
              </a:path>
            </a:pathLst>
          </a:custGeom>
          <a:noFill/>
          <a:ln w="1908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7" name="Text Box 14"/>
          <p:cNvSpPr txBox="1">
            <a:spLocks noChangeArrowheads="1"/>
          </p:cNvSpPr>
          <p:nvPr/>
        </p:nvSpPr>
        <p:spPr bwMode="auto">
          <a:xfrm>
            <a:off x="1601788" y="4373563"/>
            <a:ext cx="815975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r>
              <a:rPr lang="pt-BR" altLang="pt-BR" sz="1200" b="1" dirty="0" err="1">
                <a:solidFill>
                  <a:srgbClr val="FFFFFF"/>
                </a:solidFill>
              </a:rPr>
              <a:t>hipotenar</a:t>
            </a:r>
            <a:endParaRPr lang="pt-BR" altLang="pt-BR" sz="1200" b="1" dirty="0">
              <a:solidFill>
                <a:srgbClr val="FFFFFF"/>
              </a:solidFill>
            </a:endParaRPr>
          </a:p>
        </p:txBody>
      </p:sp>
      <p:grpSp>
        <p:nvGrpSpPr>
          <p:cNvPr id="18" name="Group 9"/>
          <p:cNvGrpSpPr>
            <a:grpSpLocks/>
          </p:cNvGrpSpPr>
          <p:nvPr/>
        </p:nvGrpSpPr>
        <p:grpSpPr bwMode="auto">
          <a:xfrm>
            <a:off x="2667001" y="4038602"/>
            <a:ext cx="1003301" cy="1143001"/>
            <a:chOff x="1680" y="2544"/>
            <a:chExt cx="632" cy="720"/>
          </a:xfrm>
        </p:grpSpPr>
        <p:sp>
          <p:nvSpPr>
            <p:cNvPr id="19" name="Freeform 10"/>
            <p:cNvSpPr>
              <a:spLocks noChangeArrowheads="1"/>
            </p:cNvSpPr>
            <p:nvPr/>
          </p:nvSpPr>
          <p:spPr bwMode="auto">
            <a:xfrm>
              <a:off x="1680" y="2544"/>
              <a:ext cx="632" cy="720"/>
            </a:xfrm>
            <a:custGeom>
              <a:avLst/>
              <a:gdLst>
                <a:gd name="T0" fmla="*/ 296 w 592"/>
                <a:gd name="T1" fmla="*/ 32 h 688"/>
                <a:gd name="T2" fmla="*/ 8 w 592"/>
                <a:gd name="T3" fmla="*/ 368 h 688"/>
                <a:gd name="T4" fmla="*/ 248 w 592"/>
                <a:gd name="T5" fmla="*/ 656 h 688"/>
                <a:gd name="T6" fmla="*/ 584 w 592"/>
                <a:gd name="T7" fmla="*/ 176 h 688"/>
                <a:gd name="T8" fmla="*/ 296 w 592"/>
                <a:gd name="T9" fmla="*/ 32 h 6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2" h="688">
                  <a:moveTo>
                    <a:pt x="296" y="32"/>
                  </a:moveTo>
                  <a:cubicBezTo>
                    <a:pt x="200" y="64"/>
                    <a:pt x="16" y="264"/>
                    <a:pt x="8" y="368"/>
                  </a:cubicBezTo>
                  <a:cubicBezTo>
                    <a:pt x="0" y="472"/>
                    <a:pt x="152" y="688"/>
                    <a:pt x="248" y="656"/>
                  </a:cubicBezTo>
                  <a:cubicBezTo>
                    <a:pt x="344" y="624"/>
                    <a:pt x="576" y="280"/>
                    <a:pt x="584" y="176"/>
                  </a:cubicBezTo>
                  <a:cubicBezTo>
                    <a:pt x="592" y="72"/>
                    <a:pt x="392" y="0"/>
                    <a:pt x="296" y="32"/>
                  </a:cubicBezTo>
                  <a:close/>
                </a:path>
              </a:pathLst>
            </a:custGeom>
            <a:noFill/>
            <a:ln w="1908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0" name="Text Box 11"/>
            <p:cNvSpPr txBox="1">
              <a:spLocks noChangeArrowheads="1"/>
            </p:cNvSpPr>
            <p:nvPr/>
          </p:nvSpPr>
          <p:spPr bwMode="auto">
            <a:xfrm>
              <a:off x="1808" y="2783"/>
              <a:ext cx="336" cy="1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9pPr>
            </a:lstStyle>
            <a:p>
              <a:r>
                <a:rPr lang="pt-BR" altLang="pt-BR" sz="1200" b="1" dirty="0" err="1">
                  <a:solidFill>
                    <a:schemeClr val="tx2"/>
                  </a:solidFill>
                </a:rPr>
                <a:t>tenar</a:t>
              </a:r>
              <a:endParaRPr lang="pt-BR" altLang="pt-BR" sz="1200" b="1" dirty="0">
                <a:solidFill>
                  <a:schemeClr val="tx2"/>
                </a:solidFill>
              </a:endParaRPr>
            </a:p>
          </p:txBody>
        </p:sp>
      </p:grpSp>
      <p:sp>
        <p:nvSpPr>
          <p:cNvPr id="21" name="CaixaDeTexto 20"/>
          <p:cNvSpPr txBox="1"/>
          <p:nvPr/>
        </p:nvSpPr>
        <p:spPr>
          <a:xfrm>
            <a:off x="6588224" y="6021288"/>
            <a:ext cx="1872208" cy="369332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b="1" dirty="0" err="1" smtClean="0"/>
              <a:t>Fáscia</a:t>
            </a:r>
            <a:r>
              <a:rPr lang="pt-BR" b="1" dirty="0" smtClean="0"/>
              <a:t> palmar</a:t>
            </a:r>
            <a:endParaRPr lang="pt-BR" b="1" dirty="0"/>
          </a:p>
        </p:txBody>
      </p:sp>
      <p:sp>
        <p:nvSpPr>
          <p:cNvPr id="22" name="CaixaDeTexto 21"/>
          <p:cNvSpPr txBox="1"/>
          <p:nvPr/>
        </p:nvSpPr>
        <p:spPr>
          <a:xfrm>
            <a:off x="6228184" y="3789040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AP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804455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  <p:bldP spid="21" grpId="0" animBg="1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400" dirty="0" smtClean="0"/>
              <a:t>Compartimentos , espaços e  </a:t>
            </a:r>
            <a:r>
              <a:rPr lang="pt-BR" sz="2400" dirty="0" err="1" smtClean="0"/>
              <a:t>fáscia</a:t>
            </a:r>
            <a:r>
              <a:rPr lang="pt-BR" sz="2400" dirty="0" smtClean="0"/>
              <a:t> da mão</a:t>
            </a:r>
            <a:endParaRPr lang="pt-BR" sz="2400" dirty="0"/>
          </a:p>
        </p:txBody>
      </p:sp>
      <p:pic>
        <p:nvPicPr>
          <p:cNvPr id="1026" name="Picture 2" descr="Resultado de imagem para COMPARTIMENTOS DA MÃO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1412776"/>
            <a:ext cx="6480720" cy="5259069"/>
          </a:xfrm>
          <a:prstGeom prst="rect">
            <a:avLst/>
          </a:prstGeom>
          <a:noFill/>
        </p:spPr>
      </p:pic>
      <p:sp>
        <p:nvSpPr>
          <p:cNvPr id="6" name="Retângulo 5"/>
          <p:cNvSpPr/>
          <p:nvPr/>
        </p:nvSpPr>
        <p:spPr>
          <a:xfrm>
            <a:off x="1475656" y="2276872"/>
            <a:ext cx="1440160" cy="5040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8" name="Conector de seta reta 7"/>
          <p:cNvCxnSpPr/>
          <p:nvPr/>
        </p:nvCxnSpPr>
        <p:spPr>
          <a:xfrm flipH="1">
            <a:off x="1043608" y="2780928"/>
            <a:ext cx="432048" cy="7920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ixaDeTexto 8"/>
          <p:cNvSpPr txBox="1"/>
          <p:nvPr/>
        </p:nvSpPr>
        <p:spPr>
          <a:xfrm>
            <a:off x="323528" y="3573016"/>
            <a:ext cx="1080120" cy="64633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Túnel do carpo  </a:t>
            </a:r>
            <a:endParaRPr lang="pt-BR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grpSp>
        <p:nvGrpSpPr>
          <p:cNvPr id="4" name="Group 1"/>
          <p:cNvGrpSpPr>
            <a:grpSpLocks/>
          </p:cNvGrpSpPr>
          <p:nvPr/>
        </p:nvGrpSpPr>
        <p:grpSpPr bwMode="auto">
          <a:xfrm>
            <a:off x="207963" y="1784350"/>
            <a:ext cx="8826500" cy="4110038"/>
            <a:chOff x="131" y="1124"/>
            <a:chExt cx="5560" cy="2589"/>
          </a:xfrm>
        </p:grpSpPr>
        <p:sp>
          <p:nvSpPr>
            <p:cNvPr id="5" name="Line 2"/>
            <p:cNvSpPr>
              <a:spLocks noChangeShapeType="1"/>
            </p:cNvSpPr>
            <p:nvPr/>
          </p:nvSpPr>
          <p:spPr bwMode="auto">
            <a:xfrm flipH="1" flipV="1">
              <a:off x="4549" y="3601"/>
              <a:ext cx="373" cy="12"/>
            </a:xfrm>
            <a:prstGeom prst="line">
              <a:avLst/>
            </a:prstGeom>
            <a:noFill/>
            <a:ln w="19080">
              <a:solidFill>
                <a:srgbClr val="3366CC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" y="1134"/>
              <a:ext cx="2034" cy="2387"/>
            </a:xfrm>
            <a:prstGeom prst="rect">
              <a:avLst/>
            </a:prstGeom>
            <a:noFill/>
            <a:ln w="1908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2" y="1124"/>
              <a:ext cx="2043" cy="2341"/>
            </a:xfrm>
            <a:prstGeom prst="rect">
              <a:avLst/>
            </a:prstGeom>
            <a:noFill/>
            <a:ln w="1908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8" name="Text Box 5"/>
            <p:cNvSpPr txBox="1">
              <a:spLocks noChangeArrowheads="1"/>
            </p:cNvSpPr>
            <p:nvPr/>
          </p:nvSpPr>
          <p:spPr bwMode="auto">
            <a:xfrm>
              <a:off x="2381" y="2286"/>
              <a:ext cx="907" cy="1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9pPr>
            </a:lstStyle>
            <a:p>
              <a:pPr algn="ctr" eaLnBrk="1" hangingPunct="1"/>
              <a:r>
                <a:rPr lang="pt-BR" altLang="pt-BR" sz="1400" b="1">
                  <a:latin typeface="Arial" charset="0"/>
                </a:rPr>
                <a:t>Pisiforme</a:t>
              </a:r>
            </a:p>
          </p:txBody>
        </p:sp>
        <p:sp>
          <p:nvSpPr>
            <p:cNvPr id="9" name="Text Box 6"/>
            <p:cNvSpPr txBox="1">
              <a:spLocks noChangeArrowheads="1"/>
            </p:cNvSpPr>
            <p:nvPr/>
          </p:nvSpPr>
          <p:spPr bwMode="auto">
            <a:xfrm>
              <a:off x="2381" y="1860"/>
              <a:ext cx="907" cy="1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9pPr>
            </a:lstStyle>
            <a:p>
              <a:pPr algn="ctr" eaLnBrk="1" hangingPunct="1"/>
              <a:r>
                <a:rPr lang="pt-BR" altLang="pt-BR" sz="1400" b="1" dirty="0">
                  <a:latin typeface="Arial" charset="0"/>
                </a:rPr>
                <a:t>Piramidal</a:t>
              </a:r>
            </a:p>
          </p:txBody>
        </p:sp>
        <p:sp>
          <p:nvSpPr>
            <p:cNvPr id="10" name="Line 7"/>
            <p:cNvSpPr>
              <a:spLocks noChangeShapeType="1"/>
            </p:cNvSpPr>
            <p:nvPr/>
          </p:nvSpPr>
          <p:spPr bwMode="auto">
            <a:xfrm flipH="1">
              <a:off x="1926" y="1979"/>
              <a:ext cx="592" cy="226"/>
            </a:xfrm>
            <a:prstGeom prst="line">
              <a:avLst/>
            </a:prstGeom>
            <a:noFill/>
            <a:ln w="19080">
              <a:solidFill>
                <a:srgbClr val="3366CC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" name="Line 8"/>
            <p:cNvSpPr>
              <a:spLocks noChangeShapeType="1"/>
            </p:cNvSpPr>
            <p:nvPr/>
          </p:nvSpPr>
          <p:spPr bwMode="auto">
            <a:xfrm flipH="1">
              <a:off x="2108" y="2387"/>
              <a:ext cx="410" cy="1"/>
            </a:xfrm>
            <a:prstGeom prst="line">
              <a:avLst/>
            </a:prstGeom>
            <a:noFill/>
            <a:ln w="19080">
              <a:solidFill>
                <a:srgbClr val="3366CC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2" name="Text Box 9"/>
            <p:cNvSpPr txBox="1">
              <a:spLocks noChangeArrowheads="1"/>
            </p:cNvSpPr>
            <p:nvPr/>
          </p:nvSpPr>
          <p:spPr bwMode="auto">
            <a:xfrm>
              <a:off x="159" y="1741"/>
              <a:ext cx="907" cy="1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9pPr>
            </a:lstStyle>
            <a:p>
              <a:pPr algn="ctr" eaLnBrk="1" hangingPunct="1"/>
              <a:r>
                <a:rPr lang="pt-BR" altLang="pt-BR" sz="1400" b="1">
                  <a:latin typeface="Arial" charset="0"/>
                </a:rPr>
                <a:t>Semilunar</a:t>
              </a:r>
            </a:p>
          </p:txBody>
        </p:sp>
        <p:sp>
          <p:nvSpPr>
            <p:cNvPr id="13" name="Text Box 10"/>
            <p:cNvSpPr txBox="1">
              <a:spLocks noChangeArrowheads="1"/>
            </p:cNvSpPr>
            <p:nvPr/>
          </p:nvSpPr>
          <p:spPr bwMode="auto">
            <a:xfrm>
              <a:off x="158" y="2240"/>
              <a:ext cx="907" cy="1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9pPr>
            </a:lstStyle>
            <a:p>
              <a:pPr algn="ctr" eaLnBrk="1" hangingPunct="1"/>
              <a:r>
                <a:rPr lang="pt-BR" altLang="pt-BR" sz="1400" b="1" dirty="0" err="1">
                  <a:latin typeface="Arial" charset="0"/>
                </a:rPr>
                <a:t>Escafóide</a:t>
              </a:r>
              <a:endParaRPr lang="pt-BR" altLang="pt-BR" sz="1400" b="1" dirty="0">
                <a:latin typeface="Arial" charset="0"/>
              </a:endParaRPr>
            </a:p>
          </p:txBody>
        </p:sp>
        <p:sp>
          <p:nvSpPr>
            <p:cNvPr id="14" name="Line 11"/>
            <p:cNvSpPr>
              <a:spLocks noChangeShapeType="1"/>
            </p:cNvSpPr>
            <p:nvPr/>
          </p:nvSpPr>
          <p:spPr bwMode="auto">
            <a:xfrm>
              <a:off x="930" y="2341"/>
              <a:ext cx="226" cy="1"/>
            </a:xfrm>
            <a:prstGeom prst="line">
              <a:avLst/>
            </a:prstGeom>
            <a:noFill/>
            <a:ln w="19080">
              <a:solidFill>
                <a:srgbClr val="3366CC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5" name="Line 12"/>
            <p:cNvSpPr>
              <a:spLocks noChangeShapeType="1"/>
            </p:cNvSpPr>
            <p:nvPr/>
          </p:nvSpPr>
          <p:spPr bwMode="auto">
            <a:xfrm>
              <a:off x="1655" y="1842"/>
              <a:ext cx="1" cy="273"/>
            </a:xfrm>
            <a:prstGeom prst="line">
              <a:avLst/>
            </a:prstGeom>
            <a:noFill/>
            <a:ln w="19080">
              <a:solidFill>
                <a:srgbClr val="3366CC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6" name="Text Box 13"/>
            <p:cNvSpPr txBox="1">
              <a:spLocks noChangeArrowheads="1"/>
            </p:cNvSpPr>
            <p:nvPr/>
          </p:nvSpPr>
          <p:spPr bwMode="auto">
            <a:xfrm>
              <a:off x="339" y="3520"/>
              <a:ext cx="771" cy="1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9pPr>
            </a:lstStyle>
            <a:p>
              <a:pPr algn="ctr" eaLnBrk="1" hangingPunct="1"/>
              <a:r>
                <a:rPr lang="pt-BR" altLang="pt-BR" sz="1400" b="1">
                  <a:latin typeface="Arial" charset="0"/>
                </a:rPr>
                <a:t>Trapezóide</a:t>
              </a:r>
            </a:p>
          </p:txBody>
        </p:sp>
        <p:sp>
          <p:nvSpPr>
            <p:cNvPr id="17" name="Text Box 14"/>
            <p:cNvSpPr txBox="1">
              <a:spLocks noChangeArrowheads="1"/>
            </p:cNvSpPr>
            <p:nvPr/>
          </p:nvSpPr>
          <p:spPr bwMode="auto">
            <a:xfrm>
              <a:off x="131" y="2487"/>
              <a:ext cx="771" cy="1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9pPr>
            </a:lstStyle>
            <a:p>
              <a:pPr algn="ctr" eaLnBrk="1" hangingPunct="1"/>
              <a:r>
                <a:rPr lang="pt-BR" altLang="pt-BR" sz="1400" b="1">
                  <a:latin typeface="Arial" charset="0"/>
                </a:rPr>
                <a:t>Trapézio</a:t>
              </a:r>
            </a:p>
          </p:txBody>
        </p:sp>
        <p:sp>
          <p:nvSpPr>
            <p:cNvPr id="18" name="Line 15"/>
            <p:cNvSpPr>
              <a:spLocks noChangeShapeType="1"/>
            </p:cNvSpPr>
            <p:nvPr/>
          </p:nvSpPr>
          <p:spPr bwMode="auto">
            <a:xfrm>
              <a:off x="930" y="1842"/>
              <a:ext cx="725" cy="1"/>
            </a:xfrm>
            <a:prstGeom prst="line">
              <a:avLst/>
            </a:prstGeom>
            <a:noFill/>
            <a:ln w="19080">
              <a:solidFill>
                <a:srgbClr val="3366CC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9" name="Line 16"/>
            <p:cNvSpPr>
              <a:spLocks noChangeShapeType="1"/>
            </p:cNvSpPr>
            <p:nvPr/>
          </p:nvSpPr>
          <p:spPr bwMode="auto">
            <a:xfrm flipV="1">
              <a:off x="1338" y="2703"/>
              <a:ext cx="1" cy="910"/>
            </a:xfrm>
            <a:prstGeom prst="line">
              <a:avLst/>
            </a:prstGeom>
            <a:noFill/>
            <a:ln w="19080">
              <a:solidFill>
                <a:srgbClr val="3366CC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0" name="Text Box 17"/>
            <p:cNvSpPr txBox="1">
              <a:spLocks noChangeArrowheads="1"/>
            </p:cNvSpPr>
            <p:nvPr/>
          </p:nvSpPr>
          <p:spPr bwMode="auto">
            <a:xfrm>
              <a:off x="2427" y="3521"/>
              <a:ext cx="771" cy="1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9pPr>
            </a:lstStyle>
            <a:p>
              <a:pPr algn="ctr" eaLnBrk="1" hangingPunct="1"/>
              <a:r>
                <a:rPr lang="pt-BR" altLang="pt-BR" sz="1400" b="1">
                  <a:latin typeface="Arial" charset="0"/>
                </a:rPr>
                <a:t>Capitato</a:t>
              </a:r>
            </a:p>
          </p:txBody>
        </p:sp>
        <p:sp>
          <p:nvSpPr>
            <p:cNvPr id="21" name="Line 18"/>
            <p:cNvSpPr>
              <a:spLocks noChangeShapeType="1"/>
            </p:cNvSpPr>
            <p:nvPr/>
          </p:nvSpPr>
          <p:spPr bwMode="auto">
            <a:xfrm flipH="1">
              <a:off x="1564" y="3612"/>
              <a:ext cx="954" cy="1"/>
            </a:xfrm>
            <a:prstGeom prst="line">
              <a:avLst/>
            </a:prstGeom>
            <a:noFill/>
            <a:ln w="19080">
              <a:solidFill>
                <a:srgbClr val="3366CC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2" name="Line 19"/>
            <p:cNvSpPr>
              <a:spLocks noChangeShapeType="1"/>
            </p:cNvSpPr>
            <p:nvPr/>
          </p:nvSpPr>
          <p:spPr bwMode="auto">
            <a:xfrm flipV="1">
              <a:off x="1565" y="2658"/>
              <a:ext cx="1" cy="955"/>
            </a:xfrm>
            <a:prstGeom prst="line">
              <a:avLst/>
            </a:prstGeom>
            <a:noFill/>
            <a:ln w="19080">
              <a:solidFill>
                <a:srgbClr val="3366CC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3" name="Text Box 20"/>
            <p:cNvSpPr txBox="1">
              <a:spLocks noChangeArrowheads="1"/>
            </p:cNvSpPr>
            <p:nvPr/>
          </p:nvSpPr>
          <p:spPr bwMode="auto">
            <a:xfrm>
              <a:off x="2408" y="2514"/>
              <a:ext cx="771" cy="1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9pPr>
            </a:lstStyle>
            <a:p>
              <a:pPr algn="ctr" eaLnBrk="1" hangingPunct="1"/>
              <a:r>
                <a:rPr lang="pt-BR" altLang="pt-BR" sz="1400" b="1">
                  <a:latin typeface="Arial" charset="0"/>
                </a:rPr>
                <a:t>Hamato</a:t>
              </a:r>
            </a:p>
          </p:txBody>
        </p:sp>
        <p:sp>
          <p:nvSpPr>
            <p:cNvPr id="24" name="Line 21"/>
            <p:cNvSpPr>
              <a:spLocks noChangeShapeType="1"/>
            </p:cNvSpPr>
            <p:nvPr/>
          </p:nvSpPr>
          <p:spPr bwMode="auto">
            <a:xfrm>
              <a:off x="775" y="2595"/>
              <a:ext cx="181" cy="1"/>
            </a:xfrm>
            <a:prstGeom prst="line">
              <a:avLst/>
            </a:prstGeom>
            <a:noFill/>
            <a:ln w="19080">
              <a:solidFill>
                <a:srgbClr val="3366CC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5" name="Line 22"/>
            <p:cNvSpPr>
              <a:spLocks noChangeShapeType="1"/>
            </p:cNvSpPr>
            <p:nvPr/>
          </p:nvSpPr>
          <p:spPr bwMode="auto">
            <a:xfrm>
              <a:off x="3150" y="2006"/>
              <a:ext cx="726" cy="272"/>
            </a:xfrm>
            <a:prstGeom prst="line">
              <a:avLst/>
            </a:prstGeom>
            <a:noFill/>
            <a:ln w="19080">
              <a:solidFill>
                <a:srgbClr val="3366CC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6" name="Line 23"/>
            <p:cNvSpPr>
              <a:spLocks noChangeShapeType="1"/>
            </p:cNvSpPr>
            <p:nvPr/>
          </p:nvSpPr>
          <p:spPr bwMode="auto">
            <a:xfrm>
              <a:off x="3061" y="2614"/>
              <a:ext cx="817" cy="1"/>
            </a:xfrm>
            <a:prstGeom prst="line">
              <a:avLst/>
            </a:prstGeom>
            <a:noFill/>
            <a:ln w="19080">
              <a:solidFill>
                <a:srgbClr val="3366CC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7" name="Line 24"/>
            <p:cNvSpPr>
              <a:spLocks noChangeShapeType="1"/>
            </p:cNvSpPr>
            <p:nvPr/>
          </p:nvSpPr>
          <p:spPr bwMode="auto">
            <a:xfrm flipH="1">
              <a:off x="1881" y="2614"/>
              <a:ext cx="637" cy="1"/>
            </a:xfrm>
            <a:prstGeom prst="line">
              <a:avLst/>
            </a:prstGeom>
            <a:noFill/>
            <a:ln w="19080">
              <a:solidFill>
                <a:srgbClr val="3366CC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8" name="Line 25"/>
            <p:cNvSpPr>
              <a:spLocks noChangeShapeType="1"/>
            </p:cNvSpPr>
            <p:nvPr/>
          </p:nvSpPr>
          <p:spPr bwMode="auto">
            <a:xfrm>
              <a:off x="3107" y="3612"/>
              <a:ext cx="1179" cy="1"/>
            </a:xfrm>
            <a:prstGeom prst="line">
              <a:avLst/>
            </a:prstGeom>
            <a:noFill/>
            <a:ln w="19080">
              <a:solidFill>
                <a:srgbClr val="3366CC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9" name="Line 26"/>
            <p:cNvSpPr>
              <a:spLocks noChangeShapeType="1"/>
            </p:cNvSpPr>
            <p:nvPr/>
          </p:nvSpPr>
          <p:spPr bwMode="auto">
            <a:xfrm flipH="1" flipV="1">
              <a:off x="4277" y="2640"/>
              <a:ext cx="10" cy="973"/>
            </a:xfrm>
            <a:prstGeom prst="line">
              <a:avLst/>
            </a:prstGeom>
            <a:noFill/>
            <a:ln w="19080">
              <a:solidFill>
                <a:srgbClr val="3366CC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0" name="Text Box 27"/>
            <p:cNvSpPr txBox="1">
              <a:spLocks noChangeArrowheads="1"/>
            </p:cNvSpPr>
            <p:nvPr/>
          </p:nvSpPr>
          <p:spPr bwMode="auto">
            <a:xfrm>
              <a:off x="4740" y="1661"/>
              <a:ext cx="907" cy="1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9pPr>
            </a:lstStyle>
            <a:p>
              <a:pPr algn="ctr" eaLnBrk="1" hangingPunct="1"/>
              <a:r>
                <a:rPr lang="pt-BR" altLang="pt-BR" sz="1400" b="1">
                  <a:latin typeface="Arial" charset="0"/>
                </a:rPr>
                <a:t>Semilunar</a:t>
              </a:r>
            </a:p>
          </p:txBody>
        </p:sp>
        <p:sp>
          <p:nvSpPr>
            <p:cNvPr id="31" name="Text Box 28"/>
            <p:cNvSpPr txBox="1">
              <a:spLocks noChangeArrowheads="1"/>
            </p:cNvSpPr>
            <p:nvPr/>
          </p:nvSpPr>
          <p:spPr bwMode="auto">
            <a:xfrm>
              <a:off x="4713" y="2241"/>
              <a:ext cx="907" cy="1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9pPr>
            </a:lstStyle>
            <a:p>
              <a:pPr algn="ctr" eaLnBrk="1" hangingPunct="1"/>
              <a:r>
                <a:rPr lang="pt-BR" altLang="pt-BR" sz="1400" b="1">
                  <a:latin typeface="Arial" charset="0"/>
                </a:rPr>
                <a:t>Escafóide</a:t>
              </a:r>
            </a:p>
          </p:txBody>
        </p:sp>
        <p:sp>
          <p:nvSpPr>
            <p:cNvPr id="32" name="Text Box 29"/>
            <p:cNvSpPr txBox="1">
              <a:spLocks noChangeArrowheads="1"/>
            </p:cNvSpPr>
            <p:nvPr/>
          </p:nvSpPr>
          <p:spPr bwMode="auto">
            <a:xfrm>
              <a:off x="4921" y="2432"/>
              <a:ext cx="771" cy="1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9pPr>
            </a:lstStyle>
            <a:p>
              <a:pPr algn="ctr" eaLnBrk="1" hangingPunct="1"/>
              <a:r>
                <a:rPr lang="pt-BR" altLang="pt-BR" sz="1400" b="1">
                  <a:latin typeface="Arial" charset="0"/>
                </a:rPr>
                <a:t>Trapézio</a:t>
              </a:r>
            </a:p>
          </p:txBody>
        </p:sp>
        <p:sp>
          <p:nvSpPr>
            <p:cNvPr id="33" name="Text Box 30"/>
            <p:cNvSpPr txBox="1">
              <a:spLocks noChangeArrowheads="1"/>
            </p:cNvSpPr>
            <p:nvPr/>
          </p:nvSpPr>
          <p:spPr bwMode="auto">
            <a:xfrm>
              <a:off x="4884" y="3503"/>
              <a:ext cx="771" cy="1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9pPr>
            </a:lstStyle>
            <a:p>
              <a:pPr algn="ctr" eaLnBrk="1" hangingPunct="1"/>
              <a:r>
                <a:rPr lang="pt-BR" altLang="pt-BR" sz="1400" b="1">
                  <a:latin typeface="Arial" charset="0"/>
                </a:rPr>
                <a:t>Trapezóide</a:t>
              </a:r>
            </a:p>
          </p:txBody>
        </p:sp>
        <p:sp>
          <p:nvSpPr>
            <p:cNvPr id="34" name="Line 31"/>
            <p:cNvSpPr>
              <a:spLocks noChangeShapeType="1"/>
            </p:cNvSpPr>
            <p:nvPr/>
          </p:nvSpPr>
          <p:spPr bwMode="auto">
            <a:xfrm flipH="1">
              <a:off x="4693" y="2341"/>
              <a:ext cx="184" cy="1"/>
            </a:xfrm>
            <a:prstGeom prst="line">
              <a:avLst/>
            </a:prstGeom>
            <a:noFill/>
            <a:ln w="19080">
              <a:solidFill>
                <a:srgbClr val="3366CC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5" name="Line 32"/>
            <p:cNvSpPr>
              <a:spLocks noChangeShapeType="1"/>
            </p:cNvSpPr>
            <p:nvPr/>
          </p:nvSpPr>
          <p:spPr bwMode="auto">
            <a:xfrm flipH="1">
              <a:off x="4829" y="2523"/>
              <a:ext cx="229" cy="1"/>
            </a:xfrm>
            <a:prstGeom prst="line">
              <a:avLst/>
            </a:prstGeom>
            <a:noFill/>
            <a:ln w="19080">
              <a:solidFill>
                <a:srgbClr val="3366CC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6" name="Line 33"/>
            <p:cNvSpPr>
              <a:spLocks noChangeShapeType="1"/>
            </p:cNvSpPr>
            <p:nvPr/>
          </p:nvSpPr>
          <p:spPr bwMode="auto">
            <a:xfrm flipH="1">
              <a:off x="4240" y="1752"/>
              <a:ext cx="637" cy="1"/>
            </a:xfrm>
            <a:prstGeom prst="line">
              <a:avLst/>
            </a:prstGeom>
            <a:noFill/>
            <a:ln w="19080">
              <a:solidFill>
                <a:srgbClr val="3366CC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7" name="Line 34"/>
            <p:cNvSpPr>
              <a:spLocks noChangeShapeType="1"/>
            </p:cNvSpPr>
            <p:nvPr/>
          </p:nvSpPr>
          <p:spPr bwMode="auto">
            <a:xfrm flipV="1">
              <a:off x="4558" y="2676"/>
              <a:ext cx="19" cy="937"/>
            </a:xfrm>
            <a:prstGeom prst="line">
              <a:avLst/>
            </a:prstGeom>
            <a:noFill/>
            <a:ln w="19080">
              <a:solidFill>
                <a:srgbClr val="3366CC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8" name="Line 35"/>
            <p:cNvSpPr>
              <a:spLocks noChangeShapeType="1"/>
            </p:cNvSpPr>
            <p:nvPr/>
          </p:nvSpPr>
          <p:spPr bwMode="auto">
            <a:xfrm>
              <a:off x="1066" y="3612"/>
              <a:ext cx="272" cy="1"/>
            </a:xfrm>
            <a:prstGeom prst="line">
              <a:avLst/>
            </a:prstGeom>
            <a:noFill/>
            <a:ln w="19080">
              <a:solidFill>
                <a:srgbClr val="3366CC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9" name="Line 36"/>
            <p:cNvSpPr>
              <a:spLocks noChangeShapeType="1"/>
            </p:cNvSpPr>
            <p:nvPr/>
          </p:nvSpPr>
          <p:spPr bwMode="auto">
            <a:xfrm>
              <a:off x="4241" y="1752"/>
              <a:ext cx="1" cy="408"/>
            </a:xfrm>
            <a:prstGeom prst="line">
              <a:avLst/>
            </a:prstGeom>
            <a:noFill/>
            <a:ln w="19080">
              <a:solidFill>
                <a:srgbClr val="3366CC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0" name="Freeform 37"/>
            <p:cNvSpPr>
              <a:spLocks noChangeArrowheads="1"/>
            </p:cNvSpPr>
            <p:nvPr/>
          </p:nvSpPr>
          <p:spPr bwMode="auto">
            <a:xfrm>
              <a:off x="1020" y="2296"/>
              <a:ext cx="1044" cy="272"/>
            </a:xfrm>
            <a:custGeom>
              <a:avLst/>
              <a:gdLst>
                <a:gd name="T0" fmla="*/ 0 w 1089"/>
                <a:gd name="T1" fmla="*/ 152 h 249"/>
                <a:gd name="T2" fmla="*/ 182 w 1089"/>
                <a:gd name="T3" fmla="*/ 242 h 249"/>
                <a:gd name="T4" fmla="*/ 272 w 1089"/>
                <a:gd name="T5" fmla="*/ 197 h 249"/>
                <a:gd name="T6" fmla="*/ 318 w 1089"/>
                <a:gd name="T7" fmla="*/ 106 h 249"/>
                <a:gd name="T8" fmla="*/ 363 w 1089"/>
                <a:gd name="T9" fmla="*/ 15 h 249"/>
                <a:gd name="T10" fmla="*/ 454 w 1089"/>
                <a:gd name="T11" fmla="*/ 15 h 249"/>
                <a:gd name="T12" fmla="*/ 499 w 1089"/>
                <a:gd name="T13" fmla="*/ 15 h 249"/>
                <a:gd name="T14" fmla="*/ 590 w 1089"/>
                <a:gd name="T15" fmla="*/ 61 h 249"/>
                <a:gd name="T16" fmla="*/ 681 w 1089"/>
                <a:gd name="T17" fmla="*/ 15 h 249"/>
                <a:gd name="T18" fmla="*/ 771 w 1089"/>
                <a:gd name="T19" fmla="*/ 15 h 249"/>
                <a:gd name="T20" fmla="*/ 862 w 1089"/>
                <a:gd name="T21" fmla="*/ 61 h 249"/>
                <a:gd name="T22" fmla="*/ 907 w 1089"/>
                <a:gd name="T23" fmla="*/ 106 h 249"/>
                <a:gd name="T24" fmla="*/ 998 w 1089"/>
                <a:gd name="T25" fmla="*/ 197 h 249"/>
                <a:gd name="T26" fmla="*/ 1089 w 1089"/>
                <a:gd name="T27" fmla="*/ 197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89" h="249">
                  <a:moveTo>
                    <a:pt x="0" y="152"/>
                  </a:moveTo>
                  <a:cubicBezTo>
                    <a:pt x="68" y="193"/>
                    <a:pt x="137" y="235"/>
                    <a:pt x="182" y="242"/>
                  </a:cubicBezTo>
                  <a:cubicBezTo>
                    <a:pt x="227" y="249"/>
                    <a:pt x="249" y="220"/>
                    <a:pt x="272" y="197"/>
                  </a:cubicBezTo>
                  <a:cubicBezTo>
                    <a:pt x="295" y="174"/>
                    <a:pt x="303" y="136"/>
                    <a:pt x="318" y="106"/>
                  </a:cubicBezTo>
                  <a:cubicBezTo>
                    <a:pt x="333" y="76"/>
                    <a:pt x="340" y="30"/>
                    <a:pt x="363" y="15"/>
                  </a:cubicBezTo>
                  <a:cubicBezTo>
                    <a:pt x="386" y="0"/>
                    <a:pt x="431" y="15"/>
                    <a:pt x="454" y="15"/>
                  </a:cubicBezTo>
                  <a:cubicBezTo>
                    <a:pt x="477" y="15"/>
                    <a:pt x="476" y="7"/>
                    <a:pt x="499" y="15"/>
                  </a:cubicBezTo>
                  <a:cubicBezTo>
                    <a:pt x="522" y="23"/>
                    <a:pt x="560" y="61"/>
                    <a:pt x="590" y="61"/>
                  </a:cubicBezTo>
                  <a:cubicBezTo>
                    <a:pt x="620" y="61"/>
                    <a:pt x="651" y="23"/>
                    <a:pt x="681" y="15"/>
                  </a:cubicBezTo>
                  <a:cubicBezTo>
                    <a:pt x="711" y="7"/>
                    <a:pt x="741" y="7"/>
                    <a:pt x="771" y="15"/>
                  </a:cubicBezTo>
                  <a:cubicBezTo>
                    <a:pt x="801" y="23"/>
                    <a:pt x="839" y="46"/>
                    <a:pt x="862" y="61"/>
                  </a:cubicBezTo>
                  <a:cubicBezTo>
                    <a:pt x="885" y="76"/>
                    <a:pt x="884" y="83"/>
                    <a:pt x="907" y="106"/>
                  </a:cubicBezTo>
                  <a:cubicBezTo>
                    <a:pt x="930" y="129"/>
                    <a:pt x="968" y="182"/>
                    <a:pt x="998" y="197"/>
                  </a:cubicBezTo>
                  <a:cubicBezTo>
                    <a:pt x="1028" y="212"/>
                    <a:pt x="1074" y="197"/>
                    <a:pt x="1089" y="197"/>
                  </a:cubicBezTo>
                </a:path>
              </a:pathLst>
            </a:custGeom>
            <a:noFill/>
            <a:ln w="38160">
              <a:solidFill>
                <a:srgbClr val="FFCC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1" name="Freeform 38"/>
            <p:cNvSpPr>
              <a:spLocks noChangeArrowheads="1"/>
            </p:cNvSpPr>
            <p:nvPr/>
          </p:nvSpPr>
          <p:spPr bwMode="auto">
            <a:xfrm>
              <a:off x="3742" y="2334"/>
              <a:ext cx="1088" cy="189"/>
            </a:xfrm>
            <a:custGeom>
              <a:avLst/>
              <a:gdLst>
                <a:gd name="T0" fmla="*/ 0 w 1088"/>
                <a:gd name="T1" fmla="*/ 189 h 189"/>
                <a:gd name="T2" fmla="*/ 227 w 1088"/>
                <a:gd name="T3" fmla="*/ 98 h 189"/>
                <a:gd name="T4" fmla="*/ 363 w 1088"/>
                <a:gd name="T5" fmla="*/ 53 h 189"/>
                <a:gd name="T6" fmla="*/ 408 w 1088"/>
                <a:gd name="T7" fmla="*/ 98 h 189"/>
                <a:gd name="T8" fmla="*/ 544 w 1088"/>
                <a:gd name="T9" fmla="*/ 98 h 189"/>
                <a:gd name="T10" fmla="*/ 590 w 1088"/>
                <a:gd name="T11" fmla="*/ 7 h 189"/>
                <a:gd name="T12" fmla="*/ 635 w 1088"/>
                <a:gd name="T13" fmla="*/ 53 h 189"/>
                <a:gd name="T14" fmla="*/ 726 w 1088"/>
                <a:gd name="T15" fmla="*/ 98 h 189"/>
                <a:gd name="T16" fmla="*/ 816 w 1088"/>
                <a:gd name="T17" fmla="*/ 98 h 189"/>
                <a:gd name="T18" fmla="*/ 862 w 1088"/>
                <a:gd name="T19" fmla="*/ 144 h 189"/>
                <a:gd name="T20" fmla="*/ 952 w 1088"/>
                <a:gd name="T21" fmla="*/ 144 h 189"/>
                <a:gd name="T22" fmla="*/ 1088 w 1088"/>
                <a:gd name="T23" fmla="*/ 53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88" h="189">
                  <a:moveTo>
                    <a:pt x="0" y="189"/>
                  </a:moveTo>
                  <a:cubicBezTo>
                    <a:pt x="83" y="155"/>
                    <a:pt x="166" y="121"/>
                    <a:pt x="227" y="98"/>
                  </a:cubicBezTo>
                  <a:cubicBezTo>
                    <a:pt x="288" y="75"/>
                    <a:pt x="333" y="53"/>
                    <a:pt x="363" y="53"/>
                  </a:cubicBezTo>
                  <a:cubicBezTo>
                    <a:pt x="393" y="53"/>
                    <a:pt x="378" y="91"/>
                    <a:pt x="408" y="98"/>
                  </a:cubicBezTo>
                  <a:cubicBezTo>
                    <a:pt x="438" y="105"/>
                    <a:pt x="514" y="113"/>
                    <a:pt x="544" y="98"/>
                  </a:cubicBezTo>
                  <a:cubicBezTo>
                    <a:pt x="574" y="83"/>
                    <a:pt x="575" y="14"/>
                    <a:pt x="590" y="7"/>
                  </a:cubicBezTo>
                  <a:cubicBezTo>
                    <a:pt x="605" y="0"/>
                    <a:pt x="612" y="38"/>
                    <a:pt x="635" y="53"/>
                  </a:cubicBezTo>
                  <a:cubicBezTo>
                    <a:pt x="658" y="68"/>
                    <a:pt x="696" y="91"/>
                    <a:pt x="726" y="98"/>
                  </a:cubicBezTo>
                  <a:cubicBezTo>
                    <a:pt x="756" y="105"/>
                    <a:pt x="793" y="90"/>
                    <a:pt x="816" y="98"/>
                  </a:cubicBezTo>
                  <a:cubicBezTo>
                    <a:pt x="839" y="106"/>
                    <a:pt x="839" y="136"/>
                    <a:pt x="862" y="144"/>
                  </a:cubicBezTo>
                  <a:cubicBezTo>
                    <a:pt x="885" y="152"/>
                    <a:pt x="914" y="159"/>
                    <a:pt x="952" y="144"/>
                  </a:cubicBezTo>
                  <a:cubicBezTo>
                    <a:pt x="990" y="129"/>
                    <a:pt x="1065" y="68"/>
                    <a:pt x="1088" y="53"/>
                  </a:cubicBezTo>
                </a:path>
              </a:pathLst>
            </a:custGeom>
            <a:noFill/>
            <a:ln w="38160">
              <a:solidFill>
                <a:srgbClr val="FFCC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2" name="Line 39"/>
            <p:cNvSpPr>
              <a:spLocks noChangeShapeType="1"/>
            </p:cNvSpPr>
            <p:nvPr/>
          </p:nvSpPr>
          <p:spPr bwMode="auto">
            <a:xfrm flipV="1">
              <a:off x="3108" y="2324"/>
              <a:ext cx="528" cy="50"/>
            </a:xfrm>
            <a:prstGeom prst="line">
              <a:avLst/>
            </a:prstGeom>
            <a:noFill/>
            <a:ln w="19080">
              <a:solidFill>
                <a:srgbClr val="3366CC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43" name="Text Box 40"/>
          <p:cNvSpPr txBox="1">
            <a:spLocks noChangeArrowheads="1"/>
          </p:cNvSpPr>
          <p:nvPr/>
        </p:nvSpPr>
        <p:spPr bwMode="auto">
          <a:xfrm>
            <a:off x="3186113" y="219075"/>
            <a:ext cx="2473325" cy="5207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rgbClr val="FF0000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r>
              <a:rPr lang="en-US" altLang="pt-BR" sz="2800" b="1" dirty="0" err="1"/>
              <a:t>Ossos</a:t>
            </a:r>
            <a:r>
              <a:rPr lang="en-US" altLang="pt-BR" sz="2800" b="1" dirty="0"/>
              <a:t> do </a:t>
            </a:r>
            <a:r>
              <a:rPr lang="en-US" altLang="pt-BR" sz="2800" b="1" dirty="0" err="1"/>
              <a:t>carpo</a:t>
            </a:r>
            <a:endParaRPr lang="en-US" altLang="pt-BR" sz="2800" b="1" dirty="0"/>
          </a:p>
        </p:txBody>
      </p:sp>
      <p:sp>
        <p:nvSpPr>
          <p:cNvPr id="44" name="Text Box 41"/>
          <p:cNvSpPr txBox="1">
            <a:spLocks noChangeArrowheads="1"/>
          </p:cNvSpPr>
          <p:nvPr/>
        </p:nvSpPr>
        <p:spPr bwMode="auto">
          <a:xfrm>
            <a:off x="960438" y="1108075"/>
            <a:ext cx="25415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r>
              <a:rPr lang="pt-BR" altLang="pt-BR" b="1" dirty="0"/>
              <a:t>Anterior (palmar)</a:t>
            </a:r>
          </a:p>
        </p:txBody>
      </p:sp>
      <p:sp>
        <p:nvSpPr>
          <p:cNvPr id="45" name="Text Box 42"/>
          <p:cNvSpPr txBox="1">
            <a:spLocks noChangeArrowheads="1"/>
          </p:cNvSpPr>
          <p:nvPr/>
        </p:nvSpPr>
        <p:spPr bwMode="auto">
          <a:xfrm>
            <a:off x="5665788" y="1141413"/>
            <a:ext cx="24733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r>
              <a:rPr lang="pt-BR" altLang="pt-BR" b="1" dirty="0"/>
              <a:t>Posterior (dorsal)</a:t>
            </a:r>
          </a:p>
        </p:txBody>
      </p:sp>
    </p:spTree>
    <p:extLst>
      <p:ext uri="{BB962C8B-B14F-4D97-AF65-F5344CB8AC3E}">
        <p14:creationId xmlns:p14="http://schemas.microsoft.com/office/powerpoint/2010/main" val="872757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grpSp>
        <p:nvGrpSpPr>
          <p:cNvPr id="4" name="Group 38"/>
          <p:cNvGrpSpPr>
            <a:grpSpLocks/>
          </p:cNvGrpSpPr>
          <p:nvPr/>
        </p:nvGrpSpPr>
        <p:grpSpPr bwMode="auto">
          <a:xfrm>
            <a:off x="533400" y="88900"/>
            <a:ext cx="8496300" cy="6010275"/>
            <a:chOff x="336" y="56"/>
            <a:chExt cx="5352" cy="3786"/>
          </a:xfrm>
        </p:grpSpPr>
        <p:grpSp>
          <p:nvGrpSpPr>
            <p:cNvPr id="5" name="Group 1"/>
            <p:cNvGrpSpPr>
              <a:grpSpLocks/>
            </p:cNvGrpSpPr>
            <p:nvPr/>
          </p:nvGrpSpPr>
          <p:grpSpPr bwMode="auto">
            <a:xfrm>
              <a:off x="336" y="56"/>
              <a:ext cx="5352" cy="3739"/>
              <a:chOff x="336" y="56"/>
              <a:chExt cx="5352" cy="3739"/>
            </a:xfrm>
          </p:grpSpPr>
          <p:grpSp>
            <p:nvGrpSpPr>
              <p:cNvPr id="12" name="Group 2"/>
              <p:cNvGrpSpPr>
                <a:grpSpLocks/>
              </p:cNvGrpSpPr>
              <p:nvPr/>
            </p:nvGrpSpPr>
            <p:grpSpPr bwMode="auto">
              <a:xfrm>
                <a:off x="336" y="1248"/>
                <a:ext cx="5157" cy="2547"/>
                <a:chOff x="336" y="1248"/>
                <a:chExt cx="5157" cy="2547"/>
              </a:xfrm>
            </p:grpSpPr>
            <p:pic>
              <p:nvPicPr>
                <p:cNvPr id="14" name="Picture 3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lum bright="-6000" contrast="18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36" y="1249"/>
                  <a:ext cx="2509" cy="2547"/>
                </a:xfrm>
                <a:prstGeom prst="rect">
                  <a:avLst/>
                </a:prstGeom>
                <a:noFill/>
                <a:ln w="38160">
                  <a:solidFill>
                    <a:srgbClr val="000099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blipFill dpi="0" rotWithShape="0">
                        <a:blip>
                          <a:lum bright="-6000" contrast="18000"/>
                        </a:blip>
                        <a:srcRect/>
                        <a:stretch>
                          <a:fillRect/>
                        </a:stretch>
                      </a:blip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5" name="Picture 4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lum bright="-6000" contrast="6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984" y="1248"/>
                  <a:ext cx="2510" cy="2548"/>
                </a:xfrm>
                <a:prstGeom prst="rect">
                  <a:avLst/>
                </a:prstGeom>
                <a:noFill/>
                <a:ln w="38160">
                  <a:solidFill>
                    <a:srgbClr val="000099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blipFill dpi="0" rotWithShape="0">
                        <a:blip>
                          <a:lum bright="-6000" contrast="6000"/>
                        </a:blip>
                        <a:srcRect/>
                        <a:stretch>
                          <a:fillRect/>
                        </a:stretch>
                      </a:blip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</p:grpSp>
          <p:pic>
            <p:nvPicPr>
              <p:cNvPr id="13" name="Picture 5"/>
              <p:cNvPicPr>
                <a:picLocks noChangeAspect="1" noChangeArrowheads="1"/>
              </p:cNvPicPr>
              <p:nvPr/>
            </p:nvPicPr>
            <p:blipFill>
              <a:blip r:embed="rId4" cstate="print">
                <a:lum bright="-6000" contrast="18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37" y="56"/>
                <a:ext cx="1152" cy="1113"/>
              </a:xfrm>
              <a:prstGeom prst="rect">
                <a:avLst/>
              </a:prstGeom>
              <a:noFill/>
              <a:ln w="7632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>
                        <a:lum bright="-6000" contrast="18000"/>
                      </a:blip>
                      <a:srcRect/>
                      <a:stretch>
                        <a:fillRect/>
                      </a:stretch>
                    </a:blip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6" name="Group 37"/>
            <p:cNvGrpSpPr>
              <a:grpSpLocks/>
            </p:cNvGrpSpPr>
            <p:nvPr/>
          </p:nvGrpSpPr>
          <p:grpSpPr bwMode="auto">
            <a:xfrm>
              <a:off x="608" y="3504"/>
              <a:ext cx="2080" cy="338"/>
              <a:chOff x="608" y="3504"/>
              <a:chExt cx="2080" cy="338"/>
            </a:xfrm>
          </p:grpSpPr>
          <p:sp>
            <p:nvSpPr>
              <p:cNvPr id="7" name="Text Box 31"/>
              <p:cNvSpPr txBox="1">
                <a:spLocks noChangeArrowheads="1"/>
              </p:cNvSpPr>
              <p:nvPr/>
            </p:nvSpPr>
            <p:spPr bwMode="auto">
              <a:xfrm>
                <a:off x="608" y="3505"/>
                <a:ext cx="178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>
                <a:lvl1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itchFamily="18" charset="0"/>
                    <a:ea typeface="Lucida Sans Unicode" pitchFamily="34" charset="0"/>
                    <a:cs typeface="Lucida Sans Unicode" pitchFamily="34" charset="0"/>
                  </a:defRPr>
                </a:lvl1pPr>
                <a:lvl2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itchFamily="18" charset="0"/>
                    <a:ea typeface="Lucida Sans Unicode" pitchFamily="34" charset="0"/>
                    <a:cs typeface="Lucida Sans Unicode" pitchFamily="34" charset="0"/>
                  </a:defRPr>
                </a:lvl2pPr>
                <a:lvl3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itchFamily="18" charset="0"/>
                    <a:ea typeface="Lucida Sans Unicode" pitchFamily="34" charset="0"/>
                    <a:cs typeface="Lucida Sans Unicode" pitchFamily="34" charset="0"/>
                  </a:defRPr>
                </a:lvl3pPr>
                <a:lvl4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itchFamily="18" charset="0"/>
                    <a:ea typeface="Lucida Sans Unicode" pitchFamily="34" charset="0"/>
                    <a:cs typeface="Lucida Sans Unicode" pitchFamily="34" charset="0"/>
                  </a:defRPr>
                </a:lvl4pPr>
                <a:lvl5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itchFamily="18" charset="0"/>
                    <a:ea typeface="Lucida Sans Unicode" pitchFamily="34" charset="0"/>
                    <a:cs typeface="Lucida Sans Unicode" pitchFamily="34" charset="0"/>
                  </a:defRPr>
                </a:lvl5pPr>
                <a:lvl6pPr marL="25146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itchFamily="18" charset="0"/>
                    <a:ea typeface="Lucida Sans Unicode" pitchFamily="34" charset="0"/>
                    <a:cs typeface="Lucida Sans Unicode" pitchFamily="34" charset="0"/>
                  </a:defRPr>
                </a:lvl6pPr>
                <a:lvl7pPr marL="29718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itchFamily="18" charset="0"/>
                    <a:ea typeface="Lucida Sans Unicode" pitchFamily="34" charset="0"/>
                    <a:cs typeface="Lucida Sans Unicode" pitchFamily="34" charset="0"/>
                  </a:defRPr>
                </a:lvl7pPr>
                <a:lvl8pPr marL="34290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itchFamily="18" charset="0"/>
                    <a:ea typeface="Lucida Sans Unicode" pitchFamily="34" charset="0"/>
                    <a:cs typeface="Lucida Sans Unicode" pitchFamily="34" charset="0"/>
                  </a:defRPr>
                </a:lvl8pPr>
                <a:lvl9pPr marL="38862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itchFamily="18" charset="0"/>
                    <a:ea typeface="Lucida Sans Unicode" pitchFamily="34" charset="0"/>
                    <a:cs typeface="Lucida Sans Unicode" pitchFamily="34" charset="0"/>
                  </a:defRPr>
                </a:lvl9pPr>
              </a:lstStyle>
              <a:p>
                <a:pPr>
                  <a:spcBef>
                    <a:spcPts val="1000"/>
                  </a:spcBef>
                </a:pPr>
                <a:r>
                  <a:rPr lang="pt-BR" altLang="pt-BR" sz="1600"/>
                  <a:t>I</a:t>
                </a:r>
              </a:p>
            </p:txBody>
          </p:sp>
          <p:sp>
            <p:nvSpPr>
              <p:cNvPr id="8" name="Text Box 32"/>
              <p:cNvSpPr txBox="1">
                <a:spLocks noChangeArrowheads="1"/>
              </p:cNvSpPr>
              <p:nvPr/>
            </p:nvSpPr>
            <p:spPr bwMode="auto">
              <a:xfrm>
                <a:off x="2448" y="3504"/>
                <a:ext cx="240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>
                <a:lvl1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itchFamily="18" charset="0"/>
                    <a:ea typeface="Lucida Sans Unicode" pitchFamily="34" charset="0"/>
                    <a:cs typeface="Lucida Sans Unicode" pitchFamily="34" charset="0"/>
                  </a:defRPr>
                </a:lvl1pPr>
                <a:lvl2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itchFamily="18" charset="0"/>
                    <a:ea typeface="Lucida Sans Unicode" pitchFamily="34" charset="0"/>
                    <a:cs typeface="Lucida Sans Unicode" pitchFamily="34" charset="0"/>
                  </a:defRPr>
                </a:lvl2pPr>
                <a:lvl3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itchFamily="18" charset="0"/>
                    <a:ea typeface="Lucida Sans Unicode" pitchFamily="34" charset="0"/>
                    <a:cs typeface="Lucida Sans Unicode" pitchFamily="34" charset="0"/>
                  </a:defRPr>
                </a:lvl3pPr>
                <a:lvl4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itchFamily="18" charset="0"/>
                    <a:ea typeface="Lucida Sans Unicode" pitchFamily="34" charset="0"/>
                    <a:cs typeface="Lucida Sans Unicode" pitchFamily="34" charset="0"/>
                  </a:defRPr>
                </a:lvl4pPr>
                <a:lvl5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itchFamily="18" charset="0"/>
                    <a:ea typeface="Lucida Sans Unicode" pitchFamily="34" charset="0"/>
                    <a:cs typeface="Lucida Sans Unicode" pitchFamily="34" charset="0"/>
                  </a:defRPr>
                </a:lvl5pPr>
                <a:lvl6pPr marL="25146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itchFamily="18" charset="0"/>
                    <a:ea typeface="Lucida Sans Unicode" pitchFamily="34" charset="0"/>
                    <a:cs typeface="Lucida Sans Unicode" pitchFamily="34" charset="0"/>
                  </a:defRPr>
                </a:lvl6pPr>
                <a:lvl7pPr marL="29718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itchFamily="18" charset="0"/>
                    <a:ea typeface="Lucida Sans Unicode" pitchFamily="34" charset="0"/>
                    <a:cs typeface="Lucida Sans Unicode" pitchFamily="34" charset="0"/>
                  </a:defRPr>
                </a:lvl7pPr>
                <a:lvl8pPr marL="34290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itchFamily="18" charset="0"/>
                    <a:ea typeface="Lucida Sans Unicode" pitchFamily="34" charset="0"/>
                    <a:cs typeface="Lucida Sans Unicode" pitchFamily="34" charset="0"/>
                  </a:defRPr>
                </a:lvl8pPr>
                <a:lvl9pPr marL="38862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itchFamily="18" charset="0"/>
                    <a:ea typeface="Lucida Sans Unicode" pitchFamily="34" charset="0"/>
                    <a:cs typeface="Lucida Sans Unicode" pitchFamily="34" charset="0"/>
                  </a:defRPr>
                </a:lvl9pPr>
              </a:lstStyle>
              <a:p>
                <a:pPr>
                  <a:spcBef>
                    <a:spcPts val="1000"/>
                  </a:spcBef>
                </a:pPr>
                <a:r>
                  <a:rPr lang="pt-BR" altLang="pt-BR" sz="1600"/>
                  <a:t>V</a:t>
                </a:r>
              </a:p>
            </p:txBody>
          </p:sp>
          <p:sp>
            <p:nvSpPr>
              <p:cNvPr id="9" name="Text Box 33"/>
              <p:cNvSpPr txBox="1">
                <a:spLocks noChangeArrowheads="1"/>
              </p:cNvSpPr>
              <p:nvPr/>
            </p:nvSpPr>
            <p:spPr bwMode="auto">
              <a:xfrm>
                <a:off x="1968" y="3588"/>
                <a:ext cx="288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>
                <a:lvl1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itchFamily="18" charset="0"/>
                    <a:ea typeface="Lucida Sans Unicode" pitchFamily="34" charset="0"/>
                    <a:cs typeface="Lucida Sans Unicode" pitchFamily="34" charset="0"/>
                  </a:defRPr>
                </a:lvl1pPr>
                <a:lvl2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itchFamily="18" charset="0"/>
                    <a:ea typeface="Lucida Sans Unicode" pitchFamily="34" charset="0"/>
                    <a:cs typeface="Lucida Sans Unicode" pitchFamily="34" charset="0"/>
                  </a:defRPr>
                </a:lvl2pPr>
                <a:lvl3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itchFamily="18" charset="0"/>
                    <a:ea typeface="Lucida Sans Unicode" pitchFamily="34" charset="0"/>
                    <a:cs typeface="Lucida Sans Unicode" pitchFamily="34" charset="0"/>
                  </a:defRPr>
                </a:lvl3pPr>
                <a:lvl4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itchFamily="18" charset="0"/>
                    <a:ea typeface="Lucida Sans Unicode" pitchFamily="34" charset="0"/>
                    <a:cs typeface="Lucida Sans Unicode" pitchFamily="34" charset="0"/>
                  </a:defRPr>
                </a:lvl4pPr>
                <a:lvl5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itchFamily="18" charset="0"/>
                    <a:ea typeface="Lucida Sans Unicode" pitchFamily="34" charset="0"/>
                    <a:cs typeface="Lucida Sans Unicode" pitchFamily="34" charset="0"/>
                  </a:defRPr>
                </a:lvl5pPr>
                <a:lvl6pPr marL="25146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itchFamily="18" charset="0"/>
                    <a:ea typeface="Lucida Sans Unicode" pitchFamily="34" charset="0"/>
                    <a:cs typeface="Lucida Sans Unicode" pitchFamily="34" charset="0"/>
                  </a:defRPr>
                </a:lvl6pPr>
                <a:lvl7pPr marL="29718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itchFamily="18" charset="0"/>
                    <a:ea typeface="Lucida Sans Unicode" pitchFamily="34" charset="0"/>
                    <a:cs typeface="Lucida Sans Unicode" pitchFamily="34" charset="0"/>
                  </a:defRPr>
                </a:lvl7pPr>
                <a:lvl8pPr marL="34290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itchFamily="18" charset="0"/>
                    <a:ea typeface="Lucida Sans Unicode" pitchFamily="34" charset="0"/>
                    <a:cs typeface="Lucida Sans Unicode" pitchFamily="34" charset="0"/>
                  </a:defRPr>
                </a:lvl8pPr>
                <a:lvl9pPr marL="38862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itchFamily="18" charset="0"/>
                    <a:ea typeface="Lucida Sans Unicode" pitchFamily="34" charset="0"/>
                    <a:cs typeface="Lucida Sans Unicode" pitchFamily="34" charset="0"/>
                  </a:defRPr>
                </a:lvl9pPr>
              </a:lstStyle>
              <a:p>
                <a:pPr>
                  <a:spcBef>
                    <a:spcPts val="1000"/>
                  </a:spcBef>
                </a:pPr>
                <a:r>
                  <a:rPr lang="pt-BR" altLang="pt-BR" sz="1600"/>
                  <a:t>IV</a:t>
                </a:r>
              </a:p>
            </p:txBody>
          </p:sp>
          <p:sp>
            <p:nvSpPr>
              <p:cNvPr id="10" name="Text Box 34"/>
              <p:cNvSpPr txBox="1">
                <a:spLocks noChangeArrowheads="1"/>
              </p:cNvSpPr>
              <p:nvPr/>
            </p:nvSpPr>
            <p:spPr bwMode="auto">
              <a:xfrm>
                <a:off x="1644" y="3630"/>
                <a:ext cx="276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>
                <a:lvl1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itchFamily="18" charset="0"/>
                    <a:ea typeface="Lucida Sans Unicode" pitchFamily="34" charset="0"/>
                    <a:cs typeface="Lucida Sans Unicode" pitchFamily="34" charset="0"/>
                  </a:defRPr>
                </a:lvl1pPr>
                <a:lvl2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itchFamily="18" charset="0"/>
                    <a:ea typeface="Lucida Sans Unicode" pitchFamily="34" charset="0"/>
                    <a:cs typeface="Lucida Sans Unicode" pitchFamily="34" charset="0"/>
                  </a:defRPr>
                </a:lvl2pPr>
                <a:lvl3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itchFamily="18" charset="0"/>
                    <a:ea typeface="Lucida Sans Unicode" pitchFamily="34" charset="0"/>
                    <a:cs typeface="Lucida Sans Unicode" pitchFamily="34" charset="0"/>
                  </a:defRPr>
                </a:lvl3pPr>
                <a:lvl4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itchFamily="18" charset="0"/>
                    <a:ea typeface="Lucida Sans Unicode" pitchFamily="34" charset="0"/>
                    <a:cs typeface="Lucida Sans Unicode" pitchFamily="34" charset="0"/>
                  </a:defRPr>
                </a:lvl4pPr>
                <a:lvl5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itchFamily="18" charset="0"/>
                    <a:ea typeface="Lucida Sans Unicode" pitchFamily="34" charset="0"/>
                    <a:cs typeface="Lucida Sans Unicode" pitchFamily="34" charset="0"/>
                  </a:defRPr>
                </a:lvl5pPr>
                <a:lvl6pPr marL="25146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itchFamily="18" charset="0"/>
                    <a:ea typeface="Lucida Sans Unicode" pitchFamily="34" charset="0"/>
                    <a:cs typeface="Lucida Sans Unicode" pitchFamily="34" charset="0"/>
                  </a:defRPr>
                </a:lvl6pPr>
                <a:lvl7pPr marL="29718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itchFamily="18" charset="0"/>
                    <a:ea typeface="Lucida Sans Unicode" pitchFamily="34" charset="0"/>
                    <a:cs typeface="Lucida Sans Unicode" pitchFamily="34" charset="0"/>
                  </a:defRPr>
                </a:lvl7pPr>
                <a:lvl8pPr marL="34290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itchFamily="18" charset="0"/>
                    <a:ea typeface="Lucida Sans Unicode" pitchFamily="34" charset="0"/>
                    <a:cs typeface="Lucida Sans Unicode" pitchFamily="34" charset="0"/>
                  </a:defRPr>
                </a:lvl8pPr>
                <a:lvl9pPr marL="38862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itchFamily="18" charset="0"/>
                    <a:ea typeface="Lucida Sans Unicode" pitchFamily="34" charset="0"/>
                    <a:cs typeface="Lucida Sans Unicode" pitchFamily="34" charset="0"/>
                  </a:defRPr>
                </a:lvl9pPr>
              </a:lstStyle>
              <a:p>
                <a:pPr>
                  <a:spcBef>
                    <a:spcPts val="1000"/>
                  </a:spcBef>
                </a:pPr>
                <a:r>
                  <a:rPr lang="pt-BR" altLang="pt-BR" sz="1600"/>
                  <a:t>III</a:t>
                </a:r>
              </a:p>
            </p:txBody>
          </p:sp>
          <p:sp>
            <p:nvSpPr>
              <p:cNvPr id="11" name="Text Box 35"/>
              <p:cNvSpPr txBox="1">
                <a:spLocks noChangeArrowheads="1"/>
              </p:cNvSpPr>
              <p:nvPr/>
            </p:nvSpPr>
            <p:spPr bwMode="auto">
              <a:xfrm>
                <a:off x="1326" y="3618"/>
                <a:ext cx="246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>
                <a:lvl1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itchFamily="18" charset="0"/>
                    <a:ea typeface="Lucida Sans Unicode" pitchFamily="34" charset="0"/>
                    <a:cs typeface="Lucida Sans Unicode" pitchFamily="34" charset="0"/>
                  </a:defRPr>
                </a:lvl1pPr>
                <a:lvl2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itchFamily="18" charset="0"/>
                    <a:ea typeface="Lucida Sans Unicode" pitchFamily="34" charset="0"/>
                    <a:cs typeface="Lucida Sans Unicode" pitchFamily="34" charset="0"/>
                  </a:defRPr>
                </a:lvl2pPr>
                <a:lvl3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itchFamily="18" charset="0"/>
                    <a:ea typeface="Lucida Sans Unicode" pitchFamily="34" charset="0"/>
                    <a:cs typeface="Lucida Sans Unicode" pitchFamily="34" charset="0"/>
                  </a:defRPr>
                </a:lvl3pPr>
                <a:lvl4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itchFamily="18" charset="0"/>
                    <a:ea typeface="Lucida Sans Unicode" pitchFamily="34" charset="0"/>
                    <a:cs typeface="Lucida Sans Unicode" pitchFamily="34" charset="0"/>
                  </a:defRPr>
                </a:lvl4pPr>
                <a:lvl5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itchFamily="18" charset="0"/>
                    <a:ea typeface="Lucida Sans Unicode" pitchFamily="34" charset="0"/>
                    <a:cs typeface="Lucida Sans Unicode" pitchFamily="34" charset="0"/>
                  </a:defRPr>
                </a:lvl5pPr>
                <a:lvl6pPr marL="25146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itchFamily="18" charset="0"/>
                    <a:ea typeface="Lucida Sans Unicode" pitchFamily="34" charset="0"/>
                    <a:cs typeface="Lucida Sans Unicode" pitchFamily="34" charset="0"/>
                  </a:defRPr>
                </a:lvl6pPr>
                <a:lvl7pPr marL="29718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itchFamily="18" charset="0"/>
                    <a:ea typeface="Lucida Sans Unicode" pitchFamily="34" charset="0"/>
                    <a:cs typeface="Lucida Sans Unicode" pitchFamily="34" charset="0"/>
                  </a:defRPr>
                </a:lvl7pPr>
                <a:lvl8pPr marL="34290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itchFamily="18" charset="0"/>
                    <a:ea typeface="Lucida Sans Unicode" pitchFamily="34" charset="0"/>
                    <a:cs typeface="Lucida Sans Unicode" pitchFamily="34" charset="0"/>
                  </a:defRPr>
                </a:lvl8pPr>
                <a:lvl9pPr marL="38862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itchFamily="18" charset="0"/>
                    <a:ea typeface="Lucida Sans Unicode" pitchFamily="34" charset="0"/>
                    <a:cs typeface="Lucida Sans Unicode" pitchFamily="34" charset="0"/>
                  </a:defRPr>
                </a:lvl9pPr>
              </a:lstStyle>
              <a:p>
                <a:pPr>
                  <a:spcBef>
                    <a:spcPts val="1000"/>
                  </a:spcBef>
                </a:pPr>
                <a:r>
                  <a:rPr lang="pt-BR" altLang="pt-BR" sz="1600"/>
                  <a:t>II</a:t>
                </a:r>
              </a:p>
            </p:txBody>
          </p:sp>
        </p:grpSp>
      </p:grpSp>
      <p:sp>
        <p:nvSpPr>
          <p:cNvPr id="16" name="Text Box 30"/>
          <p:cNvSpPr txBox="1">
            <a:spLocks noChangeArrowheads="1"/>
          </p:cNvSpPr>
          <p:nvPr/>
        </p:nvSpPr>
        <p:spPr bwMode="auto">
          <a:xfrm>
            <a:off x="685800" y="404665"/>
            <a:ext cx="6400800" cy="1387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algn="ctr">
              <a:lnSpc>
                <a:spcPct val="60000"/>
              </a:lnSpc>
            </a:pPr>
            <a:r>
              <a:rPr lang="en-US" altLang="pt-BR" sz="2800" b="1" dirty="0">
                <a:solidFill>
                  <a:schemeClr val="tx2"/>
                </a:solidFill>
              </a:rPr>
              <a:t>A</a:t>
            </a:r>
            <a:r>
              <a:rPr lang="pt-BR" altLang="pt-BR" sz="2800" b="1" dirty="0" err="1" smtClean="0">
                <a:solidFill>
                  <a:schemeClr val="tx2"/>
                </a:solidFill>
              </a:rPr>
              <a:t>rticulações</a:t>
            </a:r>
            <a:endParaRPr lang="pt-BR" altLang="pt-BR" sz="2800" b="1" dirty="0" smtClean="0">
              <a:solidFill>
                <a:schemeClr val="tx2"/>
              </a:solidFill>
            </a:endParaRPr>
          </a:p>
          <a:p>
            <a:pPr algn="ctr">
              <a:lnSpc>
                <a:spcPct val="60000"/>
              </a:lnSpc>
            </a:pPr>
            <a:endParaRPr lang="pt-BR" altLang="pt-BR" sz="2800" b="1" dirty="0" smtClean="0">
              <a:solidFill>
                <a:schemeClr val="tx2"/>
              </a:solidFill>
            </a:endParaRPr>
          </a:p>
          <a:p>
            <a:pPr algn="ctr">
              <a:lnSpc>
                <a:spcPct val="60000"/>
              </a:lnSpc>
            </a:pPr>
            <a:r>
              <a:rPr lang="pt-BR" altLang="pt-BR" sz="2800" b="1" dirty="0" smtClean="0"/>
              <a:t>Radiocárpica</a:t>
            </a:r>
            <a:r>
              <a:rPr lang="pt-BR" altLang="pt-BR" sz="2800" b="1" dirty="0"/>
              <a:t>, </a:t>
            </a:r>
            <a:r>
              <a:rPr lang="pt-BR" altLang="pt-BR" sz="2800" b="1" dirty="0" smtClean="0">
                <a:solidFill>
                  <a:srgbClr val="C00000"/>
                </a:solidFill>
              </a:rPr>
              <a:t>do carpo* </a:t>
            </a:r>
            <a:r>
              <a:rPr lang="pt-BR" altLang="pt-BR" sz="2800" b="1" dirty="0" err="1"/>
              <a:t>carpometacárpicas</a:t>
            </a:r>
            <a:endParaRPr lang="pt-BR" altLang="pt-BR" sz="2800" b="1" dirty="0"/>
          </a:p>
          <a:p>
            <a:pPr algn="ctr">
              <a:lnSpc>
                <a:spcPct val="60000"/>
              </a:lnSpc>
            </a:pPr>
            <a:r>
              <a:rPr lang="pt-BR" altLang="pt-BR" sz="2800" b="1" dirty="0"/>
              <a:t>e </a:t>
            </a:r>
            <a:r>
              <a:rPr lang="pt-BR" altLang="pt-BR" sz="2800" b="1" dirty="0" err="1"/>
              <a:t>intermetacárpicas</a:t>
            </a:r>
            <a:endParaRPr lang="pt-BR" altLang="pt-BR" sz="2800" b="1" dirty="0"/>
          </a:p>
        </p:txBody>
      </p:sp>
      <p:grpSp>
        <p:nvGrpSpPr>
          <p:cNvPr id="17" name="Group 27"/>
          <p:cNvGrpSpPr>
            <a:grpSpLocks/>
          </p:cNvGrpSpPr>
          <p:nvPr/>
        </p:nvGrpSpPr>
        <p:grpSpPr bwMode="auto">
          <a:xfrm>
            <a:off x="835025" y="3441700"/>
            <a:ext cx="2897188" cy="519113"/>
            <a:chOff x="526" y="2168"/>
            <a:chExt cx="1825" cy="327"/>
          </a:xfrm>
        </p:grpSpPr>
        <p:sp>
          <p:nvSpPr>
            <p:cNvPr id="18" name="Text Box 28"/>
            <p:cNvSpPr txBox="1">
              <a:spLocks noChangeArrowheads="1"/>
            </p:cNvSpPr>
            <p:nvPr/>
          </p:nvSpPr>
          <p:spPr bwMode="auto">
            <a:xfrm>
              <a:off x="526" y="2311"/>
              <a:ext cx="636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9pPr>
            </a:lstStyle>
            <a:p>
              <a:r>
                <a:rPr lang="pt-BR" altLang="pt-BR" sz="1200" b="1"/>
                <a:t>radiocarpica</a:t>
              </a:r>
            </a:p>
          </p:txBody>
        </p:sp>
        <p:sp>
          <p:nvSpPr>
            <p:cNvPr id="19" name="Freeform 29"/>
            <p:cNvSpPr>
              <a:spLocks noChangeArrowheads="1"/>
            </p:cNvSpPr>
            <p:nvPr/>
          </p:nvSpPr>
          <p:spPr bwMode="auto">
            <a:xfrm>
              <a:off x="1104" y="2168"/>
              <a:ext cx="1248" cy="328"/>
            </a:xfrm>
            <a:custGeom>
              <a:avLst/>
              <a:gdLst>
                <a:gd name="T0" fmla="*/ 0 w 1248"/>
                <a:gd name="T1" fmla="*/ 328 h 328"/>
                <a:gd name="T2" fmla="*/ 336 w 1248"/>
                <a:gd name="T3" fmla="*/ 88 h 328"/>
                <a:gd name="T4" fmla="*/ 864 w 1248"/>
                <a:gd name="T5" fmla="*/ 40 h 328"/>
                <a:gd name="T6" fmla="*/ 1248 w 1248"/>
                <a:gd name="T7" fmla="*/ 328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48" h="328">
                  <a:moveTo>
                    <a:pt x="0" y="328"/>
                  </a:moveTo>
                  <a:cubicBezTo>
                    <a:pt x="96" y="232"/>
                    <a:pt x="192" y="136"/>
                    <a:pt x="336" y="88"/>
                  </a:cubicBezTo>
                  <a:cubicBezTo>
                    <a:pt x="480" y="40"/>
                    <a:pt x="712" y="0"/>
                    <a:pt x="864" y="40"/>
                  </a:cubicBezTo>
                  <a:cubicBezTo>
                    <a:pt x="1016" y="80"/>
                    <a:pt x="1132" y="204"/>
                    <a:pt x="1248" y="328"/>
                  </a:cubicBezTo>
                </a:path>
              </a:pathLst>
            </a:custGeom>
            <a:noFill/>
            <a:ln w="2844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</p:grpSp>
      <p:sp>
        <p:nvSpPr>
          <p:cNvPr id="20" name="Freeform 10"/>
          <p:cNvSpPr>
            <a:spLocks noChangeArrowheads="1"/>
          </p:cNvSpPr>
          <p:nvPr/>
        </p:nvSpPr>
        <p:spPr bwMode="auto">
          <a:xfrm>
            <a:off x="1835150" y="4005064"/>
            <a:ext cx="1639888" cy="309562"/>
          </a:xfrm>
          <a:custGeom>
            <a:avLst/>
            <a:gdLst>
              <a:gd name="T0" fmla="*/ 1033 w 1033"/>
              <a:gd name="T1" fmla="*/ 184 h 195"/>
              <a:gd name="T2" fmla="*/ 889 w 1033"/>
              <a:gd name="T3" fmla="*/ 95 h 195"/>
              <a:gd name="T4" fmla="*/ 822 w 1033"/>
              <a:gd name="T5" fmla="*/ 51 h 195"/>
              <a:gd name="T6" fmla="*/ 522 w 1033"/>
              <a:gd name="T7" fmla="*/ 6 h 195"/>
              <a:gd name="T8" fmla="*/ 411 w 1033"/>
              <a:gd name="T9" fmla="*/ 17 h 195"/>
              <a:gd name="T10" fmla="*/ 333 w 1033"/>
              <a:gd name="T11" fmla="*/ 106 h 195"/>
              <a:gd name="T12" fmla="*/ 233 w 1033"/>
              <a:gd name="T13" fmla="*/ 195 h 195"/>
              <a:gd name="T14" fmla="*/ 89 w 1033"/>
              <a:gd name="T15" fmla="*/ 184 h 195"/>
              <a:gd name="T16" fmla="*/ 66 w 1033"/>
              <a:gd name="T17" fmla="*/ 162 h 195"/>
              <a:gd name="T18" fmla="*/ 33 w 1033"/>
              <a:gd name="T19" fmla="*/ 151 h 195"/>
              <a:gd name="T20" fmla="*/ 0 w 1033"/>
              <a:gd name="T21" fmla="*/ 117 h 1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033" h="195">
                <a:moveTo>
                  <a:pt x="1033" y="184"/>
                </a:moveTo>
                <a:cubicBezTo>
                  <a:pt x="1011" y="118"/>
                  <a:pt x="950" y="115"/>
                  <a:pt x="889" y="95"/>
                </a:cubicBezTo>
                <a:cubicBezTo>
                  <a:pt x="864" y="87"/>
                  <a:pt x="844" y="66"/>
                  <a:pt x="822" y="51"/>
                </a:cubicBezTo>
                <a:cubicBezTo>
                  <a:pt x="744" y="0"/>
                  <a:pt x="595" y="10"/>
                  <a:pt x="522" y="6"/>
                </a:cubicBezTo>
                <a:cubicBezTo>
                  <a:pt x="485" y="10"/>
                  <a:pt x="447" y="9"/>
                  <a:pt x="411" y="17"/>
                </a:cubicBezTo>
                <a:cubicBezTo>
                  <a:pt x="381" y="24"/>
                  <a:pt x="358" y="81"/>
                  <a:pt x="333" y="106"/>
                </a:cubicBezTo>
                <a:cubicBezTo>
                  <a:pt x="318" y="152"/>
                  <a:pt x="278" y="180"/>
                  <a:pt x="233" y="195"/>
                </a:cubicBezTo>
                <a:cubicBezTo>
                  <a:pt x="185" y="191"/>
                  <a:pt x="136" y="193"/>
                  <a:pt x="89" y="184"/>
                </a:cubicBezTo>
                <a:cubicBezTo>
                  <a:pt x="79" y="182"/>
                  <a:pt x="75" y="167"/>
                  <a:pt x="66" y="162"/>
                </a:cubicBezTo>
                <a:cubicBezTo>
                  <a:pt x="56" y="156"/>
                  <a:pt x="44" y="155"/>
                  <a:pt x="33" y="151"/>
                </a:cubicBezTo>
                <a:cubicBezTo>
                  <a:pt x="7" y="124"/>
                  <a:pt x="19" y="136"/>
                  <a:pt x="0" y="117"/>
                </a:cubicBezTo>
              </a:path>
            </a:pathLst>
          </a:custGeom>
          <a:noFill/>
          <a:ln w="2844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1" name="Text Box 11"/>
          <p:cNvSpPr txBox="1">
            <a:spLocks noChangeArrowheads="1"/>
          </p:cNvSpPr>
          <p:nvPr/>
        </p:nvSpPr>
        <p:spPr bwMode="auto">
          <a:xfrm>
            <a:off x="688975" y="3924300"/>
            <a:ext cx="1035050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r>
              <a:rPr lang="pt-BR" altLang="pt-BR" sz="1200" b="1" dirty="0" err="1">
                <a:solidFill>
                  <a:srgbClr val="FF3300"/>
                </a:solidFill>
              </a:rPr>
              <a:t>intercarpicas</a:t>
            </a:r>
            <a:endParaRPr lang="pt-BR" altLang="pt-BR" sz="1200" b="1" dirty="0">
              <a:solidFill>
                <a:srgbClr val="FF3300"/>
              </a:solidFill>
            </a:endParaRPr>
          </a:p>
        </p:txBody>
      </p:sp>
      <p:sp>
        <p:nvSpPr>
          <p:cNvPr id="22" name="Text Box 20"/>
          <p:cNvSpPr txBox="1">
            <a:spLocks noChangeArrowheads="1"/>
          </p:cNvSpPr>
          <p:nvPr/>
        </p:nvSpPr>
        <p:spPr bwMode="auto">
          <a:xfrm>
            <a:off x="3482975" y="4094163"/>
            <a:ext cx="1058863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r>
              <a:rPr lang="pt-BR" altLang="pt-BR" sz="1200" b="1" dirty="0" err="1">
                <a:solidFill>
                  <a:srgbClr val="009900"/>
                </a:solidFill>
              </a:rPr>
              <a:t>mediocarpica</a:t>
            </a:r>
            <a:endParaRPr lang="pt-BR" altLang="pt-BR" sz="1200" b="1" dirty="0">
              <a:solidFill>
                <a:srgbClr val="009900"/>
              </a:solidFill>
            </a:endParaRPr>
          </a:p>
        </p:txBody>
      </p:sp>
      <p:sp>
        <p:nvSpPr>
          <p:cNvPr id="23" name="Freeform 19"/>
          <p:cNvSpPr>
            <a:spLocks noChangeArrowheads="1"/>
          </p:cNvSpPr>
          <p:nvPr/>
        </p:nvSpPr>
        <p:spPr bwMode="auto">
          <a:xfrm>
            <a:off x="1752600" y="4029075"/>
            <a:ext cx="1762125" cy="287338"/>
          </a:xfrm>
          <a:custGeom>
            <a:avLst/>
            <a:gdLst>
              <a:gd name="T0" fmla="*/ 0 w 1110"/>
              <a:gd name="T1" fmla="*/ 102 h 181"/>
              <a:gd name="T2" fmla="*/ 72 w 1110"/>
              <a:gd name="T3" fmla="*/ 150 h 181"/>
              <a:gd name="T4" fmla="*/ 180 w 1110"/>
              <a:gd name="T5" fmla="*/ 180 h 181"/>
              <a:gd name="T6" fmla="*/ 276 w 1110"/>
              <a:gd name="T7" fmla="*/ 174 h 181"/>
              <a:gd name="T8" fmla="*/ 312 w 1110"/>
              <a:gd name="T9" fmla="*/ 150 h 181"/>
              <a:gd name="T10" fmla="*/ 348 w 1110"/>
              <a:gd name="T11" fmla="*/ 96 h 181"/>
              <a:gd name="T12" fmla="*/ 378 w 1110"/>
              <a:gd name="T13" fmla="*/ 24 h 181"/>
              <a:gd name="T14" fmla="*/ 468 w 1110"/>
              <a:gd name="T15" fmla="*/ 0 h 181"/>
              <a:gd name="T16" fmla="*/ 732 w 1110"/>
              <a:gd name="T17" fmla="*/ 18 h 181"/>
              <a:gd name="T18" fmla="*/ 912 w 1110"/>
              <a:gd name="T19" fmla="*/ 84 h 181"/>
              <a:gd name="T20" fmla="*/ 1002 w 1110"/>
              <a:gd name="T21" fmla="*/ 126 h 181"/>
              <a:gd name="T22" fmla="*/ 1074 w 1110"/>
              <a:gd name="T23" fmla="*/ 168 h 181"/>
              <a:gd name="T24" fmla="*/ 1110 w 1110"/>
              <a:gd name="T25" fmla="*/ 180 h 1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110" h="181">
                <a:moveTo>
                  <a:pt x="0" y="102"/>
                </a:moveTo>
                <a:cubicBezTo>
                  <a:pt x="31" y="133"/>
                  <a:pt x="27" y="139"/>
                  <a:pt x="72" y="150"/>
                </a:cubicBezTo>
                <a:cubicBezTo>
                  <a:pt x="105" y="172"/>
                  <a:pt x="142" y="175"/>
                  <a:pt x="180" y="180"/>
                </a:cubicBezTo>
                <a:cubicBezTo>
                  <a:pt x="212" y="178"/>
                  <a:pt x="245" y="181"/>
                  <a:pt x="276" y="174"/>
                </a:cubicBezTo>
                <a:cubicBezTo>
                  <a:pt x="290" y="171"/>
                  <a:pt x="312" y="150"/>
                  <a:pt x="312" y="150"/>
                </a:cubicBezTo>
                <a:cubicBezTo>
                  <a:pt x="324" y="132"/>
                  <a:pt x="341" y="117"/>
                  <a:pt x="348" y="96"/>
                </a:cubicBezTo>
                <a:cubicBezTo>
                  <a:pt x="352" y="84"/>
                  <a:pt x="361" y="34"/>
                  <a:pt x="378" y="24"/>
                </a:cubicBezTo>
                <a:cubicBezTo>
                  <a:pt x="401" y="10"/>
                  <a:pt x="442" y="4"/>
                  <a:pt x="468" y="0"/>
                </a:cubicBezTo>
                <a:cubicBezTo>
                  <a:pt x="559" y="4"/>
                  <a:pt x="642" y="12"/>
                  <a:pt x="732" y="18"/>
                </a:cubicBezTo>
                <a:cubicBezTo>
                  <a:pt x="792" y="38"/>
                  <a:pt x="855" y="59"/>
                  <a:pt x="912" y="84"/>
                </a:cubicBezTo>
                <a:cubicBezTo>
                  <a:pt x="946" y="99"/>
                  <a:pt x="974" y="98"/>
                  <a:pt x="1002" y="126"/>
                </a:cubicBezTo>
                <a:cubicBezTo>
                  <a:pt x="1027" y="151"/>
                  <a:pt x="1040" y="157"/>
                  <a:pt x="1074" y="168"/>
                </a:cubicBezTo>
                <a:cubicBezTo>
                  <a:pt x="1086" y="172"/>
                  <a:pt x="1110" y="180"/>
                  <a:pt x="1110" y="180"/>
                </a:cubicBezTo>
              </a:path>
            </a:pathLst>
          </a:custGeom>
          <a:noFill/>
          <a:ln w="2844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4" name="Freeform 9"/>
          <p:cNvSpPr>
            <a:spLocks noChangeArrowheads="1"/>
          </p:cNvSpPr>
          <p:nvPr/>
        </p:nvSpPr>
        <p:spPr bwMode="auto">
          <a:xfrm>
            <a:off x="2949401" y="3633788"/>
            <a:ext cx="398463" cy="1004887"/>
          </a:xfrm>
          <a:custGeom>
            <a:avLst/>
            <a:gdLst>
              <a:gd name="T0" fmla="*/ 242 w 251"/>
              <a:gd name="T1" fmla="*/ 0 h 633"/>
              <a:gd name="T2" fmla="*/ 197 w 251"/>
              <a:gd name="T3" fmla="*/ 44 h 633"/>
              <a:gd name="T4" fmla="*/ 64 w 251"/>
              <a:gd name="T5" fmla="*/ 177 h 633"/>
              <a:gd name="T6" fmla="*/ 19 w 251"/>
              <a:gd name="T7" fmla="*/ 466 h 633"/>
              <a:gd name="T8" fmla="*/ 8 w 251"/>
              <a:gd name="T9" fmla="*/ 500 h 633"/>
              <a:gd name="T10" fmla="*/ 8 w 251"/>
              <a:gd name="T11" fmla="*/ 633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51" h="633">
                <a:moveTo>
                  <a:pt x="242" y="0"/>
                </a:moveTo>
                <a:cubicBezTo>
                  <a:pt x="216" y="70"/>
                  <a:pt x="251" y="3"/>
                  <a:pt x="197" y="44"/>
                </a:cubicBezTo>
                <a:cubicBezTo>
                  <a:pt x="145" y="83"/>
                  <a:pt x="116" y="142"/>
                  <a:pt x="64" y="177"/>
                </a:cubicBezTo>
                <a:cubicBezTo>
                  <a:pt x="0" y="276"/>
                  <a:pt x="32" y="312"/>
                  <a:pt x="19" y="466"/>
                </a:cubicBezTo>
                <a:cubicBezTo>
                  <a:pt x="18" y="478"/>
                  <a:pt x="9" y="488"/>
                  <a:pt x="8" y="500"/>
                </a:cubicBezTo>
                <a:cubicBezTo>
                  <a:pt x="5" y="544"/>
                  <a:pt x="8" y="589"/>
                  <a:pt x="8" y="633"/>
                </a:cubicBezTo>
              </a:path>
            </a:pathLst>
          </a:custGeom>
          <a:noFill/>
          <a:ln w="2844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5" name="Freeform 8"/>
          <p:cNvSpPr>
            <a:spLocks noChangeArrowheads="1"/>
          </p:cNvSpPr>
          <p:nvPr/>
        </p:nvSpPr>
        <p:spPr bwMode="auto">
          <a:xfrm>
            <a:off x="2117725" y="3633788"/>
            <a:ext cx="528638" cy="1057274"/>
          </a:xfrm>
          <a:custGeom>
            <a:avLst/>
            <a:gdLst>
              <a:gd name="T0" fmla="*/ 333 w 333"/>
              <a:gd name="T1" fmla="*/ 0 h 666"/>
              <a:gd name="T2" fmla="*/ 266 w 333"/>
              <a:gd name="T3" fmla="*/ 89 h 666"/>
              <a:gd name="T4" fmla="*/ 244 w 333"/>
              <a:gd name="T5" fmla="*/ 122 h 666"/>
              <a:gd name="T6" fmla="*/ 211 w 333"/>
              <a:gd name="T7" fmla="*/ 144 h 666"/>
              <a:gd name="T8" fmla="*/ 155 w 333"/>
              <a:gd name="T9" fmla="*/ 277 h 666"/>
              <a:gd name="T10" fmla="*/ 100 w 333"/>
              <a:gd name="T11" fmla="*/ 366 h 666"/>
              <a:gd name="T12" fmla="*/ 33 w 333"/>
              <a:gd name="T13" fmla="*/ 489 h 666"/>
              <a:gd name="T14" fmla="*/ 11 w 333"/>
              <a:gd name="T15" fmla="*/ 622 h 666"/>
              <a:gd name="T16" fmla="*/ 0 w 333"/>
              <a:gd name="T17" fmla="*/ 666 h 6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3" h="666">
                <a:moveTo>
                  <a:pt x="333" y="0"/>
                </a:moveTo>
                <a:cubicBezTo>
                  <a:pt x="320" y="50"/>
                  <a:pt x="316" y="71"/>
                  <a:pt x="266" y="89"/>
                </a:cubicBezTo>
                <a:cubicBezTo>
                  <a:pt x="259" y="100"/>
                  <a:pt x="253" y="113"/>
                  <a:pt x="244" y="122"/>
                </a:cubicBezTo>
                <a:cubicBezTo>
                  <a:pt x="235" y="131"/>
                  <a:pt x="218" y="133"/>
                  <a:pt x="211" y="144"/>
                </a:cubicBezTo>
                <a:cubicBezTo>
                  <a:pt x="184" y="186"/>
                  <a:pt x="183" y="235"/>
                  <a:pt x="155" y="277"/>
                </a:cubicBezTo>
                <a:cubicBezTo>
                  <a:pt x="129" y="357"/>
                  <a:pt x="153" y="331"/>
                  <a:pt x="100" y="366"/>
                </a:cubicBezTo>
                <a:cubicBezTo>
                  <a:pt x="72" y="408"/>
                  <a:pt x="68" y="453"/>
                  <a:pt x="33" y="489"/>
                </a:cubicBezTo>
                <a:cubicBezTo>
                  <a:pt x="8" y="563"/>
                  <a:pt x="32" y="484"/>
                  <a:pt x="11" y="622"/>
                </a:cubicBezTo>
                <a:cubicBezTo>
                  <a:pt x="9" y="637"/>
                  <a:pt x="0" y="666"/>
                  <a:pt x="0" y="666"/>
                </a:cubicBezTo>
              </a:path>
            </a:pathLst>
          </a:custGeom>
          <a:noFill/>
          <a:ln w="2844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6" name="Text Box 26"/>
          <p:cNvSpPr txBox="1">
            <a:spLocks noChangeArrowheads="1"/>
          </p:cNvSpPr>
          <p:nvPr/>
        </p:nvSpPr>
        <p:spPr bwMode="auto">
          <a:xfrm>
            <a:off x="598488" y="4791075"/>
            <a:ext cx="13604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r>
              <a:rPr lang="pt-BR" altLang="pt-BR" sz="1200" b="1" dirty="0" err="1">
                <a:solidFill>
                  <a:srgbClr val="0000FF"/>
                </a:solidFill>
              </a:rPr>
              <a:t>carpometacarpica</a:t>
            </a:r>
            <a:endParaRPr lang="pt-BR" altLang="pt-BR" sz="1200" b="1" dirty="0">
              <a:solidFill>
                <a:srgbClr val="0000FF"/>
              </a:solidFill>
            </a:endParaRPr>
          </a:p>
          <a:p>
            <a:r>
              <a:rPr lang="pt-BR" altLang="pt-BR" sz="1200" b="1" dirty="0">
                <a:solidFill>
                  <a:srgbClr val="0000FF"/>
                </a:solidFill>
              </a:rPr>
              <a:t> do polegar</a:t>
            </a:r>
          </a:p>
        </p:txBody>
      </p:sp>
      <p:grpSp>
        <p:nvGrpSpPr>
          <p:cNvPr id="27" name="Group 12"/>
          <p:cNvGrpSpPr>
            <a:grpSpLocks/>
          </p:cNvGrpSpPr>
          <p:nvPr/>
        </p:nvGrpSpPr>
        <p:grpSpPr bwMode="auto">
          <a:xfrm>
            <a:off x="1905000" y="4648200"/>
            <a:ext cx="1527175" cy="804863"/>
            <a:chOff x="1200" y="2928"/>
            <a:chExt cx="962" cy="507"/>
          </a:xfrm>
        </p:grpSpPr>
        <p:sp>
          <p:nvSpPr>
            <p:cNvPr id="28" name="Line 13"/>
            <p:cNvSpPr>
              <a:spLocks noChangeShapeType="1"/>
            </p:cNvSpPr>
            <p:nvPr/>
          </p:nvSpPr>
          <p:spPr bwMode="auto">
            <a:xfrm flipH="1">
              <a:off x="1199" y="2976"/>
              <a:ext cx="98" cy="144"/>
            </a:xfrm>
            <a:prstGeom prst="line">
              <a:avLst/>
            </a:prstGeom>
            <a:noFill/>
            <a:ln w="28440">
              <a:solidFill>
                <a:srgbClr val="66FF33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9" name="Line 14"/>
            <p:cNvSpPr>
              <a:spLocks noChangeShapeType="1"/>
            </p:cNvSpPr>
            <p:nvPr/>
          </p:nvSpPr>
          <p:spPr bwMode="auto">
            <a:xfrm>
              <a:off x="1824" y="2976"/>
              <a:ext cx="48" cy="336"/>
            </a:xfrm>
            <a:prstGeom prst="line">
              <a:avLst/>
            </a:prstGeom>
            <a:noFill/>
            <a:ln w="28440">
              <a:solidFill>
                <a:srgbClr val="66FF33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0" name="Line 15"/>
            <p:cNvSpPr>
              <a:spLocks noChangeShapeType="1"/>
            </p:cNvSpPr>
            <p:nvPr/>
          </p:nvSpPr>
          <p:spPr bwMode="auto">
            <a:xfrm>
              <a:off x="2016" y="2928"/>
              <a:ext cx="96" cy="240"/>
            </a:xfrm>
            <a:prstGeom prst="line">
              <a:avLst/>
            </a:prstGeom>
            <a:noFill/>
            <a:ln w="28440">
              <a:solidFill>
                <a:srgbClr val="66FF33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1" name="Line 16"/>
            <p:cNvSpPr>
              <a:spLocks noChangeShapeType="1"/>
            </p:cNvSpPr>
            <p:nvPr/>
          </p:nvSpPr>
          <p:spPr bwMode="auto">
            <a:xfrm flipH="1">
              <a:off x="1583" y="2976"/>
              <a:ext cx="50" cy="240"/>
            </a:xfrm>
            <a:prstGeom prst="line">
              <a:avLst/>
            </a:prstGeom>
            <a:noFill/>
            <a:ln w="28440">
              <a:solidFill>
                <a:srgbClr val="66FF33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2" name="Text Box 17"/>
            <p:cNvSpPr txBox="1">
              <a:spLocks noChangeArrowheads="1"/>
            </p:cNvSpPr>
            <p:nvPr/>
          </p:nvSpPr>
          <p:spPr bwMode="auto">
            <a:xfrm>
              <a:off x="1311" y="3262"/>
              <a:ext cx="852" cy="174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9pPr>
            </a:lstStyle>
            <a:p>
              <a:r>
                <a:rPr lang="pt-BR" altLang="pt-BR" sz="1200" b="1" dirty="0" err="1">
                  <a:solidFill>
                    <a:srgbClr val="66FF33"/>
                  </a:solidFill>
                </a:rPr>
                <a:t>intermetacarpicas</a:t>
              </a:r>
              <a:endParaRPr lang="pt-BR" altLang="pt-BR" sz="1200" b="1" dirty="0">
                <a:solidFill>
                  <a:srgbClr val="66FF33"/>
                </a:solidFill>
              </a:endParaRPr>
            </a:p>
          </p:txBody>
        </p:sp>
      </p:grpSp>
      <p:sp>
        <p:nvSpPr>
          <p:cNvPr id="33" name="Freeform 23"/>
          <p:cNvSpPr>
            <a:spLocks noChangeArrowheads="1"/>
          </p:cNvSpPr>
          <p:nvPr/>
        </p:nvSpPr>
        <p:spPr bwMode="auto">
          <a:xfrm>
            <a:off x="1995488" y="4419600"/>
            <a:ext cx="1666875" cy="304800"/>
          </a:xfrm>
          <a:custGeom>
            <a:avLst/>
            <a:gdLst>
              <a:gd name="T0" fmla="*/ 0 w 1050"/>
              <a:gd name="T1" fmla="*/ 168 h 192"/>
              <a:gd name="T2" fmla="*/ 174 w 1050"/>
              <a:gd name="T3" fmla="*/ 192 h 192"/>
              <a:gd name="T4" fmla="*/ 618 w 1050"/>
              <a:gd name="T5" fmla="*/ 186 h 192"/>
              <a:gd name="T6" fmla="*/ 672 w 1050"/>
              <a:gd name="T7" fmla="*/ 174 h 192"/>
              <a:gd name="T8" fmla="*/ 768 w 1050"/>
              <a:gd name="T9" fmla="*/ 162 h 192"/>
              <a:gd name="T10" fmla="*/ 822 w 1050"/>
              <a:gd name="T11" fmla="*/ 132 h 192"/>
              <a:gd name="T12" fmla="*/ 840 w 1050"/>
              <a:gd name="T13" fmla="*/ 120 h 192"/>
              <a:gd name="T14" fmla="*/ 978 w 1050"/>
              <a:gd name="T15" fmla="*/ 36 h 192"/>
              <a:gd name="T16" fmla="*/ 1032 w 1050"/>
              <a:gd name="T17" fmla="*/ 6 h 192"/>
              <a:gd name="T18" fmla="*/ 1050 w 1050"/>
              <a:gd name="T19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050" h="192">
                <a:moveTo>
                  <a:pt x="0" y="168"/>
                </a:moveTo>
                <a:cubicBezTo>
                  <a:pt x="60" y="178"/>
                  <a:pt x="112" y="188"/>
                  <a:pt x="174" y="192"/>
                </a:cubicBezTo>
                <a:cubicBezTo>
                  <a:pt x="322" y="190"/>
                  <a:pt x="470" y="190"/>
                  <a:pt x="618" y="186"/>
                </a:cubicBezTo>
                <a:cubicBezTo>
                  <a:pt x="636" y="186"/>
                  <a:pt x="654" y="176"/>
                  <a:pt x="672" y="174"/>
                </a:cubicBezTo>
                <a:cubicBezTo>
                  <a:pt x="704" y="170"/>
                  <a:pt x="768" y="162"/>
                  <a:pt x="768" y="162"/>
                </a:cubicBezTo>
                <a:cubicBezTo>
                  <a:pt x="800" y="151"/>
                  <a:pt x="781" y="160"/>
                  <a:pt x="822" y="132"/>
                </a:cubicBezTo>
                <a:cubicBezTo>
                  <a:pt x="828" y="128"/>
                  <a:pt x="840" y="120"/>
                  <a:pt x="840" y="120"/>
                </a:cubicBezTo>
                <a:cubicBezTo>
                  <a:pt x="869" y="77"/>
                  <a:pt x="931" y="52"/>
                  <a:pt x="978" y="36"/>
                </a:cubicBezTo>
                <a:cubicBezTo>
                  <a:pt x="1010" y="25"/>
                  <a:pt x="991" y="34"/>
                  <a:pt x="1032" y="6"/>
                </a:cubicBezTo>
                <a:cubicBezTo>
                  <a:pt x="1037" y="2"/>
                  <a:pt x="1050" y="0"/>
                  <a:pt x="1050" y="0"/>
                </a:cubicBezTo>
              </a:path>
            </a:pathLst>
          </a:custGeom>
          <a:noFill/>
          <a:ln w="2844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34" name="Oval 25"/>
          <p:cNvSpPr>
            <a:spLocks noChangeArrowheads="1"/>
          </p:cNvSpPr>
          <p:nvPr/>
        </p:nvSpPr>
        <p:spPr bwMode="auto">
          <a:xfrm>
            <a:off x="1447800" y="4419600"/>
            <a:ext cx="609600" cy="457200"/>
          </a:xfrm>
          <a:prstGeom prst="ellipse">
            <a:avLst/>
          </a:prstGeom>
          <a:noFill/>
          <a:ln w="28440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pic>
        <p:nvPicPr>
          <p:cNvPr id="35" name="Picture 39"/>
          <p:cNvPicPr>
            <a:picLocks noChangeAspect="1" noChangeArrowheads="1"/>
          </p:cNvPicPr>
          <p:nvPr/>
        </p:nvPicPr>
        <p:blipFill>
          <a:blip r:embed="rId5" cstate="print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988840"/>
            <a:ext cx="4295060" cy="3000226"/>
          </a:xfrm>
          <a:prstGeom prst="rect">
            <a:avLst/>
          </a:prstGeom>
          <a:noFill/>
          <a:ln w="38160">
            <a:solidFill>
              <a:srgbClr val="0000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lum bright="-6000" contrast="6000"/>
                  </a:blip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cxnSp>
        <p:nvCxnSpPr>
          <p:cNvPr id="37" name="Conector de seta reta 36"/>
          <p:cNvCxnSpPr/>
          <p:nvPr/>
        </p:nvCxnSpPr>
        <p:spPr>
          <a:xfrm flipH="1">
            <a:off x="3419872" y="3429000"/>
            <a:ext cx="576064" cy="36004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4214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3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8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3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8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/>
      <p:bldP spid="22" grpId="0"/>
      <p:bldP spid="23" grpId="0" animBg="1"/>
      <p:bldP spid="24" grpId="0" animBg="1"/>
      <p:bldP spid="25" grpId="0" animBg="1"/>
      <p:bldP spid="26" grpId="0"/>
      <p:bldP spid="33" grpId="0" animBg="1"/>
      <p:bldP spid="3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1333500" y="228600"/>
            <a:ext cx="6477000" cy="929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>
              <a:lnSpc>
                <a:spcPct val="60000"/>
              </a:lnSpc>
            </a:pPr>
            <a:r>
              <a:rPr lang="en-US" altLang="pt-BR" sz="2800" b="1" dirty="0">
                <a:solidFill>
                  <a:srgbClr val="C00000"/>
                </a:solidFill>
              </a:rPr>
              <a:t>A</a:t>
            </a:r>
            <a:r>
              <a:rPr lang="pt-BR" altLang="pt-BR" sz="2800" b="1" dirty="0" err="1">
                <a:solidFill>
                  <a:srgbClr val="C00000"/>
                </a:solidFill>
              </a:rPr>
              <a:t>rticulações</a:t>
            </a:r>
            <a:r>
              <a:rPr lang="pt-BR" altLang="pt-BR" sz="2800" b="1" dirty="0">
                <a:solidFill>
                  <a:srgbClr val="C00000"/>
                </a:solidFill>
              </a:rPr>
              <a:t>: </a:t>
            </a:r>
            <a:r>
              <a:rPr lang="pt-BR" altLang="pt-BR" sz="2800" b="1" dirty="0">
                <a:solidFill>
                  <a:schemeClr val="tx1"/>
                </a:solidFill>
              </a:rPr>
              <a:t>radiocárpica, </a:t>
            </a:r>
            <a:r>
              <a:rPr lang="pt-BR" altLang="pt-BR" sz="2800" b="1" dirty="0" smtClean="0">
                <a:solidFill>
                  <a:schemeClr val="tx1"/>
                </a:solidFill>
              </a:rPr>
              <a:t>do carpo, </a:t>
            </a:r>
            <a:r>
              <a:rPr lang="pt-BR" altLang="pt-BR" sz="2800" b="1" dirty="0" err="1">
                <a:solidFill>
                  <a:schemeClr val="tx1"/>
                </a:solidFill>
              </a:rPr>
              <a:t>carpometacárpicas</a:t>
            </a:r>
            <a:r>
              <a:rPr lang="pt-BR" altLang="pt-BR" sz="2800" b="1" dirty="0">
                <a:solidFill>
                  <a:schemeClr val="tx1"/>
                </a:solidFill>
              </a:rPr>
              <a:t> e intermetacárpicas</a:t>
            </a:r>
          </a:p>
          <a:p>
            <a:pPr>
              <a:lnSpc>
                <a:spcPct val="60000"/>
              </a:lnSpc>
            </a:pPr>
            <a:endParaRPr lang="pt-BR" altLang="pt-BR" sz="3200" b="1" dirty="0">
              <a:solidFill>
                <a:srgbClr val="000099"/>
              </a:solidFill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235075" y="1004888"/>
            <a:ext cx="7386638" cy="52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r>
              <a:rPr lang="pt-BR" altLang="pt-BR" sz="2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flexão/extensão             abdução/adução</a:t>
            </a:r>
            <a:r>
              <a:rPr lang="pt-BR" altLang="pt-BR" dirty="0"/>
              <a:t>  </a:t>
            </a:r>
            <a:r>
              <a:rPr lang="pt-BR" altLang="pt-BR" sz="2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da mão</a:t>
            </a:r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2" cstate="print">
            <a:lum bright="-18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2"/>
          <a:stretch>
            <a:fillRect/>
          </a:stretch>
        </p:blipFill>
        <p:spPr bwMode="auto">
          <a:xfrm>
            <a:off x="638175" y="1772816"/>
            <a:ext cx="3613150" cy="4438650"/>
          </a:xfrm>
          <a:prstGeom prst="rect">
            <a:avLst/>
          </a:prstGeom>
          <a:noFill/>
          <a:ln w="38160">
            <a:solidFill>
              <a:srgbClr val="0000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lum bright="-18000" contrast="24000"/>
                  </a:blip>
                  <a:srcRect l="5762"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lum bright="-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9975" y="1771650"/>
            <a:ext cx="3613150" cy="4437063"/>
          </a:xfrm>
          <a:prstGeom prst="rect">
            <a:avLst/>
          </a:prstGeom>
          <a:noFill/>
          <a:ln w="38160">
            <a:solidFill>
              <a:srgbClr val="0000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lum bright="-12000" contrast="12000"/>
                  </a:blip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9" name="Group 19"/>
          <p:cNvGrpSpPr>
            <a:grpSpLocks/>
          </p:cNvGrpSpPr>
          <p:nvPr/>
        </p:nvGrpSpPr>
        <p:grpSpPr bwMode="auto">
          <a:xfrm>
            <a:off x="1462088" y="1946275"/>
            <a:ext cx="5256212" cy="2578100"/>
            <a:chOff x="921" y="1226"/>
            <a:chExt cx="3311" cy="1624"/>
          </a:xfrm>
        </p:grpSpPr>
        <p:grpSp>
          <p:nvGrpSpPr>
            <p:cNvPr id="10" name="Group 18"/>
            <p:cNvGrpSpPr>
              <a:grpSpLocks/>
            </p:cNvGrpSpPr>
            <p:nvPr/>
          </p:nvGrpSpPr>
          <p:grpSpPr bwMode="auto">
            <a:xfrm>
              <a:off x="921" y="1890"/>
              <a:ext cx="1796" cy="244"/>
              <a:chOff x="921" y="1890"/>
              <a:chExt cx="1796" cy="244"/>
            </a:xfrm>
          </p:grpSpPr>
          <p:sp>
            <p:nvSpPr>
              <p:cNvPr id="15" name="Line 4"/>
              <p:cNvSpPr>
                <a:spLocks noChangeShapeType="1"/>
              </p:cNvSpPr>
              <p:nvPr/>
            </p:nvSpPr>
            <p:spPr bwMode="auto">
              <a:xfrm>
                <a:off x="1104" y="2016"/>
                <a:ext cx="1440" cy="1"/>
              </a:xfrm>
              <a:prstGeom prst="line">
                <a:avLst/>
              </a:prstGeom>
              <a:noFill/>
              <a:ln w="19080">
                <a:solidFill>
                  <a:srgbClr val="000000"/>
                </a:solidFill>
                <a:miter lim="800000"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6" name="Text Box 6"/>
              <p:cNvSpPr txBox="1">
                <a:spLocks noChangeArrowheads="1"/>
              </p:cNvSpPr>
              <p:nvPr/>
            </p:nvSpPr>
            <p:spPr bwMode="auto">
              <a:xfrm>
                <a:off x="921" y="1890"/>
                <a:ext cx="210" cy="2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>
                <a:spAutoFit/>
              </a:bodyPr>
              <a:lstStyle>
                <a:lvl1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itchFamily="18" charset="0"/>
                    <a:ea typeface="Lucida Sans Unicode" pitchFamily="34" charset="0"/>
                    <a:cs typeface="Lucida Sans Unicode" pitchFamily="34" charset="0"/>
                  </a:defRPr>
                </a:lvl1pPr>
                <a:lvl2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itchFamily="18" charset="0"/>
                    <a:ea typeface="Lucida Sans Unicode" pitchFamily="34" charset="0"/>
                    <a:cs typeface="Lucida Sans Unicode" pitchFamily="34" charset="0"/>
                  </a:defRPr>
                </a:lvl2pPr>
                <a:lvl3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itchFamily="18" charset="0"/>
                    <a:ea typeface="Lucida Sans Unicode" pitchFamily="34" charset="0"/>
                    <a:cs typeface="Lucida Sans Unicode" pitchFamily="34" charset="0"/>
                  </a:defRPr>
                </a:lvl3pPr>
                <a:lvl4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itchFamily="18" charset="0"/>
                    <a:ea typeface="Lucida Sans Unicode" pitchFamily="34" charset="0"/>
                    <a:cs typeface="Lucida Sans Unicode" pitchFamily="34" charset="0"/>
                  </a:defRPr>
                </a:lvl4pPr>
                <a:lvl5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itchFamily="18" charset="0"/>
                    <a:ea typeface="Lucida Sans Unicode" pitchFamily="34" charset="0"/>
                    <a:cs typeface="Lucida Sans Unicode" pitchFamily="34" charset="0"/>
                  </a:defRPr>
                </a:lvl5pPr>
                <a:lvl6pPr marL="25146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itchFamily="18" charset="0"/>
                    <a:ea typeface="Lucida Sans Unicode" pitchFamily="34" charset="0"/>
                    <a:cs typeface="Lucida Sans Unicode" pitchFamily="34" charset="0"/>
                  </a:defRPr>
                </a:lvl6pPr>
                <a:lvl7pPr marL="29718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itchFamily="18" charset="0"/>
                    <a:ea typeface="Lucida Sans Unicode" pitchFamily="34" charset="0"/>
                    <a:cs typeface="Lucida Sans Unicode" pitchFamily="34" charset="0"/>
                  </a:defRPr>
                </a:lvl7pPr>
                <a:lvl8pPr marL="34290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itchFamily="18" charset="0"/>
                    <a:ea typeface="Lucida Sans Unicode" pitchFamily="34" charset="0"/>
                    <a:cs typeface="Lucida Sans Unicode" pitchFamily="34" charset="0"/>
                  </a:defRPr>
                </a:lvl8pPr>
                <a:lvl9pPr marL="38862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itchFamily="18" charset="0"/>
                    <a:ea typeface="Lucida Sans Unicode" pitchFamily="34" charset="0"/>
                    <a:cs typeface="Lucida Sans Unicode" pitchFamily="34" charset="0"/>
                  </a:defRPr>
                </a:lvl9pPr>
              </a:lstStyle>
              <a:p>
                <a:r>
                  <a:rPr lang="pt-BR" altLang="pt-BR" sz="1800" b="1"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L</a:t>
                </a:r>
              </a:p>
            </p:txBody>
          </p:sp>
          <p:sp>
            <p:nvSpPr>
              <p:cNvPr id="17" name="Text Box 7"/>
              <p:cNvSpPr txBox="1">
                <a:spLocks noChangeArrowheads="1"/>
              </p:cNvSpPr>
              <p:nvPr/>
            </p:nvSpPr>
            <p:spPr bwMode="auto">
              <a:xfrm>
                <a:off x="2507" y="1902"/>
                <a:ext cx="210" cy="2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>
                <a:spAutoFit/>
              </a:bodyPr>
              <a:lstStyle>
                <a:lvl1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itchFamily="18" charset="0"/>
                    <a:ea typeface="Lucida Sans Unicode" pitchFamily="34" charset="0"/>
                    <a:cs typeface="Lucida Sans Unicode" pitchFamily="34" charset="0"/>
                  </a:defRPr>
                </a:lvl1pPr>
                <a:lvl2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itchFamily="18" charset="0"/>
                    <a:ea typeface="Lucida Sans Unicode" pitchFamily="34" charset="0"/>
                    <a:cs typeface="Lucida Sans Unicode" pitchFamily="34" charset="0"/>
                  </a:defRPr>
                </a:lvl2pPr>
                <a:lvl3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itchFamily="18" charset="0"/>
                    <a:ea typeface="Lucida Sans Unicode" pitchFamily="34" charset="0"/>
                    <a:cs typeface="Lucida Sans Unicode" pitchFamily="34" charset="0"/>
                  </a:defRPr>
                </a:lvl3pPr>
                <a:lvl4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itchFamily="18" charset="0"/>
                    <a:ea typeface="Lucida Sans Unicode" pitchFamily="34" charset="0"/>
                    <a:cs typeface="Lucida Sans Unicode" pitchFamily="34" charset="0"/>
                  </a:defRPr>
                </a:lvl4pPr>
                <a:lvl5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itchFamily="18" charset="0"/>
                    <a:ea typeface="Lucida Sans Unicode" pitchFamily="34" charset="0"/>
                    <a:cs typeface="Lucida Sans Unicode" pitchFamily="34" charset="0"/>
                  </a:defRPr>
                </a:lvl5pPr>
                <a:lvl6pPr marL="25146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itchFamily="18" charset="0"/>
                    <a:ea typeface="Lucida Sans Unicode" pitchFamily="34" charset="0"/>
                    <a:cs typeface="Lucida Sans Unicode" pitchFamily="34" charset="0"/>
                  </a:defRPr>
                </a:lvl6pPr>
                <a:lvl7pPr marL="29718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itchFamily="18" charset="0"/>
                    <a:ea typeface="Lucida Sans Unicode" pitchFamily="34" charset="0"/>
                    <a:cs typeface="Lucida Sans Unicode" pitchFamily="34" charset="0"/>
                  </a:defRPr>
                </a:lvl7pPr>
                <a:lvl8pPr marL="34290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itchFamily="18" charset="0"/>
                    <a:ea typeface="Lucida Sans Unicode" pitchFamily="34" charset="0"/>
                    <a:cs typeface="Lucida Sans Unicode" pitchFamily="34" charset="0"/>
                  </a:defRPr>
                </a:lvl8pPr>
                <a:lvl9pPr marL="38862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itchFamily="18" charset="0"/>
                    <a:ea typeface="Lucida Sans Unicode" pitchFamily="34" charset="0"/>
                    <a:cs typeface="Lucida Sans Unicode" pitchFamily="34" charset="0"/>
                  </a:defRPr>
                </a:lvl9pPr>
              </a:lstStyle>
              <a:p>
                <a:r>
                  <a:rPr lang="pt-BR" altLang="pt-BR" sz="1800" b="1"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L</a:t>
                </a:r>
              </a:p>
            </p:txBody>
          </p:sp>
        </p:grpSp>
        <p:grpSp>
          <p:nvGrpSpPr>
            <p:cNvPr id="11" name="Group 16"/>
            <p:cNvGrpSpPr>
              <a:grpSpLocks/>
            </p:cNvGrpSpPr>
            <p:nvPr/>
          </p:nvGrpSpPr>
          <p:grpSpPr bwMode="auto">
            <a:xfrm>
              <a:off x="3214" y="1226"/>
              <a:ext cx="1018" cy="1624"/>
              <a:chOff x="3437" y="1488"/>
              <a:chExt cx="1018" cy="1624"/>
            </a:xfrm>
          </p:grpSpPr>
          <p:sp>
            <p:nvSpPr>
              <p:cNvPr id="12" name="Line 5"/>
              <p:cNvSpPr>
                <a:spLocks noChangeShapeType="1"/>
              </p:cNvSpPr>
              <p:nvPr/>
            </p:nvSpPr>
            <p:spPr bwMode="auto">
              <a:xfrm flipV="1">
                <a:off x="3637" y="1574"/>
                <a:ext cx="647" cy="1461"/>
              </a:xfrm>
              <a:prstGeom prst="line">
                <a:avLst/>
              </a:prstGeom>
              <a:noFill/>
              <a:ln w="19080">
                <a:solidFill>
                  <a:srgbClr val="000000"/>
                </a:solidFill>
                <a:miter lim="800000"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3" name="Text Box 8"/>
              <p:cNvSpPr txBox="1">
                <a:spLocks noChangeArrowheads="1"/>
              </p:cNvSpPr>
              <p:nvPr/>
            </p:nvSpPr>
            <p:spPr bwMode="auto">
              <a:xfrm>
                <a:off x="3437" y="2880"/>
                <a:ext cx="217" cy="2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>
                <a:spAutoFit/>
              </a:bodyPr>
              <a:lstStyle>
                <a:lvl1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itchFamily="18" charset="0"/>
                    <a:ea typeface="Lucida Sans Unicode" pitchFamily="34" charset="0"/>
                    <a:cs typeface="Lucida Sans Unicode" pitchFamily="34" charset="0"/>
                  </a:defRPr>
                </a:lvl1pPr>
                <a:lvl2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itchFamily="18" charset="0"/>
                    <a:ea typeface="Lucida Sans Unicode" pitchFamily="34" charset="0"/>
                    <a:cs typeface="Lucida Sans Unicode" pitchFamily="34" charset="0"/>
                  </a:defRPr>
                </a:lvl2pPr>
                <a:lvl3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itchFamily="18" charset="0"/>
                    <a:ea typeface="Lucida Sans Unicode" pitchFamily="34" charset="0"/>
                    <a:cs typeface="Lucida Sans Unicode" pitchFamily="34" charset="0"/>
                  </a:defRPr>
                </a:lvl3pPr>
                <a:lvl4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itchFamily="18" charset="0"/>
                    <a:ea typeface="Lucida Sans Unicode" pitchFamily="34" charset="0"/>
                    <a:cs typeface="Lucida Sans Unicode" pitchFamily="34" charset="0"/>
                  </a:defRPr>
                </a:lvl4pPr>
                <a:lvl5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itchFamily="18" charset="0"/>
                    <a:ea typeface="Lucida Sans Unicode" pitchFamily="34" charset="0"/>
                    <a:cs typeface="Lucida Sans Unicode" pitchFamily="34" charset="0"/>
                  </a:defRPr>
                </a:lvl5pPr>
                <a:lvl6pPr marL="25146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itchFamily="18" charset="0"/>
                    <a:ea typeface="Lucida Sans Unicode" pitchFamily="34" charset="0"/>
                    <a:cs typeface="Lucida Sans Unicode" pitchFamily="34" charset="0"/>
                  </a:defRPr>
                </a:lvl6pPr>
                <a:lvl7pPr marL="29718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itchFamily="18" charset="0"/>
                    <a:ea typeface="Lucida Sans Unicode" pitchFamily="34" charset="0"/>
                    <a:cs typeface="Lucida Sans Unicode" pitchFamily="34" charset="0"/>
                  </a:defRPr>
                </a:lvl7pPr>
                <a:lvl8pPr marL="34290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itchFamily="18" charset="0"/>
                    <a:ea typeface="Lucida Sans Unicode" pitchFamily="34" charset="0"/>
                    <a:cs typeface="Lucida Sans Unicode" pitchFamily="34" charset="0"/>
                  </a:defRPr>
                </a:lvl8pPr>
                <a:lvl9pPr marL="38862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itchFamily="18" charset="0"/>
                    <a:ea typeface="Lucida Sans Unicode" pitchFamily="34" charset="0"/>
                    <a:cs typeface="Lucida Sans Unicode" pitchFamily="34" charset="0"/>
                  </a:defRPr>
                </a:lvl9pPr>
              </a:lstStyle>
              <a:p>
                <a:r>
                  <a:rPr lang="pt-BR" altLang="pt-BR" sz="1800" b="1"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A</a:t>
                </a:r>
              </a:p>
            </p:txBody>
          </p:sp>
          <p:sp>
            <p:nvSpPr>
              <p:cNvPr id="14" name="Text Box 9"/>
              <p:cNvSpPr txBox="1">
                <a:spLocks noChangeArrowheads="1"/>
              </p:cNvSpPr>
              <p:nvPr/>
            </p:nvSpPr>
            <p:spPr bwMode="auto">
              <a:xfrm>
                <a:off x="4253" y="1488"/>
                <a:ext cx="202" cy="2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>
                <a:spAutoFit/>
              </a:bodyPr>
              <a:lstStyle>
                <a:lvl1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itchFamily="18" charset="0"/>
                    <a:ea typeface="Lucida Sans Unicode" pitchFamily="34" charset="0"/>
                    <a:cs typeface="Lucida Sans Unicode" pitchFamily="34" charset="0"/>
                  </a:defRPr>
                </a:lvl1pPr>
                <a:lvl2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itchFamily="18" charset="0"/>
                    <a:ea typeface="Lucida Sans Unicode" pitchFamily="34" charset="0"/>
                    <a:cs typeface="Lucida Sans Unicode" pitchFamily="34" charset="0"/>
                  </a:defRPr>
                </a:lvl2pPr>
                <a:lvl3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itchFamily="18" charset="0"/>
                    <a:ea typeface="Lucida Sans Unicode" pitchFamily="34" charset="0"/>
                    <a:cs typeface="Lucida Sans Unicode" pitchFamily="34" charset="0"/>
                  </a:defRPr>
                </a:lvl3pPr>
                <a:lvl4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itchFamily="18" charset="0"/>
                    <a:ea typeface="Lucida Sans Unicode" pitchFamily="34" charset="0"/>
                    <a:cs typeface="Lucida Sans Unicode" pitchFamily="34" charset="0"/>
                  </a:defRPr>
                </a:lvl4pPr>
                <a:lvl5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itchFamily="18" charset="0"/>
                    <a:ea typeface="Lucida Sans Unicode" pitchFamily="34" charset="0"/>
                    <a:cs typeface="Lucida Sans Unicode" pitchFamily="34" charset="0"/>
                  </a:defRPr>
                </a:lvl5pPr>
                <a:lvl6pPr marL="25146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itchFamily="18" charset="0"/>
                    <a:ea typeface="Lucida Sans Unicode" pitchFamily="34" charset="0"/>
                    <a:cs typeface="Lucida Sans Unicode" pitchFamily="34" charset="0"/>
                  </a:defRPr>
                </a:lvl6pPr>
                <a:lvl7pPr marL="29718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itchFamily="18" charset="0"/>
                    <a:ea typeface="Lucida Sans Unicode" pitchFamily="34" charset="0"/>
                    <a:cs typeface="Lucida Sans Unicode" pitchFamily="34" charset="0"/>
                  </a:defRPr>
                </a:lvl7pPr>
                <a:lvl8pPr marL="34290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itchFamily="18" charset="0"/>
                    <a:ea typeface="Lucida Sans Unicode" pitchFamily="34" charset="0"/>
                    <a:cs typeface="Lucida Sans Unicode" pitchFamily="34" charset="0"/>
                  </a:defRPr>
                </a:lvl8pPr>
                <a:lvl9pPr marL="38862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itchFamily="18" charset="0"/>
                    <a:ea typeface="Lucida Sans Unicode" pitchFamily="34" charset="0"/>
                    <a:cs typeface="Lucida Sans Unicode" pitchFamily="34" charset="0"/>
                  </a:defRPr>
                </a:lvl9pPr>
              </a:lstStyle>
              <a:p>
                <a:r>
                  <a:rPr lang="pt-BR" altLang="pt-BR" sz="1800" b="1"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P</a:t>
                </a:r>
              </a:p>
            </p:txBody>
          </p:sp>
        </p:grpSp>
      </p:grpSp>
      <p:sp>
        <p:nvSpPr>
          <p:cNvPr id="18" name="Oval 20"/>
          <p:cNvSpPr>
            <a:spLocks noChangeArrowheads="1"/>
          </p:cNvSpPr>
          <p:nvPr/>
        </p:nvSpPr>
        <p:spPr bwMode="auto">
          <a:xfrm>
            <a:off x="5280025" y="3941763"/>
            <a:ext cx="762000" cy="685800"/>
          </a:xfrm>
          <a:prstGeom prst="ellips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grpSp>
        <p:nvGrpSpPr>
          <p:cNvPr id="19" name="Group 34"/>
          <p:cNvGrpSpPr>
            <a:grpSpLocks/>
          </p:cNvGrpSpPr>
          <p:nvPr/>
        </p:nvGrpSpPr>
        <p:grpSpPr bwMode="auto">
          <a:xfrm>
            <a:off x="4953000" y="4235450"/>
            <a:ext cx="1338263" cy="1098550"/>
            <a:chOff x="3120" y="2668"/>
            <a:chExt cx="843" cy="692"/>
          </a:xfrm>
        </p:grpSpPr>
        <p:sp>
          <p:nvSpPr>
            <p:cNvPr id="20" name="Line 12"/>
            <p:cNvSpPr>
              <a:spLocks noChangeShapeType="1"/>
            </p:cNvSpPr>
            <p:nvPr/>
          </p:nvSpPr>
          <p:spPr bwMode="auto">
            <a:xfrm>
              <a:off x="3243" y="2668"/>
              <a:ext cx="72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1" name="AutoShape 30"/>
            <p:cNvSpPr>
              <a:spLocks noChangeArrowheads="1"/>
            </p:cNvSpPr>
            <p:nvPr/>
          </p:nvSpPr>
          <p:spPr bwMode="auto">
            <a:xfrm>
              <a:off x="3120" y="3216"/>
              <a:ext cx="192" cy="144"/>
            </a:xfrm>
            <a:prstGeom prst="curvedUpArrow">
              <a:avLst>
                <a:gd name="adj1" fmla="val 26667"/>
                <a:gd name="adj2" fmla="val 53333"/>
                <a:gd name="adj3" fmla="val 33333"/>
              </a:avLst>
            </a:prstGeom>
            <a:solidFill>
              <a:srgbClr val="00B8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2" name="AutoShape 31"/>
            <p:cNvSpPr>
              <a:spLocks noChangeArrowheads="1"/>
            </p:cNvSpPr>
            <p:nvPr/>
          </p:nvSpPr>
          <p:spPr bwMode="auto">
            <a:xfrm rot="85005">
              <a:off x="3674" y="3195"/>
              <a:ext cx="192" cy="144"/>
            </a:xfrm>
            <a:prstGeom prst="curvedDownArrow">
              <a:avLst>
                <a:gd name="adj1" fmla="val 26667"/>
                <a:gd name="adj2" fmla="val 53333"/>
                <a:gd name="adj3" fmla="val 33333"/>
              </a:avLst>
            </a:prstGeom>
            <a:solidFill>
              <a:srgbClr val="00B8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</p:grpSp>
      <p:grpSp>
        <p:nvGrpSpPr>
          <p:cNvPr id="23" name="Group 29"/>
          <p:cNvGrpSpPr>
            <a:grpSpLocks/>
          </p:cNvGrpSpPr>
          <p:nvPr/>
        </p:nvGrpSpPr>
        <p:grpSpPr bwMode="auto">
          <a:xfrm>
            <a:off x="4964113" y="3810000"/>
            <a:ext cx="1077912" cy="1295400"/>
            <a:chOff x="3127" y="2400"/>
            <a:chExt cx="679" cy="816"/>
          </a:xfrm>
        </p:grpSpPr>
        <p:sp>
          <p:nvSpPr>
            <p:cNvPr id="24" name="Line 13"/>
            <p:cNvSpPr>
              <a:spLocks noChangeShapeType="1"/>
            </p:cNvSpPr>
            <p:nvPr/>
          </p:nvSpPr>
          <p:spPr bwMode="auto">
            <a:xfrm>
              <a:off x="3558" y="2400"/>
              <a:ext cx="0" cy="57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5" name="AutoShape 27"/>
            <p:cNvSpPr>
              <a:spLocks noChangeArrowheads="1"/>
            </p:cNvSpPr>
            <p:nvPr/>
          </p:nvSpPr>
          <p:spPr bwMode="auto">
            <a:xfrm>
              <a:off x="3127" y="3072"/>
              <a:ext cx="192" cy="144"/>
            </a:xfrm>
            <a:prstGeom prst="curvedRightArrow">
              <a:avLst>
                <a:gd name="adj1" fmla="val 20000"/>
                <a:gd name="adj2" fmla="val 40000"/>
                <a:gd name="adj3" fmla="val 44444"/>
              </a:avLst>
            </a:prstGeom>
            <a:solidFill>
              <a:srgbClr val="00B8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6" name="AutoShape 28"/>
            <p:cNvSpPr>
              <a:spLocks noChangeArrowheads="1"/>
            </p:cNvSpPr>
            <p:nvPr/>
          </p:nvSpPr>
          <p:spPr bwMode="auto">
            <a:xfrm>
              <a:off x="3614" y="3072"/>
              <a:ext cx="192" cy="144"/>
            </a:xfrm>
            <a:prstGeom prst="curvedLeftArrow">
              <a:avLst>
                <a:gd name="adj1" fmla="val 20000"/>
                <a:gd name="adj2" fmla="val 40000"/>
                <a:gd name="adj3" fmla="val 44444"/>
              </a:avLst>
            </a:prstGeom>
            <a:solidFill>
              <a:srgbClr val="00B8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</p:grpSp>
      <p:sp>
        <p:nvSpPr>
          <p:cNvPr id="28" name="Line 21"/>
          <p:cNvSpPr>
            <a:spLocks noChangeShapeType="1"/>
          </p:cNvSpPr>
          <p:nvPr/>
        </p:nvSpPr>
        <p:spPr bwMode="auto">
          <a:xfrm flipH="1">
            <a:off x="5006975" y="4725144"/>
            <a:ext cx="304800" cy="0"/>
          </a:xfrm>
          <a:prstGeom prst="line">
            <a:avLst/>
          </a:prstGeom>
          <a:noFill/>
          <a:ln w="19050">
            <a:solidFill>
              <a:srgbClr val="0066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9" name="Line 14"/>
          <p:cNvSpPr>
            <a:spLocks noChangeShapeType="1"/>
          </p:cNvSpPr>
          <p:nvPr/>
        </p:nvSpPr>
        <p:spPr bwMode="auto">
          <a:xfrm flipV="1">
            <a:off x="5486400" y="3886200"/>
            <a:ext cx="381000" cy="685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09124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8" grpId="0" animBg="1"/>
      <p:bldP spid="2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>
            <a:lum bright="-24000" contrast="30000"/>
          </a:blip>
          <a:srcRect l="4337" r="5988"/>
          <a:stretch>
            <a:fillRect/>
          </a:stretch>
        </p:blipFill>
        <p:spPr bwMode="auto">
          <a:xfrm>
            <a:off x="900113" y="1905000"/>
            <a:ext cx="3405187" cy="4268788"/>
          </a:xfrm>
          <a:prstGeom prst="rect">
            <a:avLst/>
          </a:prstGeom>
          <a:noFill/>
          <a:ln w="38160">
            <a:solidFill>
              <a:srgbClr val="000099"/>
            </a:solidFill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lum bright="-24000" contrast="30000"/>
          </a:blip>
          <a:srcRect/>
          <a:stretch>
            <a:fillRect/>
          </a:stretch>
        </p:blipFill>
        <p:spPr bwMode="auto">
          <a:xfrm>
            <a:off x="5076056" y="1916832"/>
            <a:ext cx="3405188" cy="4267200"/>
          </a:xfrm>
          <a:prstGeom prst="rect">
            <a:avLst/>
          </a:prstGeom>
          <a:noFill/>
          <a:ln w="38160">
            <a:solidFill>
              <a:srgbClr val="000099"/>
            </a:solidFill>
            <a:miter lim="800000"/>
            <a:headEnd/>
            <a:tailEnd/>
          </a:ln>
          <a:effectLst/>
        </p:spPr>
      </p:pic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1341438" y="1108075"/>
            <a:ext cx="2546350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b="1" dirty="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Anterior (palmar)</a:t>
            </a:r>
          </a:p>
        </p:txBody>
      </p:sp>
      <p:sp>
        <p:nvSpPr>
          <p:cNvPr id="7" name="Text Box 12"/>
          <p:cNvSpPr txBox="1">
            <a:spLocks noChangeArrowheads="1"/>
          </p:cNvSpPr>
          <p:nvPr/>
        </p:nvSpPr>
        <p:spPr bwMode="auto">
          <a:xfrm>
            <a:off x="5599113" y="1130300"/>
            <a:ext cx="2479675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b="1" dirty="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Posterior (dorsal)</a:t>
            </a:r>
          </a:p>
        </p:txBody>
      </p:sp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683568" y="304800"/>
            <a:ext cx="7701830" cy="52540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800" b="1" dirty="0" smtClean="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Articulações </a:t>
            </a:r>
            <a:r>
              <a:rPr lang="pt-BR" sz="2800" b="1" dirty="0" err="1" smtClean="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metacarpofalângicas</a:t>
            </a:r>
            <a:r>
              <a:rPr lang="pt-BR" sz="2800" b="1" dirty="0" smtClean="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 e </a:t>
            </a:r>
            <a:r>
              <a:rPr lang="pt-BR" sz="2800" b="1" dirty="0" err="1" smtClean="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interfalângicas</a:t>
            </a:r>
            <a:endParaRPr lang="pt-BR" sz="2800" b="1" dirty="0">
              <a:solidFill>
                <a:srgbClr val="000000"/>
              </a:solidFill>
              <a:ea typeface="Lucida Sans Unicode" pitchFamily="34" charset="0"/>
              <a:cs typeface="Lucida Sans Unicode" pitchFamily="34" charset="0"/>
            </a:endParaRPr>
          </a:p>
        </p:txBody>
      </p:sp>
      <p:grpSp>
        <p:nvGrpSpPr>
          <p:cNvPr id="9" name="Group 3"/>
          <p:cNvGrpSpPr>
            <a:grpSpLocks/>
          </p:cNvGrpSpPr>
          <p:nvPr/>
        </p:nvGrpSpPr>
        <p:grpSpPr bwMode="auto">
          <a:xfrm>
            <a:off x="838200" y="2620963"/>
            <a:ext cx="3151188" cy="1454150"/>
            <a:chOff x="528" y="1651"/>
            <a:chExt cx="1985" cy="916"/>
          </a:xfrm>
        </p:grpSpPr>
        <p:sp>
          <p:nvSpPr>
            <p:cNvPr id="10" name="Freeform 4"/>
            <p:cNvSpPr>
              <a:spLocks noChangeArrowheads="1"/>
            </p:cNvSpPr>
            <p:nvPr/>
          </p:nvSpPr>
          <p:spPr bwMode="auto">
            <a:xfrm>
              <a:off x="948" y="1842"/>
              <a:ext cx="1566" cy="72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8" y="90"/>
                </a:cxn>
                <a:cxn ang="0">
                  <a:pos x="102" y="174"/>
                </a:cxn>
                <a:cxn ang="0">
                  <a:pos x="138" y="222"/>
                </a:cxn>
                <a:cxn ang="0">
                  <a:pos x="156" y="228"/>
                </a:cxn>
                <a:cxn ang="0">
                  <a:pos x="174" y="240"/>
                </a:cxn>
                <a:cxn ang="0">
                  <a:pos x="228" y="288"/>
                </a:cxn>
                <a:cxn ang="0">
                  <a:pos x="276" y="396"/>
                </a:cxn>
                <a:cxn ang="0">
                  <a:pos x="300" y="468"/>
                </a:cxn>
                <a:cxn ang="0">
                  <a:pos x="354" y="540"/>
                </a:cxn>
                <a:cxn ang="0">
                  <a:pos x="384" y="576"/>
                </a:cxn>
                <a:cxn ang="0">
                  <a:pos x="426" y="624"/>
                </a:cxn>
                <a:cxn ang="0">
                  <a:pos x="774" y="726"/>
                </a:cxn>
                <a:cxn ang="0">
                  <a:pos x="948" y="720"/>
                </a:cxn>
                <a:cxn ang="0">
                  <a:pos x="1056" y="660"/>
                </a:cxn>
                <a:cxn ang="0">
                  <a:pos x="1266" y="582"/>
                </a:cxn>
                <a:cxn ang="0">
                  <a:pos x="1338" y="552"/>
                </a:cxn>
                <a:cxn ang="0">
                  <a:pos x="1410" y="504"/>
                </a:cxn>
                <a:cxn ang="0">
                  <a:pos x="1464" y="468"/>
                </a:cxn>
                <a:cxn ang="0">
                  <a:pos x="1482" y="456"/>
                </a:cxn>
                <a:cxn ang="0">
                  <a:pos x="1494" y="438"/>
                </a:cxn>
                <a:cxn ang="0">
                  <a:pos x="1512" y="426"/>
                </a:cxn>
                <a:cxn ang="0">
                  <a:pos x="1518" y="408"/>
                </a:cxn>
                <a:cxn ang="0">
                  <a:pos x="1542" y="372"/>
                </a:cxn>
                <a:cxn ang="0">
                  <a:pos x="1560" y="336"/>
                </a:cxn>
                <a:cxn ang="0">
                  <a:pos x="1566" y="318"/>
                </a:cxn>
              </a:cxnLst>
              <a:rect l="0" t="0" r="r" b="b"/>
              <a:pathLst>
                <a:path w="1566" h="726">
                  <a:moveTo>
                    <a:pt x="0" y="0"/>
                  </a:moveTo>
                  <a:cubicBezTo>
                    <a:pt x="12" y="36"/>
                    <a:pt x="27" y="58"/>
                    <a:pt x="48" y="90"/>
                  </a:cubicBezTo>
                  <a:cubicBezTo>
                    <a:pt x="68" y="121"/>
                    <a:pt x="69" y="152"/>
                    <a:pt x="102" y="174"/>
                  </a:cubicBezTo>
                  <a:cubicBezTo>
                    <a:pt x="107" y="189"/>
                    <a:pt x="126" y="212"/>
                    <a:pt x="138" y="222"/>
                  </a:cubicBezTo>
                  <a:cubicBezTo>
                    <a:pt x="143" y="226"/>
                    <a:pt x="150" y="225"/>
                    <a:pt x="156" y="228"/>
                  </a:cubicBezTo>
                  <a:cubicBezTo>
                    <a:pt x="162" y="231"/>
                    <a:pt x="168" y="235"/>
                    <a:pt x="174" y="240"/>
                  </a:cubicBezTo>
                  <a:cubicBezTo>
                    <a:pt x="192" y="255"/>
                    <a:pt x="211" y="271"/>
                    <a:pt x="228" y="288"/>
                  </a:cubicBezTo>
                  <a:cubicBezTo>
                    <a:pt x="240" y="325"/>
                    <a:pt x="260" y="360"/>
                    <a:pt x="276" y="396"/>
                  </a:cubicBezTo>
                  <a:cubicBezTo>
                    <a:pt x="284" y="415"/>
                    <a:pt x="288" y="450"/>
                    <a:pt x="300" y="468"/>
                  </a:cubicBezTo>
                  <a:cubicBezTo>
                    <a:pt x="317" y="494"/>
                    <a:pt x="336" y="515"/>
                    <a:pt x="354" y="540"/>
                  </a:cubicBezTo>
                  <a:cubicBezTo>
                    <a:pt x="382" y="579"/>
                    <a:pt x="349" y="552"/>
                    <a:pt x="384" y="576"/>
                  </a:cubicBezTo>
                  <a:cubicBezTo>
                    <a:pt x="393" y="602"/>
                    <a:pt x="406" y="608"/>
                    <a:pt x="426" y="624"/>
                  </a:cubicBezTo>
                  <a:cubicBezTo>
                    <a:pt x="521" y="703"/>
                    <a:pt x="654" y="717"/>
                    <a:pt x="774" y="726"/>
                  </a:cubicBezTo>
                  <a:cubicBezTo>
                    <a:pt x="832" y="724"/>
                    <a:pt x="890" y="725"/>
                    <a:pt x="948" y="720"/>
                  </a:cubicBezTo>
                  <a:cubicBezTo>
                    <a:pt x="992" y="716"/>
                    <a:pt x="1019" y="677"/>
                    <a:pt x="1056" y="660"/>
                  </a:cubicBezTo>
                  <a:cubicBezTo>
                    <a:pt x="1126" y="629"/>
                    <a:pt x="1201" y="625"/>
                    <a:pt x="1266" y="582"/>
                  </a:cubicBezTo>
                  <a:cubicBezTo>
                    <a:pt x="1284" y="570"/>
                    <a:pt x="1318" y="563"/>
                    <a:pt x="1338" y="552"/>
                  </a:cubicBezTo>
                  <a:cubicBezTo>
                    <a:pt x="1363" y="538"/>
                    <a:pt x="1386" y="520"/>
                    <a:pt x="1410" y="504"/>
                  </a:cubicBezTo>
                  <a:cubicBezTo>
                    <a:pt x="1428" y="492"/>
                    <a:pt x="1446" y="480"/>
                    <a:pt x="1464" y="468"/>
                  </a:cubicBezTo>
                  <a:cubicBezTo>
                    <a:pt x="1470" y="464"/>
                    <a:pt x="1482" y="456"/>
                    <a:pt x="1482" y="456"/>
                  </a:cubicBezTo>
                  <a:cubicBezTo>
                    <a:pt x="1486" y="450"/>
                    <a:pt x="1489" y="443"/>
                    <a:pt x="1494" y="438"/>
                  </a:cubicBezTo>
                  <a:cubicBezTo>
                    <a:pt x="1499" y="433"/>
                    <a:pt x="1507" y="432"/>
                    <a:pt x="1512" y="426"/>
                  </a:cubicBezTo>
                  <a:cubicBezTo>
                    <a:pt x="1516" y="421"/>
                    <a:pt x="1515" y="414"/>
                    <a:pt x="1518" y="408"/>
                  </a:cubicBezTo>
                  <a:cubicBezTo>
                    <a:pt x="1525" y="395"/>
                    <a:pt x="1537" y="386"/>
                    <a:pt x="1542" y="372"/>
                  </a:cubicBezTo>
                  <a:cubicBezTo>
                    <a:pt x="1557" y="327"/>
                    <a:pt x="1537" y="383"/>
                    <a:pt x="1560" y="336"/>
                  </a:cubicBezTo>
                  <a:cubicBezTo>
                    <a:pt x="1563" y="330"/>
                    <a:pt x="1566" y="318"/>
                    <a:pt x="1566" y="318"/>
                  </a:cubicBezTo>
                </a:path>
              </a:pathLst>
            </a:custGeom>
            <a:noFill/>
            <a:ln w="2844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1" name="Text Box 5"/>
            <p:cNvSpPr txBox="1">
              <a:spLocks noChangeArrowheads="1"/>
            </p:cNvSpPr>
            <p:nvPr/>
          </p:nvSpPr>
          <p:spPr bwMode="auto">
            <a:xfrm>
              <a:off x="528" y="1651"/>
              <a:ext cx="961" cy="174"/>
            </a:xfrm>
            <a:prstGeom prst="rect">
              <a:avLst/>
            </a:prstGeom>
            <a:solidFill>
              <a:srgbClr val="FFCC99"/>
            </a:solidFill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pt-BR" sz="1200" b="1">
                  <a:solidFill>
                    <a:srgbClr val="0000FF"/>
                  </a:solidFill>
                  <a:ea typeface="Lucida Sans Unicode" pitchFamily="34" charset="0"/>
                  <a:cs typeface="Lucida Sans Unicode" pitchFamily="34" charset="0"/>
                </a:rPr>
                <a:t>metacarpofalangicas</a:t>
              </a:r>
            </a:p>
          </p:txBody>
        </p:sp>
      </p:grpSp>
      <p:grpSp>
        <p:nvGrpSpPr>
          <p:cNvPr id="12" name="Group 6"/>
          <p:cNvGrpSpPr>
            <a:grpSpLocks/>
          </p:cNvGrpSpPr>
          <p:nvPr/>
        </p:nvGrpSpPr>
        <p:grpSpPr bwMode="auto">
          <a:xfrm>
            <a:off x="312738" y="3267075"/>
            <a:ext cx="3876675" cy="2351088"/>
            <a:chOff x="197" y="2058"/>
            <a:chExt cx="2442" cy="1481"/>
          </a:xfrm>
        </p:grpSpPr>
        <p:grpSp>
          <p:nvGrpSpPr>
            <p:cNvPr id="13" name="Group 7"/>
            <p:cNvGrpSpPr>
              <a:grpSpLocks/>
            </p:cNvGrpSpPr>
            <p:nvPr/>
          </p:nvGrpSpPr>
          <p:grpSpPr bwMode="auto">
            <a:xfrm>
              <a:off x="678" y="2244"/>
              <a:ext cx="1961" cy="1295"/>
              <a:chOff x="678" y="2244"/>
              <a:chExt cx="1961" cy="1295"/>
            </a:xfrm>
          </p:grpSpPr>
          <p:sp>
            <p:nvSpPr>
              <p:cNvPr id="15" name="Freeform 8"/>
              <p:cNvSpPr>
                <a:spLocks noChangeArrowheads="1"/>
              </p:cNvSpPr>
              <p:nvPr/>
            </p:nvSpPr>
            <p:spPr bwMode="auto">
              <a:xfrm>
                <a:off x="678" y="2244"/>
                <a:ext cx="1920" cy="89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8" y="36"/>
                  </a:cxn>
                  <a:cxn ang="0">
                    <a:pos x="96" y="72"/>
                  </a:cxn>
                  <a:cxn ang="0">
                    <a:pos x="114" y="90"/>
                  </a:cxn>
                  <a:cxn ang="0">
                    <a:pos x="150" y="102"/>
                  </a:cxn>
                  <a:cxn ang="0">
                    <a:pos x="192" y="126"/>
                  </a:cxn>
                  <a:cxn ang="0">
                    <a:pos x="228" y="156"/>
                  </a:cxn>
                  <a:cxn ang="0">
                    <a:pos x="264" y="210"/>
                  </a:cxn>
                  <a:cxn ang="0">
                    <a:pos x="300" y="246"/>
                  </a:cxn>
                  <a:cxn ang="0">
                    <a:pos x="336" y="300"/>
                  </a:cxn>
                  <a:cxn ang="0">
                    <a:pos x="462" y="522"/>
                  </a:cxn>
                  <a:cxn ang="0">
                    <a:pos x="534" y="642"/>
                  </a:cxn>
                  <a:cxn ang="0">
                    <a:pos x="588" y="726"/>
                  </a:cxn>
                  <a:cxn ang="0">
                    <a:pos x="720" y="810"/>
                  </a:cxn>
                  <a:cxn ang="0">
                    <a:pos x="774" y="840"/>
                  </a:cxn>
                  <a:cxn ang="0">
                    <a:pos x="792" y="846"/>
                  </a:cxn>
                  <a:cxn ang="0">
                    <a:pos x="882" y="876"/>
                  </a:cxn>
                  <a:cxn ang="0">
                    <a:pos x="1080" y="894"/>
                  </a:cxn>
                  <a:cxn ang="0">
                    <a:pos x="1224" y="888"/>
                  </a:cxn>
                  <a:cxn ang="0">
                    <a:pos x="1278" y="858"/>
                  </a:cxn>
                  <a:cxn ang="0">
                    <a:pos x="1368" y="804"/>
                  </a:cxn>
                  <a:cxn ang="0">
                    <a:pos x="1500" y="762"/>
                  </a:cxn>
                  <a:cxn ang="0">
                    <a:pos x="1512" y="744"/>
                  </a:cxn>
                  <a:cxn ang="0">
                    <a:pos x="1530" y="732"/>
                  </a:cxn>
                  <a:cxn ang="0">
                    <a:pos x="1554" y="678"/>
                  </a:cxn>
                  <a:cxn ang="0">
                    <a:pos x="1596" y="606"/>
                  </a:cxn>
                  <a:cxn ang="0">
                    <a:pos x="1626" y="552"/>
                  </a:cxn>
                  <a:cxn ang="0">
                    <a:pos x="1668" y="540"/>
                  </a:cxn>
                  <a:cxn ang="0">
                    <a:pos x="1848" y="468"/>
                  </a:cxn>
                  <a:cxn ang="0">
                    <a:pos x="1902" y="438"/>
                  </a:cxn>
                  <a:cxn ang="0">
                    <a:pos x="1920" y="414"/>
                  </a:cxn>
                </a:cxnLst>
                <a:rect l="0" t="0" r="r" b="b"/>
                <a:pathLst>
                  <a:path w="1920" h="894">
                    <a:moveTo>
                      <a:pt x="0" y="0"/>
                    </a:moveTo>
                    <a:cubicBezTo>
                      <a:pt x="20" y="13"/>
                      <a:pt x="25" y="28"/>
                      <a:pt x="48" y="36"/>
                    </a:cubicBezTo>
                    <a:cubicBezTo>
                      <a:pt x="63" y="59"/>
                      <a:pt x="76" y="55"/>
                      <a:pt x="96" y="72"/>
                    </a:cubicBezTo>
                    <a:cubicBezTo>
                      <a:pt x="103" y="77"/>
                      <a:pt x="107" y="86"/>
                      <a:pt x="114" y="90"/>
                    </a:cubicBezTo>
                    <a:cubicBezTo>
                      <a:pt x="125" y="96"/>
                      <a:pt x="150" y="102"/>
                      <a:pt x="150" y="102"/>
                    </a:cubicBezTo>
                    <a:cubicBezTo>
                      <a:pt x="199" y="151"/>
                      <a:pt x="136" y="94"/>
                      <a:pt x="192" y="126"/>
                    </a:cubicBezTo>
                    <a:cubicBezTo>
                      <a:pt x="206" y="134"/>
                      <a:pt x="215" y="147"/>
                      <a:pt x="228" y="156"/>
                    </a:cubicBezTo>
                    <a:cubicBezTo>
                      <a:pt x="235" y="177"/>
                      <a:pt x="249" y="194"/>
                      <a:pt x="264" y="210"/>
                    </a:cubicBezTo>
                    <a:cubicBezTo>
                      <a:pt x="275" y="223"/>
                      <a:pt x="300" y="246"/>
                      <a:pt x="300" y="246"/>
                    </a:cubicBezTo>
                    <a:cubicBezTo>
                      <a:pt x="308" y="269"/>
                      <a:pt x="325" y="278"/>
                      <a:pt x="336" y="300"/>
                    </a:cubicBezTo>
                    <a:cubicBezTo>
                      <a:pt x="374" y="376"/>
                      <a:pt x="424" y="446"/>
                      <a:pt x="462" y="522"/>
                    </a:cubicBezTo>
                    <a:cubicBezTo>
                      <a:pt x="481" y="561"/>
                      <a:pt x="498" y="618"/>
                      <a:pt x="534" y="642"/>
                    </a:cubicBezTo>
                    <a:cubicBezTo>
                      <a:pt x="543" y="669"/>
                      <a:pt x="564" y="710"/>
                      <a:pt x="588" y="726"/>
                    </a:cubicBezTo>
                    <a:cubicBezTo>
                      <a:pt x="605" y="778"/>
                      <a:pt x="673" y="794"/>
                      <a:pt x="720" y="810"/>
                    </a:cubicBezTo>
                    <a:cubicBezTo>
                      <a:pt x="752" y="821"/>
                      <a:pt x="733" y="812"/>
                      <a:pt x="774" y="840"/>
                    </a:cubicBezTo>
                    <a:cubicBezTo>
                      <a:pt x="779" y="844"/>
                      <a:pt x="786" y="844"/>
                      <a:pt x="792" y="846"/>
                    </a:cubicBezTo>
                    <a:cubicBezTo>
                      <a:pt x="818" y="853"/>
                      <a:pt x="856" y="870"/>
                      <a:pt x="882" y="876"/>
                    </a:cubicBezTo>
                    <a:cubicBezTo>
                      <a:pt x="946" y="891"/>
                      <a:pt x="1015" y="886"/>
                      <a:pt x="1080" y="894"/>
                    </a:cubicBezTo>
                    <a:cubicBezTo>
                      <a:pt x="1128" y="892"/>
                      <a:pt x="1176" y="892"/>
                      <a:pt x="1224" y="888"/>
                    </a:cubicBezTo>
                    <a:cubicBezTo>
                      <a:pt x="1242" y="887"/>
                      <a:pt x="1268" y="864"/>
                      <a:pt x="1278" y="858"/>
                    </a:cubicBezTo>
                    <a:cubicBezTo>
                      <a:pt x="1306" y="839"/>
                      <a:pt x="1339" y="823"/>
                      <a:pt x="1368" y="804"/>
                    </a:cubicBezTo>
                    <a:cubicBezTo>
                      <a:pt x="1406" y="779"/>
                      <a:pt x="1460" y="789"/>
                      <a:pt x="1500" y="762"/>
                    </a:cubicBezTo>
                    <a:cubicBezTo>
                      <a:pt x="1504" y="756"/>
                      <a:pt x="1507" y="749"/>
                      <a:pt x="1512" y="744"/>
                    </a:cubicBezTo>
                    <a:cubicBezTo>
                      <a:pt x="1517" y="739"/>
                      <a:pt x="1525" y="738"/>
                      <a:pt x="1530" y="732"/>
                    </a:cubicBezTo>
                    <a:cubicBezTo>
                      <a:pt x="1541" y="718"/>
                      <a:pt x="1545" y="693"/>
                      <a:pt x="1554" y="678"/>
                    </a:cubicBezTo>
                    <a:cubicBezTo>
                      <a:pt x="1568" y="652"/>
                      <a:pt x="1583" y="632"/>
                      <a:pt x="1596" y="606"/>
                    </a:cubicBezTo>
                    <a:cubicBezTo>
                      <a:pt x="1604" y="589"/>
                      <a:pt x="1603" y="560"/>
                      <a:pt x="1626" y="552"/>
                    </a:cubicBezTo>
                    <a:cubicBezTo>
                      <a:pt x="1652" y="543"/>
                      <a:pt x="1638" y="548"/>
                      <a:pt x="1668" y="540"/>
                    </a:cubicBezTo>
                    <a:cubicBezTo>
                      <a:pt x="1722" y="504"/>
                      <a:pt x="1786" y="489"/>
                      <a:pt x="1848" y="468"/>
                    </a:cubicBezTo>
                    <a:cubicBezTo>
                      <a:pt x="1871" y="460"/>
                      <a:pt x="1880" y="445"/>
                      <a:pt x="1902" y="438"/>
                    </a:cubicBezTo>
                    <a:cubicBezTo>
                      <a:pt x="1916" y="418"/>
                      <a:pt x="1909" y="425"/>
                      <a:pt x="1920" y="414"/>
                    </a:cubicBezTo>
                  </a:path>
                </a:pathLst>
              </a:custGeom>
              <a:noFill/>
              <a:ln w="28440">
                <a:solidFill>
                  <a:srgbClr val="CC33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6" name="Freeform 9"/>
              <p:cNvSpPr>
                <a:spLocks noChangeArrowheads="1"/>
              </p:cNvSpPr>
              <p:nvPr/>
            </p:nvSpPr>
            <p:spPr bwMode="auto">
              <a:xfrm>
                <a:off x="1200" y="2880"/>
                <a:ext cx="1440" cy="660"/>
              </a:xfrm>
              <a:custGeom>
                <a:avLst/>
                <a:gdLst/>
                <a:ahLst/>
                <a:cxnLst>
                  <a:cxn ang="0">
                    <a:pos x="4" y="18"/>
                  </a:cxn>
                  <a:cxn ang="0">
                    <a:pos x="16" y="330"/>
                  </a:cxn>
                  <a:cxn ang="0">
                    <a:pos x="64" y="462"/>
                  </a:cxn>
                  <a:cxn ang="0">
                    <a:pos x="100" y="480"/>
                  </a:cxn>
                  <a:cxn ang="0">
                    <a:pos x="208" y="510"/>
                  </a:cxn>
                  <a:cxn ang="0">
                    <a:pos x="358" y="594"/>
                  </a:cxn>
                  <a:cxn ang="0">
                    <a:pos x="448" y="636"/>
                  </a:cxn>
                  <a:cxn ang="0">
                    <a:pos x="478" y="642"/>
                  </a:cxn>
                  <a:cxn ang="0">
                    <a:pos x="514" y="654"/>
                  </a:cxn>
                  <a:cxn ang="0">
                    <a:pos x="688" y="648"/>
                  </a:cxn>
                  <a:cxn ang="0">
                    <a:pos x="724" y="636"/>
                  </a:cxn>
                  <a:cxn ang="0">
                    <a:pos x="760" y="612"/>
                  </a:cxn>
                  <a:cxn ang="0">
                    <a:pos x="796" y="582"/>
                  </a:cxn>
                  <a:cxn ang="0">
                    <a:pos x="904" y="528"/>
                  </a:cxn>
                  <a:cxn ang="0">
                    <a:pos x="976" y="498"/>
                  </a:cxn>
                  <a:cxn ang="0">
                    <a:pos x="1096" y="246"/>
                  </a:cxn>
                  <a:cxn ang="0">
                    <a:pos x="1120" y="156"/>
                  </a:cxn>
                  <a:cxn ang="0">
                    <a:pos x="1168" y="144"/>
                  </a:cxn>
                  <a:cxn ang="0">
                    <a:pos x="1276" y="132"/>
                  </a:cxn>
                  <a:cxn ang="0">
                    <a:pos x="1318" y="120"/>
                  </a:cxn>
                  <a:cxn ang="0">
                    <a:pos x="1378" y="48"/>
                  </a:cxn>
                  <a:cxn ang="0">
                    <a:pos x="1396" y="36"/>
                  </a:cxn>
                  <a:cxn ang="0">
                    <a:pos x="1420" y="0"/>
                  </a:cxn>
                </a:cxnLst>
                <a:rect l="0" t="0" r="r" b="b"/>
                <a:pathLst>
                  <a:path w="1420" h="654">
                    <a:moveTo>
                      <a:pt x="4" y="18"/>
                    </a:moveTo>
                    <a:cubicBezTo>
                      <a:pt x="6" y="84"/>
                      <a:pt x="0" y="234"/>
                      <a:pt x="16" y="330"/>
                    </a:cubicBezTo>
                    <a:cubicBezTo>
                      <a:pt x="19" y="348"/>
                      <a:pt x="37" y="453"/>
                      <a:pt x="64" y="462"/>
                    </a:cubicBezTo>
                    <a:cubicBezTo>
                      <a:pt x="140" y="487"/>
                      <a:pt x="19" y="445"/>
                      <a:pt x="100" y="480"/>
                    </a:cubicBezTo>
                    <a:cubicBezTo>
                      <a:pt x="134" y="495"/>
                      <a:pt x="175" y="493"/>
                      <a:pt x="208" y="510"/>
                    </a:cubicBezTo>
                    <a:cubicBezTo>
                      <a:pt x="259" y="536"/>
                      <a:pt x="310" y="562"/>
                      <a:pt x="358" y="594"/>
                    </a:cubicBezTo>
                    <a:cubicBezTo>
                      <a:pt x="381" y="609"/>
                      <a:pt x="421" y="629"/>
                      <a:pt x="448" y="636"/>
                    </a:cubicBezTo>
                    <a:cubicBezTo>
                      <a:pt x="458" y="638"/>
                      <a:pt x="468" y="639"/>
                      <a:pt x="478" y="642"/>
                    </a:cubicBezTo>
                    <a:cubicBezTo>
                      <a:pt x="490" y="645"/>
                      <a:pt x="514" y="654"/>
                      <a:pt x="514" y="654"/>
                    </a:cubicBezTo>
                    <a:cubicBezTo>
                      <a:pt x="572" y="652"/>
                      <a:pt x="630" y="653"/>
                      <a:pt x="688" y="648"/>
                    </a:cubicBezTo>
                    <a:cubicBezTo>
                      <a:pt x="701" y="647"/>
                      <a:pt x="724" y="636"/>
                      <a:pt x="724" y="636"/>
                    </a:cubicBezTo>
                    <a:cubicBezTo>
                      <a:pt x="781" y="579"/>
                      <a:pt x="708" y="647"/>
                      <a:pt x="760" y="612"/>
                    </a:cubicBezTo>
                    <a:cubicBezTo>
                      <a:pt x="773" y="603"/>
                      <a:pt x="783" y="591"/>
                      <a:pt x="796" y="582"/>
                    </a:cubicBezTo>
                    <a:cubicBezTo>
                      <a:pt x="832" y="528"/>
                      <a:pt x="841" y="536"/>
                      <a:pt x="904" y="528"/>
                    </a:cubicBezTo>
                    <a:cubicBezTo>
                      <a:pt x="930" y="519"/>
                      <a:pt x="950" y="507"/>
                      <a:pt x="976" y="498"/>
                    </a:cubicBezTo>
                    <a:cubicBezTo>
                      <a:pt x="1049" y="425"/>
                      <a:pt x="1079" y="346"/>
                      <a:pt x="1096" y="246"/>
                    </a:cubicBezTo>
                    <a:cubicBezTo>
                      <a:pt x="1098" y="237"/>
                      <a:pt x="1114" y="158"/>
                      <a:pt x="1120" y="156"/>
                    </a:cubicBezTo>
                    <a:cubicBezTo>
                      <a:pt x="1140" y="149"/>
                      <a:pt x="1144" y="147"/>
                      <a:pt x="1168" y="144"/>
                    </a:cubicBezTo>
                    <a:cubicBezTo>
                      <a:pt x="1204" y="139"/>
                      <a:pt x="1276" y="132"/>
                      <a:pt x="1276" y="132"/>
                    </a:cubicBezTo>
                    <a:cubicBezTo>
                      <a:pt x="1279" y="131"/>
                      <a:pt x="1313" y="123"/>
                      <a:pt x="1318" y="120"/>
                    </a:cubicBezTo>
                    <a:cubicBezTo>
                      <a:pt x="1344" y="103"/>
                      <a:pt x="1355" y="67"/>
                      <a:pt x="1378" y="48"/>
                    </a:cubicBezTo>
                    <a:cubicBezTo>
                      <a:pt x="1398" y="32"/>
                      <a:pt x="1396" y="51"/>
                      <a:pt x="1396" y="36"/>
                    </a:cubicBezTo>
                    <a:lnTo>
                      <a:pt x="1420" y="0"/>
                    </a:lnTo>
                  </a:path>
                </a:pathLst>
              </a:custGeom>
              <a:noFill/>
              <a:ln w="28440">
                <a:solidFill>
                  <a:srgbClr val="CC33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sp>
          <p:nvSpPr>
            <p:cNvPr id="14" name="Text Box 10"/>
            <p:cNvSpPr txBox="1">
              <a:spLocks noChangeArrowheads="1"/>
            </p:cNvSpPr>
            <p:nvPr/>
          </p:nvSpPr>
          <p:spPr bwMode="auto">
            <a:xfrm>
              <a:off x="197" y="2058"/>
              <a:ext cx="722" cy="174"/>
            </a:xfrm>
            <a:prstGeom prst="rect">
              <a:avLst/>
            </a:prstGeom>
            <a:solidFill>
              <a:srgbClr val="FFCC99"/>
            </a:solidFill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pt-BR" sz="1200" b="1">
                  <a:solidFill>
                    <a:srgbClr val="CC3300"/>
                  </a:solidFill>
                  <a:ea typeface="Lucida Sans Unicode" pitchFamily="34" charset="0"/>
                  <a:cs typeface="Lucida Sans Unicode" pitchFamily="34" charset="0"/>
                </a:rPr>
                <a:t>interfalangicas</a:t>
              </a:r>
            </a:p>
          </p:txBody>
        </p:sp>
      </p:grpSp>
      <p:grpSp>
        <p:nvGrpSpPr>
          <p:cNvPr id="17" name="Group 14"/>
          <p:cNvGrpSpPr>
            <a:grpSpLocks/>
          </p:cNvGrpSpPr>
          <p:nvPr/>
        </p:nvGrpSpPr>
        <p:grpSpPr bwMode="auto">
          <a:xfrm>
            <a:off x="6096000" y="3733800"/>
            <a:ext cx="731838" cy="760413"/>
            <a:chOff x="3840" y="2352"/>
            <a:chExt cx="461" cy="479"/>
          </a:xfrm>
        </p:grpSpPr>
        <p:sp>
          <p:nvSpPr>
            <p:cNvPr id="18" name="Line 15"/>
            <p:cNvSpPr>
              <a:spLocks noChangeShapeType="1"/>
            </p:cNvSpPr>
            <p:nvPr/>
          </p:nvSpPr>
          <p:spPr bwMode="auto">
            <a:xfrm>
              <a:off x="3840" y="2592"/>
              <a:ext cx="462" cy="1"/>
            </a:xfrm>
            <a:prstGeom prst="line">
              <a:avLst/>
            </a:prstGeom>
            <a:noFill/>
            <a:ln w="19080">
              <a:solidFill>
                <a:srgbClr val="000000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19" name="Line 16"/>
            <p:cNvSpPr>
              <a:spLocks noChangeShapeType="1"/>
            </p:cNvSpPr>
            <p:nvPr/>
          </p:nvSpPr>
          <p:spPr bwMode="auto">
            <a:xfrm flipV="1">
              <a:off x="3870" y="2351"/>
              <a:ext cx="384" cy="482"/>
            </a:xfrm>
            <a:prstGeom prst="line">
              <a:avLst/>
            </a:prstGeom>
            <a:noFill/>
            <a:ln w="19080">
              <a:solidFill>
                <a:srgbClr val="000000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20" name="Line 17"/>
          <p:cNvSpPr>
            <a:spLocks noChangeShapeType="1"/>
          </p:cNvSpPr>
          <p:nvPr/>
        </p:nvSpPr>
        <p:spPr bwMode="auto">
          <a:xfrm>
            <a:off x="6210300" y="5057775"/>
            <a:ext cx="609600" cy="1588"/>
          </a:xfrm>
          <a:prstGeom prst="line">
            <a:avLst/>
          </a:prstGeom>
          <a:noFill/>
          <a:ln w="19080">
            <a:solidFill>
              <a:srgbClr val="000000"/>
            </a:solidFill>
            <a:miter lim="800000"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21" name="Line 18"/>
          <p:cNvSpPr>
            <a:spLocks noChangeShapeType="1"/>
          </p:cNvSpPr>
          <p:nvPr/>
        </p:nvSpPr>
        <p:spPr bwMode="auto">
          <a:xfrm>
            <a:off x="6210300" y="5638800"/>
            <a:ext cx="609600" cy="1588"/>
          </a:xfrm>
          <a:prstGeom prst="line">
            <a:avLst/>
          </a:prstGeom>
          <a:noFill/>
          <a:ln w="19080">
            <a:solidFill>
              <a:srgbClr val="000000"/>
            </a:solidFill>
            <a:miter lim="800000"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pt-BR"/>
          </a:p>
        </p:txBody>
      </p:sp>
      <p:cxnSp>
        <p:nvCxnSpPr>
          <p:cNvPr id="23" name="Conector reto 22"/>
          <p:cNvCxnSpPr/>
          <p:nvPr/>
        </p:nvCxnSpPr>
        <p:spPr>
          <a:xfrm>
            <a:off x="6444208" y="1700808"/>
            <a:ext cx="72008" cy="4869160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Seta para a direita 24"/>
          <p:cNvSpPr/>
          <p:nvPr/>
        </p:nvSpPr>
        <p:spPr>
          <a:xfrm>
            <a:off x="6948264" y="6309320"/>
            <a:ext cx="648072" cy="21602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Seta para a direita 25"/>
          <p:cNvSpPr/>
          <p:nvPr/>
        </p:nvSpPr>
        <p:spPr>
          <a:xfrm rot="10800000">
            <a:off x="5429289" y="6358759"/>
            <a:ext cx="648072" cy="21602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7" name="Seta para a direita 26"/>
          <p:cNvSpPr/>
          <p:nvPr/>
        </p:nvSpPr>
        <p:spPr>
          <a:xfrm>
            <a:off x="5724128" y="5733256"/>
            <a:ext cx="61836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8" name="Seta para a direita 27"/>
          <p:cNvSpPr/>
          <p:nvPr/>
        </p:nvSpPr>
        <p:spPr>
          <a:xfrm rot="10800000">
            <a:off x="6804248" y="5733256"/>
            <a:ext cx="61836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  <p:bldP spid="28" grpId="0" animBg="1"/>
    </p:bld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924</TotalTime>
  <Words>341</Words>
  <Application>Microsoft Office PowerPoint</Application>
  <PresentationFormat>Apresentação na tela (4:3)</PresentationFormat>
  <Paragraphs>91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15" baseType="lpstr">
      <vt:lpstr>Tema do Office</vt:lpstr>
      <vt:lpstr>Apresentação do PowerPoint</vt:lpstr>
      <vt:lpstr>Mão: distal ao antebraço Punho: na junção mão -antebraço</vt:lpstr>
      <vt:lpstr>Ferramenta mecânica e sensorial </vt:lpstr>
      <vt:lpstr>Apresentação do PowerPoint</vt:lpstr>
      <vt:lpstr>Compartimentos , espaços e  fáscia da mão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Ligamentos das articulações MCF e IF - Colaterais medial e lateral: </vt:lpstr>
      <vt:lpstr>            RESUMO</vt:lpstr>
      <vt:lpstr>REFERÊNCIAS BIBLIOGRÁFICAS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Lab Biol</dc:creator>
  <cp:lastModifiedBy>Lab Biol</cp:lastModifiedBy>
  <cp:revision>18</cp:revision>
  <dcterms:created xsi:type="dcterms:W3CDTF">2017-10-11T21:41:41Z</dcterms:created>
  <dcterms:modified xsi:type="dcterms:W3CDTF">2017-10-13T19:59:38Z</dcterms:modified>
</cp:coreProperties>
</file>