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3" r:id="rId5"/>
    <p:sldId id="258" r:id="rId6"/>
    <p:sldId id="259" r:id="rId7"/>
    <p:sldId id="260" r:id="rId8"/>
    <p:sldId id="261" r:id="rId9"/>
    <p:sldId id="27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1" r:id="rId18"/>
    <p:sldId id="272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8BE-59E0-402C-8422-8D7436A384A5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B0A-353C-4CF6-B4D5-E3B3BFCF3E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97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8BE-59E0-402C-8422-8D7436A384A5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B0A-353C-4CF6-B4D5-E3B3BFCF3E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78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8BE-59E0-402C-8422-8D7436A384A5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B0A-353C-4CF6-B4D5-E3B3BFCF3E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0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8BE-59E0-402C-8422-8D7436A384A5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B0A-353C-4CF6-B4D5-E3B3BFCF3E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06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8BE-59E0-402C-8422-8D7436A384A5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B0A-353C-4CF6-B4D5-E3B3BFCF3E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43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8BE-59E0-402C-8422-8D7436A384A5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B0A-353C-4CF6-B4D5-E3B3BFCF3E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17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8BE-59E0-402C-8422-8D7436A384A5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B0A-353C-4CF6-B4D5-E3B3BFCF3E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9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8BE-59E0-402C-8422-8D7436A384A5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B0A-353C-4CF6-B4D5-E3B3BFCF3E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24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8BE-59E0-402C-8422-8D7436A384A5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B0A-353C-4CF6-B4D5-E3B3BFCF3E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67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8BE-59E0-402C-8422-8D7436A384A5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B0A-353C-4CF6-B4D5-E3B3BFCF3E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6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8BE-59E0-402C-8422-8D7436A384A5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B0A-353C-4CF6-B4D5-E3B3BFCF3E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0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F18BE-59E0-402C-8422-8D7436A384A5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C7B0A-353C-4CF6-B4D5-E3B3BFCF3E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347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FUNÇÕES DE TRANSFERÊNCIA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pt-BR" dirty="0" smtClean="0"/>
              <a:t>Ettore Apolônio de Barros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7692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204372"/>
              </p:ext>
            </p:extLst>
          </p:nvPr>
        </p:nvGraphicFramePr>
        <p:xfrm>
          <a:off x="755577" y="764704"/>
          <a:ext cx="6552728" cy="928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ção" r:id="rId3" imgW="3225600" imgH="457200" progId="Equation.3">
                  <p:embed/>
                </p:oleObj>
              </mc:Choice>
              <mc:Fallback>
                <p:oleObj name="Equação" r:id="rId3" imgW="32256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7" y="764704"/>
                        <a:ext cx="6552728" cy="928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625082"/>
              </p:ext>
            </p:extLst>
          </p:nvPr>
        </p:nvGraphicFramePr>
        <p:xfrm>
          <a:off x="899593" y="1916832"/>
          <a:ext cx="6192688" cy="1632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ção" r:id="rId5" imgW="2793960" imgH="736560" progId="Equation.3">
                  <p:embed/>
                </p:oleObj>
              </mc:Choice>
              <mc:Fallback>
                <p:oleObj name="Equação" r:id="rId5" imgW="2793960" imgH="73656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3" y="1916832"/>
                        <a:ext cx="6192688" cy="1632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95536" y="3749404"/>
            <a:ext cx="1668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PORTANTO,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828414"/>
              </p:ext>
            </p:extLst>
          </p:nvPr>
        </p:nvGraphicFramePr>
        <p:xfrm>
          <a:off x="1939925" y="4365625"/>
          <a:ext cx="4308475" cy="224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ção" r:id="rId7" imgW="2628720" imgH="1371600" progId="Equation.3">
                  <p:embed/>
                </p:oleObj>
              </mc:Choice>
              <mc:Fallback>
                <p:oleObj name="Equação" r:id="rId7" imgW="2628720" imgH="137160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4365625"/>
                        <a:ext cx="4308475" cy="224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53" descr=" \mathbf{A} = \begin{bmatrix}&#10;a &amp; b &amp; c \\&#10;d &amp; e &amp; f \\&#10;g &amp; h &amp; i&#10;\end{bmatrix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740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76672"/>
            <a:ext cx="8002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FAZENDO A DECOMPOSIÇÃO EM FRAÇÕES PARCIAIS DE CADA</a:t>
            </a:r>
          </a:p>
          <a:p>
            <a:r>
              <a:rPr lang="pt-BR" sz="2400" b="1" dirty="0" smtClean="0"/>
              <a:t>UMA DAS FUNÇÕES DE TRANSFERÊNCIA E TOMANDO AS</a:t>
            </a:r>
          </a:p>
          <a:p>
            <a:r>
              <a:rPr lang="pt-BR" sz="2400" b="1" dirty="0" smtClean="0"/>
              <a:t>RESPECTIVAS TRANSFORMADAS INVERSAS, VEM:</a:t>
            </a:r>
            <a:endParaRPr lang="pt-BR" sz="24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617562"/>
              </p:ext>
            </p:extLst>
          </p:nvPr>
        </p:nvGraphicFramePr>
        <p:xfrm>
          <a:off x="2267743" y="2060848"/>
          <a:ext cx="5143429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ção" r:id="rId3" imgW="2539800" imgH="533160" progId="Equation.3">
                  <p:embed/>
                </p:oleObj>
              </mc:Choice>
              <mc:Fallback>
                <p:oleObj name="Equação" r:id="rId3" imgW="253980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7743" y="2060848"/>
                        <a:ext cx="5143429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56786" y="3573015"/>
            <a:ext cx="89100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PRÓXIMO EXEMPLO: EXPRESSAR A SOLUÇÃO DA EQUAÇÃO ABAIXO, </a:t>
            </a:r>
          </a:p>
          <a:p>
            <a:r>
              <a:rPr lang="pt-BR" sz="2400" b="1" dirty="0" smtClean="0"/>
              <a:t>ONDE A É A MESMA DO EXEMPLO ANTERIOR:</a:t>
            </a:r>
            <a:endParaRPr lang="pt-BR" sz="24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739312"/>
              </p:ext>
            </p:extLst>
          </p:nvPr>
        </p:nvGraphicFramePr>
        <p:xfrm>
          <a:off x="303213" y="4652963"/>
          <a:ext cx="7700962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ção" r:id="rId5" imgW="3492360" imgH="457200" progId="Equation.3">
                  <p:embed/>
                </p:oleObj>
              </mc:Choice>
              <mc:Fallback>
                <p:oleObj name="Equação" r:id="rId5" imgW="34923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3213" y="4652963"/>
                        <a:ext cx="7700962" cy="1008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018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761784"/>
              </p:ext>
            </p:extLst>
          </p:nvPr>
        </p:nvGraphicFramePr>
        <p:xfrm>
          <a:off x="251520" y="476672"/>
          <a:ext cx="8051157" cy="5148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ção" r:id="rId3" imgW="4254480" imgH="2717640" progId="Equation.3">
                  <p:embed/>
                </p:oleObj>
              </mc:Choice>
              <mc:Fallback>
                <p:oleObj name="Equação" r:id="rId3" imgW="4254480" imgH="271764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76672"/>
                        <a:ext cx="8051157" cy="51484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7185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712834"/>
              </p:ext>
            </p:extLst>
          </p:nvPr>
        </p:nvGraphicFramePr>
        <p:xfrm>
          <a:off x="539552" y="1988840"/>
          <a:ext cx="8394700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ção" r:id="rId3" imgW="3759120" imgH="1066680" progId="Equation.3">
                  <p:embed/>
                </p:oleObj>
              </mc:Choice>
              <mc:Fallback>
                <p:oleObj name="Equação" r:id="rId3" imgW="3759120" imgH="1066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988840"/>
                        <a:ext cx="8394700" cy="238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3158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98629"/>
              </p:ext>
            </p:extLst>
          </p:nvPr>
        </p:nvGraphicFramePr>
        <p:xfrm>
          <a:off x="2915816" y="692696"/>
          <a:ext cx="3273425" cy="307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ção" r:id="rId3" imgW="1434960" imgH="1346040" progId="Equation.3">
                  <p:embed/>
                </p:oleObj>
              </mc:Choice>
              <mc:Fallback>
                <p:oleObj name="Equação" r:id="rId3" imgW="1434960" imgH="1346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5816" y="692696"/>
                        <a:ext cx="3273425" cy="307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010785"/>
              </p:ext>
            </p:extLst>
          </p:nvPr>
        </p:nvGraphicFramePr>
        <p:xfrm>
          <a:off x="1495425" y="4724400"/>
          <a:ext cx="6154738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ção" r:id="rId5" imgW="2565360" imgH="660240" progId="Equation.3">
                  <p:embed/>
                </p:oleObj>
              </mc:Choice>
              <mc:Fallback>
                <p:oleObj name="Equação" r:id="rId5" imgW="256536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95425" y="4724400"/>
                        <a:ext cx="6154738" cy="1584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67544" y="4005064"/>
            <a:ext cx="6662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APLICANDO A TRANSFORMADA DE LAPLACE, VEM: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973451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367707"/>
              </p:ext>
            </p:extLst>
          </p:nvPr>
        </p:nvGraphicFramePr>
        <p:xfrm>
          <a:off x="865705" y="1052736"/>
          <a:ext cx="7183857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Equação" r:id="rId3" imgW="2692080" imgH="431640" progId="Equation.3">
                  <p:embed/>
                </p:oleObj>
              </mc:Choice>
              <mc:Fallback>
                <p:oleObj name="Equação" r:id="rId3" imgW="26920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5705" y="1052736"/>
                        <a:ext cx="7183857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569511"/>
              </p:ext>
            </p:extLst>
          </p:nvPr>
        </p:nvGraphicFramePr>
        <p:xfrm>
          <a:off x="1835696" y="2924944"/>
          <a:ext cx="518241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Equação" r:id="rId5" imgW="1625400" imgH="203040" progId="Equation.3">
                  <p:embed/>
                </p:oleObj>
              </mc:Choice>
              <mc:Fallback>
                <p:oleObj name="Equação" r:id="rId5" imgW="1625400" imgH="20304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924944"/>
                        <a:ext cx="5182415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554399"/>
              </p:ext>
            </p:extLst>
          </p:nvPr>
        </p:nvGraphicFramePr>
        <p:xfrm>
          <a:off x="2411760" y="4509120"/>
          <a:ext cx="429101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Equação" r:id="rId7" imgW="1346040" imgH="203040" progId="Equation.3">
                  <p:embed/>
                </p:oleObj>
              </mc:Choice>
              <mc:Fallback>
                <p:oleObj name="Equação" r:id="rId7" imgW="1346040" imgH="20304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509120"/>
                        <a:ext cx="4291012" cy="6492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39091" y="245838"/>
            <a:ext cx="3858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APLICANDO (2) EM (3), VEM:</a:t>
            </a:r>
            <a:endParaRPr lang="pt-BR" sz="2400" b="1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811195"/>
              </p:ext>
            </p:extLst>
          </p:nvPr>
        </p:nvGraphicFramePr>
        <p:xfrm>
          <a:off x="683568" y="2852936"/>
          <a:ext cx="81009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Equação" r:id="rId9" imgW="190440" imgH="152280" progId="Equation.3">
                  <p:embed/>
                </p:oleObj>
              </mc:Choice>
              <mc:Fallback>
                <p:oleObj name="Equação" r:id="rId9" imgW="19044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3568" y="2852936"/>
                        <a:ext cx="810090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38525" y="3846239"/>
            <a:ext cx="5748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 MATRIZ DE TRANSFERÊNCIA É DADA POR:</a:t>
            </a:r>
            <a:endParaRPr lang="pt-BR" sz="24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65063" y="2334071"/>
            <a:ext cx="6434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ADMITINDO NULA A CONDIÇÃO INICIAL (X(0)=0):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239644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60405"/>
              </p:ext>
            </p:extLst>
          </p:nvPr>
        </p:nvGraphicFramePr>
        <p:xfrm>
          <a:off x="2483768" y="1988840"/>
          <a:ext cx="4680520" cy="2257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ção" r:id="rId3" imgW="2501640" imgH="1206360" progId="Equation.3">
                  <p:embed/>
                </p:oleObj>
              </mc:Choice>
              <mc:Fallback>
                <p:oleObj name="Equação" r:id="rId3" imgW="2501640" imgH="1206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3768" y="1988840"/>
                        <a:ext cx="4680520" cy="2257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467544" y="692696"/>
            <a:ext cx="1506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EXEMPLO:</a:t>
            </a:r>
            <a:endParaRPr lang="pt-BR" sz="2400" b="1" u="sng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4797152"/>
            <a:ext cx="5619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CALCULAR  A  MATRIZ DE TRANSFERÊNCIA 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357794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417627"/>
              </p:ext>
            </p:extLst>
          </p:nvPr>
        </p:nvGraphicFramePr>
        <p:xfrm>
          <a:off x="2987824" y="1268760"/>
          <a:ext cx="319722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ção" r:id="rId3" imgW="1002960" imgH="203040" progId="Equation.3">
                  <p:embed/>
                </p:oleObj>
              </mc:Choice>
              <mc:Fallback>
                <p:oleObj name="Equação" r:id="rId3" imgW="1002960" imgH="20304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268760"/>
                        <a:ext cx="3197225" cy="6492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39552" y="476672"/>
            <a:ext cx="3736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COMO “D” É NULA, TEMOS:</a:t>
            </a:r>
            <a:endParaRPr lang="pt-BR" sz="24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216054"/>
              </p:ext>
            </p:extLst>
          </p:nvPr>
        </p:nvGraphicFramePr>
        <p:xfrm>
          <a:off x="683567" y="2132856"/>
          <a:ext cx="3655790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ção" r:id="rId5" imgW="2095200" imgH="990360" progId="Equation.3">
                  <p:embed/>
                </p:oleObj>
              </mc:Choice>
              <mc:Fallback>
                <p:oleObj name="Equação" r:id="rId5" imgW="2095200" imgH="990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3567" y="2132856"/>
                        <a:ext cx="3655790" cy="1728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524341"/>
              </p:ext>
            </p:extLst>
          </p:nvPr>
        </p:nvGraphicFramePr>
        <p:xfrm>
          <a:off x="323528" y="4077072"/>
          <a:ext cx="8676456" cy="1817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ção" r:id="rId7" imgW="4254480" imgH="888840" progId="Equation.3">
                  <p:embed/>
                </p:oleObj>
              </mc:Choice>
              <mc:Fallback>
                <p:oleObj name="Equação" r:id="rId7" imgW="4254480" imgH="88884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77072"/>
                        <a:ext cx="8676456" cy="181759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8648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843473"/>
              </p:ext>
            </p:extLst>
          </p:nvPr>
        </p:nvGraphicFramePr>
        <p:xfrm>
          <a:off x="4343400" y="3327400"/>
          <a:ext cx="457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Equação" r:id="rId3" imgW="457200" imgH="203040" progId="Equation.3">
                  <p:embed/>
                </p:oleObj>
              </mc:Choice>
              <mc:Fallback>
                <p:oleObj name="Equação" r:id="rId3" imgW="4572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43400" y="3327400"/>
                        <a:ext cx="457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963494"/>
              </p:ext>
            </p:extLst>
          </p:nvPr>
        </p:nvGraphicFramePr>
        <p:xfrm>
          <a:off x="2079625" y="1196975"/>
          <a:ext cx="4694238" cy="355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Equação" r:id="rId5" imgW="2145960" imgH="1625400" progId="Equation.3">
                  <p:embed/>
                </p:oleObj>
              </mc:Choice>
              <mc:Fallback>
                <p:oleObj name="Equação" r:id="rId5" imgW="2145960" imgH="1625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79625" y="1196975"/>
                        <a:ext cx="4694238" cy="355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830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9738"/>
            <a:ext cx="8864606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2400" b="1" dirty="0" smtClean="0"/>
          </a:p>
          <a:p>
            <a:pPr marL="457200" indent="-457200">
              <a:buAutoNum type="arabicPeriod"/>
            </a:pPr>
            <a:r>
              <a:rPr lang="pt-BR" sz="2400" b="1" dirty="0" smtClean="0"/>
              <a:t>INTRODUÇÃO</a:t>
            </a:r>
          </a:p>
          <a:p>
            <a:endParaRPr lang="pt-BR" sz="2400" b="1" dirty="0" smtClean="0"/>
          </a:p>
          <a:p>
            <a:r>
              <a:rPr lang="pt-BR" sz="2400" b="1" dirty="0" smtClean="0"/>
              <a:t>SEJA UM SISTEMA DINÂMICO REPRESENTADO POR UMA </a:t>
            </a:r>
          </a:p>
          <a:p>
            <a:r>
              <a:rPr lang="pt-BR" sz="2400" b="1" dirty="0" smtClean="0"/>
              <a:t>EQUAÇÃO DIFERENCIAL ORDINÁRIA LINEAR DE COEFICIENTES</a:t>
            </a:r>
          </a:p>
          <a:p>
            <a:r>
              <a:rPr lang="pt-BR" sz="2400" b="1" dirty="0" smtClean="0"/>
              <a:t>INVARIANTES NO TEMPO.</a:t>
            </a:r>
          </a:p>
          <a:p>
            <a:endParaRPr lang="pt-BR" sz="2400" b="1" dirty="0" smtClean="0"/>
          </a:p>
          <a:p>
            <a:endParaRPr lang="pt-BR" sz="2400" b="1" dirty="0"/>
          </a:p>
          <a:p>
            <a:endParaRPr lang="pt-BR" sz="2400" b="1" dirty="0" smtClean="0"/>
          </a:p>
          <a:p>
            <a:r>
              <a:rPr lang="pt-BR" sz="2400" b="1" dirty="0" smtClean="0"/>
              <a:t>A FUNÇÃO DE TRANSFERÊNCIA DESTE SISTEMA É DEFINIDA COMO A</a:t>
            </a:r>
          </a:p>
          <a:p>
            <a:r>
              <a:rPr lang="pt-BR" sz="2400" b="1" dirty="0" smtClean="0"/>
              <a:t>RAZÃO ENTRE AS TRANSFORMADAS DE LAPLACE DA SAÍDA E DA</a:t>
            </a:r>
          </a:p>
          <a:p>
            <a:r>
              <a:rPr lang="pt-BR" sz="2400" b="1" dirty="0" smtClean="0"/>
              <a:t>ENTRADA, ADMITINDO-SE CONDIÇÕES INICIAIS NULAS:</a:t>
            </a:r>
          </a:p>
          <a:p>
            <a:endParaRPr lang="pt-BR" sz="2400" b="1" dirty="0"/>
          </a:p>
          <a:p>
            <a:endParaRPr lang="pt-BR" sz="2400" b="1" dirty="0" smtClean="0"/>
          </a:p>
          <a:p>
            <a:endParaRPr lang="pt-BR" sz="2400" b="1" dirty="0"/>
          </a:p>
          <a:p>
            <a:endParaRPr lang="pt-BR" sz="24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620731"/>
              </p:ext>
            </p:extLst>
          </p:nvPr>
        </p:nvGraphicFramePr>
        <p:xfrm>
          <a:off x="1979712" y="2420888"/>
          <a:ext cx="5342409" cy="716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ção" r:id="rId3" imgW="3314520" imgH="444240" progId="Equation.3">
                  <p:embed/>
                </p:oleObj>
              </mc:Choice>
              <mc:Fallback>
                <p:oleObj name="Equação" r:id="rId3" imgW="331452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9712" y="2420888"/>
                        <a:ext cx="5342409" cy="716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236397"/>
              </p:ext>
            </p:extLst>
          </p:nvPr>
        </p:nvGraphicFramePr>
        <p:xfrm>
          <a:off x="2267744" y="4653136"/>
          <a:ext cx="450808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ção" r:id="rId5" imgW="2323800" imgH="482400" progId="Equation.3">
                  <p:embed/>
                </p:oleObj>
              </mc:Choice>
              <mc:Fallback>
                <p:oleObj name="Equação" r:id="rId5" imgW="232380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67744" y="4653136"/>
                        <a:ext cx="4508080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95536" y="5661248"/>
            <a:ext cx="85282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NO CASO DE UM SISTEMA DE EQUAÇÕES LINEARES , NO QUAL TEMOS</a:t>
            </a:r>
          </a:p>
          <a:p>
            <a:r>
              <a:rPr lang="pt-BR" sz="2000" b="1" dirty="0" smtClean="0"/>
              <a:t>VÁRIAS ENTRADAS E VÁRIAS SAÍDAS, PODE-SE DEFINIR A MATRIZ DE TRANSFE-</a:t>
            </a:r>
          </a:p>
          <a:p>
            <a:r>
              <a:rPr lang="pt-BR" sz="2000" b="1" dirty="0" smtClean="0"/>
              <a:t>RÊNCIA, NA QUAL, CADA COMPONENTE É UMA FUNÇÃO DE TRANSFERÊNCIA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47544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31640" y="836712"/>
            <a:ext cx="165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EXEMPLOS:</a:t>
            </a:r>
            <a:endParaRPr lang="pt-BR" sz="2400" b="1" u="sng" dirty="0"/>
          </a:p>
        </p:txBody>
      </p:sp>
      <p:sp>
        <p:nvSpPr>
          <p:cNvPr id="4" name="CaixaDeTexto 3"/>
          <p:cNvSpPr txBox="1"/>
          <p:nvPr/>
        </p:nvSpPr>
        <p:spPr>
          <a:xfrm>
            <a:off x="899592" y="1916832"/>
            <a:ext cx="5635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1- SISTEMA MASSA-MOLA-AMORTECEDOR</a:t>
            </a:r>
            <a:endParaRPr lang="pt-BR" sz="24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382077"/>
              </p:ext>
            </p:extLst>
          </p:nvPr>
        </p:nvGraphicFramePr>
        <p:xfrm>
          <a:off x="1331639" y="2636912"/>
          <a:ext cx="3577357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Equação" r:id="rId3" imgW="1752480" imgH="634680" progId="Equation.3">
                  <p:embed/>
                </p:oleObj>
              </mc:Choice>
              <mc:Fallback>
                <p:oleObj name="Equação" r:id="rId3" imgW="175248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39" y="2636912"/>
                        <a:ext cx="3577357" cy="1296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983596" y="4335486"/>
            <a:ext cx="234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2- Motor Elétrico</a:t>
            </a:r>
            <a:endParaRPr lang="pt-BR" sz="24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734684"/>
              </p:ext>
            </p:extLst>
          </p:nvPr>
        </p:nvGraphicFramePr>
        <p:xfrm>
          <a:off x="1714000" y="4941168"/>
          <a:ext cx="2857999" cy="1234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Equação" r:id="rId5" imgW="1587240" imgH="685800" progId="Equation.3">
                  <p:embed/>
                </p:oleObj>
              </mc:Choice>
              <mc:Fallback>
                <p:oleObj name="Equação" r:id="rId5" imgW="158724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14000" y="4941168"/>
                        <a:ext cx="2857999" cy="1234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1341"/>
              </p:ext>
            </p:extLst>
          </p:nvPr>
        </p:nvGraphicFramePr>
        <p:xfrm>
          <a:off x="5148064" y="5085184"/>
          <a:ext cx="3166646" cy="1072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Equação" r:id="rId7" imgW="1765080" imgH="672840" progId="Equation.3">
                  <p:embed/>
                </p:oleObj>
              </mc:Choice>
              <mc:Fallback>
                <p:oleObj name="Equação" r:id="rId7" imgW="1765080" imgH="672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48064" y="5085184"/>
                        <a:ext cx="3166646" cy="1072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9334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166147"/>
              </p:ext>
            </p:extLst>
          </p:nvPr>
        </p:nvGraphicFramePr>
        <p:xfrm>
          <a:off x="1259632" y="749991"/>
          <a:ext cx="4032448" cy="2216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ção" r:id="rId3" imgW="1663560" imgH="914400" progId="Equation.3">
                  <p:embed/>
                </p:oleObj>
              </mc:Choice>
              <mc:Fallback>
                <p:oleObj name="Equação" r:id="rId3" imgW="166356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749991"/>
                        <a:ext cx="4032448" cy="22163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11560" y="2996952"/>
            <a:ext cx="78738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MANIPULANDO AS EQUAÇÕES ACIMA, CHEGA-SE À FUNÇÃO</a:t>
            </a:r>
          </a:p>
          <a:p>
            <a:r>
              <a:rPr lang="pt-BR" sz="2400" b="1" dirty="0" smtClean="0"/>
              <a:t>DE TRANSFERÊNCIA:</a:t>
            </a:r>
            <a:endParaRPr lang="pt-BR" sz="24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586946"/>
              </p:ext>
            </p:extLst>
          </p:nvPr>
        </p:nvGraphicFramePr>
        <p:xfrm>
          <a:off x="3347864" y="3933056"/>
          <a:ext cx="4067599" cy="1211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ção" r:id="rId5" imgW="1447560" imgH="431640" progId="Equation.3">
                  <p:embed/>
                </p:oleObj>
              </mc:Choice>
              <mc:Fallback>
                <p:oleObj name="Equação" r:id="rId5" imgW="1447560" imgH="43164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933056"/>
                        <a:ext cx="4067599" cy="1211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5515"/>
              </p:ext>
            </p:extLst>
          </p:nvPr>
        </p:nvGraphicFramePr>
        <p:xfrm>
          <a:off x="971600" y="5144188"/>
          <a:ext cx="1944638" cy="155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ção" r:id="rId7" imgW="825480" imgH="660240" progId="Equation.3">
                  <p:embed/>
                </p:oleObj>
              </mc:Choice>
              <mc:Fallback>
                <p:oleObj name="Equação" r:id="rId7" imgW="82548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1600" y="5144188"/>
                        <a:ext cx="1944638" cy="1553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79512" y="115824"/>
            <a:ext cx="2543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MOTOR ELÉTRICO: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97540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3180" y="222661"/>
            <a:ext cx="904843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2. CARACTERÍSTICAS</a:t>
            </a:r>
          </a:p>
          <a:p>
            <a:endParaRPr lang="pt-BR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MODELO MATEMÁTICO ALTERNATIVO AO DE ESPAÇO DE ESTADOS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EXPRESSA CARACTERÍSTICAS INERENTES DO SISTEMA DINÂMICO</a:t>
            </a:r>
          </a:p>
          <a:p>
            <a:r>
              <a:rPr lang="pt-BR" sz="2400" b="1" dirty="0"/>
              <a:t> </a:t>
            </a:r>
            <a:r>
              <a:rPr lang="pt-BR" sz="2400" b="1" dirty="0" smtClean="0"/>
              <a:t>    INDEPENDENTES DA MAGNITUDE OU TIPO DE ENTRADA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NÃO OFERECE, NECESSARIAMENTE, INFORMAÇÕES EXPLÍCITAS </a:t>
            </a:r>
          </a:p>
          <a:p>
            <a:r>
              <a:rPr lang="pt-BR" sz="2400" b="1" dirty="0"/>
              <a:t> </a:t>
            </a:r>
            <a:r>
              <a:rPr lang="pt-BR" sz="2400" b="1" dirty="0" smtClean="0"/>
              <a:t>    SOBRE A ESTRUTURA INTERNA DO SISTEMA (SÓ A RELAÇÃO ENTRE</a:t>
            </a:r>
          </a:p>
          <a:p>
            <a:r>
              <a:rPr lang="pt-BR" sz="2400" b="1" dirty="0"/>
              <a:t> </a:t>
            </a:r>
            <a:r>
              <a:rPr lang="pt-BR" sz="2400" b="1" dirty="0" smtClean="0"/>
              <a:t>    ENTRADA E SAÍDA)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4724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692696"/>
            <a:ext cx="69957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3. RELAÇÃO COM O MODELO DE ESPAÇO DE ESTADOS</a:t>
            </a:r>
          </a:p>
          <a:p>
            <a:r>
              <a:rPr lang="pt-BR" sz="2400" b="1" dirty="0"/>
              <a:t> </a:t>
            </a:r>
            <a:r>
              <a:rPr lang="pt-BR" sz="2400" b="1" dirty="0" smtClean="0"/>
              <a:t>    </a:t>
            </a:r>
          </a:p>
          <a:p>
            <a:r>
              <a:rPr lang="pt-BR" sz="2400" b="1" dirty="0" smtClean="0"/>
              <a:t> 3.1 EQUAÇÃO VETORIAL HOMOGÊNEA</a:t>
            </a:r>
            <a:endParaRPr lang="pt-BR" sz="24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214714"/>
              </p:ext>
            </p:extLst>
          </p:nvPr>
        </p:nvGraphicFramePr>
        <p:xfrm>
          <a:off x="1403648" y="1925119"/>
          <a:ext cx="5127625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ção" r:id="rId3" imgW="2311200" imgH="1206360" progId="Equation.3">
                  <p:embed/>
                </p:oleObj>
              </mc:Choice>
              <mc:Fallback>
                <p:oleObj name="Equação" r:id="rId3" imgW="2311200" imgH="1206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1925119"/>
                        <a:ext cx="5127625" cy="2676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38267" y="4797152"/>
            <a:ext cx="85970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, onde “</a:t>
            </a:r>
            <a:r>
              <a:rPr lang="pt-BR" sz="2400" b="1" i="1" dirty="0" smtClean="0"/>
              <a:t>L” </a:t>
            </a:r>
            <a:r>
              <a:rPr lang="pt-BR" sz="2400" b="1" dirty="0" smtClean="0"/>
              <a:t>é a Transformada de Laplace, e       , a sua transformada </a:t>
            </a:r>
          </a:p>
          <a:p>
            <a:r>
              <a:rPr lang="pt-BR" sz="2400" b="1" dirty="0" smtClean="0"/>
              <a:t>Inversa,  aplicadas a cada elemento da matriz.</a:t>
            </a:r>
          </a:p>
          <a:p>
            <a:endParaRPr lang="pt-BR" sz="2400" b="1" dirty="0"/>
          </a:p>
          <a:p>
            <a:r>
              <a:rPr lang="pt-BR" sz="2400" b="1" dirty="0" smtClean="0"/>
              <a:t>X(t) é um vetor de ordem “n”</a:t>
            </a:r>
          </a:p>
          <a:p>
            <a:r>
              <a:rPr lang="pt-BR" sz="2400" b="1" dirty="0" smtClean="0"/>
              <a:t>A é uma matriz constante de ordem </a:t>
            </a:r>
            <a:r>
              <a:rPr lang="pt-BR" sz="2400" b="1" dirty="0" err="1" smtClean="0"/>
              <a:t>nxn</a:t>
            </a:r>
            <a:endParaRPr lang="pt-BR" sz="24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715006"/>
              </p:ext>
            </p:extLst>
          </p:nvPr>
        </p:nvGraphicFramePr>
        <p:xfrm>
          <a:off x="5580112" y="4837156"/>
          <a:ext cx="360040" cy="320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ção" r:id="rId5" imgW="228600" imgH="203040" progId="Equation.3">
                  <p:embed/>
                </p:oleObj>
              </mc:Choice>
              <mc:Fallback>
                <p:oleObj name="Equação" r:id="rId5" imgW="2286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80112" y="4837156"/>
                        <a:ext cx="360040" cy="3200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561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548680"/>
            <a:ext cx="68546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DA SOLUÇÃO DA EQUAÇÃO VETORIAL DIFERENCIAL, </a:t>
            </a:r>
          </a:p>
          <a:p>
            <a:r>
              <a:rPr lang="pt-BR" sz="2400" b="1" dirty="0" smtClean="0"/>
              <a:t>SABEMOS QUE:</a:t>
            </a:r>
            <a:endParaRPr lang="pt-BR" sz="24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40230"/>
              </p:ext>
            </p:extLst>
          </p:nvPr>
        </p:nvGraphicFramePr>
        <p:xfrm>
          <a:off x="1528102" y="1700808"/>
          <a:ext cx="559767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ção" r:id="rId3" imgW="2679480" imgH="241200" progId="Equation.3">
                  <p:embed/>
                </p:oleObj>
              </mc:Choice>
              <mc:Fallback>
                <p:oleObj name="Equação" r:id="rId3" imgW="26794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8102" y="1700808"/>
                        <a:ext cx="5597675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218603" y="3688349"/>
            <a:ext cx="4329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COMPARANDO (5) E (6), TEMOS:</a:t>
            </a:r>
            <a:endParaRPr lang="pt-BR" sz="24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962308"/>
              </p:ext>
            </p:extLst>
          </p:nvPr>
        </p:nvGraphicFramePr>
        <p:xfrm>
          <a:off x="2339752" y="4365104"/>
          <a:ext cx="5076242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ção" r:id="rId5" imgW="1993680" imgH="507960" progId="Equation.3">
                  <p:embed/>
                </p:oleObj>
              </mc:Choice>
              <mc:Fallback>
                <p:oleObj name="Equação" r:id="rId5" imgW="1993680" imgH="50796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365104"/>
                        <a:ext cx="5076242" cy="129614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57141"/>
              </p:ext>
            </p:extLst>
          </p:nvPr>
        </p:nvGraphicFramePr>
        <p:xfrm>
          <a:off x="1507540" y="2996952"/>
          <a:ext cx="599466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ção" r:id="rId7" imgW="2819160" imgH="203040" progId="Equation.3">
                  <p:embed/>
                </p:oleObj>
              </mc:Choice>
              <mc:Fallback>
                <p:oleObj name="Equação" r:id="rId7" imgW="2819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07540" y="2996952"/>
                        <a:ext cx="5994666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6298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692696"/>
            <a:ext cx="1506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EXEMPLO:</a:t>
            </a:r>
            <a:endParaRPr lang="pt-BR" sz="2400" b="1" u="sng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716490"/>
              </p:ext>
            </p:extLst>
          </p:nvPr>
        </p:nvGraphicFramePr>
        <p:xfrm>
          <a:off x="2195736" y="1484784"/>
          <a:ext cx="167218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Equação" r:id="rId3" imgW="965160" imgH="457200" progId="Equation.3">
                  <p:embed/>
                </p:oleObj>
              </mc:Choice>
              <mc:Fallback>
                <p:oleObj name="Equação" r:id="rId3" imgW="9651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5736" y="1484784"/>
                        <a:ext cx="1672186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152698"/>
              </p:ext>
            </p:extLst>
          </p:nvPr>
        </p:nvGraphicFramePr>
        <p:xfrm>
          <a:off x="1430338" y="2708275"/>
          <a:ext cx="652303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name="Equação" r:id="rId5" imgW="2958840" imgH="457200" progId="Equation.3">
                  <p:embed/>
                </p:oleObj>
              </mc:Choice>
              <mc:Fallback>
                <p:oleObj name="Equação" r:id="rId5" imgW="2958840" imgH="4572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2708275"/>
                        <a:ext cx="6523037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957969"/>
              </p:ext>
            </p:extLst>
          </p:nvPr>
        </p:nvGraphicFramePr>
        <p:xfrm>
          <a:off x="696913" y="4079875"/>
          <a:ext cx="24526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name="Equação" r:id="rId7" imgW="1091880" imgH="241200" progId="Equation.3">
                  <p:embed/>
                </p:oleObj>
              </mc:Choice>
              <mc:Fallback>
                <p:oleObj name="Equação" r:id="rId7" imgW="10918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6913" y="4079875"/>
                        <a:ext cx="2452687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303562"/>
              </p:ext>
            </p:extLst>
          </p:nvPr>
        </p:nvGraphicFramePr>
        <p:xfrm>
          <a:off x="1514475" y="4868863"/>
          <a:ext cx="57388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ção" r:id="rId9" imgW="2781000" imgH="419040" progId="Equation.3">
                  <p:embed/>
                </p:oleObj>
              </mc:Choice>
              <mc:Fallback>
                <p:oleObj name="Equação" r:id="rId9" imgW="27810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14475" y="4868863"/>
                        <a:ext cx="5738813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0222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76672"/>
            <a:ext cx="8119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RECORDANDO:</a:t>
            </a:r>
          </a:p>
          <a:p>
            <a:endParaRPr lang="pt-BR" sz="2400" b="1" u="sng" dirty="0"/>
          </a:p>
          <a:p>
            <a:r>
              <a:rPr lang="pt-BR" sz="2400" b="1" u="sng" dirty="0" smtClean="0"/>
              <a:t>MATRIZ ADJUNTA É A TRANSPOSTA DA MATRIZ DE COFATORES</a:t>
            </a:r>
          </a:p>
          <a:p>
            <a:r>
              <a:rPr lang="pt-BR" sz="2400" b="1" u="sng" dirty="0" smtClean="0"/>
              <a:t>DE UMA MATRIZ.</a:t>
            </a:r>
            <a:endParaRPr lang="pt-BR" sz="2400" b="1" u="sng" dirty="0"/>
          </a:p>
        </p:txBody>
      </p:sp>
      <p:sp>
        <p:nvSpPr>
          <p:cNvPr id="3" name="AutoShape 2" descr="&#10;\mathbf{A} = \begin{bmatrix}&#10;a &amp; b \\&#10;c &amp; d&#10;\end{bmatrix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5" descr="&#10;\mathbf{A} = \begin{bmatrix}&#10;a &amp; b \\&#10;c &amp; d&#10;\end{bmatrix}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7" descr="&#10;\mathbf{A} = \begin{bmatrix}&#10;a &amp; b \\&#10;c &amp; d&#10;\end{bmatrix}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9" descr="&#10;\mathbf{A} = \begin{bmatrix}&#10;a &amp; b \\&#10;c &amp; d&#10;\end{bmatrix}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89541" y="2636912"/>
            <a:ext cx="879721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COFATOR DO ELEMENTO </a:t>
            </a:r>
            <a:r>
              <a:rPr lang="pt-BR" sz="2400" b="1" i="1" dirty="0" err="1" smtClean="0"/>
              <a:t>a</a:t>
            </a:r>
            <a:r>
              <a:rPr lang="pt-BR" sz="2000" b="1" i="1" dirty="0" err="1" smtClean="0"/>
              <a:t>ij</a:t>
            </a:r>
            <a:r>
              <a:rPr lang="pt-BR" sz="2000" b="1" i="1" dirty="0" smtClean="0"/>
              <a:t> </a:t>
            </a:r>
            <a:r>
              <a:rPr lang="pt-BR" sz="2400" b="1" dirty="0" smtClean="0"/>
              <a:t>DE UMA MATRIZ É AQUELE FORMADO</a:t>
            </a:r>
          </a:p>
          <a:p>
            <a:r>
              <a:rPr lang="pt-BR" sz="2400" b="1" dirty="0" smtClean="0"/>
              <a:t>PELO DETERMINANTE DA MATRIZ OBTIDA AO SE ELIMINAR A LINHA</a:t>
            </a:r>
          </a:p>
          <a:p>
            <a:r>
              <a:rPr lang="pt-BR" sz="2400" b="1" dirty="0" smtClean="0"/>
              <a:t>E COLUNA DESSE MESMO ELEMENTO. O VALOR DESSE </a:t>
            </a:r>
          </a:p>
          <a:p>
            <a:r>
              <a:rPr lang="pt-BR" sz="2400" b="1" dirty="0" smtClean="0"/>
              <a:t>DETERMINANTE É MUTIPLICADO POR -1 ELEVADO AO EXPOENTE</a:t>
            </a:r>
          </a:p>
          <a:p>
            <a:r>
              <a:rPr lang="pt-BR" sz="2400" b="1" dirty="0" smtClean="0"/>
              <a:t>(</a:t>
            </a:r>
            <a:r>
              <a:rPr lang="pt-BR" sz="2400" b="1" i="1" dirty="0" err="1" smtClean="0"/>
              <a:t>i+j</a:t>
            </a:r>
            <a:r>
              <a:rPr lang="pt-BR" sz="2400" b="1" i="1" dirty="0" smtClean="0"/>
              <a:t>), </a:t>
            </a:r>
            <a:r>
              <a:rPr lang="pt-BR" sz="2400" b="1" dirty="0" smtClean="0"/>
              <a:t>E O RESULTADO SERÁ O ELEMENTO </a:t>
            </a:r>
            <a:r>
              <a:rPr lang="pt-BR" sz="2400" b="1" i="1" dirty="0" err="1" smtClean="0"/>
              <a:t>a</a:t>
            </a:r>
            <a:r>
              <a:rPr lang="pt-BR" sz="2000" b="1" i="1" dirty="0" err="1" smtClean="0"/>
              <a:t>ji</a:t>
            </a:r>
            <a:r>
              <a:rPr lang="pt-BR" sz="2000" b="1" i="1" dirty="0" smtClean="0"/>
              <a:t> </a:t>
            </a:r>
            <a:r>
              <a:rPr lang="pt-BR" sz="2400" b="1" dirty="0" smtClean="0"/>
              <a:t>DA MATRIZ ADJUNTA.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5491090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402</Words>
  <Application>Microsoft Office PowerPoint</Application>
  <PresentationFormat>Apresentação na tela (4:3)</PresentationFormat>
  <Paragraphs>67</Paragraphs>
  <Slides>18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0" baseType="lpstr">
      <vt:lpstr>Tema do Office</vt:lpstr>
      <vt:lpstr>Equação</vt:lpstr>
      <vt:lpstr>FUNÇÕES DE TRANSFERÊNCIA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FUNÇÕES DE TRANSFERÊNCIA</dc:title>
  <dc:creator>DELL</dc:creator>
  <cp:lastModifiedBy>DELL</cp:lastModifiedBy>
  <cp:revision>39</cp:revision>
  <dcterms:created xsi:type="dcterms:W3CDTF">2020-05-05T21:33:05Z</dcterms:created>
  <dcterms:modified xsi:type="dcterms:W3CDTF">2020-05-07T13:17:38Z</dcterms:modified>
</cp:coreProperties>
</file>