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69" r:id="rId12"/>
    <p:sldId id="265" r:id="rId13"/>
    <p:sldId id="266" r:id="rId14"/>
    <p:sldId id="267" r:id="rId15"/>
    <p:sldId id="268"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93DB813-B2A0-4425-847D-7CC7D78F4883}" type="datetimeFigureOut">
              <a:rPr lang="pt-BR" smtClean="0"/>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3DB813-B2A0-4425-847D-7CC7D78F4883}" type="datetimeFigureOut">
              <a:rPr lang="pt-BR" smtClean="0"/>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3DB813-B2A0-4425-847D-7CC7D78F4883}" type="datetimeFigureOut">
              <a:rPr lang="pt-BR" smtClean="0"/>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3DB813-B2A0-4425-847D-7CC7D78F4883}" type="datetimeFigureOut">
              <a:rPr lang="pt-BR" smtClean="0"/>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493DB813-B2A0-4425-847D-7CC7D78F4883}" type="datetimeFigureOut">
              <a:rPr lang="pt-BR" smtClean="0"/>
              <a:t>12/05/2020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93DB813-B2A0-4425-847D-7CC7D78F4883}" type="datetimeFigureOut">
              <a:rPr lang="pt-BR" smtClean="0"/>
              <a:t>12/05/2020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93DB813-B2A0-4425-847D-7CC7D78F4883}" type="datetimeFigureOut">
              <a:rPr lang="pt-BR" smtClean="0"/>
              <a:t>12/05/2020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493DB813-B2A0-4425-847D-7CC7D78F4883}" type="datetimeFigureOut">
              <a:rPr lang="pt-BR" smtClean="0"/>
              <a:t>12/05/2020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93DB813-B2A0-4425-847D-7CC7D78F4883}" type="datetimeFigureOut">
              <a:rPr lang="pt-BR" smtClean="0"/>
              <a:t>12/05/2020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93DB813-B2A0-4425-847D-7CC7D78F4883}" type="datetimeFigureOut">
              <a:rPr lang="pt-BR" smtClean="0"/>
              <a:t>12/05/2020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93DB813-B2A0-4425-847D-7CC7D78F4883}" type="datetimeFigureOut">
              <a:rPr lang="pt-BR" smtClean="0"/>
              <a:t>12/05/2020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DC1C42A-4EE8-4CB0-85AD-CBD3138DB2F6}"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DB813-B2A0-4425-847D-7CC7D78F4883}" type="datetimeFigureOut">
              <a:rPr lang="pt-BR" smtClean="0"/>
              <a:t>12/05/2020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1C42A-4EE8-4CB0-85AD-CBD3138DB2F6}"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2y22bOM"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youtu.be/FDEVvZY164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cacaointegral.org.br/noticias/7-experiencias-em-radio-vira-educacao/" TargetMode="External"/><Relationship Id="rId1" Type="http://schemas.openxmlformats.org/officeDocument/2006/relationships/slideLayout" Target="../slideLayouts/slideLayout6.xml"/><Relationship Id="rId5" Type="http://schemas.openxmlformats.org/officeDocument/2006/relationships/hyperlink" Target="https://youtu.be/X0gic4hLgMg" TargetMode="External"/><Relationship Id="rId4" Type="http://schemas.openxmlformats.org/officeDocument/2006/relationships/hyperlink" Target="https://youtu.be/VAwW-Ugw8o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dominiopublico.gov.br/download/texto/me4704.pdf" TargetMode="External"/><Relationship Id="rId2" Type="http://schemas.openxmlformats.org/officeDocument/2006/relationships/hyperlink" Target="http://www.dominiopublico.gov.br/download/texto/me4714.pdf" TargetMode="External"/><Relationship Id="rId1" Type="http://schemas.openxmlformats.org/officeDocument/2006/relationships/slideLayout" Target="../slideLayouts/slideLayout6.xml"/><Relationship Id="rId4" Type="http://schemas.openxmlformats.org/officeDocument/2006/relationships/hyperlink" Target="http://www.unicef.org/brazil/pt/midia_escola.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dominiopublico.gov.br/download/texto/me4714.pdf"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www.dominiopublico.gov.br/download/texto/me4704.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vescola.mec.gov.br/index.php?option=com_zoo&amp;view=item&amp;item_id=6854"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https://youtu.be/3Pq_f9Bdup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5100638"/>
            <a:ext cx="129381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04813"/>
            <a:ext cx="15128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ângulo 7"/>
          <p:cNvSpPr/>
          <p:nvPr/>
        </p:nvSpPr>
        <p:spPr>
          <a:xfrm>
            <a:off x="124396" y="1988840"/>
            <a:ext cx="9036496" cy="3262432"/>
          </a:xfrm>
          <a:prstGeom prst="rect">
            <a:avLst/>
          </a:prstGeom>
        </p:spPr>
        <p:txBody>
          <a:bodyPr wrap="square">
            <a:spAutoFit/>
          </a:bodyPr>
          <a:lstStyle/>
          <a:p>
            <a:pPr lvl="0" algn="ctr"/>
            <a:r>
              <a:rPr kumimoji="0" lang="pt-BR" altLang="pt-BR" sz="2800" b="0" i="0" u="none" strike="noStrike" kern="0" cap="none" spc="0" normalizeH="0" baseline="0" noProof="0" dirty="0" smtClean="0">
                <a:ln>
                  <a:noFill/>
                </a:ln>
                <a:solidFill>
                  <a:prstClr val="black"/>
                </a:solidFill>
                <a:effectLst/>
                <a:uLnTx/>
                <a:uFillTx/>
                <a:latin typeface="Titillium Web" pitchFamily="2" charset="0"/>
                <a:cs typeface="Arial" charset="0"/>
              </a:rPr>
              <a:t>Produção de Suportes Midiáticos para a Educação</a:t>
            </a:r>
            <a:r>
              <a:rPr lang="pt-BR" altLang="pt-BR" sz="4000" kern="0" dirty="0">
                <a:solidFill>
                  <a:prstClr val="black"/>
                </a:solidFill>
                <a:latin typeface="Titillium Web" pitchFamily="2" charset="0"/>
                <a:cs typeface="Arial" charset="0"/>
              </a:rPr>
              <a:t/>
            </a:r>
            <a:br>
              <a:rPr lang="pt-BR" altLang="pt-BR" sz="4000" kern="0" dirty="0">
                <a:solidFill>
                  <a:prstClr val="black"/>
                </a:solidFill>
                <a:latin typeface="Titillium Web" pitchFamily="2" charset="0"/>
                <a:cs typeface="Arial" charset="0"/>
              </a:rPr>
            </a:br>
            <a:r>
              <a:rPr lang="pt-BR" altLang="pt-BR" sz="4000" kern="0" dirty="0">
                <a:solidFill>
                  <a:prstClr val="black"/>
                </a:solidFill>
                <a:latin typeface="Titillium Web" pitchFamily="2" charset="0"/>
                <a:cs typeface="Arial" charset="0"/>
              </a:rPr>
              <a:t>Meios Audiovisuais e Educação no Brasil: o rádio</a:t>
            </a:r>
            <a:r>
              <a:rPr kumimoji="0" lang="pt-BR" altLang="pt-BR" sz="4000" b="0" i="0" u="none" strike="noStrike" kern="0" cap="none" spc="0" normalizeH="0" baseline="0" noProof="0" dirty="0" smtClean="0">
                <a:ln>
                  <a:noFill/>
                </a:ln>
                <a:solidFill>
                  <a:prstClr val="black"/>
                </a:solidFill>
                <a:effectLst/>
                <a:uLnTx/>
                <a:uFillTx/>
                <a:latin typeface="Titillium Web" pitchFamily="2" charset="0"/>
                <a:cs typeface="Arial" charset="0"/>
              </a:rPr>
              <a:t/>
            </a:r>
            <a:br>
              <a:rPr kumimoji="0" lang="pt-BR" altLang="pt-BR" sz="4000" b="0" i="0" u="none" strike="noStrike" kern="0" cap="none" spc="0" normalizeH="0" baseline="0" noProof="0" dirty="0" smtClean="0">
                <a:ln>
                  <a:noFill/>
                </a:ln>
                <a:solidFill>
                  <a:prstClr val="black"/>
                </a:solidFill>
                <a:effectLst/>
                <a:uLnTx/>
                <a:uFillTx/>
                <a:latin typeface="Titillium Web" pitchFamily="2" charset="0"/>
                <a:cs typeface="Arial" charset="0"/>
              </a:rPr>
            </a:br>
            <a:r>
              <a:rPr kumimoji="0" lang="pt-BR" altLang="pt-BR" sz="4000" b="0" i="0" u="none" strike="noStrike" kern="0" cap="none" spc="0" normalizeH="0" baseline="0" noProof="0" dirty="0" smtClean="0">
                <a:ln>
                  <a:noFill/>
                </a:ln>
                <a:solidFill>
                  <a:prstClr val="black"/>
                </a:solidFill>
                <a:effectLst/>
                <a:uLnTx/>
                <a:uFillTx/>
                <a:latin typeface="Titillium Web" pitchFamily="2" charset="0"/>
                <a:cs typeface="Arial" charset="0"/>
              </a:rPr>
              <a:t/>
            </a:r>
            <a:br>
              <a:rPr kumimoji="0" lang="pt-BR" altLang="pt-BR" sz="4000" b="0" i="0" u="none" strike="noStrike" kern="0" cap="none" spc="0" normalizeH="0" baseline="0" noProof="0" dirty="0" smtClean="0">
                <a:ln>
                  <a:noFill/>
                </a:ln>
                <a:solidFill>
                  <a:prstClr val="black"/>
                </a:solidFill>
                <a:effectLst/>
                <a:uLnTx/>
                <a:uFillTx/>
                <a:latin typeface="Titillium Web" pitchFamily="2" charset="0"/>
                <a:cs typeface="Arial" charset="0"/>
              </a:rPr>
            </a:br>
            <a:r>
              <a:rPr kumimoji="0" lang="pt-BR" altLang="pt-BR" sz="4000" b="0" i="0" u="none" strike="noStrike" kern="0" cap="none" spc="0" normalizeH="0" baseline="0" noProof="0" dirty="0" smtClean="0">
                <a:ln>
                  <a:noFill/>
                </a:ln>
                <a:solidFill>
                  <a:prstClr val="black"/>
                </a:solidFill>
                <a:effectLst/>
                <a:uLnTx/>
                <a:uFillTx/>
                <a:latin typeface="Titillium Web" pitchFamily="2" charset="0"/>
                <a:cs typeface="Arial" charset="0"/>
              </a:rPr>
              <a:t/>
            </a:r>
            <a:br>
              <a:rPr kumimoji="0" lang="pt-BR" altLang="pt-BR" sz="4000" b="0" i="0" u="none" strike="noStrike" kern="0" cap="none" spc="0" normalizeH="0" baseline="0" noProof="0" dirty="0" smtClean="0">
                <a:ln>
                  <a:noFill/>
                </a:ln>
                <a:solidFill>
                  <a:prstClr val="black"/>
                </a:solidFill>
                <a:effectLst/>
                <a:uLnTx/>
                <a:uFillTx/>
                <a:latin typeface="Titillium Web" pitchFamily="2" charset="0"/>
                <a:cs typeface="Arial" charset="0"/>
              </a:rPr>
            </a:br>
            <a:endParaRPr kumimoji="0" lang="pt-BR" sz="1800" b="0" i="0" u="none" strike="noStrike" kern="0" cap="none" spc="0" normalizeH="0" baseline="0" noProof="0" dirty="0" smtClean="0">
              <a:ln>
                <a:noFill/>
              </a:ln>
              <a:solidFill>
                <a:sysClr val="windowText" lastClr="000000"/>
              </a:solidFill>
              <a:effectLst/>
              <a:uLnTx/>
              <a:uFillTx/>
            </a:endParaRPr>
          </a:p>
        </p:txBody>
      </p:sp>
      <p:sp>
        <p:nvSpPr>
          <p:cNvPr id="7" name="Subtítulo 2"/>
          <p:cNvSpPr>
            <a:spLocks noGrp="1"/>
          </p:cNvSpPr>
          <p:nvPr>
            <p:ph type="subTitle" idx="1"/>
          </p:nvPr>
        </p:nvSpPr>
        <p:spPr>
          <a:xfrm>
            <a:off x="322164" y="3772313"/>
            <a:ext cx="8640960" cy="1752600"/>
          </a:xfrm>
        </p:spPr>
        <p:txBody>
          <a:bodyPr rtlCol="0">
            <a:normAutofit/>
          </a:bodyPr>
          <a:lstStyle/>
          <a:p>
            <a:pPr eaLnBrk="1" fontAlgn="auto" hangingPunct="1">
              <a:spcAft>
                <a:spcPts val="0"/>
              </a:spcAft>
              <a:buFont typeface="Arial" panose="020B0604020202020204" pitchFamily="34" charset="0"/>
              <a:buNone/>
              <a:defRPr/>
            </a:pPr>
            <a:r>
              <a:rPr lang="pt-BR" dirty="0" smtClean="0">
                <a:latin typeface="Titillium Web" pitchFamily="2" charset="0"/>
                <a:cs typeface="Arial" pitchFamily="34" charset="0"/>
              </a:rPr>
              <a:t>CCA0296 - Prof. Richard </a:t>
            </a:r>
            <a:r>
              <a:rPr lang="pt-BR" dirty="0" err="1" smtClean="0">
                <a:latin typeface="Titillium Web" pitchFamily="2" charset="0"/>
                <a:cs typeface="Arial" pitchFamily="34" charset="0"/>
              </a:rPr>
              <a:t>Romancini</a:t>
            </a:r>
            <a:endParaRPr lang="pt-BR"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56" y="11587"/>
            <a:ext cx="8229600" cy="1143000"/>
          </a:xfrm>
        </p:spPr>
        <p:txBody>
          <a:bodyPr>
            <a:normAutofit/>
          </a:bodyPr>
          <a:lstStyle/>
          <a:p>
            <a:r>
              <a:rPr lang="pt-BR" dirty="0">
                <a:latin typeface="Titillium Web" pitchFamily="2" charset="0"/>
                <a:cs typeface="Arial" charset="0"/>
              </a:rPr>
              <a:t>Rádio e </a:t>
            </a:r>
            <a:r>
              <a:rPr lang="pt-BR" dirty="0" err="1">
                <a:latin typeface="Titillium Web" pitchFamily="2" charset="0"/>
                <a:cs typeface="Arial" charset="0"/>
              </a:rPr>
              <a:t>Educomunicação</a:t>
            </a:r>
            <a:endParaRPr lang="pt-BR" dirty="0">
              <a:latin typeface="Titillium Web" pitchFamily="2" charset="0"/>
              <a:cs typeface="Arial" charset="0"/>
            </a:endParaRPr>
          </a:p>
        </p:txBody>
      </p:sp>
      <p:sp>
        <p:nvSpPr>
          <p:cNvPr id="3" name="CaixaDeTexto 2"/>
          <p:cNvSpPr txBox="1"/>
          <p:nvPr/>
        </p:nvSpPr>
        <p:spPr>
          <a:xfrm>
            <a:off x="446856" y="1105063"/>
            <a:ext cx="8229600" cy="4431983"/>
          </a:xfrm>
          <a:prstGeom prst="rect">
            <a:avLst/>
          </a:prstGeom>
          <a:noFill/>
        </p:spPr>
        <p:txBody>
          <a:bodyPr wrap="square" rtlCol="0">
            <a:spAutoFit/>
          </a:bodyPr>
          <a:lstStyle/>
          <a:p>
            <a:pPr marL="177800" indent="-177800">
              <a:spcAft>
                <a:spcPts val="600"/>
              </a:spcAft>
            </a:pPr>
            <a:r>
              <a:rPr lang="pt-BR" sz="2400" dirty="0"/>
              <a:t>• </a:t>
            </a:r>
            <a:r>
              <a:rPr lang="pt-BR" sz="2400" b="1" dirty="0"/>
              <a:t>Rádios Comunitárias:</a:t>
            </a:r>
            <a:r>
              <a:rPr lang="pt-BR" sz="2400" dirty="0"/>
              <a:t> movimento em que questões ligadas à obtenção de direitos convergem no “direito à comunicação”, durante a luta contra o regime militar. Características:</a:t>
            </a:r>
          </a:p>
          <a:p>
            <a:pPr marL="635000" lvl="1" indent="-177800">
              <a:spcAft>
                <a:spcPts val="600"/>
              </a:spcAft>
            </a:pPr>
            <a:r>
              <a:rPr lang="pt-BR" sz="2400" dirty="0"/>
              <a:t>• </a:t>
            </a:r>
            <a:r>
              <a:rPr lang="pt-BR" sz="2200" dirty="0"/>
              <a:t>De acordo com </a:t>
            </a:r>
            <a:r>
              <a:rPr lang="pt-BR" sz="2200" dirty="0" err="1"/>
              <a:t>Peruzzo</a:t>
            </a:r>
            <a:r>
              <a:rPr lang="pt-BR" sz="2200" dirty="0"/>
              <a:t> (2004), tais rádios “possuem um caráter público, ou seja, são sem fins lucrativos e comprometidos com a melhoria das condições de vida e o desenvolvimento da cidadania por meio do envolvimento direto dos cidadãos” (p. 85) e configuram uma “</a:t>
            </a:r>
            <a:r>
              <a:rPr lang="pt-BR" sz="2200" dirty="0" err="1"/>
              <a:t>educomunicação</a:t>
            </a:r>
            <a:r>
              <a:rPr lang="pt-BR" sz="2200" dirty="0"/>
              <a:t> comunitária” (p. 86) no nível dos conteúdos e das práticas propiciadas.</a:t>
            </a:r>
          </a:p>
          <a:p>
            <a:pPr marL="635000" lvl="1" indent="-177800">
              <a:spcAft>
                <a:spcPts val="1200"/>
              </a:spcAft>
            </a:pPr>
            <a:r>
              <a:rPr lang="pt-BR" sz="2200" dirty="0"/>
              <a:t>• Alguns projetos tiveram influências das discussões sobre a comunicação alternativa, contra-hegemônica e da </a:t>
            </a:r>
            <a:r>
              <a:rPr lang="pt-BR" sz="2200" dirty="0" smtClean="0"/>
              <a:t>proposta </a:t>
            </a:r>
            <a:r>
              <a:rPr lang="pt-BR" sz="2200" dirty="0"/>
              <a:t>do “comunicador popular” (</a:t>
            </a:r>
            <a:r>
              <a:rPr lang="pt-BR" sz="2200" dirty="0" err="1"/>
              <a:t>Kaplún</a:t>
            </a:r>
            <a:r>
              <a:rPr lang="pt-BR" sz="2200" dirty="0" smtClean="0"/>
              <a:t>).</a:t>
            </a:r>
            <a:endParaRPr lang="pt-B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1964"/>
            <a:ext cx="8229600" cy="1143000"/>
          </a:xfrm>
        </p:spPr>
        <p:txBody>
          <a:bodyPr/>
          <a:lstStyle/>
          <a:p>
            <a:r>
              <a:rPr lang="pt-BR" dirty="0">
                <a:latin typeface="Titillium Web" pitchFamily="2" charset="0"/>
                <a:cs typeface="Arial" charset="0"/>
              </a:rPr>
              <a:t>Rádio e </a:t>
            </a:r>
            <a:r>
              <a:rPr lang="pt-BR" dirty="0" err="1">
                <a:latin typeface="Titillium Web" pitchFamily="2" charset="0"/>
                <a:cs typeface="Arial" charset="0"/>
              </a:rPr>
              <a:t>Educomunicação</a:t>
            </a:r>
            <a:endParaRPr lang="pt-BR" dirty="0"/>
          </a:p>
        </p:txBody>
      </p:sp>
      <p:sp>
        <p:nvSpPr>
          <p:cNvPr id="3" name="CaixaDeTexto 2"/>
          <p:cNvSpPr txBox="1"/>
          <p:nvPr/>
        </p:nvSpPr>
        <p:spPr>
          <a:xfrm>
            <a:off x="422638" y="1052736"/>
            <a:ext cx="8291264" cy="4062651"/>
          </a:xfrm>
          <a:prstGeom prst="rect">
            <a:avLst/>
          </a:prstGeom>
          <a:noFill/>
        </p:spPr>
        <p:txBody>
          <a:bodyPr wrap="square" rtlCol="0">
            <a:spAutoFit/>
          </a:bodyPr>
          <a:lstStyle/>
          <a:p>
            <a:pPr marL="177800" indent="-177800">
              <a:spcAft>
                <a:spcPts val="600"/>
              </a:spcAft>
            </a:pPr>
            <a:r>
              <a:rPr lang="pt-BR" sz="2200" dirty="0" smtClean="0"/>
              <a:t>•</a:t>
            </a:r>
            <a:r>
              <a:rPr lang="pt-BR" sz="2200" dirty="0"/>
              <a:t> </a:t>
            </a:r>
            <a:r>
              <a:rPr lang="pt-BR" sz="2200" b="1" dirty="0"/>
              <a:t>Questões envolvendo a articulação rádio/cidadania/participação juvenil começam a ingressar nas escolas</a:t>
            </a:r>
            <a:r>
              <a:rPr lang="pt-BR" sz="2200" dirty="0"/>
              <a:t>, </a:t>
            </a:r>
            <a:r>
              <a:rPr lang="pt-BR" sz="2200" dirty="0" smtClean="0"/>
              <a:t>desde </a:t>
            </a:r>
            <a:r>
              <a:rPr lang="pt-BR" sz="2200" dirty="0"/>
              <a:t>a década de 1990, a partir de </a:t>
            </a:r>
            <a:r>
              <a:rPr lang="pt-BR" sz="2200" dirty="0" smtClean="0"/>
              <a:t>projetos</a:t>
            </a:r>
            <a:r>
              <a:rPr lang="pt-BR" sz="2200" dirty="0"/>
              <a:t>, como o </a:t>
            </a:r>
            <a:r>
              <a:rPr lang="pt-BR" sz="2200" dirty="0" err="1"/>
              <a:t>Educom.rádio</a:t>
            </a:r>
            <a:r>
              <a:rPr lang="pt-BR" sz="2200" dirty="0"/>
              <a:t> (2001) </a:t>
            </a:r>
            <a:r>
              <a:rPr lang="pt-BR" sz="2200" dirty="0" smtClean="0"/>
              <a:t>e </a:t>
            </a:r>
            <a:r>
              <a:rPr lang="pt-BR" sz="2200" dirty="0"/>
              <a:t>outros</a:t>
            </a:r>
            <a:r>
              <a:rPr lang="pt-BR" sz="2200" dirty="0" smtClean="0"/>
              <a:t>.</a:t>
            </a:r>
          </a:p>
          <a:p>
            <a:pPr marL="177800" indent="-177800">
              <a:spcAft>
                <a:spcPts val="600"/>
              </a:spcAft>
            </a:pPr>
            <a:r>
              <a:rPr lang="pt-BR" sz="2200" dirty="0"/>
              <a:t>• </a:t>
            </a:r>
            <a:r>
              <a:rPr lang="pt-BR" sz="2200" dirty="0" smtClean="0"/>
              <a:t>Nos últimos anos, uma tendência de utilização do formato sonoro para fins educacionais é a do </a:t>
            </a:r>
            <a:r>
              <a:rPr lang="pt-BR" sz="2200" dirty="0" err="1" smtClean="0"/>
              <a:t>podcasts</a:t>
            </a:r>
            <a:r>
              <a:rPr lang="pt-BR" sz="2200" dirty="0" smtClean="0"/>
              <a:t>, por vezes, inseridos em conteúdos de ensino em EAD. Os </a:t>
            </a:r>
            <a:r>
              <a:rPr lang="pt-BR" sz="2200" dirty="0" err="1" smtClean="0"/>
              <a:t>podcasts</a:t>
            </a:r>
            <a:r>
              <a:rPr lang="pt-BR" sz="2200" dirty="0" smtClean="0"/>
              <a:t> podem ser um formato que estudantes e educadores produzam ou então consumam, em práticas de educação formal, não formal e informal.</a:t>
            </a:r>
            <a:endParaRPr lang="pt-BR" sz="2200" dirty="0" smtClean="0"/>
          </a:p>
          <a:p>
            <a:pPr marL="177800" indent="-177800">
              <a:spcAft>
                <a:spcPts val="600"/>
              </a:spcAft>
            </a:pPr>
            <a:endParaRPr lang="pt-BR" sz="2200" dirty="0"/>
          </a:p>
          <a:p>
            <a:pPr marL="177800" indent="-177800">
              <a:spcAft>
                <a:spcPts val="600"/>
              </a:spcAft>
            </a:pPr>
            <a:endParaRPr lang="pt-BR" sz="2200" dirty="0"/>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415" y="4005064"/>
            <a:ext cx="4276649" cy="1008112"/>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05064"/>
            <a:ext cx="2904855" cy="2628202"/>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713" y="5013176"/>
            <a:ext cx="4343528" cy="1328609"/>
          </a:xfrm>
          <a:prstGeom prst="rect">
            <a:avLst/>
          </a:prstGeom>
        </p:spPr>
      </p:pic>
    </p:spTree>
    <p:extLst>
      <p:ext uri="{BB962C8B-B14F-4D97-AF65-F5344CB8AC3E}">
        <p14:creationId xmlns:p14="http://schemas.microsoft.com/office/powerpoint/2010/main" val="77605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141" y="0"/>
            <a:ext cx="8229600" cy="1143000"/>
          </a:xfrm>
        </p:spPr>
        <p:txBody>
          <a:bodyPr>
            <a:normAutofit/>
          </a:bodyPr>
          <a:lstStyle/>
          <a:p>
            <a:r>
              <a:rPr lang="pt-BR" dirty="0">
                <a:latin typeface="Titillium Web" pitchFamily="2" charset="0"/>
                <a:cs typeface="Arial" charset="0"/>
              </a:rPr>
              <a:t>Experiências - Projetos</a:t>
            </a:r>
          </a:p>
        </p:txBody>
      </p:sp>
      <p:sp>
        <p:nvSpPr>
          <p:cNvPr id="3" name="CaixaDeTexto 2"/>
          <p:cNvSpPr txBox="1"/>
          <p:nvPr/>
        </p:nvSpPr>
        <p:spPr>
          <a:xfrm>
            <a:off x="315075" y="3624193"/>
            <a:ext cx="3240360" cy="2862322"/>
          </a:xfrm>
          <a:prstGeom prst="rect">
            <a:avLst/>
          </a:prstGeom>
          <a:noFill/>
        </p:spPr>
        <p:txBody>
          <a:bodyPr wrap="square" rtlCol="0">
            <a:spAutoFit/>
          </a:bodyPr>
          <a:lstStyle/>
          <a:p>
            <a:r>
              <a:rPr lang="pt-BR" b="1" dirty="0"/>
              <a:t>Democratização FM (2007)</a:t>
            </a:r>
            <a:r>
              <a:rPr lang="pt-BR" dirty="0" smtClean="0"/>
              <a:t/>
            </a:r>
            <a:br>
              <a:rPr lang="pt-BR" dirty="0" smtClean="0"/>
            </a:br>
            <a:r>
              <a:rPr lang="pt-BR" dirty="0" smtClean="0"/>
              <a:t>Documentário sobre as rádios comunitárias no Brasil. Aborda pontos como a lei que as regulamenta; as críticas da grande mídia e o uso político do canal. O caso da Rádio Favela de BH (do filme </a:t>
            </a:r>
            <a:r>
              <a:rPr lang="pt-BR" i="1" dirty="0" smtClean="0"/>
              <a:t>Uma onda no ar</a:t>
            </a:r>
            <a:r>
              <a:rPr lang="pt-BR" dirty="0" smtClean="0"/>
              <a:t>) é também mostrado. Vídeo de Lucas </a:t>
            </a:r>
            <a:r>
              <a:rPr lang="pt-BR" dirty="0" err="1" smtClean="0"/>
              <a:t>Krauss</a:t>
            </a:r>
            <a:r>
              <a:rPr lang="pt-BR" dirty="0" smtClean="0"/>
              <a:t>.</a:t>
            </a:r>
            <a:endParaRPr lang="pt-BR" dirty="0"/>
          </a:p>
        </p:txBody>
      </p:sp>
      <p:sp>
        <p:nvSpPr>
          <p:cNvPr id="4" name="CaixaDeTexto 3"/>
          <p:cNvSpPr txBox="1"/>
          <p:nvPr/>
        </p:nvSpPr>
        <p:spPr>
          <a:xfrm>
            <a:off x="3995936" y="3627625"/>
            <a:ext cx="4896544" cy="2585323"/>
          </a:xfrm>
          <a:prstGeom prst="rect">
            <a:avLst/>
          </a:prstGeom>
          <a:noFill/>
        </p:spPr>
        <p:txBody>
          <a:bodyPr wrap="square" rtlCol="0">
            <a:spAutoFit/>
          </a:bodyPr>
          <a:lstStyle/>
          <a:p>
            <a:r>
              <a:rPr lang="pt-BR" b="1" dirty="0" err="1"/>
              <a:t>Educom</a:t>
            </a:r>
            <a:r>
              <a:rPr lang="pt-BR" b="1" dirty="0"/>
              <a:t>.rádio - vídeo institucional (2003)</a:t>
            </a:r>
            <a:r>
              <a:rPr lang="pt-BR" dirty="0" smtClean="0"/>
              <a:t/>
            </a:r>
            <a:br>
              <a:rPr lang="pt-BR" dirty="0" smtClean="0"/>
            </a:br>
            <a:r>
              <a:rPr lang="pt-BR" dirty="0" smtClean="0"/>
              <a:t>Vídeo que apresenta o projeto </a:t>
            </a:r>
            <a:r>
              <a:rPr lang="pt-BR" dirty="0" err="1" smtClean="0"/>
              <a:t>Educom</a:t>
            </a:r>
            <a:r>
              <a:rPr lang="pt-BR" dirty="0" smtClean="0"/>
              <a:t>.rádio, mostrando seu surgimento, motivações e impactos na rede municipal de educação de SP, com depoimentos de participantes, do Prof. </a:t>
            </a:r>
            <a:r>
              <a:rPr lang="pt-BR" dirty="0" err="1" smtClean="0"/>
              <a:t>Ismar</a:t>
            </a:r>
            <a:r>
              <a:rPr lang="pt-BR" dirty="0" smtClean="0"/>
              <a:t> de Oliveira Soares </a:t>
            </a:r>
            <a:r>
              <a:rPr lang="pt-BR" dirty="0" smtClean="0"/>
              <a:t/>
            </a:r>
            <a:br>
              <a:rPr lang="pt-BR" dirty="0" smtClean="0"/>
            </a:br>
            <a:r>
              <a:rPr lang="pt-BR" dirty="0" smtClean="0"/>
              <a:t>(</a:t>
            </a:r>
            <a:r>
              <a:rPr lang="pt-BR" dirty="0" smtClean="0"/>
              <a:t>NCE/USP) e membros </a:t>
            </a:r>
            <a:r>
              <a:rPr lang="pt-BR" dirty="0" smtClean="0"/>
              <a:t/>
            </a:r>
            <a:br>
              <a:rPr lang="pt-BR" dirty="0" smtClean="0"/>
            </a:br>
            <a:r>
              <a:rPr lang="pt-BR" dirty="0" smtClean="0"/>
              <a:t>da </a:t>
            </a:r>
            <a:r>
              <a:rPr lang="pt-BR" dirty="0" smtClean="0"/>
              <a:t>equipe. Dirigido </a:t>
            </a:r>
            <a:r>
              <a:rPr lang="pt-BR" dirty="0" smtClean="0"/>
              <a:t/>
            </a:r>
            <a:br>
              <a:rPr lang="pt-BR" dirty="0" smtClean="0"/>
            </a:br>
            <a:r>
              <a:rPr lang="pt-BR" dirty="0" smtClean="0"/>
              <a:t>por </a:t>
            </a:r>
            <a:r>
              <a:rPr lang="pt-BR" dirty="0" smtClean="0"/>
              <a:t>Márcia Coutinho.</a:t>
            </a:r>
            <a:endParaRPr lang="pt-BR" dirty="0"/>
          </a:p>
        </p:txBody>
      </p:sp>
      <p:pic>
        <p:nvPicPr>
          <p:cNvPr id="21506" name="Picture 2"/>
          <p:cNvPicPr>
            <a:picLocks noChangeAspect="1" noChangeArrowheads="1"/>
          </p:cNvPicPr>
          <p:nvPr/>
        </p:nvPicPr>
        <p:blipFill>
          <a:blip r:embed="rId2" cstate="print"/>
          <a:srcRect l="4331" t="28700" r="56495" b="32801"/>
          <a:stretch>
            <a:fillRect/>
          </a:stretch>
        </p:blipFill>
        <p:spPr bwMode="auto">
          <a:xfrm>
            <a:off x="323528" y="1196752"/>
            <a:ext cx="3386685" cy="1872208"/>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50971" t="28700" r="20070" b="32801"/>
          <a:stretch>
            <a:fillRect/>
          </a:stretch>
        </p:blipFill>
        <p:spPr bwMode="auto">
          <a:xfrm>
            <a:off x="4067943" y="1166743"/>
            <a:ext cx="2617201" cy="1957167"/>
          </a:xfrm>
          <a:prstGeom prst="rect">
            <a:avLst/>
          </a:prstGeom>
          <a:noFill/>
          <a:ln w="9525">
            <a:noFill/>
            <a:miter lim="800000"/>
            <a:headEnd/>
            <a:tailEnd/>
          </a:ln>
        </p:spPr>
      </p:pic>
      <p:sp>
        <p:nvSpPr>
          <p:cNvPr id="9" name="CaixaDeTexto 8"/>
          <p:cNvSpPr txBox="1"/>
          <p:nvPr/>
        </p:nvSpPr>
        <p:spPr>
          <a:xfrm>
            <a:off x="251520" y="3212976"/>
            <a:ext cx="3384376" cy="307777"/>
          </a:xfrm>
          <a:prstGeom prst="rect">
            <a:avLst/>
          </a:prstGeom>
          <a:noFill/>
        </p:spPr>
        <p:txBody>
          <a:bodyPr wrap="square" rtlCol="0">
            <a:spAutoFit/>
          </a:bodyPr>
          <a:lstStyle/>
          <a:p>
            <a:r>
              <a:rPr lang="pt-BR" sz="1400" dirty="0">
                <a:hlinkClick r:id="rId3"/>
              </a:rPr>
              <a:t>https://</a:t>
            </a:r>
            <a:r>
              <a:rPr lang="pt-BR" sz="1400" dirty="0" smtClean="0">
                <a:hlinkClick r:id="rId3"/>
              </a:rPr>
              <a:t>bit.ly/2y22bOM</a:t>
            </a:r>
            <a:r>
              <a:rPr lang="pt-BR" sz="1400" dirty="0" smtClean="0"/>
              <a:t> </a:t>
            </a:r>
            <a:endParaRPr lang="pt-BR" sz="1400" dirty="0"/>
          </a:p>
        </p:txBody>
      </p:sp>
      <p:sp>
        <p:nvSpPr>
          <p:cNvPr id="10" name="CaixaDeTexto 9"/>
          <p:cNvSpPr txBox="1"/>
          <p:nvPr/>
        </p:nvSpPr>
        <p:spPr>
          <a:xfrm>
            <a:off x="3995936" y="3212976"/>
            <a:ext cx="3888432" cy="307777"/>
          </a:xfrm>
          <a:prstGeom prst="rect">
            <a:avLst/>
          </a:prstGeom>
          <a:noFill/>
        </p:spPr>
        <p:txBody>
          <a:bodyPr wrap="square" rtlCol="0">
            <a:spAutoFit/>
          </a:bodyPr>
          <a:lstStyle/>
          <a:p>
            <a:r>
              <a:rPr lang="pt-BR" sz="1400" dirty="0">
                <a:hlinkClick r:id="rId4"/>
              </a:rPr>
              <a:t>https://</a:t>
            </a:r>
            <a:r>
              <a:rPr lang="pt-BR" sz="1400" dirty="0" smtClean="0">
                <a:hlinkClick r:id="rId4"/>
              </a:rPr>
              <a:t>youtu.be/FDEVvZY164U</a:t>
            </a:r>
            <a:r>
              <a:rPr lang="pt-BR" sz="1400" dirty="0" smtClean="0"/>
              <a:t> </a:t>
            </a:r>
            <a:endParaRPr lang="pt-BR"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192" y="53250"/>
            <a:ext cx="8229600" cy="1143000"/>
          </a:xfrm>
        </p:spPr>
        <p:txBody>
          <a:bodyPr>
            <a:normAutofit/>
          </a:bodyPr>
          <a:lstStyle/>
          <a:p>
            <a:r>
              <a:rPr lang="pt-BR" dirty="0">
                <a:latin typeface="Titillium Web" pitchFamily="2" charset="0"/>
                <a:cs typeface="Arial" charset="0"/>
              </a:rPr>
              <a:t>Experiências - Projetos</a:t>
            </a:r>
          </a:p>
        </p:txBody>
      </p:sp>
      <p:sp>
        <p:nvSpPr>
          <p:cNvPr id="4" name="CaixaDeTexto 3"/>
          <p:cNvSpPr txBox="1"/>
          <p:nvPr/>
        </p:nvSpPr>
        <p:spPr>
          <a:xfrm>
            <a:off x="539552" y="3895386"/>
            <a:ext cx="3240360" cy="1477328"/>
          </a:xfrm>
          <a:prstGeom prst="rect">
            <a:avLst/>
          </a:prstGeom>
          <a:noFill/>
        </p:spPr>
        <p:txBody>
          <a:bodyPr wrap="square" rtlCol="0">
            <a:spAutoFit/>
          </a:bodyPr>
          <a:lstStyle/>
          <a:p>
            <a:r>
              <a:rPr lang="pt-BR" b="1" dirty="0"/>
              <a:t>Rádio Jacaré (2010)</a:t>
            </a:r>
            <a:r>
              <a:rPr lang="pt-BR" dirty="0" smtClean="0"/>
              <a:t/>
            </a:r>
            <a:br>
              <a:rPr lang="pt-BR" dirty="0" smtClean="0"/>
            </a:br>
            <a:r>
              <a:rPr lang="pt-BR" dirty="0" smtClean="0"/>
              <a:t>Projeto desenvolvido na EMEI Antonio Munhoz Bonilha (SP), pela professora Ana Paula Escudeiro.</a:t>
            </a:r>
            <a:endParaRPr lang="pt-BR" dirty="0"/>
          </a:p>
        </p:txBody>
      </p:sp>
      <p:sp>
        <p:nvSpPr>
          <p:cNvPr id="6" name="CaixaDeTexto 5"/>
          <p:cNvSpPr txBox="1"/>
          <p:nvPr/>
        </p:nvSpPr>
        <p:spPr>
          <a:xfrm>
            <a:off x="4499992" y="3858206"/>
            <a:ext cx="4644008" cy="1200329"/>
          </a:xfrm>
          <a:prstGeom prst="rect">
            <a:avLst/>
          </a:prstGeom>
          <a:noFill/>
        </p:spPr>
        <p:txBody>
          <a:bodyPr wrap="square" rtlCol="0">
            <a:spAutoFit/>
          </a:bodyPr>
          <a:lstStyle/>
          <a:p>
            <a:r>
              <a:rPr lang="pt-BR" b="1" dirty="0"/>
              <a:t>Programa Salto Para o Futuro (2009)</a:t>
            </a:r>
            <a:r>
              <a:rPr lang="pt-BR" dirty="0" smtClean="0"/>
              <a:t/>
            </a:r>
            <a:br>
              <a:rPr lang="pt-BR" dirty="0" smtClean="0"/>
            </a:br>
            <a:r>
              <a:rPr lang="pt-BR" dirty="0" smtClean="0"/>
              <a:t>Fala dos projetos da rádio Filó, da EE Filomena Matarazzo (SP), e da rádio escola do Colégio Estadual Ary Parreira, em Laje do </a:t>
            </a:r>
            <a:r>
              <a:rPr lang="pt-BR" dirty="0" err="1" smtClean="0"/>
              <a:t>Muriaé</a:t>
            </a:r>
            <a:r>
              <a:rPr lang="pt-BR" dirty="0" smtClean="0"/>
              <a:t> (RJ).</a:t>
            </a:r>
            <a:endParaRPr lang="pt-BR" dirty="0"/>
          </a:p>
        </p:txBody>
      </p:sp>
      <p:sp>
        <p:nvSpPr>
          <p:cNvPr id="7" name="CaixaDeTexto 6"/>
          <p:cNvSpPr txBox="1"/>
          <p:nvPr/>
        </p:nvSpPr>
        <p:spPr>
          <a:xfrm>
            <a:off x="251520" y="5589240"/>
            <a:ext cx="4248472" cy="923330"/>
          </a:xfrm>
          <a:prstGeom prst="rect">
            <a:avLst/>
          </a:prstGeom>
          <a:noFill/>
        </p:spPr>
        <p:txBody>
          <a:bodyPr wrap="square" rtlCol="0">
            <a:spAutoFit/>
          </a:bodyPr>
          <a:lstStyle/>
          <a:p>
            <a:pPr marL="177800" indent="-177800"/>
            <a:r>
              <a:rPr lang="pt-BR" dirty="0"/>
              <a:t>• Ver também: </a:t>
            </a:r>
            <a:r>
              <a:rPr lang="pt-BR" dirty="0">
                <a:hlinkClick r:id="rId2"/>
              </a:rPr>
              <a:t>7 experiências em que o rádio vira educação</a:t>
            </a:r>
            <a:r>
              <a:rPr lang="pt-BR" dirty="0"/>
              <a:t> (Centro de Referência em Educação Integral, 2014).</a:t>
            </a:r>
          </a:p>
        </p:txBody>
      </p:sp>
      <p:pic>
        <p:nvPicPr>
          <p:cNvPr id="22530" name="Picture 2"/>
          <p:cNvPicPr>
            <a:picLocks noChangeAspect="1" noChangeArrowheads="1"/>
          </p:cNvPicPr>
          <p:nvPr/>
        </p:nvPicPr>
        <p:blipFill>
          <a:blip r:embed="rId3" cstate="print"/>
          <a:srcRect l="4725" t="36399" r="66473" b="25101"/>
          <a:stretch>
            <a:fillRect/>
          </a:stretch>
        </p:blipFill>
        <p:spPr bwMode="auto">
          <a:xfrm>
            <a:off x="539552" y="1196752"/>
            <a:ext cx="2952328" cy="2219828"/>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50876" t="36399" r="20070" b="25101"/>
          <a:stretch>
            <a:fillRect/>
          </a:stretch>
        </p:blipFill>
        <p:spPr bwMode="auto">
          <a:xfrm>
            <a:off x="4613176" y="1196752"/>
            <a:ext cx="2952328" cy="2200573"/>
          </a:xfrm>
          <a:prstGeom prst="rect">
            <a:avLst/>
          </a:prstGeom>
          <a:noFill/>
          <a:ln w="9525">
            <a:noFill/>
            <a:miter lim="800000"/>
            <a:headEnd/>
            <a:tailEnd/>
          </a:ln>
        </p:spPr>
      </p:pic>
      <p:sp>
        <p:nvSpPr>
          <p:cNvPr id="10" name="CaixaDeTexto 9"/>
          <p:cNvSpPr txBox="1"/>
          <p:nvPr/>
        </p:nvSpPr>
        <p:spPr>
          <a:xfrm>
            <a:off x="467544" y="3501008"/>
            <a:ext cx="3888432" cy="307777"/>
          </a:xfrm>
          <a:prstGeom prst="rect">
            <a:avLst/>
          </a:prstGeom>
          <a:noFill/>
        </p:spPr>
        <p:txBody>
          <a:bodyPr wrap="square" rtlCol="0">
            <a:spAutoFit/>
          </a:bodyPr>
          <a:lstStyle/>
          <a:p>
            <a:r>
              <a:rPr lang="pt-BR" sz="1400" dirty="0">
                <a:hlinkClick r:id="rId4"/>
              </a:rPr>
              <a:t>https://</a:t>
            </a:r>
            <a:r>
              <a:rPr lang="pt-BR" sz="1400" dirty="0" smtClean="0">
                <a:hlinkClick r:id="rId4"/>
              </a:rPr>
              <a:t>youtu.be/VAwW-Ugw8ow</a:t>
            </a:r>
            <a:r>
              <a:rPr lang="pt-BR" sz="1400" dirty="0" smtClean="0"/>
              <a:t> </a:t>
            </a:r>
            <a:endParaRPr lang="pt-BR" sz="1400" dirty="0"/>
          </a:p>
        </p:txBody>
      </p:sp>
      <p:sp>
        <p:nvSpPr>
          <p:cNvPr id="11" name="CaixaDeTexto 10"/>
          <p:cNvSpPr txBox="1"/>
          <p:nvPr/>
        </p:nvSpPr>
        <p:spPr>
          <a:xfrm>
            <a:off x="4572000" y="3501008"/>
            <a:ext cx="4248472" cy="307777"/>
          </a:xfrm>
          <a:prstGeom prst="rect">
            <a:avLst/>
          </a:prstGeom>
          <a:noFill/>
        </p:spPr>
        <p:txBody>
          <a:bodyPr wrap="square" rtlCol="0">
            <a:spAutoFit/>
          </a:bodyPr>
          <a:lstStyle/>
          <a:p>
            <a:r>
              <a:rPr lang="pt-BR" sz="1400" dirty="0">
                <a:hlinkClick r:id="rId5"/>
              </a:rPr>
              <a:t>https://</a:t>
            </a:r>
            <a:r>
              <a:rPr lang="pt-BR" sz="1400" dirty="0" smtClean="0">
                <a:hlinkClick r:id="rId5"/>
              </a:rPr>
              <a:t>youtu.be/X0gic4hLgMg</a:t>
            </a:r>
            <a:r>
              <a:rPr lang="pt-BR" sz="1400" dirty="0" smtClean="0"/>
              <a:t> </a:t>
            </a:r>
            <a:endParaRPr lang="pt-BR"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latin typeface="Titillium Web" pitchFamily="2" charset="0"/>
                <a:cs typeface="Arial" charset="0"/>
              </a:rPr>
              <a:t>Experiências - Projetos - Políticas</a:t>
            </a:r>
          </a:p>
        </p:txBody>
      </p:sp>
      <p:pic>
        <p:nvPicPr>
          <p:cNvPr id="24578" name="Picture 2" descr="https://dl.dropboxusercontent.com/u/1524601/Suportes/projetos_radio.png"/>
          <p:cNvPicPr>
            <a:picLocks noChangeAspect="1" noChangeArrowheads="1"/>
          </p:cNvPicPr>
          <p:nvPr/>
        </p:nvPicPr>
        <p:blipFill>
          <a:blip r:embed="rId2" cstate="print"/>
          <a:srcRect/>
          <a:stretch>
            <a:fillRect/>
          </a:stretch>
        </p:blipFill>
        <p:spPr bwMode="auto">
          <a:xfrm>
            <a:off x="485380" y="1268760"/>
            <a:ext cx="8419551" cy="4104456"/>
          </a:xfrm>
          <a:prstGeom prst="rect">
            <a:avLst/>
          </a:prstGeom>
          <a:noFill/>
        </p:spPr>
      </p:pic>
      <p:sp>
        <p:nvSpPr>
          <p:cNvPr id="4" name="CaixaDeTexto 3"/>
          <p:cNvSpPr txBox="1"/>
          <p:nvPr/>
        </p:nvSpPr>
        <p:spPr>
          <a:xfrm>
            <a:off x="457200" y="6053373"/>
            <a:ext cx="3096344" cy="646331"/>
          </a:xfrm>
          <a:prstGeom prst="rect">
            <a:avLst/>
          </a:prstGeom>
          <a:noFill/>
        </p:spPr>
        <p:txBody>
          <a:bodyPr wrap="square" rtlCol="0">
            <a:spAutoFit/>
          </a:bodyPr>
          <a:lstStyle/>
          <a:p>
            <a:r>
              <a:rPr lang="pt-BR" i="1" dirty="0"/>
              <a:t>Fonte: imagem - Rossetti </a:t>
            </a:r>
            <a:r>
              <a:rPr lang="pt-BR" i="1" dirty="0" err="1"/>
              <a:t>et</a:t>
            </a:r>
            <a:r>
              <a:rPr lang="pt-BR" i="1" dirty="0"/>
              <a:t> al. (2006)</a:t>
            </a:r>
            <a:endParaRPr lang="pt-B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6204"/>
            <a:ext cx="8229600" cy="1143000"/>
          </a:xfrm>
        </p:spPr>
        <p:txBody>
          <a:bodyPr>
            <a:normAutofit/>
          </a:bodyPr>
          <a:lstStyle/>
          <a:p>
            <a:r>
              <a:rPr lang="pt-BR" dirty="0">
                <a:latin typeface="Titillium Web" pitchFamily="2" charset="0"/>
                <a:cs typeface="Arial" charset="0"/>
              </a:rPr>
              <a:t>Referências</a:t>
            </a:r>
          </a:p>
        </p:txBody>
      </p:sp>
      <p:sp>
        <p:nvSpPr>
          <p:cNvPr id="3" name="CaixaDeTexto 2"/>
          <p:cNvSpPr txBox="1"/>
          <p:nvPr/>
        </p:nvSpPr>
        <p:spPr>
          <a:xfrm>
            <a:off x="539552" y="1159204"/>
            <a:ext cx="8424936" cy="5186035"/>
          </a:xfrm>
          <a:prstGeom prst="rect">
            <a:avLst/>
          </a:prstGeom>
          <a:noFill/>
        </p:spPr>
        <p:txBody>
          <a:bodyPr wrap="square" rtlCol="0">
            <a:spAutoFit/>
          </a:bodyPr>
          <a:lstStyle/>
          <a:p>
            <a:pPr>
              <a:spcBef>
                <a:spcPts val="600"/>
              </a:spcBef>
            </a:pPr>
            <a:r>
              <a:rPr lang="pt-BR" dirty="0"/>
              <a:t>Peixoto Júnior, José. (2010</a:t>
            </a:r>
            <a:r>
              <a:rPr lang="pt-BR" dirty="0" smtClean="0"/>
              <a:t>). </a:t>
            </a:r>
            <a:r>
              <a:rPr lang="pt-BR" dirty="0"/>
              <a:t>O Rádio e a Educação: a experiência do MEB e as contribuições para a educação popular. In: </a:t>
            </a:r>
            <a:r>
              <a:rPr lang="pt-BR" dirty="0" err="1"/>
              <a:t>Pretto</a:t>
            </a:r>
            <a:r>
              <a:rPr lang="pt-BR" dirty="0"/>
              <a:t>, Nelson De </a:t>
            </a:r>
            <a:r>
              <a:rPr lang="pt-BR" dirty="0" err="1"/>
              <a:t>Lucca</a:t>
            </a:r>
            <a:r>
              <a:rPr lang="pt-BR" dirty="0"/>
              <a:t>; Tosta, Sandra Pereira (</a:t>
            </a:r>
            <a:r>
              <a:rPr lang="pt-BR" dirty="0" err="1"/>
              <a:t>orgs</a:t>
            </a:r>
            <a:r>
              <a:rPr lang="pt-BR" dirty="0"/>
              <a:t>.). </a:t>
            </a:r>
            <a:r>
              <a:rPr lang="pt-BR" b="1" dirty="0"/>
              <a:t>Do MEB à WEB:</a:t>
            </a:r>
            <a:r>
              <a:rPr lang="pt-BR" dirty="0"/>
              <a:t> o rádio na educação. Belo Horizonte: Autêntica, p. 19-40.</a:t>
            </a:r>
          </a:p>
          <a:p>
            <a:pPr>
              <a:spcBef>
                <a:spcPts val="600"/>
              </a:spcBef>
            </a:pPr>
            <a:r>
              <a:rPr lang="pt-BR" dirty="0" err="1"/>
              <a:t>Peruzzo</a:t>
            </a:r>
            <a:r>
              <a:rPr lang="pt-BR" dirty="0"/>
              <a:t>, Cicília M. </a:t>
            </a:r>
            <a:r>
              <a:rPr lang="pt-BR" dirty="0" err="1"/>
              <a:t>Khroling</a:t>
            </a:r>
            <a:r>
              <a:rPr lang="pt-BR" dirty="0"/>
              <a:t>. (2004</a:t>
            </a:r>
            <a:r>
              <a:rPr lang="pt-BR" dirty="0" smtClean="0"/>
              <a:t>). </a:t>
            </a:r>
            <a:r>
              <a:rPr lang="pt-BR" dirty="0"/>
              <a:t>Rádios livres e comunitárias, legislação e </a:t>
            </a:r>
            <a:r>
              <a:rPr lang="pt-BR" dirty="0" err="1"/>
              <a:t>educomunicação</a:t>
            </a:r>
            <a:r>
              <a:rPr lang="pt-BR" dirty="0"/>
              <a:t>. In: </a:t>
            </a:r>
            <a:r>
              <a:rPr lang="pt-BR" dirty="0" err="1"/>
              <a:t>Pretto</a:t>
            </a:r>
            <a:r>
              <a:rPr lang="pt-BR" dirty="0"/>
              <a:t>, Nelson De </a:t>
            </a:r>
            <a:r>
              <a:rPr lang="pt-BR" dirty="0" err="1"/>
              <a:t>Lucca</a:t>
            </a:r>
            <a:r>
              <a:rPr lang="pt-BR" dirty="0"/>
              <a:t>; Tosta, Sandra Pereira (</a:t>
            </a:r>
            <a:r>
              <a:rPr lang="pt-BR" dirty="0" err="1"/>
              <a:t>orgs</a:t>
            </a:r>
            <a:r>
              <a:rPr lang="pt-BR" dirty="0"/>
              <a:t>.). </a:t>
            </a:r>
            <a:r>
              <a:rPr lang="pt-BR" b="1" dirty="0"/>
              <a:t>Do MEB à WEB:</a:t>
            </a:r>
            <a:r>
              <a:rPr lang="pt-BR" dirty="0"/>
              <a:t> o rádio na educação. Belo Horizonte: Autêntica, p. 81-92.</a:t>
            </a:r>
          </a:p>
          <a:p>
            <a:pPr>
              <a:spcBef>
                <a:spcPts val="600"/>
              </a:spcBef>
            </a:pPr>
            <a:r>
              <a:rPr lang="pt-BR" dirty="0"/>
              <a:t>Rangel, Jorge Antonio. (2010</a:t>
            </a:r>
            <a:r>
              <a:rPr lang="pt-BR" dirty="0" smtClean="0"/>
              <a:t>).</a:t>
            </a:r>
            <a:r>
              <a:rPr lang="pt-BR" dirty="0"/>
              <a:t> </a:t>
            </a:r>
            <a:r>
              <a:rPr lang="pt-BR" b="1" dirty="0"/>
              <a:t>Edgard </a:t>
            </a:r>
            <a:r>
              <a:rPr lang="pt-BR" b="1" dirty="0" err="1"/>
              <a:t>Roquette-Pinto</a:t>
            </a:r>
            <a:r>
              <a:rPr lang="pt-BR" dirty="0"/>
              <a:t> (Col. Educadores). Recife: Fundação Joaquim Nabuco, Editora </a:t>
            </a:r>
            <a:r>
              <a:rPr lang="pt-BR" dirty="0" err="1"/>
              <a:t>Massangana</a:t>
            </a:r>
            <a:r>
              <a:rPr lang="pt-BR" dirty="0"/>
              <a:t>. Disponível em </a:t>
            </a:r>
            <a:r>
              <a:rPr lang="pt-BR" dirty="0">
                <a:hlinkClick r:id="rId2"/>
              </a:rPr>
              <a:t>link</a:t>
            </a:r>
            <a:r>
              <a:rPr lang="pt-BR" dirty="0"/>
              <a:t>.</a:t>
            </a:r>
          </a:p>
          <a:p>
            <a:pPr>
              <a:spcBef>
                <a:spcPts val="600"/>
              </a:spcBef>
            </a:pPr>
            <a:r>
              <a:rPr lang="pt-BR" dirty="0"/>
              <a:t>Rangel, Jorge Antonio. (2010a</a:t>
            </a:r>
            <a:r>
              <a:rPr lang="pt-BR" dirty="0" smtClean="0"/>
              <a:t>).</a:t>
            </a:r>
            <a:r>
              <a:rPr lang="pt-BR" dirty="0"/>
              <a:t> </a:t>
            </a:r>
            <a:r>
              <a:rPr lang="pt-BR" b="1" dirty="0"/>
              <a:t>Humberto Mauro</a:t>
            </a:r>
            <a:r>
              <a:rPr lang="pt-BR" dirty="0"/>
              <a:t> (Col. Educadores). Recife: Fundação Joaquim Nabuco, Editora </a:t>
            </a:r>
            <a:r>
              <a:rPr lang="pt-BR" dirty="0" err="1"/>
              <a:t>Massangana</a:t>
            </a:r>
            <a:r>
              <a:rPr lang="pt-BR" dirty="0"/>
              <a:t>. Disponível em </a:t>
            </a:r>
            <a:r>
              <a:rPr lang="pt-BR" dirty="0">
                <a:hlinkClick r:id="rId3"/>
              </a:rPr>
              <a:t>link</a:t>
            </a:r>
            <a:r>
              <a:rPr lang="pt-BR" dirty="0"/>
              <a:t>.</a:t>
            </a:r>
          </a:p>
          <a:p>
            <a:pPr>
              <a:spcBef>
                <a:spcPts val="600"/>
              </a:spcBef>
            </a:pPr>
            <a:r>
              <a:rPr lang="pt-BR" dirty="0"/>
              <a:t>Rossetti, Fernando; Vasconcellos, </a:t>
            </a:r>
            <a:r>
              <a:rPr lang="pt-BR" dirty="0" err="1"/>
              <a:t>Patricia</a:t>
            </a:r>
            <a:r>
              <a:rPr lang="pt-BR" dirty="0"/>
              <a:t>; Sayad, Alexandre Le </a:t>
            </a:r>
            <a:r>
              <a:rPr lang="pt-BR" dirty="0" err="1"/>
              <a:t>Voci</a:t>
            </a:r>
            <a:r>
              <a:rPr lang="pt-BR" dirty="0"/>
              <a:t>. (2006</a:t>
            </a:r>
            <a:r>
              <a:rPr lang="pt-BR" dirty="0" smtClean="0"/>
              <a:t>).</a:t>
            </a:r>
            <a:r>
              <a:rPr lang="pt-BR" dirty="0"/>
              <a:t> </a:t>
            </a:r>
            <a:r>
              <a:rPr lang="pt-BR" b="1" dirty="0"/>
              <a:t>Projetos de Educação, Comunicação &amp; Participação:</a:t>
            </a:r>
            <a:r>
              <a:rPr lang="pt-BR" dirty="0"/>
              <a:t> perspectivas para políticas públicas. </a:t>
            </a:r>
            <a:r>
              <a:rPr lang="pt-BR" dirty="0" err="1"/>
              <a:t>s.l.</a:t>
            </a:r>
            <a:r>
              <a:rPr lang="pt-BR" dirty="0"/>
              <a:t>, </a:t>
            </a:r>
            <a:r>
              <a:rPr lang="pt-BR" dirty="0" err="1"/>
              <a:t>Educarte</a:t>
            </a:r>
            <a:r>
              <a:rPr lang="pt-BR" dirty="0"/>
              <a:t>, Central de Projetos, </a:t>
            </a:r>
            <a:r>
              <a:rPr lang="pt-BR" dirty="0" err="1"/>
              <a:t>Unicef</a:t>
            </a:r>
            <a:r>
              <a:rPr lang="pt-BR" dirty="0"/>
              <a:t>. Disponível em </a:t>
            </a:r>
            <a:r>
              <a:rPr lang="pt-BR" dirty="0">
                <a:hlinkClick r:id="rId4"/>
              </a:rPr>
              <a:t>link</a:t>
            </a:r>
            <a:r>
              <a:rPr lang="pt-BR" dirty="0"/>
              <a:t>.</a:t>
            </a:r>
          </a:p>
          <a:p>
            <a:pPr>
              <a:spcBef>
                <a:spcPts val="600"/>
              </a:spcBef>
            </a:pPr>
            <a:r>
              <a:rPr lang="pt-BR" dirty="0"/>
              <a:t>Soares, </a:t>
            </a:r>
            <a:r>
              <a:rPr lang="pt-BR" dirty="0" err="1"/>
              <a:t>Ismar</a:t>
            </a:r>
            <a:r>
              <a:rPr lang="pt-BR" dirty="0"/>
              <a:t> de Oliveira. (2004</a:t>
            </a:r>
            <a:r>
              <a:rPr lang="pt-BR" dirty="0" smtClean="0"/>
              <a:t>). </a:t>
            </a:r>
            <a:r>
              <a:rPr lang="pt-BR" dirty="0"/>
              <a:t>Rádio como política pública: uma experiência paradigmática em </a:t>
            </a:r>
            <a:r>
              <a:rPr lang="pt-BR" dirty="0" err="1"/>
              <a:t>educomunicação</a:t>
            </a:r>
            <a:r>
              <a:rPr lang="pt-BR" dirty="0"/>
              <a:t>. In: </a:t>
            </a:r>
            <a:r>
              <a:rPr lang="pt-BR" dirty="0" err="1"/>
              <a:t>Pretto</a:t>
            </a:r>
            <a:r>
              <a:rPr lang="pt-BR" dirty="0"/>
              <a:t>, Nelson De </a:t>
            </a:r>
            <a:r>
              <a:rPr lang="pt-BR" dirty="0" err="1"/>
              <a:t>Lucca</a:t>
            </a:r>
            <a:r>
              <a:rPr lang="pt-BR" dirty="0"/>
              <a:t>; Tosta, Sandra Pereira (</a:t>
            </a:r>
            <a:r>
              <a:rPr lang="pt-BR" dirty="0" err="1"/>
              <a:t>orgs</a:t>
            </a:r>
            <a:r>
              <a:rPr lang="pt-BR" dirty="0"/>
              <a:t>.). </a:t>
            </a:r>
            <a:r>
              <a:rPr lang="pt-BR" b="1" dirty="0"/>
              <a:t>Do MEB à WEB:</a:t>
            </a:r>
            <a:r>
              <a:rPr lang="pt-BR" dirty="0"/>
              <a:t> o rádio na educação. Belo Horizonte: Autêntica, p. 115-129.</a:t>
            </a:r>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208" y="413792"/>
            <a:ext cx="8229600" cy="1143000"/>
          </a:xfrm>
        </p:spPr>
        <p:txBody>
          <a:bodyPr>
            <a:normAutofit fontScale="90000"/>
          </a:bodyPr>
          <a:lstStyle/>
          <a:p>
            <a:r>
              <a:rPr lang="pt-BR" sz="4900" dirty="0">
                <a:latin typeface="Titillium Web" pitchFamily="2" charset="0"/>
                <a:cs typeface="Arial" charset="0"/>
              </a:rPr>
              <a:t>História - questões para a comunicação e </a:t>
            </a:r>
            <a:r>
              <a:rPr lang="pt-BR" sz="4900" dirty="0" smtClean="0">
                <a:latin typeface="Titillium Web" pitchFamily="2" charset="0"/>
                <a:cs typeface="Arial" charset="0"/>
              </a:rPr>
              <a:t>educação</a:t>
            </a:r>
            <a:endParaRPr lang="pt-BR" dirty="0"/>
          </a:p>
        </p:txBody>
      </p:sp>
      <p:sp>
        <p:nvSpPr>
          <p:cNvPr id="3" name="Retângulo 2"/>
          <p:cNvSpPr/>
          <p:nvPr/>
        </p:nvSpPr>
        <p:spPr>
          <a:xfrm>
            <a:off x="251520" y="1700808"/>
            <a:ext cx="8640960" cy="4955203"/>
          </a:xfrm>
          <a:prstGeom prst="rect">
            <a:avLst/>
          </a:prstGeom>
        </p:spPr>
        <p:txBody>
          <a:bodyPr wrap="square">
            <a:spAutoFit/>
          </a:bodyPr>
          <a:lstStyle/>
          <a:p>
            <a:pPr marL="177800" indent="-177800">
              <a:spcAft>
                <a:spcPts val="1200"/>
              </a:spcAft>
            </a:pPr>
            <a:r>
              <a:rPr lang="pt-BR" sz="2600" dirty="0"/>
              <a:t>• Os então novos meios eletrônicos (cinema, rádio e depois a TV) impactaram o pensamento pedagógico</a:t>
            </a:r>
            <a:r>
              <a:rPr lang="pt-BR" sz="2600" dirty="0" smtClean="0"/>
              <a:t>.</a:t>
            </a:r>
          </a:p>
          <a:p>
            <a:pPr marL="177800" indent="-177800">
              <a:spcAft>
                <a:spcPts val="1200"/>
              </a:spcAft>
            </a:pPr>
            <a:r>
              <a:rPr lang="pt-BR" sz="2600" dirty="0" smtClean="0"/>
              <a:t>• </a:t>
            </a:r>
            <a:r>
              <a:rPr lang="pt-BR" sz="2600" dirty="0"/>
              <a:t>Particularmente, os educadores ligados às correntes de renovação da educação, como os da Escola Nova</a:t>
            </a:r>
            <a:r>
              <a:rPr lang="pt-BR" sz="2600" dirty="0" smtClean="0"/>
              <a:t>.</a:t>
            </a:r>
          </a:p>
          <a:p>
            <a:pPr marL="177800" indent="-177800">
              <a:spcAft>
                <a:spcPts val="1200"/>
              </a:spcAft>
            </a:pPr>
            <a:r>
              <a:rPr lang="pt-BR" sz="2600" dirty="0" smtClean="0"/>
              <a:t>• </a:t>
            </a:r>
            <a:r>
              <a:rPr lang="pt-BR" sz="2600" dirty="0"/>
              <a:t>A diversidade de enfoques e amplitude do debate cresce conforme aumenta a importância social dos </a:t>
            </a:r>
            <a:r>
              <a:rPr lang="pt-BR" sz="2600" dirty="0" smtClean="0"/>
              <a:t>meios.</a:t>
            </a:r>
          </a:p>
          <a:p>
            <a:pPr marL="177800" indent="-177800">
              <a:spcAft>
                <a:spcPts val="1200"/>
              </a:spcAft>
            </a:pPr>
            <a:r>
              <a:rPr lang="pt-BR" sz="2600" dirty="0" smtClean="0"/>
              <a:t>• </a:t>
            </a:r>
            <a:r>
              <a:rPr lang="pt-BR" sz="2600" dirty="0"/>
              <a:t>Desse modo, as reflexões e experiências não se situam apenas em relação à ideia de </a:t>
            </a:r>
            <a:r>
              <a:rPr lang="pt-BR" sz="2600" dirty="0" smtClean="0"/>
              <a:t/>
            </a:r>
            <a:br>
              <a:rPr lang="pt-BR" sz="2600" dirty="0" smtClean="0"/>
            </a:br>
            <a:r>
              <a:rPr lang="pt-BR" sz="2600" dirty="0" smtClean="0"/>
              <a:t>uso </a:t>
            </a:r>
            <a:r>
              <a:rPr lang="pt-BR" sz="2600" dirty="0"/>
              <a:t>escolar da mídia (recurso </a:t>
            </a:r>
            <a:r>
              <a:rPr lang="pt-BR" sz="2600" dirty="0" smtClean="0"/>
              <a:t/>
            </a:r>
            <a:br>
              <a:rPr lang="pt-BR" sz="2600" dirty="0" smtClean="0"/>
            </a:br>
            <a:r>
              <a:rPr lang="pt-BR" sz="2600" dirty="0" smtClean="0"/>
              <a:t>didático</a:t>
            </a:r>
            <a:r>
              <a:rPr lang="pt-BR" sz="2600" dirty="0"/>
              <a:t>), mas também ao teor </a:t>
            </a:r>
            <a:r>
              <a:rPr lang="pt-BR" sz="2600" dirty="0" smtClean="0"/>
              <a:t/>
            </a:r>
            <a:br>
              <a:rPr lang="pt-BR" sz="2600" dirty="0" smtClean="0"/>
            </a:br>
            <a:r>
              <a:rPr lang="pt-BR" sz="2600" dirty="0" smtClean="0"/>
              <a:t>educativo </a:t>
            </a:r>
            <a:r>
              <a:rPr lang="pt-BR" sz="2600" dirty="0"/>
              <a:t>desta.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229600" cy="1143000"/>
          </a:xfrm>
        </p:spPr>
        <p:txBody>
          <a:bodyPr>
            <a:normAutofit fontScale="90000"/>
          </a:bodyPr>
          <a:lstStyle/>
          <a:p>
            <a:r>
              <a:rPr lang="pt-BR" sz="4900" dirty="0">
                <a:latin typeface="Titillium Web" pitchFamily="2" charset="0"/>
                <a:cs typeface="Arial" charset="0"/>
              </a:rPr>
              <a:t>História - questões para a comunicação e </a:t>
            </a:r>
            <a:r>
              <a:rPr lang="pt-BR" sz="4900" dirty="0" smtClean="0">
                <a:latin typeface="Titillium Web" pitchFamily="2" charset="0"/>
                <a:cs typeface="Arial" charset="0"/>
              </a:rPr>
              <a:t>educação</a:t>
            </a:r>
            <a:endParaRPr lang="pt-BR" dirty="0"/>
          </a:p>
        </p:txBody>
      </p:sp>
      <p:sp>
        <p:nvSpPr>
          <p:cNvPr id="3" name="Retângulo 2"/>
          <p:cNvSpPr/>
          <p:nvPr/>
        </p:nvSpPr>
        <p:spPr>
          <a:xfrm>
            <a:off x="251520" y="1628800"/>
            <a:ext cx="8496944" cy="5309146"/>
          </a:xfrm>
          <a:prstGeom prst="rect">
            <a:avLst/>
          </a:prstGeom>
        </p:spPr>
        <p:txBody>
          <a:bodyPr wrap="square">
            <a:spAutoFit/>
          </a:bodyPr>
          <a:lstStyle/>
          <a:p>
            <a:pPr marL="266700" indent="-266700"/>
            <a:r>
              <a:rPr lang="pt-BR" sz="2800" dirty="0"/>
              <a:t>• A diversidade relaciona-se com diferentes modos de encarar a relação entre comunicação e educação, mas também com outras variáveis, como:</a:t>
            </a:r>
            <a:r>
              <a:rPr lang="pt-BR" sz="2400" dirty="0"/>
              <a:t> </a:t>
            </a:r>
            <a:endParaRPr lang="pt-BR" sz="2400" dirty="0" smtClean="0"/>
          </a:p>
          <a:p>
            <a:pPr marL="808038" indent="-177800">
              <a:spcAft>
                <a:spcPts val="600"/>
              </a:spcAft>
            </a:pPr>
            <a:r>
              <a:rPr lang="pt-BR" sz="2400" dirty="0" smtClean="0"/>
              <a:t>• </a:t>
            </a:r>
            <a:r>
              <a:rPr lang="pt-BR" sz="2400" dirty="0"/>
              <a:t>Os espaços nos quais as experiências educativas</a:t>
            </a:r>
            <a:r>
              <a:rPr lang="pt-BR" sz="2400" dirty="0" smtClean="0"/>
              <a:t>/ comunicativas </a:t>
            </a:r>
            <a:r>
              <a:rPr lang="pt-BR" sz="2400" dirty="0"/>
              <a:t>são gestadas – âmbitos formais (escolares), não formais e informais</a:t>
            </a:r>
            <a:r>
              <a:rPr lang="pt-BR" sz="2400" dirty="0" smtClean="0"/>
              <a:t>.</a:t>
            </a:r>
          </a:p>
          <a:p>
            <a:pPr marL="808038" indent="-177800">
              <a:spcAft>
                <a:spcPts val="600"/>
              </a:spcAft>
            </a:pPr>
            <a:r>
              <a:rPr lang="pt-BR" sz="2400" dirty="0" smtClean="0"/>
              <a:t>• </a:t>
            </a:r>
            <a:r>
              <a:rPr lang="pt-BR" sz="2400" dirty="0"/>
              <a:t>O contexto tecnológico que caracteriza determinado momento (atualidade: convergência midiática</a:t>
            </a:r>
            <a:r>
              <a:rPr lang="pt-BR" sz="2400" dirty="0" smtClean="0"/>
              <a:t>).</a:t>
            </a:r>
          </a:p>
          <a:p>
            <a:pPr marL="808038" indent="-177800">
              <a:spcAft>
                <a:spcPts val="600"/>
              </a:spcAft>
            </a:pPr>
            <a:r>
              <a:rPr lang="pt-BR" sz="2400" dirty="0" smtClean="0"/>
              <a:t>• </a:t>
            </a:r>
            <a:r>
              <a:rPr lang="pt-BR" sz="2400" dirty="0"/>
              <a:t>As políticas públicas relacionadas </a:t>
            </a:r>
            <a:r>
              <a:rPr lang="pt-BR" sz="2400" dirty="0" smtClean="0"/>
              <a:t/>
            </a:r>
            <a:br>
              <a:rPr lang="pt-BR" sz="2400" dirty="0" smtClean="0"/>
            </a:br>
            <a:r>
              <a:rPr lang="pt-BR" sz="2400" dirty="0" smtClean="0"/>
              <a:t>com </a:t>
            </a:r>
            <a:r>
              <a:rPr lang="pt-BR" sz="2400" dirty="0"/>
              <a:t>a educação e com a </a:t>
            </a:r>
            <a:r>
              <a:rPr lang="pt-BR" sz="2400" dirty="0" smtClean="0"/>
              <a:t/>
            </a:r>
            <a:br>
              <a:rPr lang="pt-BR" sz="2400" dirty="0" smtClean="0"/>
            </a:br>
            <a:r>
              <a:rPr lang="pt-BR" sz="2400" dirty="0" smtClean="0"/>
              <a:t>comunicação</a:t>
            </a:r>
            <a:r>
              <a:rPr lang="pt-BR" sz="2400" dirty="0" smtClean="0"/>
              <a:t>.</a:t>
            </a:r>
          </a:p>
          <a:p>
            <a:pPr marL="808038" indent="-177800">
              <a:spcAft>
                <a:spcPts val="600"/>
              </a:spcAft>
            </a:pPr>
            <a:r>
              <a:rPr lang="pt-BR" sz="2400" dirty="0" smtClean="0"/>
              <a:t>• </a:t>
            </a:r>
            <a:r>
              <a:rPr lang="pt-BR" sz="2400" dirty="0"/>
              <a:t>O ambiente social de modo </a:t>
            </a:r>
            <a:r>
              <a:rPr lang="pt-BR" sz="2400" dirty="0" smtClean="0"/>
              <a:t/>
            </a:r>
            <a:br>
              <a:rPr lang="pt-BR" sz="2400" dirty="0" smtClean="0"/>
            </a:br>
            <a:r>
              <a:rPr lang="pt-BR" sz="2400" dirty="0" smtClean="0"/>
              <a:t>mais </a:t>
            </a:r>
            <a:r>
              <a:rPr lang="pt-BR" sz="2400" dirty="0"/>
              <a:t>geral.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12" y="-99392"/>
            <a:ext cx="9180512" cy="1143000"/>
          </a:xfrm>
        </p:spPr>
        <p:txBody>
          <a:bodyPr>
            <a:noAutofit/>
          </a:bodyPr>
          <a:lstStyle/>
          <a:p>
            <a:r>
              <a:rPr lang="pt-BR" sz="3200" dirty="0">
                <a:latin typeface="Titillium Web" pitchFamily="2" charset="0"/>
                <a:cs typeface="Arial" charset="0"/>
              </a:rPr>
              <a:t>Panorama cronológico de </a:t>
            </a:r>
            <a:r>
              <a:rPr lang="pt-BR" sz="3200" dirty="0" smtClean="0">
                <a:latin typeface="Titillium Web" pitchFamily="2" charset="0"/>
                <a:cs typeface="Arial" charset="0"/>
              </a:rPr>
              <a:t>propostas/experiências</a:t>
            </a:r>
            <a:endParaRPr lang="pt-BR" sz="3200" dirty="0"/>
          </a:p>
        </p:txBody>
      </p:sp>
      <p:graphicFrame>
        <p:nvGraphicFramePr>
          <p:cNvPr id="3" name="Tabela 2"/>
          <p:cNvGraphicFramePr>
            <a:graphicFrameLocks noGrp="1"/>
          </p:cNvGraphicFramePr>
          <p:nvPr>
            <p:extLst>
              <p:ext uri="{D42A27DB-BD31-4B8C-83A1-F6EECF244321}">
                <p14:modId xmlns:p14="http://schemas.microsoft.com/office/powerpoint/2010/main" val="3139924189"/>
              </p:ext>
            </p:extLst>
          </p:nvPr>
        </p:nvGraphicFramePr>
        <p:xfrm>
          <a:off x="521296" y="908720"/>
          <a:ext cx="8064896" cy="3865200"/>
        </p:xfrm>
        <a:graphic>
          <a:graphicData uri="http://schemas.openxmlformats.org/drawingml/2006/table">
            <a:tbl>
              <a:tblPr/>
              <a:tblGrid>
                <a:gridCol w="309634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tblGrid>
              <a:tr h="293073">
                <a:tc>
                  <a:txBody>
                    <a:bodyPr/>
                    <a:lstStyle/>
                    <a:p>
                      <a:r>
                        <a:rPr lang="pt-BR" sz="1800" b="1" dirty="0"/>
                        <a:t>Rádio</a:t>
                      </a:r>
                    </a:p>
                  </a:txBody>
                  <a:tcPr marL="108000" marR="108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1800" b="1" dirty="0"/>
                        <a:t>Cinema / Vídeo</a:t>
                      </a:r>
                    </a:p>
                  </a:txBody>
                  <a:tcPr marL="108000" marR="108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1800" b="1"/>
                        <a:t>Televisão</a:t>
                      </a:r>
                    </a:p>
                  </a:txBody>
                  <a:tcPr marL="108000" marR="108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51734">
                <a:tc>
                  <a:txBody>
                    <a:bodyPr/>
                    <a:lstStyle/>
                    <a:p>
                      <a:pPr fontAlgn="t">
                        <a:spcAft>
                          <a:spcPts val="600"/>
                        </a:spcAft>
                      </a:pPr>
                      <a:r>
                        <a:rPr lang="pt-BR" sz="1600" dirty="0">
                          <a:solidFill>
                            <a:srgbClr val="699B67"/>
                          </a:solidFill>
                        </a:rPr>
                        <a:t>Anos 1920:</a:t>
                      </a:r>
                      <a:r>
                        <a:rPr lang="pt-BR" sz="1600" dirty="0"/>
                        <a:t> </a:t>
                      </a:r>
                      <a:r>
                        <a:rPr lang="pt-BR" sz="1600" dirty="0" err="1"/>
                        <a:t>Roquette</a:t>
                      </a:r>
                      <a:r>
                        <a:rPr lang="pt-BR" sz="1600" dirty="0"/>
                        <a:t>-Pinto (Rádio Sociedade do Rio de </a:t>
                      </a:r>
                      <a:r>
                        <a:rPr lang="pt-BR" sz="1600" dirty="0" smtClean="0"/>
                        <a:t>Janeiro)</a:t>
                      </a:r>
                    </a:p>
                    <a:p>
                      <a:pPr fontAlgn="t">
                        <a:spcAft>
                          <a:spcPts val="600"/>
                        </a:spcAft>
                      </a:pPr>
                      <a:r>
                        <a:rPr lang="pt-BR" sz="1600" dirty="0" smtClean="0">
                          <a:solidFill>
                            <a:srgbClr val="699B67"/>
                          </a:solidFill>
                        </a:rPr>
                        <a:t>Anos </a:t>
                      </a:r>
                      <a:r>
                        <a:rPr lang="pt-BR" sz="1600" dirty="0">
                          <a:solidFill>
                            <a:srgbClr val="699B67"/>
                          </a:solidFill>
                        </a:rPr>
                        <a:t>1950-60: </a:t>
                      </a:r>
                      <a:r>
                        <a:rPr lang="pt-BR" sz="1600" dirty="0" smtClean="0"/>
                        <a:t>MEB</a:t>
                      </a:r>
                    </a:p>
                    <a:p>
                      <a:pPr fontAlgn="t">
                        <a:spcAft>
                          <a:spcPts val="600"/>
                        </a:spcAft>
                      </a:pPr>
                      <a:r>
                        <a:rPr lang="pt-BR" sz="1600" dirty="0" smtClean="0">
                          <a:solidFill>
                            <a:srgbClr val="699B67"/>
                          </a:solidFill>
                        </a:rPr>
                        <a:t>Anos </a:t>
                      </a:r>
                      <a:r>
                        <a:rPr lang="pt-BR" sz="1600" dirty="0">
                          <a:solidFill>
                            <a:srgbClr val="699B67"/>
                          </a:solidFill>
                        </a:rPr>
                        <a:t>1970: </a:t>
                      </a:r>
                      <a:r>
                        <a:rPr lang="pt-BR" sz="1600" dirty="0"/>
                        <a:t>Projeto Minerva, Movimento de rádios comunitárias </a:t>
                      </a:r>
                      <a:endParaRPr lang="pt-BR" sz="1600" dirty="0" smtClean="0"/>
                    </a:p>
                    <a:p>
                      <a:pPr fontAlgn="t">
                        <a:spcAft>
                          <a:spcPts val="600"/>
                        </a:spcAft>
                      </a:pPr>
                      <a:r>
                        <a:rPr lang="pt-BR" sz="1600" dirty="0" smtClean="0">
                          <a:solidFill>
                            <a:srgbClr val="699B67"/>
                          </a:solidFill>
                        </a:rPr>
                        <a:t>Anos </a:t>
                      </a:r>
                      <a:r>
                        <a:rPr lang="pt-BR" sz="1600" dirty="0">
                          <a:solidFill>
                            <a:srgbClr val="699B67"/>
                          </a:solidFill>
                        </a:rPr>
                        <a:t>2000:</a:t>
                      </a:r>
                      <a:r>
                        <a:rPr lang="pt-BR" sz="1600" dirty="0">
                          <a:solidFill>
                            <a:srgbClr val="009900"/>
                          </a:solidFill>
                        </a:rPr>
                        <a:t> </a:t>
                      </a:r>
                      <a:r>
                        <a:rPr lang="pt-BR" sz="1600" dirty="0"/>
                        <a:t>Rádios escolas (</a:t>
                      </a:r>
                      <a:r>
                        <a:rPr lang="pt-BR" sz="1600" dirty="0" err="1"/>
                        <a:t>Educom.rádio</a:t>
                      </a:r>
                      <a:r>
                        <a:rPr lang="pt-BR" sz="1600" dirty="0"/>
                        <a:t>) e “projetos” (</a:t>
                      </a:r>
                      <a:r>
                        <a:rPr lang="pt-BR" sz="1600" dirty="0" smtClean="0"/>
                        <a:t>ONGs)</a:t>
                      </a:r>
                    </a:p>
                    <a:p>
                      <a:pPr fontAlgn="t">
                        <a:spcAft>
                          <a:spcPts val="600"/>
                        </a:spcAft>
                      </a:pPr>
                      <a:r>
                        <a:rPr lang="pt-BR" sz="1600" dirty="0" smtClean="0">
                          <a:solidFill>
                            <a:srgbClr val="699B67"/>
                          </a:solidFill>
                        </a:rPr>
                        <a:t>Atualidade</a:t>
                      </a:r>
                      <a:r>
                        <a:rPr lang="pt-BR" sz="1600" dirty="0">
                          <a:solidFill>
                            <a:srgbClr val="699B67"/>
                          </a:solidFill>
                        </a:rPr>
                        <a:t>: </a:t>
                      </a:r>
                      <a:r>
                        <a:rPr lang="pt-BR" sz="1600" dirty="0"/>
                        <a:t>diversas propostas sendo repensadas a partir do horizonte </a:t>
                      </a:r>
                      <a:r>
                        <a:rPr lang="pt-BR" sz="1600" dirty="0" smtClean="0"/>
                        <a:t>digital -</a:t>
                      </a:r>
                      <a:r>
                        <a:rPr lang="pt-BR" sz="1600" baseline="0" dirty="0" smtClean="0"/>
                        <a:t> </a:t>
                      </a:r>
                      <a:r>
                        <a:rPr lang="pt-BR" sz="1600" baseline="0" dirty="0" err="1" smtClean="0"/>
                        <a:t>Podcast</a:t>
                      </a:r>
                      <a:endParaRPr lang="pt-BR" sz="1600" dirty="0"/>
                    </a:p>
                  </a:txBody>
                  <a:tcPr marL="108000" marR="108000" marT="7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600"/>
                        </a:spcAft>
                      </a:pPr>
                      <a:r>
                        <a:rPr lang="pt-BR" sz="1600" dirty="0">
                          <a:solidFill>
                            <a:srgbClr val="699B67"/>
                          </a:solidFill>
                        </a:rPr>
                        <a:t>Anos 1920: </a:t>
                      </a:r>
                      <a:r>
                        <a:rPr lang="pt-BR" sz="1600" dirty="0"/>
                        <a:t>Comissão de Cinema </a:t>
                      </a:r>
                      <a:r>
                        <a:rPr lang="pt-BR" sz="1600" dirty="0" smtClean="0"/>
                        <a:t>Educativo</a:t>
                      </a:r>
                    </a:p>
                    <a:p>
                      <a:pPr fontAlgn="t">
                        <a:spcAft>
                          <a:spcPts val="600"/>
                        </a:spcAft>
                      </a:pPr>
                      <a:r>
                        <a:rPr lang="pt-BR" sz="1600" dirty="0" smtClean="0">
                          <a:solidFill>
                            <a:srgbClr val="699B67"/>
                          </a:solidFill>
                        </a:rPr>
                        <a:t>Anos </a:t>
                      </a:r>
                      <a:r>
                        <a:rPr lang="pt-BR" sz="1600" dirty="0">
                          <a:solidFill>
                            <a:srgbClr val="699B67"/>
                          </a:solidFill>
                        </a:rPr>
                        <a:t>1930: </a:t>
                      </a:r>
                      <a:r>
                        <a:rPr lang="pt-BR" sz="1600" dirty="0"/>
                        <a:t>Cinema Educativo </a:t>
                      </a:r>
                      <a:r>
                        <a:rPr lang="pt-BR" sz="1600" dirty="0" smtClean="0"/>
                        <a:t>– INCE</a:t>
                      </a:r>
                    </a:p>
                    <a:p>
                      <a:pPr fontAlgn="t">
                        <a:spcAft>
                          <a:spcPts val="600"/>
                        </a:spcAft>
                      </a:pPr>
                      <a:r>
                        <a:rPr lang="pt-BR" sz="1600" dirty="0" smtClean="0">
                          <a:solidFill>
                            <a:srgbClr val="699B67"/>
                          </a:solidFill>
                        </a:rPr>
                        <a:t>Anos </a:t>
                      </a:r>
                      <a:r>
                        <a:rPr lang="pt-BR" sz="1600" dirty="0">
                          <a:solidFill>
                            <a:srgbClr val="699B67"/>
                          </a:solidFill>
                        </a:rPr>
                        <a:t>1980: </a:t>
                      </a:r>
                      <a:r>
                        <a:rPr lang="pt-BR" sz="1600" dirty="0"/>
                        <a:t>Vídeo popular e formações para a leitura crítica e “recepção </a:t>
                      </a:r>
                      <a:r>
                        <a:rPr lang="pt-BR" sz="1600" dirty="0" smtClean="0"/>
                        <a:t>ativa”</a:t>
                      </a:r>
                    </a:p>
                    <a:p>
                      <a:pPr fontAlgn="t">
                        <a:spcAft>
                          <a:spcPts val="600"/>
                        </a:spcAft>
                      </a:pPr>
                      <a:r>
                        <a:rPr lang="pt-BR" sz="1600" dirty="0" smtClean="0">
                          <a:solidFill>
                            <a:srgbClr val="699B67"/>
                          </a:solidFill>
                        </a:rPr>
                        <a:t>Atualidade</a:t>
                      </a:r>
                      <a:r>
                        <a:rPr lang="pt-BR" sz="1600" dirty="0">
                          <a:solidFill>
                            <a:srgbClr val="699B67"/>
                          </a:solidFill>
                        </a:rPr>
                        <a:t>:</a:t>
                      </a:r>
                      <a:r>
                        <a:rPr lang="pt-BR" sz="1600" dirty="0">
                          <a:solidFill>
                            <a:srgbClr val="FFFF00"/>
                          </a:solidFill>
                        </a:rPr>
                        <a:t> </a:t>
                      </a:r>
                      <a:r>
                        <a:rPr lang="pt-BR" sz="1600" dirty="0"/>
                        <a:t>inserção do cinema em propostas artísticas/ </a:t>
                      </a:r>
                      <a:r>
                        <a:rPr lang="pt-BR" sz="1600" dirty="0" err="1"/>
                        <a:t>educomunicativas</a:t>
                      </a:r>
                      <a:endParaRPr lang="pt-BR" sz="1600" dirty="0"/>
                    </a:p>
                  </a:txBody>
                  <a:tcPr marL="108000" marR="108000" marT="7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spcAft>
                          <a:spcPts val="600"/>
                        </a:spcAft>
                      </a:pPr>
                      <a:r>
                        <a:rPr lang="pt-BR" sz="1600" dirty="0">
                          <a:solidFill>
                            <a:srgbClr val="699B67"/>
                          </a:solidFill>
                        </a:rPr>
                        <a:t>Anos 1970: </a:t>
                      </a:r>
                      <a:r>
                        <a:rPr lang="pt-BR" sz="1600" dirty="0"/>
                        <a:t>SACI, TVE e TVs </a:t>
                      </a:r>
                      <a:r>
                        <a:rPr lang="pt-BR" sz="1600" dirty="0" smtClean="0"/>
                        <a:t>Educativas</a:t>
                      </a:r>
                    </a:p>
                    <a:p>
                      <a:pPr fontAlgn="t">
                        <a:spcAft>
                          <a:spcPts val="600"/>
                        </a:spcAft>
                      </a:pPr>
                      <a:r>
                        <a:rPr lang="pt-BR" sz="1600" dirty="0" smtClean="0">
                          <a:solidFill>
                            <a:srgbClr val="699B67"/>
                          </a:solidFill>
                        </a:rPr>
                        <a:t>Final </a:t>
                      </a:r>
                      <a:r>
                        <a:rPr lang="pt-BR" sz="1600" dirty="0">
                          <a:solidFill>
                            <a:srgbClr val="699B67"/>
                          </a:solidFill>
                        </a:rPr>
                        <a:t>anos 1970 até hoje</a:t>
                      </a:r>
                      <a:r>
                        <a:rPr lang="pt-BR" sz="1600" dirty="0" smtClean="0">
                          <a:solidFill>
                            <a:srgbClr val="699B67"/>
                          </a:solidFill>
                        </a:rPr>
                        <a:t>: </a:t>
                      </a:r>
                      <a:r>
                        <a:rPr lang="pt-BR" sz="1600" dirty="0" smtClean="0"/>
                        <a:t>Telecursos</a:t>
                      </a:r>
                      <a:r>
                        <a:rPr lang="pt-BR" sz="1600" dirty="0"/>
                        <a:t/>
                      </a:r>
                      <a:br>
                        <a:rPr lang="pt-BR" sz="1600" dirty="0"/>
                      </a:br>
                      <a:r>
                        <a:rPr lang="pt-BR" sz="1600" dirty="0">
                          <a:solidFill>
                            <a:srgbClr val="699B67"/>
                          </a:solidFill>
                        </a:rPr>
                        <a:t>Anos 1990: </a:t>
                      </a:r>
                      <a:r>
                        <a:rPr lang="pt-BR" sz="1600" dirty="0"/>
                        <a:t>TV Escola </a:t>
                      </a:r>
                      <a:endParaRPr lang="pt-BR" sz="1600" dirty="0" smtClean="0"/>
                    </a:p>
                    <a:p>
                      <a:pPr fontAlgn="t">
                        <a:spcAft>
                          <a:spcPts val="600"/>
                        </a:spcAft>
                      </a:pPr>
                      <a:r>
                        <a:rPr lang="pt-BR" sz="1600" dirty="0" smtClean="0">
                          <a:solidFill>
                            <a:srgbClr val="699B67"/>
                          </a:solidFill>
                        </a:rPr>
                        <a:t>Final </a:t>
                      </a:r>
                      <a:r>
                        <a:rPr lang="pt-BR" sz="1600" dirty="0">
                          <a:solidFill>
                            <a:srgbClr val="699B67"/>
                          </a:solidFill>
                        </a:rPr>
                        <a:t>anos 1990: </a:t>
                      </a:r>
                      <a:r>
                        <a:rPr lang="pt-BR" sz="1600" dirty="0"/>
                        <a:t>Canal </a:t>
                      </a:r>
                      <a:r>
                        <a:rPr lang="pt-BR" sz="1600" dirty="0" smtClean="0"/>
                        <a:t>Futura</a:t>
                      </a:r>
                    </a:p>
                    <a:p>
                      <a:pPr fontAlgn="t">
                        <a:spcAft>
                          <a:spcPts val="600"/>
                        </a:spcAft>
                      </a:pPr>
                      <a:r>
                        <a:rPr lang="pt-BR" sz="1600" dirty="0" smtClean="0">
                          <a:solidFill>
                            <a:srgbClr val="699B67"/>
                          </a:solidFill>
                        </a:rPr>
                        <a:t>Anos </a:t>
                      </a:r>
                      <a:r>
                        <a:rPr lang="pt-BR" sz="1600" dirty="0">
                          <a:solidFill>
                            <a:srgbClr val="699B67"/>
                          </a:solidFill>
                        </a:rPr>
                        <a:t>2000:</a:t>
                      </a:r>
                      <a:r>
                        <a:rPr lang="pt-BR" sz="1600" dirty="0">
                          <a:solidFill>
                            <a:srgbClr val="FFFF00"/>
                          </a:solidFill>
                        </a:rPr>
                        <a:t> </a:t>
                      </a:r>
                      <a:r>
                        <a:rPr lang="pt-BR" sz="1600" dirty="0"/>
                        <a:t>movimentos em prol de qualidade na TV e “recepção ativa” na cultura da convergência</a:t>
                      </a:r>
                    </a:p>
                  </a:txBody>
                  <a:tcPr marL="108000" marR="108000" marT="72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noAutofit/>
          </a:bodyPr>
          <a:lstStyle/>
          <a:p>
            <a:r>
              <a:rPr lang="pt-BR" dirty="0">
                <a:latin typeface="Titillium Web" pitchFamily="2" charset="0"/>
                <a:cs typeface="Arial" charset="0"/>
              </a:rPr>
              <a:t>Pioneiros da comunicação educativa com uso dos meios</a:t>
            </a:r>
          </a:p>
        </p:txBody>
      </p:sp>
      <p:pic>
        <p:nvPicPr>
          <p:cNvPr id="17410" name="Picture 2" descr="https://dl.dropboxusercontent.com/u/1524601/Suportes/Roquette_Mauro.png"/>
          <p:cNvPicPr>
            <a:picLocks noChangeAspect="1" noChangeArrowheads="1"/>
          </p:cNvPicPr>
          <p:nvPr/>
        </p:nvPicPr>
        <p:blipFill>
          <a:blip r:embed="rId2" cstate="print"/>
          <a:srcRect/>
          <a:stretch>
            <a:fillRect/>
          </a:stretch>
        </p:blipFill>
        <p:spPr bwMode="auto">
          <a:xfrm>
            <a:off x="9654" y="1988840"/>
            <a:ext cx="4191031" cy="2817930"/>
          </a:xfrm>
          <a:prstGeom prst="rect">
            <a:avLst/>
          </a:prstGeom>
          <a:noFill/>
        </p:spPr>
      </p:pic>
      <p:sp>
        <p:nvSpPr>
          <p:cNvPr id="4" name="Retângulo 3"/>
          <p:cNvSpPr/>
          <p:nvPr/>
        </p:nvSpPr>
        <p:spPr>
          <a:xfrm>
            <a:off x="3851920" y="1412776"/>
            <a:ext cx="5184576" cy="3939540"/>
          </a:xfrm>
          <a:prstGeom prst="rect">
            <a:avLst/>
          </a:prstGeom>
        </p:spPr>
        <p:txBody>
          <a:bodyPr wrap="square">
            <a:spAutoFit/>
          </a:bodyPr>
          <a:lstStyle/>
          <a:p>
            <a:pPr marL="177800" indent="-177800">
              <a:spcAft>
                <a:spcPts val="1200"/>
              </a:spcAft>
            </a:pPr>
            <a:r>
              <a:rPr lang="pt-BR" sz="2200" dirty="0"/>
              <a:t>• Preocupados com questões relacionadas com a identidade e a integração nacionais</a:t>
            </a:r>
            <a:r>
              <a:rPr lang="pt-BR" sz="2200" dirty="0" smtClean="0"/>
              <a:t>.</a:t>
            </a:r>
          </a:p>
          <a:p>
            <a:pPr marL="177800" indent="-177800">
              <a:spcAft>
                <a:spcPts val="1200"/>
              </a:spcAft>
            </a:pPr>
            <a:r>
              <a:rPr lang="pt-BR" sz="2200" dirty="0" smtClean="0"/>
              <a:t>• </a:t>
            </a:r>
            <a:r>
              <a:rPr lang="pt-BR" sz="2200" dirty="0"/>
              <a:t>Conexão com ideias dos educadores da Escola Nova, com aposta no potencial progressista da educação</a:t>
            </a:r>
            <a:r>
              <a:rPr lang="pt-BR" sz="2200" dirty="0" smtClean="0"/>
              <a:t>.</a:t>
            </a:r>
          </a:p>
          <a:p>
            <a:pPr marL="177800" indent="-177800">
              <a:spcAft>
                <a:spcPts val="1200"/>
              </a:spcAft>
            </a:pPr>
            <a:r>
              <a:rPr lang="pt-BR" sz="2200" dirty="0" smtClean="0"/>
              <a:t>• </a:t>
            </a:r>
            <a:r>
              <a:rPr lang="pt-BR" sz="2200" dirty="0"/>
              <a:t>Otimismo quanto aos meios: crença no potencial democratizante da cultura e da educação que eles poderiam ter</a:t>
            </a:r>
            <a:r>
              <a:rPr lang="pt-BR" sz="2200" dirty="0" smtClean="0"/>
              <a:t>.</a:t>
            </a:r>
          </a:p>
          <a:p>
            <a:pPr marL="177800" indent="-177800">
              <a:spcAft>
                <a:spcPts val="1200"/>
              </a:spcAft>
            </a:pPr>
            <a:r>
              <a:rPr lang="pt-BR" sz="2200" dirty="0" smtClean="0"/>
              <a:t>• </a:t>
            </a:r>
            <a:r>
              <a:rPr lang="pt-BR" sz="2200" dirty="0"/>
              <a:t>Trabalho dentro de aparatos e instituições estatais.</a:t>
            </a:r>
          </a:p>
        </p:txBody>
      </p:sp>
      <p:sp>
        <p:nvSpPr>
          <p:cNvPr id="5" name="Retângulo 4"/>
          <p:cNvSpPr/>
          <p:nvPr/>
        </p:nvSpPr>
        <p:spPr>
          <a:xfrm>
            <a:off x="323528" y="5013176"/>
            <a:ext cx="2232248" cy="1200329"/>
          </a:xfrm>
          <a:prstGeom prst="rect">
            <a:avLst/>
          </a:prstGeom>
        </p:spPr>
        <p:txBody>
          <a:bodyPr wrap="square">
            <a:spAutoFit/>
          </a:bodyPr>
          <a:lstStyle/>
          <a:p>
            <a:r>
              <a:rPr lang="pt-BR" i="1" dirty="0"/>
              <a:t> Fonte: imagens - </a:t>
            </a:r>
            <a:r>
              <a:rPr lang="pt-BR" i="1" dirty="0">
                <a:hlinkClick r:id="rId3"/>
              </a:rPr>
              <a:t>Rangel (2010)</a:t>
            </a:r>
            <a:r>
              <a:rPr lang="pt-BR" i="1" dirty="0"/>
              <a:t> e </a:t>
            </a:r>
            <a:r>
              <a:rPr lang="pt-BR" i="1" dirty="0">
                <a:hlinkClick r:id="rId4"/>
              </a:rPr>
              <a:t>Rangel (2010a)</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56" y="188640"/>
            <a:ext cx="8229600" cy="1143000"/>
          </a:xfrm>
        </p:spPr>
        <p:txBody>
          <a:bodyPr>
            <a:noAutofit/>
          </a:bodyPr>
          <a:lstStyle/>
          <a:p>
            <a:r>
              <a:rPr lang="pt-BR" sz="4200" dirty="0">
                <a:latin typeface="Titillium Web" pitchFamily="2" charset="0"/>
                <a:cs typeface="Arial" charset="0"/>
              </a:rPr>
              <a:t>Rádio na </a:t>
            </a:r>
            <a:r>
              <a:rPr lang="pt-BR" sz="4200" dirty="0" smtClean="0">
                <a:latin typeface="Titillium Web" pitchFamily="2" charset="0"/>
                <a:cs typeface="Arial" charset="0"/>
              </a:rPr>
              <a:t>educação: </a:t>
            </a:r>
            <a:r>
              <a:rPr lang="pt-BR" sz="4200" dirty="0">
                <a:latin typeface="Titillium Web" pitchFamily="2" charset="0"/>
                <a:cs typeface="Arial" charset="0"/>
              </a:rPr>
              <a:t>a proposta de </a:t>
            </a:r>
            <a:r>
              <a:rPr lang="pt-BR" sz="4200" dirty="0" err="1">
                <a:latin typeface="Titillium Web" pitchFamily="2" charset="0"/>
                <a:cs typeface="Arial" charset="0"/>
              </a:rPr>
              <a:t>Roquette</a:t>
            </a:r>
            <a:r>
              <a:rPr lang="pt-BR" sz="4200" dirty="0">
                <a:latin typeface="Titillium Web" pitchFamily="2" charset="0"/>
                <a:cs typeface="Arial" charset="0"/>
              </a:rPr>
              <a:t>-Pinto (1884-1954</a:t>
            </a:r>
            <a:r>
              <a:rPr lang="pt-BR" sz="4200" dirty="0" smtClean="0">
                <a:latin typeface="Titillium Web" pitchFamily="2" charset="0"/>
                <a:cs typeface="Arial" charset="0"/>
              </a:rPr>
              <a:t>)</a:t>
            </a:r>
            <a:endParaRPr lang="pt-BR" sz="4200" dirty="0"/>
          </a:p>
        </p:txBody>
      </p:sp>
      <p:pic>
        <p:nvPicPr>
          <p:cNvPr id="18434" name="Picture 2" descr="https://dl.dropboxusercontent.com/u/1524601/Suportes/roquete_pinto.PNG"/>
          <p:cNvPicPr>
            <a:picLocks noChangeAspect="1" noChangeArrowheads="1"/>
          </p:cNvPicPr>
          <p:nvPr/>
        </p:nvPicPr>
        <p:blipFill>
          <a:blip r:embed="rId2" cstate="print"/>
          <a:srcRect/>
          <a:stretch>
            <a:fillRect/>
          </a:stretch>
        </p:blipFill>
        <p:spPr bwMode="auto">
          <a:xfrm>
            <a:off x="528400" y="1484784"/>
            <a:ext cx="2531432" cy="1909677"/>
          </a:xfrm>
          <a:prstGeom prst="rect">
            <a:avLst/>
          </a:prstGeom>
          <a:noFill/>
        </p:spPr>
      </p:pic>
      <p:sp>
        <p:nvSpPr>
          <p:cNvPr id="5" name="Retângulo 4"/>
          <p:cNvSpPr/>
          <p:nvPr/>
        </p:nvSpPr>
        <p:spPr>
          <a:xfrm>
            <a:off x="251519" y="3748390"/>
            <a:ext cx="8712969" cy="2554545"/>
          </a:xfrm>
          <a:prstGeom prst="rect">
            <a:avLst/>
          </a:prstGeom>
        </p:spPr>
        <p:txBody>
          <a:bodyPr wrap="square">
            <a:spAutoFit/>
          </a:bodyPr>
          <a:lstStyle/>
          <a:p>
            <a:pPr marL="177800" indent="-177800"/>
            <a:r>
              <a:rPr lang="pt-BR" sz="2000" dirty="0" smtClean="0"/>
              <a:t>• </a:t>
            </a:r>
            <a:r>
              <a:rPr lang="pt-BR" sz="2000" dirty="0"/>
              <a:t>“O pensamento </a:t>
            </a:r>
            <a:r>
              <a:rPr lang="pt-BR" sz="2000" dirty="0" err="1"/>
              <a:t>roqueteano</a:t>
            </a:r>
            <a:r>
              <a:rPr lang="pt-BR" sz="2000" dirty="0"/>
              <a:t> que fomentou o surgimento do rádio educativo tinha como princípio básico equacionar os problemas nacionais de saúde, de educação, de comunicação por meio de um instrumento considerado socialmente eficaz na medida em que era capaz de promover, </a:t>
            </a:r>
            <a:r>
              <a:rPr lang="pt-BR" sz="2000" dirty="0" smtClean="0"/>
              <a:t>progressivamente</a:t>
            </a:r>
            <a:r>
              <a:rPr lang="pt-BR" sz="2000" dirty="0"/>
              <a:t>, a integração nacional e a </a:t>
            </a:r>
            <a:r>
              <a:rPr lang="pt-BR" sz="2000" dirty="0" smtClean="0"/>
              <a:t>reelaborar </a:t>
            </a:r>
            <a:r>
              <a:rPr lang="pt-BR" sz="2000" dirty="0"/>
              <a:t>novas </a:t>
            </a:r>
            <a:r>
              <a:rPr lang="pt-BR" sz="2000" dirty="0" smtClean="0"/>
              <a:t/>
            </a:r>
            <a:br>
              <a:rPr lang="pt-BR" sz="2000" dirty="0" smtClean="0"/>
            </a:br>
            <a:r>
              <a:rPr lang="pt-BR" sz="2000" dirty="0" smtClean="0"/>
              <a:t>bases </a:t>
            </a:r>
            <a:r>
              <a:rPr lang="pt-BR" sz="2000" dirty="0"/>
              <a:t>para a formação de </a:t>
            </a:r>
            <a:r>
              <a:rPr lang="pt-BR" sz="2000" dirty="0" smtClean="0"/>
              <a:t>uma </a:t>
            </a:r>
            <a:r>
              <a:rPr lang="pt-BR" sz="2000" dirty="0"/>
              <a:t>identidade </a:t>
            </a:r>
            <a:r>
              <a:rPr lang="pt-BR" sz="2000" dirty="0" smtClean="0"/>
              <a:t/>
            </a:r>
            <a:br>
              <a:rPr lang="pt-BR" sz="2000" dirty="0" smtClean="0"/>
            </a:br>
            <a:r>
              <a:rPr lang="pt-BR" sz="2000" dirty="0" smtClean="0"/>
              <a:t>nacional </a:t>
            </a:r>
            <a:r>
              <a:rPr lang="pt-BR" sz="2000" dirty="0"/>
              <a:t>comprometida </a:t>
            </a:r>
            <a:r>
              <a:rPr lang="pt-BR" sz="2000" dirty="0" smtClean="0"/>
              <a:t>com </a:t>
            </a:r>
            <a:r>
              <a:rPr lang="pt-BR" sz="2000" dirty="0"/>
              <a:t>os padrões </a:t>
            </a:r>
            <a:r>
              <a:rPr lang="pt-BR" sz="2000" dirty="0" smtClean="0"/>
              <a:t/>
            </a:r>
            <a:br>
              <a:rPr lang="pt-BR" sz="2000" dirty="0" smtClean="0"/>
            </a:br>
            <a:r>
              <a:rPr lang="pt-BR" sz="2000" dirty="0" smtClean="0"/>
              <a:t>industriais</a:t>
            </a:r>
            <a:r>
              <a:rPr lang="pt-BR" sz="2000" dirty="0"/>
              <a:t>” (Rangel, 2010, p. 18).</a:t>
            </a:r>
          </a:p>
        </p:txBody>
      </p:sp>
      <p:sp>
        <p:nvSpPr>
          <p:cNvPr id="6" name="Retângulo 5"/>
          <p:cNvSpPr/>
          <p:nvPr/>
        </p:nvSpPr>
        <p:spPr>
          <a:xfrm>
            <a:off x="3275856" y="1412776"/>
            <a:ext cx="5184576" cy="2246769"/>
          </a:xfrm>
          <a:prstGeom prst="rect">
            <a:avLst/>
          </a:prstGeom>
        </p:spPr>
        <p:txBody>
          <a:bodyPr wrap="square">
            <a:spAutoFit/>
          </a:bodyPr>
          <a:lstStyle/>
          <a:p>
            <a:pPr marL="177800" indent="-177800"/>
            <a:r>
              <a:rPr lang="pt-BR" sz="2000" dirty="0" smtClean="0"/>
              <a:t>• “O museu social, o rádio e o cinema educativos foram três grandes paixões de </a:t>
            </a:r>
            <a:r>
              <a:rPr lang="pt-BR" sz="2000" dirty="0" err="1" smtClean="0"/>
              <a:t>Roquette-Pinto</a:t>
            </a:r>
            <a:r>
              <a:rPr lang="pt-BR" sz="2000" dirty="0" smtClean="0"/>
              <a:t>. Por estas paixões, teceu sua trajetória intelectual no campo científico brasileiro, conectando as </a:t>
            </a:r>
            <a:r>
              <a:rPr lang="pt-BR" sz="2000" dirty="0" err="1" smtClean="0"/>
              <a:t>ideias</a:t>
            </a:r>
            <a:r>
              <a:rPr lang="pt-BR" sz="2000" dirty="0" smtClean="0"/>
              <a:t> de formação, instrução e educação às de civilização e identidade nacional” (Rangel, 2010, p. 13-14).</a:t>
            </a:r>
            <a:endParaRPr lang="pt-BR" sz="2000" dirty="0"/>
          </a:p>
        </p:txBody>
      </p:sp>
      <p:sp>
        <p:nvSpPr>
          <p:cNvPr id="7" name="Retângulo 6"/>
          <p:cNvSpPr/>
          <p:nvPr/>
        </p:nvSpPr>
        <p:spPr>
          <a:xfrm>
            <a:off x="251520" y="6362439"/>
            <a:ext cx="2647969" cy="369332"/>
          </a:xfrm>
          <a:prstGeom prst="rect">
            <a:avLst/>
          </a:prstGeom>
        </p:spPr>
        <p:txBody>
          <a:bodyPr wrap="none">
            <a:spAutoFit/>
          </a:bodyPr>
          <a:lstStyle/>
          <a:p>
            <a:r>
              <a:rPr lang="pt-BR" i="1" dirty="0"/>
              <a:t>Fonte: imagem - </a:t>
            </a:r>
            <a:r>
              <a:rPr lang="pt-BR" i="1" dirty="0">
                <a:hlinkClick r:id="rId3"/>
              </a:rPr>
              <a:t>TV Escola</a:t>
            </a:r>
            <a:endParaRPr lang="pt-BR" dirty="0"/>
          </a:p>
        </p:txBody>
      </p:sp>
      <p:sp>
        <p:nvSpPr>
          <p:cNvPr id="3" name="CaixaDeTexto 2"/>
          <p:cNvSpPr txBox="1"/>
          <p:nvPr/>
        </p:nvSpPr>
        <p:spPr>
          <a:xfrm>
            <a:off x="467544" y="3409255"/>
            <a:ext cx="2891472" cy="307777"/>
          </a:xfrm>
          <a:prstGeom prst="rect">
            <a:avLst/>
          </a:prstGeom>
          <a:noFill/>
        </p:spPr>
        <p:txBody>
          <a:bodyPr wrap="square" rtlCol="0">
            <a:spAutoFit/>
          </a:bodyPr>
          <a:lstStyle/>
          <a:p>
            <a:r>
              <a:rPr lang="pt-BR" sz="1400" dirty="0">
                <a:hlinkClick r:id="rId4"/>
              </a:rPr>
              <a:t>https://</a:t>
            </a:r>
            <a:r>
              <a:rPr lang="pt-BR" sz="1400" dirty="0" smtClean="0">
                <a:hlinkClick r:id="rId4"/>
              </a:rPr>
              <a:t>youtu.be/3Pq_f9BdupM</a:t>
            </a:r>
            <a:r>
              <a:rPr lang="pt-BR" sz="1400" dirty="0" smtClean="0"/>
              <a:t> </a:t>
            </a:r>
            <a:endParaRPr lang="pt-B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864" y="341784"/>
            <a:ext cx="8229600" cy="1143000"/>
          </a:xfrm>
        </p:spPr>
        <p:txBody>
          <a:bodyPr>
            <a:noAutofit/>
          </a:bodyPr>
          <a:lstStyle/>
          <a:p>
            <a:r>
              <a:rPr lang="pt-BR" dirty="0">
                <a:latin typeface="Titillium Web" pitchFamily="2" charset="0"/>
                <a:cs typeface="Arial" charset="0"/>
              </a:rPr>
              <a:t>Rádio na educação - etapa inicial: iniciativas e impasses</a:t>
            </a:r>
          </a:p>
        </p:txBody>
      </p:sp>
      <p:sp>
        <p:nvSpPr>
          <p:cNvPr id="5" name="CaixaDeTexto 4"/>
          <p:cNvSpPr txBox="1"/>
          <p:nvPr/>
        </p:nvSpPr>
        <p:spPr>
          <a:xfrm>
            <a:off x="179512" y="1700808"/>
            <a:ext cx="8928992" cy="4832092"/>
          </a:xfrm>
          <a:prstGeom prst="rect">
            <a:avLst/>
          </a:prstGeom>
          <a:noFill/>
        </p:spPr>
        <p:txBody>
          <a:bodyPr wrap="square" rtlCol="0">
            <a:spAutoFit/>
          </a:bodyPr>
          <a:lstStyle/>
          <a:p>
            <a:pPr marL="177800" indent="-177800">
              <a:spcAft>
                <a:spcPts val="1200"/>
              </a:spcAft>
            </a:pPr>
            <a:r>
              <a:rPr lang="pt-BR" sz="2400" dirty="0"/>
              <a:t>• Rádio Sociedade do Rio de Janeiro - criada em 1923 e cedida ao governo em 1936 (integra hoje o sistema de rádio do </a:t>
            </a:r>
            <a:r>
              <a:rPr lang="pt-BR" sz="2400" dirty="0" smtClean="0"/>
              <a:t>MEC).</a:t>
            </a:r>
            <a:endParaRPr lang="pt-BR" sz="2400" dirty="0" smtClean="0"/>
          </a:p>
          <a:p>
            <a:pPr marL="177800" indent="-177800">
              <a:spcAft>
                <a:spcPts val="1200"/>
              </a:spcAft>
            </a:pPr>
            <a:r>
              <a:rPr lang="pt-BR" sz="2400" dirty="0" smtClean="0"/>
              <a:t>• </a:t>
            </a:r>
            <a:r>
              <a:rPr lang="pt-BR" sz="2400" dirty="0"/>
              <a:t>Rádio Escola Municipal do Distrito Federal - criada em 1934, possuía princípios associados à EAD (</a:t>
            </a:r>
            <a:r>
              <a:rPr lang="pt-BR" sz="2400" dirty="0" smtClean="0"/>
              <a:t>alunos-ouvintes </a:t>
            </a:r>
            <a:r>
              <a:rPr lang="pt-BR" sz="2400" dirty="0"/>
              <a:t>recebiam apostilas</a:t>
            </a:r>
            <a:r>
              <a:rPr lang="pt-BR" sz="2400" dirty="0" smtClean="0"/>
              <a:t>).</a:t>
            </a:r>
          </a:p>
          <a:p>
            <a:r>
              <a:rPr lang="pt-BR" sz="2400" dirty="0" smtClean="0"/>
              <a:t>• </a:t>
            </a:r>
            <a:r>
              <a:rPr lang="pt-BR" sz="2400" dirty="0"/>
              <a:t>Impasses:</a:t>
            </a:r>
          </a:p>
          <a:p>
            <a:pPr marL="719138" indent="-177800"/>
            <a:r>
              <a:rPr lang="pt-BR" sz="2000" dirty="0"/>
              <a:t>• Caráter amador e altruísta das iniciativas foi solapado pelo </a:t>
            </a:r>
            <a:r>
              <a:rPr lang="pt-BR" sz="2000" dirty="0" err="1"/>
              <a:t>privatismo</a:t>
            </a:r>
            <a:r>
              <a:rPr lang="pt-BR" sz="2000" dirty="0"/>
              <a:t>/comercialismo</a:t>
            </a:r>
            <a:r>
              <a:rPr lang="pt-BR" sz="2000" dirty="0" smtClean="0"/>
              <a:t>.</a:t>
            </a:r>
            <a:endParaRPr lang="pt-BR" sz="2000" dirty="0"/>
          </a:p>
          <a:p>
            <a:pPr marL="719138" indent="-177800"/>
            <a:r>
              <a:rPr lang="pt-BR" sz="2000" dirty="0" smtClean="0"/>
              <a:t>• </a:t>
            </a:r>
            <a:r>
              <a:rPr lang="pt-BR" sz="2000" dirty="0"/>
              <a:t>A ideia de articular educação, ciência e arte, através do rádio, nunca foi hegemônica nas esferas governamentais</a:t>
            </a:r>
            <a:r>
              <a:rPr lang="pt-BR" sz="2000" dirty="0" smtClean="0"/>
              <a:t>.</a:t>
            </a:r>
          </a:p>
          <a:p>
            <a:pPr marL="719138" indent="-177800">
              <a:spcAft>
                <a:spcPts val="1200"/>
              </a:spcAft>
            </a:pPr>
            <a:r>
              <a:rPr lang="pt-BR" sz="2000" dirty="0" smtClean="0"/>
              <a:t>• </a:t>
            </a:r>
            <a:r>
              <a:rPr lang="pt-BR" sz="2000" dirty="0"/>
              <a:t>O modelo de </a:t>
            </a:r>
            <a:r>
              <a:rPr lang="pt-BR" sz="2000" dirty="0" err="1"/>
              <a:t>Roquette</a:t>
            </a:r>
            <a:r>
              <a:rPr lang="pt-BR" sz="2000" dirty="0"/>
              <a:t>-Pinto se aproxima </a:t>
            </a:r>
            <a:r>
              <a:rPr lang="pt-BR" sz="2000" dirty="0" smtClean="0"/>
              <a:t/>
            </a:r>
            <a:br>
              <a:rPr lang="pt-BR" sz="2000" dirty="0" smtClean="0"/>
            </a:br>
            <a:r>
              <a:rPr lang="pt-BR" sz="2000" dirty="0" smtClean="0"/>
              <a:t>vertente </a:t>
            </a:r>
            <a:r>
              <a:rPr lang="pt-BR" sz="2000" dirty="0"/>
              <a:t>da estatal europeia (até o anos </a:t>
            </a:r>
            <a:r>
              <a:rPr lang="pt-BR" sz="2000" dirty="0" smtClean="0"/>
              <a:t/>
            </a:r>
            <a:br>
              <a:rPr lang="pt-BR" sz="2000" dirty="0" smtClean="0"/>
            </a:br>
            <a:r>
              <a:rPr lang="pt-BR" sz="2000" dirty="0" smtClean="0"/>
              <a:t>1990</a:t>
            </a:r>
            <a:r>
              <a:rPr lang="pt-BR" sz="2000" dirty="0"/>
              <a:t>).</a:t>
            </a:r>
          </a:p>
          <a:p>
            <a:endParaRPr lang="pt-BR" dirty="0"/>
          </a:p>
        </p:txBody>
      </p:sp>
      <p:sp>
        <p:nvSpPr>
          <p:cNvPr id="6" name="Retângulo 5"/>
          <p:cNvSpPr/>
          <p:nvPr/>
        </p:nvSpPr>
        <p:spPr>
          <a:xfrm>
            <a:off x="199357" y="6256481"/>
            <a:ext cx="2181816" cy="369332"/>
          </a:xfrm>
          <a:prstGeom prst="rect">
            <a:avLst/>
          </a:prstGeom>
        </p:spPr>
        <p:txBody>
          <a:bodyPr wrap="none">
            <a:spAutoFit/>
          </a:bodyPr>
          <a:lstStyle/>
          <a:p>
            <a:r>
              <a:rPr lang="pt-BR" i="1" dirty="0"/>
              <a:t> Fonte: Rangel (2010)</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493" y="33052"/>
            <a:ext cx="8229600" cy="1143000"/>
          </a:xfrm>
        </p:spPr>
        <p:txBody>
          <a:bodyPr/>
          <a:lstStyle/>
          <a:p>
            <a:r>
              <a:rPr lang="pt-BR" dirty="0" smtClean="0"/>
              <a:t>Modelos de broadcasting</a:t>
            </a:r>
            <a:endParaRPr lang="pt-BR" dirty="0"/>
          </a:p>
        </p:txBody>
      </p:sp>
      <p:pic>
        <p:nvPicPr>
          <p:cNvPr id="3" name="Imagem 2"/>
          <p:cNvPicPr>
            <a:picLocks noChangeAspect="1"/>
          </p:cNvPicPr>
          <p:nvPr/>
        </p:nvPicPr>
        <p:blipFill>
          <a:blip r:embed="rId2"/>
          <a:stretch>
            <a:fillRect/>
          </a:stretch>
        </p:blipFill>
        <p:spPr>
          <a:xfrm>
            <a:off x="466493" y="1277151"/>
            <a:ext cx="3873712" cy="2068914"/>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973" y="1268760"/>
            <a:ext cx="3707904" cy="2085696"/>
          </a:xfrm>
          <a:prstGeom prst="rect">
            <a:avLst/>
          </a:prstGeom>
        </p:spPr>
      </p:pic>
      <p:sp>
        <p:nvSpPr>
          <p:cNvPr id="5" name="Seta para a Direita 4"/>
          <p:cNvSpPr/>
          <p:nvPr/>
        </p:nvSpPr>
        <p:spPr>
          <a:xfrm rot="13765981">
            <a:off x="2643363" y="4228171"/>
            <a:ext cx="18574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18463527">
            <a:off x="4309340" y="4207404"/>
            <a:ext cx="18574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610676" y="3565938"/>
            <a:ext cx="2520280" cy="2031325"/>
          </a:xfrm>
          <a:prstGeom prst="rect">
            <a:avLst/>
          </a:prstGeom>
          <a:noFill/>
        </p:spPr>
        <p:txBody>
          <a:bodyPr wrap="square" rtlCol="0">
            <a:spAutoFit/>
          </a:bodyPr>
          <a:lstStyle/>
          <a:p>
            <a:r>
              <a:rPr lang="pt-BR" b="1" dirty="0" smtClean="0"/>
              <a:t>Voltado do mercado</a:t>
            </a:r>
          </a:p>
          <a:p>
            <a:pPr marL="285750" indent="-285750">
              <a:buFont typeface="Arial" panose="020B0604020202020204" pitchFamily="34" charset="0"/>
              <a:buChar char="•"/>
            </a:pPr>
            <a:r>
              <a:rPr lang="pt-BR" dirty="0" smtClean="0"/>
              <a:t>Preocupações audiência são a marca principal</a:t>
            </a:r>
          </a:p>
          <a:p>
            <a:pPr marL="285750" indent="-285750">
              <a:buFont typeface="Arial" panose="020B0604020202020204" pitchFamily="34" charset="0"/>
              <a:buChar char="•"/>
            </a:pPr>
            <a:r>
              <a:rPr lang="pt-BR" dirty="0" smtClean="0"/>
              <a:t>Competição entre emissoras</a:t>
            </a:r>
          </a:p>
          <a:p>
            <a:pPr marL="285750" indent="-285750">
              <a:buFont typeface="Arial" panose="020B0604020202020204" pitchFamily="34" charset="0"/>
              <a:buChar char="•"/>
            </a:pPr>
            <a:r>
              <a:rPr lang="pt-BR" dirty="0" smtClean="0"/>
              <a:t>Países: EUA - modelo</a:t>
            </a:r>
            <a:endParaRPr lang="pt-BR" dirty="0"/>
          </a:p>
        </p:txBody>
      </p:sp>
      <p:sp>
        <p:nvSpPr>
          <p:cNvPr id="8" name="CaixaDeTexto 7"/>
          <p:cNvSpPr txBox="1"/>
          <p:nvPr/>
        </p:nvSpPr>
        <p:spPr>
          <a:xfrm>
            <a:off x="6135962" y="3556655"/>
            <a:ext cx="2707162" cy="1477328"/>
          </a:xfrm>
          <a:prstGeom prst="rect">
            <a:avLst/>
          </a:prstGeom>
          <a:noFill/>
        </p:spPr>
        <p:txBody>
          <a:bodyPr wrap="square" rtlCol="0">
            <a:spAutoFit/>
          </a:bodyPr>
          <a:lstStyle/>
          <a:p>
            <a:r>
              <a:rPr lang="pt-BR" b="1" dirty="0" smtClean="0"/>
              <a:t>Voltado do serviço público</a:t>
            </a:r>
          </a:p>
          <a:p>
            <a:pPr marL="285750" indent="-285750">
              <a:buFont typeface="Arial" panose="020B0604020202020204" pitchFamily="34" charset="0"/>
              <a:buChar char="•"/>
            </a:pPr>
            <a:r>
              <a:rPr lang="pt-BR" dirty="0" smtClean="0"/>
              <a:t>Preocupações educativas e culturais</a:t>
            </a:r>
          </a:p>
          <a:p>
            <a:pPr marL="285750" indent="-285750">
              <a:buFont typeface="Arial" panose="020B0604020202020204" pitchFamily="34" charset="0"/>
              <a:buChar char="•"/>
            </a:pPr>
            <a:r>
              <a:rPr lang="pt-BR" dirty="0" smtClean="0"/>
              <a:t>Monopólio estatal</a:t>
            </a:r>
          </a:p>
          <a:p>
            <a:pPr marL="285750" indent="-285750">
              <a:buFont typeface="Arial" panose="020B0604020202020204" pitchFamily="34" charset="0"/>
              <a:buChar char="•"/>
            </a:pPr>
            <a:r>
              <a:rPr lang="pt-BR" dirty="0" smtClean="0"/>
              <a:t>Países/Região: Europa </a:t>
            </a:r>
            <a:endParaRPr lang="pt-BR" dirty="0"/>
          </a:p>
        </p:txBody>
      </p:sp>
    </p:spTree>
    <p:extLst>
      <p:ext uri="{BB962C8B-B14F-4D97-AF65-F5344CB8AC3E}">
        <p14:creationId xmlns:p14="http://schemas.microsoft.com/office/powerpoint/2010/main" val="380840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Titillium Web" pitchFamily="2" charset="0"/>
                <a:cs typeface="Arial" charset="0"/>
              </a:rPr>
              <a:t>Rádio, Sociedade e Educação</a:t>
            </a:r>
          </a:p>
        </p:txBody>
      </p:sp>
      <p:sp>
        <p:nvSpPr>
          <p:cNvPr id="4" name="CaixaDeTexto 3"/>
          <p:cNvSpPr txBox="1"/>
          <p:nvPr/>
        </p:nvSpPr>
        <p:spPr>
          <a:xfrm>
            <a:off x="251520" y="1268760"/>
            <a:ext cx="8784976" cy="5770811"/>
          </a:xfrm>
          <a:prstGeom prst="rect">
            <a:avLst/>
          </a:prstGeom>
          <a:noFill/>
        </p:spPr>
        <p:txBody>
          <a:bodyPr wrap="square" rtlCol="0">
            <a:spAutoFit/>
          </a:bodyPr>
          <a:lstStyle/>
          <a:p>
            <a:pPr marL="177800" indent="-177800"/>
            <a:r>
              <a:rPr lang="pt-BR" sz="2200" dirty="0"/>
              <a:t>• </a:t>
            </a:r>
            <a:r>
              <a:rPr lang="pt-BR" sz="2200" b="1" dirty="0"/>
              <a:t>Movimento de Educação de Base - MEB:</a:t>
            </a:r>
            <a:r>
              <a:rPr lang="pt-BR" sz="2200" dirty="0"/>
              <a:t> viabilizado (CNBB) no bojo de série de esforços de educação popular (CPC/UNE, MCP, etc.) dos anos 1950-60. Marcas</a:t>
            </a:r>
            <a:r>
              <a:rPr lang="pt-BR" sz="2200" dirty="0" smtClean="0"/>
              <a:t>:</a:t>
            </a:r>
          </a:p>
          <a:p>
            <a:pPr marL="630238" lvl="1" indent="-173038">
              <a:spcAft>
                <a:spcPts val="600"/>
              </a:spcAft>
            </a:pPr>
            <a:r>
              <a:rPr lang="pt-BR" sz="2000" dirty="0" smtClean="0"/>
              <a:t>• Teve “como instrumento pedagógico básico o rádio, [...] o uso de técnicas de comunicação, consideradas avançadas para a época, numa perspectiva de fazer Educação a distância, mas também a sua interação com as atividades locais” (Peixoto Filho, 2010, p. 23).</a:t>
            </a:r>
          </a:p>
          <a:p>
            <a:pPr marL="630238" lvl="1" indent="-173038">
              <a:spcAft>
                <a:spcPts val="1200"/>
              </a:spcAft>
            </a:pPr>
            <a:r>
              <a:rPr lang="pt-BR" sz="2000" dirty="0" smtClean="0"/>
              <a:t>• Aponta para perspectiva participativa que predominará no movimento de rádios populares/comunitárias: “O compromisso fundamental residia em acreditar que o pessoal da comunidade deveria assumir a condução dos trabalhos” (idem, p. 26).</a:t>
            </a:r>
          </a:p>
          <a:p>
            <a:pPr marL="177800" lvl="1" indent="-177800"/>
            <a:r>
              <a:rPr lang="pt-BR" sz="2200" dirty="0" smtClean="0"/>
              <a:t>• </a:t>
            </a:r>
            <a:r>
              <a:rPr lang="pt-BR" sz="2200" dirty="0"/>
              <a:t>No contexto do regime militar a “resposta” </a:t>
            </a:r>
            <a:r>
              <a:rPr lang="pt-BR" sz="2200" dirty="0" smtClean="0"/>
              <a:t/>
            </a:r>
            <a:br>
              <a:rPr lang="pt-BR" sz="2200" dirty="0" smtClean="0"/>
            </a:br>
            <a:r>
              <a:rPr lang="pt-BR" sz="2200" dirty="0" smtClean="0"/>
              <a:t>ao </a:t>
            </a:r>
            <a:r>
              <a:rPr lang="pt-BR" sz="2200" dirty="0"/>
              <a:t>desafio educativo, a partir da tecnologia, </a:t>
            </a:r>
            <a:r>
              <a:rPr lang="pt-BR" sz="2200" dirty="0" smtClean="0"/>
              <a:t/>
            </a:r>
            <a:br>
              <a:rPr lang="pt-BR" sz="2200" dirty="0" smtClean="0"/>
            </a:br>
            <a:r>
              <a:rPr lang="pt-BR" sz="2200" dirty="0" smtClean="0"/>
              <a:t>deu-se </a:t>
            </a:r>
            <a:r>
              <a:rPr lang="pt-BR" sz="2200" dirty="0"/>
              <a:t>com projetos de tendência tecnicista, </a:t>
            </a:r>
            <a:r>
              <a:rPr lang="pt-BR" sz="2200" dirty="0" smtClean="0"/>
              <a:t/>
            </a:r>
            <a:br>
              <a:rPr lang="pt-BR" sz="2200" dirty="0" smtClean="0"/>
            </a:br>
            <a:r>
              <a:rPr lang="pt-BR" sz="2200" dirty="0" smtClean="0"/>
              <a:t>como </a:t>
            </a:r>
            <a:r>
              <a:rPr lang="pt-BR" sz="2200" dirty="0"/>
              <a:t>o Projeto Minerva (1970), de </a:t>
            </a:r>
            <a:r>
              <a:rPr lang="pt-BR" sz="2200" dirty="0" smtClean="0"/>
              <a:t/>
            </a:r>
            <a:br>
              <a:rPr lang="pt-BR" sz="2200" dirty="0" smtClean="0"/>
            </a:br>
            <a:r>
              <a:rPr lang="pt-BR" sz="2200" dirty="0" smtClean="0"/>
              <a:t>alfabetização </a:t>
            </a:r>
            <a:r>
              <a:rPr lang="pt-BR" sz="2200" dirty="0"/>
              <a:t>de adultos.</a:t>
            </a:r>
          </a:p>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597</Words>
  <Application>Microsoft Office PowerPoint</Application>
  <PresentationFormat>Apresentação na tela (4:3)</PresentationFormat>
  <Paragraphs>91</Paragraphs>
  <Slides>15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Calibri</vt:lpstr>
      <vt:lpstr>Titillium Web</vt:lpstr>
      <vt:lpstr>Tema do Office</vt:lpstr>
      <vt:lpstr>Apresentação do PowerPoint</vt:lpstr>
      <vt:lpstr>História - questões para a comunicação e educação</vt:lpstr>
      <vt:lpstr>História - questões para a comunicação e educação</vt:lpstr>
      <vt:lpstr>Panorama cronológico de propostas/experiências</vt:lpstr>
      <vt:lpstr>Pioneiros da comunicação educativa com uso dos meios</vt:lpstr>
      <vt:lpstr>Rádio na educação: a proposta de Roquette-Pinto (1884-1954)</vt:lpstr>
      <vt:lpstr>Rádio na educação - etapa inicial: iniciativas e impasses</vt:lpstr>
      <vt:lpstr>Modelos de broadcasting</vt:lpstr>
      <vt:lpstr>Rádio, Sociedade e Educação</vt:lpstr>
      <vt:lpstr>Rádio e Educomunicação</vt:lpstr>
      <vt:lpstr>Rádio e Educomunicação</vt:lpstr>
      <vt:lpstr>Experiências - Projetos</vt:lpstr>
      <vt:lpstr>Experiências - Projetos</vt:lpstr>
      <vt:lpstr>Experiências - Projetos - Políticas</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richardromancini</dc:creator>
  <cp:lastModifiedBy>Usuário do Windows</cp:lastModifiedBy>
  <cp:revision>28</cp:revision>
  <dcterms:created xsi:type="dcterms:W3CDTF">2014-05-16T15:49:27Z</dcterms:created>
  <dcterms:modified xsi:type="dcterms:W3CDTF">2020-05-13T02:18:32Z</dcterms:modified>
</cp:coreProperties>
</file>