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Ex1.xml" ContentType="application/vnd.ms-office.chartex+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2" r:id="rId2"/>
    <p:sldId id="275" r:id="rId3"/>
    <p:sldId id="303" r:id="rId4"/>
    <p:sldId id="304" r:id="rId5"/>
    <p:sldId id="278" r:id="rId6"/>
    <p:sldId id="307" r:id="rId7"/>
    <p:sldId id="306" r:id="rId8"/>
    <p:sldId id="308" r:id="rId9"/>
    <p:sldId id="305" r:id="rId10"/>
    <p:sldId id="309" r:id="rId11"/>
    <p:sldId id="310" r:id="rId12"/>
    <p:sldId id="311" r:id="rId13"/>
    <p:sldId id="312" r:id="rId14"/>
    <p:sldId id="313" r:id="rId15"/>
    <p:sldId id="314" r:id="rId16"/>
    <p:sldId id="315" r:id="rId17"/>
    <p:sldId id="316" r:id="rId18"/>
    <p:sldId id="317" r:id="rId19"/>
    <p:sldId id="319" r:id="rId20"/>
    <p:sldId id="318" r:id="rId21"/>
    <p:sldId id="320" r:id="rId22"/>
    <p:sldId id="321" r:id="rId23"/>
    <p:sldId id="322" r:id="rId24"/>
    <p:sldId id="323" r:id="rId25"/>
    <p:sldId id="325" r:id="rId26"/>
    <p:sldId id="326" r:id="rId27"/>
    <p:sldId id="327" r:id="rId28"/>
    <p:sldId id="330" r:id="rId29"/>
    <p:sldId id="333" r:id="rId30"/>
    <p:sldId id="328" r:id="rId31"/>
    <p:sldId id="329" r:id="rId32"/>
    <p:sldId id="331" r:id="rId33"/>
    <p:sldId id="332" r:id="rId34"/>
    <p:sldId id="334" r:id="rId35"/>
    <p:sldId id="335" r:id="rId36"/>
    <p:sldId id="336" r:id="rId37"/>
    <p:sldId id="337" r:id="rId38"/>
    <p:sldId id="338" r:id="rId39"/>
    <p:sldId id="339" r:id="rId40"/>
    <p:sldId id="272" r:id="rId41"/>
    <p:sldId id="273" r:id="rId42"/>
    <p:sldId id="277" r:id="rId43"/>
    <p:sldId id="274" r:id="rId44"/>
    <p:sldId id="279" r:id="rId45"/>
    <p:sldId id="263" r:id="rId46"/>
    <p:sldId id="264" r:id="rId47"/>
    <p:sldId id="266" r:id="rId48"/>
    <p:sldId id="268" r:id="rId49"/>
    <p:sldId id="270" r:id="rId50"/>
    <p:sldId id="283" r:id="rId51"/>
    <p:sldId id="280" r:id="rId52"/>
    <p:sldId id="281" r:id="rId53"/>
    <p:sldId id="284" r:id="rId54"/>
    <p:sldId id="282" r:id="rId55"/>
    <p:sldId id="285" r:id="rId56"/>
    <p:sldId id="286" r:id="rId57"/>
    <p:sldId id="287" r:id="rId58"/>
    <p:sldId id="288" r:id="rId59"/>
    <p:sldId id="289" r:id="rId60"/>
    <p:sldId id="290" r:id="rId61"/>
    <p:sldId id="291" r:id="rId62"/>
    <p:sldId id="292" r:id="rId63"/>
    <p:sldId id="296" r:id="rId64"/>
    <p:sldId id="297" r:id="rId65"/>
    <p:sldId id="298" r:id="rId66"/>
    <p:sldId id="299" r:id="rId67"/>
    <p:sldId id="302" r:id="rId68"/>
    <p:sldId id="300" r:id="rId69"/>
    <p:sldId id="301" r:id="rId70"/>
    <p:sldId id="324"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5785" autoAdjust="0"/>
  </p:normalViewPr>
  <p:slideViewPr>
    <p:cSldViewPr snapToGrid="0">
      <p:cViewPr varScale="1">
        <p:scale>
          <a:sx n="109" d="100"/>
          <a:sy n="109" d="100"/>
        </p:scale>
        <p:origin x="4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erick\Dropbox\Versoes%20-%20disserta&#231;&#227;o\versao%20final\caracteriza&#231;&#227;o%20-%20chaid%20secov2.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Planilha2!$I$3:$I$6</cx:f>
        <cx:lvl ptCount="4">
          <cx:pt idx="0">Medias de dispersão</cx:pt>
          <cx:pt idx="1">Análises geográficas</cx:pt>
          <cx:pt idx="2">Árvores de regressão</cx:pt>
          <cx:pt idx="3">Um ou mais métodos combinados</cx:pt>
        </cx:lvl>
      </cx:strDim>
      <cx:numDim type="size">
        <cx:f>Planilha2!$J$3:$J$6</cx:f>
        <cx:lvl ptCount="4" formatCode="0%">
          <cx:pt idx="0">0.59999999999999998</cx:pt>
          <cx:pt idx="1">0.20000000000000001</cx:pt>
          <cx:pt idx="2">0.10000000000000001</cx:pt>
          <cx:pt idx="3">0.10000000000000001</cx:pt>
        </cx:lvl>
      </cx:numDim>
    </cx:data>
  </cx:chartData>
  <cx:chart>
    <cx:title pos="t" align="ctr" overlay="0">
      <cx:tx>
        <cx:txData>
          <cx:v>Variabilidade - Abordagens</cx:v>
        </cx:txData>
      </cx:tx>
      <cx:txPr>
        <a:bodyPr spcFirstLastPara="1" vertOverflow="ellipsis" horzOverflow="overflow" wrap="square" lIns="0" tIns="0" rIns="0" bIns="0" anchor="ctr" anchorCtr="1"/>
        <a:lstStyle/>
        <a:p>
          <a:pPr algn="ctr" rtl="0">
            <a:defRPr/>
          </a:pPr>
          <a:r>
            <a:rPr lang="pt-BR" sz="1400" b="0" i="0" u="none" strike="noStrike" baseline="0">
              <a:solidFill>
                <a:sysClr val="windowText" lastClr="000000">
                  <a:lumMod val="65000"/>
                  <a:lumOff val="35000"/>
                </a:sysClr>
              </a:solidFill>
              <a:latin typeface="Calibri" panose="020F0502020204030204"/>
            </a:rPr>
            <a:t>Variabilidade - Abordagens</a:t>
          </a:r>
        </a:p>
      </cx:txPr>
    </cx:title>
    <cx:plotArea>
      <cx:plotAreaRegion>
        <cx:series layoutId="treemap" uniqueId="{7D2CBC94-8CFA-44E0-838F-F7311A0B5C56}">
          <cx:dataLabels pos="inEnd">
            <cx:visibility seriesName="0" categoryName="1" value="0"/>
          </cx:dataLabels>
          <cx:dataId val="0"/>
          <cx:layoutPr>
            <cx:parentLabelLayout val="overlapping"/>
          </cx:layoutPr>
        </cx:series>
      </cx:plotAreaRegion>
    </cx:plotArea>
    <cx:legend pos="t"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6F007-C1FB-43EE-B698-A5C508BEED8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pt-BR"/>
        </a:p>
      </dgm:t>
    </dgm:pt>
    <dgm:pt modelId="{4093FB09-1EA8-4D22-89E1-556A7F14B0DA}">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a:effectLst>
                <a:outerShdw blurRad="38100" dist="38100" dir="2700000" algn="tl">
                  <a:srgbClr val="000000">
                    <a:alpha val="43137"/>
                  </a:srgbClr>
                </a:outerShdw>
              </a:effectLst>
            </a:rPr>
            <a:t>Variável dependente</a:t>
          </a:r>
        </a:p>
      </dgm:t>
    </dgm:pt>
    <dgm:pt modelId="{AE5F937D-F73E-4F46-8C76-AEDB1DEB4E54}" type="parTrans" cxnId="{92B89E98-CF16-4103-A44D-06DC813B58B4}">
      <dgm:prSet/>
      <dgm:spPr/>
      <dgm:t>
        <a:bodyPr/>
        <a:lstStyle/>
        <a:p>
          <a:endParaRPr lang="pt-BR">
            <a:effectLst>
              <a:outerShdw blurRad="38100" dist="38100" dir="2700000" algn="tl">
                <a:srgbClr val="000000">
                  <a:alpha val="43137"/>
                </a:srgbClr>
              </a:outerShdw>
            </a:effectLst>
          </a:endParaRPr>
        </a:p>
      </dgm:t>
    </dgm:pt>
    <dgm:pt modelId="{BB202412-D8AC-4A99-8889-55B4AEEF7462}" type="sibTrans" cxnId="{92B89E98-CF16-4103-A44D-06DC813B58B4}">
      <dgm:prSet/>
      <dgm:spPr/>
      <dgm:t>
        <a:bodyPr/>
        <a:lstStyle/>
        <a:p>
          <a:endParaRPr lang="pt-BR">
            <a:effectLst>
              <a:outerShdw blurRad="38100" dist="38100" dir="2700000" algn="tl">
                <a:srgbClr val="000000">
                  <a:alpha val="43137"/>
                </a:srgbClr>
              </a:outerShdw>
            </a:effectLst>
          </a:endParaRPr>
        </a:p>
      </dgm:t>
    </dgm:pt>
    <dgm:pt modelId="{E41BEF38-3B2E-4A87-B8AD-E83964750D0A}">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a:effectLst>
                <a:outerShdw blurRad="38100" dist="38100" dir="2700000" algn="tl">
                  <a:srgbClr val="000000">
                    <a:alpha val="43137"/>
                  </a:srgbClr>
                </a:outerShdw>
              </a:effectLst>
            </a:rPr>
            <a:t>Velocidade </a:t>
          </a:r>
          <a:r>
            <a:rPr lang="pt-BR" u="sng" dirty="0">
              <a:effectLst>
                <a:outerShdw blurRad="38100" dist="38100" dir="2700000" algn="tl">
                  <a:srgbClr val="000000">
                    <a:alpha val="43137"/>
                  </a:srgbClr>
                </a:outerShdw>
              </a:effectLst>
            </a:rPr>
            <a:t>ou</a:t>
          </a:r>
        </a:p>
      </dgm:t>
    </dgm:pt>
    <dgm:pt modelId="{BB93073B-F791-4AA9-B26C-514A64725271}" type="parTrans" cxnId="{DB95BAFF-4879-4309-84C4-2769A2036418}">
      <dgm:prSet/>
      <dgm:spPr/>
      <dgm:t>
        <a:bodyPr/>
        <a:lstStyle/>
        <a:p>
          <a:endParaRPr lang="pt-BR">
            <a:effectLst>
              <a:outerShdw blurRad="38100" dist="38100" dir="2700000" algn="tl">
                <a:srgbClr val="000000">
                  <a:alpha val="43137"/>
                </a:srgbClr>
              </a:outerShdw>
            </a:effectLst>
          </a:endParaRPr>
        </a:p>
      </dgm:t>
    </dgm:pt>
    <dgm:pt modelId="{CAC003B9-3BF9-4F20-8ACF-81C979AE4610}" type="sibTrans" cxnId="{DB95BAFF-4879-4309-84C4-2769A2036418}">
      <dgm:prSet/>
      <dgm:spPr/>
      <dgm:t>
        <a:bodyPr/>
        <a:lstStyle/>
        <a:p>
          <a:endParaRPr lang="pt-BR">
            <a:effectLst>
              <a:outerShdw blurRad="38100" dist="38100" dir="2700000" algn="tl">
                <a:srgbClr val="000000">
                  <a:alpha val="43137"/>
                </a:srgbClr>
              </a:outerShdw>
            </a:effectLst>
          </a:endParaRPr>
        </a:p>
      </dgm:t>
    </dgm:pt>
    <dgm:pt modelId="{C8E39000-8257-4DA8-860E-D577E35D41E3}">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a:effectLst>
                <a:outerShdw blurRad="38100" dist="38100" dir="2700000" algn="tl">
                  <a:srgbClr val="000000">
                    <a:alpha val="43137"/>
                  </a:srgbClr>
                </a:outerShdw>
              </a:effectLst>
            </a:rPr>
            <a:t>Distância linear percorrida no intervalo de medição</a:t>
          </a:r>
        </a:p>
      </dgm:t>
    </dgm:pt>
    <dgm:pt modelId="{570EE3DE-2921-4A33-8F44-7AFFE4FC8E96}" type="parTrans" cxnId="{6F433D3C-F4F8-4EBA-AD2D-87DCB3FF6E78}">
      <dgm:prSet/>
      <dgm:spPr/>
      <dgm:t>
        <a:bodyPr/>
        <a:lstStyle/>
        <a:p>
          <a:endParaRPr lang="pt-BR">
            <a:effectLst>
              <a:outerShdw blurRad="38100" dist="38100" dir="2700000" algn="tl">
                <a:srgbClr val="000000">
                  <a:alpha val="43137"/>
                </a:srgbClr>
              </a:outerShdw>
            </a:effectLst>
          </a:endParaRPr>
        </a:p>
      </dgm:t>
    </dgm:pt>
    <dgm:pt modelId="{B7B1BE01-F857-4719-9234-0075930E806D}" type="sibTrans" cxnId="{6F433D3C-F4F8-4EBA-AD2D-87DCB3FF6E78}">
      <dgm:prSet/>
      <dgm:spPr/>
      <dgm:t>
        <a:bodyPr/>
        <a:lstStyle/>
        <a:p>
          <a:endParaRPr lang="pt-BR">
            <a:effectLst>
              <a:outerShdw blurRad="38100" dist="38100" dir="2700000" algn="tl">
                <a:srgbClr val="000000">
                  <a:alpha val="43137"/>
                </a:srgbClr>
              </a:outerShdw>
            </a:effectLst>
          </a:endParaRPr>
        </a:p>
      </dgm:t>
    </dgm:pt>
    <dgm:pt modelId="{DA18940D-3187-4F1A-B0C4-566E684328C8}">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err="1">
              <a:effectLst>
                <a:outerShdw blurRad="38100" dist="38100" dir="2700000" algn="tl">
                  <a:srgbClr val="000000">
                    <a:alpha val="43137"/>
                  </a:srgbClr>
                </a:outerShdw>
              </a:effectLst>
            </a:rPr>
            <a:t>Preditores</a:t>
          </a:r>
          <a:r>
            <a:rPr lang="pt-BR" dirty="0">
              <a:effectLst>
                <a:outerShdw blurRad="38100" dist="38100" dir="2700000" algn="tl">
                  <a:srgbClr val="000000">
                    <a:alpha val="43137"/>
                  </a:srgbClr>
                </a:outerShdw>
              </a:effectLst>
            </a:rPr>
            <a:t> categóricos</a:t>
          </a:r>
        </a:p>
      </dgm:t>
    </dgm:pt>
    <dgm:pt modelId="{C9B3D0E8-3631-4D5F-8405-5566BE0D9998}" type="parTrans" cxnId="{53E4F8B4-BBAB-45C5-BF79-23CCD3D69A8C}">
      <dgm:prSet/>
      <dgm:spPr/>
      <dgm:t>
        <a:bodyPr/>
        <a:lstStyle/>
        <a:p>
          <a:endParaRPr lang="pt-BR">
            <a:effectLst>
              <a:outerShdw blurRad="38100" dist="38100" dir="2700000" algn="tl">
                <a:srgbClr val="000000">
                  <a:alpha val="43137"/>
                </a:srgbClr>
              </a:outerShdw>
            </a:effectLst>
          </a:endParaRPr>
        </a:p>
      </dgm:t>
    </dgm:pt>
    <dgm:pt modelId="{91D9964F-3B2A-4E16-A2FF-DE1F5F0E7F73}" type="sibTrans" cxnId="{53E4F8B4-BBAB-45C5-BF79-23CCD3D69A8C}">
      <dgm:prSet/>
      <dgm:spPr/>
      <dgm:t>
        <a:bodyPr/>
        <a:lstStyle/>
        <a:p>
          <a:endParaRPr lang="pt-BR">
            <a:effectLst>
              <a:outerShdw blurRad="38100" dist="38100" dir="2700000" algn="tl">
                <a:srgbClr val="000000">
                  <a:alpha val="43137"/>
                </a:srgbClr>
              </a:outerShdw>
            </a:effectLst>
          </a:endParaRPr>
        </a:p>
      </dgm:t>
    </dgm:pt>
    <dgm:pt modelId="{AC03EBB4-742A-44B0-BB8F-B6D1919DEF8B}">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a:effectLst>
                <a:outerShdw blurRad="38100" dist="38100" dir="2700000" algn="tl">
                  <a:srgbClr val="000000">
                    <a:alpha val="43137"/>
                  </a:srgbClr>
                </a:outerShdw>
              </a:effectLst>
            </a:rPr>
            <a:t>Dia da semana</a:t>
          </a:r>
        </a:p>
      </dgm:t>
    </dgm:pt>
    <dgm:pt modelId="{2C4DAE50-E91D-43AF-A507-1087DAF8815B}" type="parTrans" cxnId="{627D9CA1-4631-4D0B-AF6F-91646FEBD24C}">
      <dgm:prSet/>
      <dgm:spPr/>
      <dgm:t>
        <a:bodyPr/>
        <a:lstStyle/>
        <a:p>
          <a:endParaRPr lang="pt-BR">
            <a:effectLst>
              <a:outerShdw blurRad="38100" dist="38100" dir="2700000" algn="tl">
                <a:srgbClr val="000000">
                  <a:alpha val="43137"/>
                </a:srgbClr>
              </a:outerShdw>
            </a:effectLst>
          </a:endParaRPr>
        </a:p>
      </dgm:t>
    </dgm:pt>
    <dgm:pt modelId="{45577BEA-5E70-4825-9408-A88F2CCC1EB9}" type="sibTrans" cxnId="{627D9CA1-4631-4D0B-AF6F-91646FEBD24C}">
      <dgm:prSet/>
      <dgm:spPr/>
      <dgm:t>
        <a:bodyPr/>
        <a:lstStyle/>
        <a:p>
          <a:endParaRPr lang="pt-BR">
            <a:effectLst>
              <a:outerShdw blurRad="38100" dist="38100" dir="2700000" algn="tl">
                <a:srgbClr val="000000">
                  <a:alpha val="43137"/>
                </a:srgbClr>
              </a:outerShdw>
            </a:effectLst>
          </a:endParaRPr>
        </a:p>
      </dgm:t>
    </dgm:pt>
    <dgm:pt modelId="{B5F93553-AE02-405D-B86A-9F53FB87536F}">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a:effectLst>
                <a:outerShdw blurRad="38100" dist="38100" dir="2700000" algn="tl">
                  <a:srgbClr val="000000">
                    <a:alpha val="43137"/>
                  </a:srgbClr>
                </a:outerShdw>
              </a:effectLst>
            </a:rPr>
            <a:t>Hora do dia</a:t>
          </a:r>
        </a:p>
      </dgm:t>
    </dgm:pt>
    <dgm:pt modelId="{C718A4AC-C37B-4508-8FFC-CF4340A1EED1}" type="parTrans" cxnId="{BC233789-BEA8-4B5F-94B1-FE18A17C2FDA}">
      <dgm:prSet/>
      <dgm:spPr/>
      <dgm:t>
        <a:bodyPr/>
        <a:lstStyle/>
        <a:p>
          <a:endParaRPr lang="pt-BR">
            <a:effectLst>
              <a:outerShdw blurRad="38100" dist="38100" dir="2700000" algn="tl">
                <a:srgbClr val="000000">
                  <a:alpha val="43137"/>
                </a:srgbClr>
              </a:outerShdw>
            </a:effectLst>
          </a:endParaRPr>
        </a:p>
      </dgm:t>
    </dgm:pt>
    <dgm:pt modelId="{C6B188E0-56D6-4C7E-B3D3-B53E454230A0}" type="sibTrans" cxnId="{BC233789-BEA8-4B5F-94B1-FE18A17C2FDA}">
      <dgm:prSet/>
      <dgm:spPr/>
      <dgm:t>
        <a:bodyPr/>
        <a:lstStyle/>
        <a:p>
          <a:endParaRPr lang="pt-BR">
            <a:effectLst>
              <a:outerShdw blurRad="38100" dist="38100" dir="2700000" algn="tl">
                <a:srgbClr val="000000">
                  <a:alpha val="43137"/>
                </a:srgbClr>
              </a:outerShdw>
            </a:effectLst>
          </a:endParaRPr>
        </a:p>
      </dgm:t>
    </dgm:pt>
    <dgm:pt modelId="{358E96F3-0B34-4146-88C0-B9D11A565E1A}">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err="1">
              <a:effectLst>
                <a:outerShdw blurRad="38100" dist="38100" dir="2700000" algn="tl">
                  <a:srgbClr val="000000">
                    <a:alpha val="43137"/>
                  </a:srgbClr>
                </a:outerShdw>
              </a:effectLst>
            </a:rPr>
            <a:t>Preditores</a:t>
          </a:r>
          <a:r>
            <a:rPr lang="pt-BR" dirty="0">
              <a:effectLst>
                <a:outerShdw blurRad="38100" dist="38100" dir="2700000" algn="tl">
                  <a:srgbClr val="000000">
                    <a:alpha val="43137"/>
                  </a:srgbClr>
                </a:outerShdw>
              </a:effectLst>
            </a:rPr>
            <a:t> contínuos</a:t>
          </a:r>
        </a:p>
      </dgm:t>
    </dgm:pt>
    <dgm:pt modelId="{BAB78442-E950-4AD7-93C4-6FCBB05EC915}" type="parTrans" cxnId="{7AF02A1F-8635-446A-ACE0-CFD2640ED497}">
      <dgm:prSet/>
      <dgm:spPr/>
      <dgm:t>
        <a:bodyPr/>
        <a:lstStyle/>
        <a:p>
          <a:endParaRPr lang="pt-BR">
            <a:effectLst>
              <a:outerShdw blurRad="38100" dist="38100" dir="2700000" algn="tl">
                <a:srgbClr val="000000">
                  <a:alpha val="43137"/>
                </a:srgbClr>
              </a:outerShdw>
            </a:effectLst>
          </a:endParaRPr>
        </a:p>
      </dgm:t>
    </dgm:pt>
    <dgm:pt modelId="{F4AF5B54-1C18-4A7E-A08A-07DFB1A432F1}" type="sibTrans" cxnId="{7AF02A1F-8635-446A-ACE0-CFD2640ED497}">
      <dgm:prSet/>
      <dgm:spPr/>
      <dgm:t>
        <a:bodyPr/>
        <a:lstStyle/>
        <a:p>
          <a:endParaRPr lang="pt-BR">
            <a:effectLst>
              <a:outerShdw blurRad="38100" dist="38100" dir="2700000" algn="tl">
                <a:srgbClr val="000000">
                  <a:alpha val="43137"/>
                </a:srgbClr>
              </a:outerShdw>
            </a:effectLst>
          </a:endParaRPr>
        </a:p>
      </dgm:t>
    </dgm:pt>
    <dgm:pt modelId="{9156529C-FDB2-4837-9EE4-E187B1D51B8C}">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a:effectLst>
                <a:outerShdw blurRad="38100" dist="38100" dir="2700000" algn="tl">
                  <a:srgbClr val="000000">
                    <a:alpha val="43137"/>
                  </a:srgbClr>
                </a:outerShdw>
              </a:effectLst>
            </a:rPr>
            <a:t>Precipitação (mm)</a:t>
          </a:r>
        </a:p>
      </dgm:t>
    </dgm:pt>
    <dgm:pt modelId="{739BBED7-C06D-42D1-A56F-AEAF2D5CE5B1}" type="parTrans" cxnId="{8CF1F191-1F6F-443C-8E89-1E22FF592408}">
      <dgm:prSet/>
      <dgm:spPr/>
      <dgm:t>
        <a:bodyPr/>
        <a:lstStyle/>
        <a:p>
          <a:endParaRPr lang="pt-BR">
            <a:effectLst>
              <a:outerShdw blurRad="38100" dist="38100" dir="2700000" algn="tl">
                <a:srgbClr val="000000">
                  <a:alpha val="43137"/>
                </a:srgbClr>
              </a:outerShdw>
            </a:effectLst>
          </a:endParaRPr>
        </a:p>
      </dgm:t>
    </dgm:pt>
    <dgm:pt modelId="{05400A08-1F1B-4ADF-A10E-B9B1DB3EC728}" type="sibTrans" cxnId="{8CF1F191-1F6F-443C-8E89-1E22FF592408}">
      <dgm:prSet/>
      <dgm:spPr/>
      <dgm:t>
        <a:bodyPr/>
        <a:lstStyle/>
        <a:p>
          <a:endParaRPr lang="pt-BR">
            <a:effectLst>
              <a:outerShdw blurRad="38100" dist="38100" dir="2700000" algn="tl">
                <a:srgbClr val="000000">
                  <a:alpha val="43137"/>
                </a:srgbClr>
              </a:outerShdw>
            </a:effectLst>
          </a:endParaRPr>
        </a:p>
      </dgm:t>
    </dgm:pt>
    <dgm:pt modelId="{38CB61D3-85D6-44AB-A74A-76046AE8E7E1}">
      <dgm:prSet phldrT="[Texto]"/>
      <dgm:spPr>
        <a:ln>
          <a:noFill/>
        </a:ln>
        <a:effectLst/>
        <a:scene3d>
          <a:camera prst="orthographicFront">
            <a:rot lat="0" lon="0" rev="0"/>
          </a:camera>
          <a:lightRig rig="contrasting" dir="t">
            <a:rot lat="0" lon="0" rev="7800000"/>
          </a:lightRig>
        </a:scene3d>
        <a:sp3d>
          <a:bevelT w="139700" h="139700"/>
        </a:sp3d>
      </dgm:spPr>
      <dgm:t>
        <a:bodyPr/>
        <a:lstStyle/>
        <a:p>
          <a:r>
            <a:rPr lang="pt-BR" dirty="0">
              <a:effectLst>
                <a:outerShdw blurRad="38100" dist="38100" dir="2700000" algn="tl">
                  <a:srgbClr val="000000">
                    <a:alpha val="43137"/>
                  </a:srgbClr>
                </a:outerShdw>
              </a:effectLst>
            </a:rPr>
            <a:t>Variável de contagem</a:t>
          </a:r>
        </a:p>
      </dgm:t>
    </dgm:pt>
    <dgm:pt modelId="{F5D62C41-3344-4041-AB8F-EECCFBC5CCC7}" type="parTrans" cxnId="{1E5C9527-4ECA-40CF-B39D-D5C7B750D397}">
      <dgm:prSet/>
      <dgm:spPr/>
      <dgm:t>
        <a:bodyPr/>
        <a:lstStyle/>
        <a:p>
          <a:endParaRPr lang="pt-BR">
            <a:effectLst>
              <a:outerShdw blurRad="38100" dist="38100" dir="2700000" algn="tl">
                <a:srgbClr val="000000">
                  <a:alpha val="43137"/>
                </a:srgbClr>
              </a:outerShdw>
            </a:effectLst>
          </a:endParaRPr>
        </a:p>
      </dgm:t>
    </dgm:pt>
    <dgm:pt modelId="{504CDF5D-FBBB-4818-9FD9-5DB135818EBC}" type="sibTrans" cxnId="{1E5C9527-4ECA-40CF-B39D-D5C7B750D397}">
      <dgm:prSet/>
      <dgm:spPr/>
      <dgm:t>
        <a:bodyPr/>
        <a:lstStyle/>
        <a:p>
          <a:endParaRPr lang="pt-BR">
            <a:effectLst>
              <a:outerShdw blurRad="38100" dist="38100" dir="2700000" algn="tl">
                <a:srgbClr val="000000">
                  <a:alpha val="43137"/>
                </a:srgbClr>
              </a:outerShdw>
            </a:effectLst>
          </a:endParaRPr>
        </a:p>
      </dgm:t>
    </dgm:pt>
    <dgm:pt modelId="{35F8F310-A1B4-42D4-A1F8-12B3C2483174}" type="pres">
      <dgm:prSet presAssocID="{F456F007-C1FB-43EE-B698-A5C508BEED87}" presName="Name0" presStyleCnt="0">
        <dgm:presLayoutVars>
          <dgm:dir/>
          <dgm:resizeHandles val="exact"/>
        </dgm:presLayoutVars>
      </dgm:prSet>
      <dgm:spPr/>
    </dgm:pt>
    <dgm:pt modelId="{50AEBDAB-7E89-4ABB-8EC9-CFD34850D51B}" type="pres">
      <dgm:prSet presAssocID="{38CB61D3-85D6-44AB-A74A-76046AE8E7E1}" presName="node" presStyleLbl="node1" presStyleIdx="0" presStyleCnt="4">
        <dgm:presLayoutVars>
          <dgm:bulletEnabled val="1"/>
        </dgm:presLayoutVars>
      </dgm:prSet>
      <dgm:spPr/>
    </dgm:pt>
    <dgm:pt modelId="{7342E705-A642-4965-85A7-DECD9771B80B}" type="pres">
      <dgm:prSet presAssocID="{504CDF5D-FBBB-4818-9FD9-5DB135818EBC}" presName="sibTrans" presStyleCnt="0"/>
      <dgm:spPr/>
    </dgm:pt>
    <dgm:pt modelId="{5948B98E-CC4C-4C34-86F0-5E1BAE0A8990}" type="pres">
      <dgm:prSet presAssocID="{4093FB09-1EA8-4D22-89E1-556A7F14B0DA}" presName="node" presStyleLbl="node1" presStyleIdx="1" presStyleCnt="4">
        <dgm:presLayoutVars>
          <dgm:bulletEnabled val="1"/>
        </dgm:presLayoutVars>
      </dgm:prSet>
      <dgm:spPr/>
    </dgm:pt>
    <dgm:pt modelId="{1CCDFF67-4B58-4C10-835D-97982A95B8E4}" type="pres">
      <dgm:prSet presAssocID="{BB202412-D8AC-4A99-8889-55B4AEEF7462}" presName="sibTrans" presStyleCnt="0"/>
      <dgm:spPr/>
    </dgm:pt>
    <dgm:pt modelId="{FC058D25-2E4D-41FA-80D3-31C710B0649C}" type="pres">
      <dgm:prSet presAssocID="{DA18940D-3187-4F1A-B0C4-566E684328C8}" presName="node" presStyleLbl="node1" presStyleIdx="2" presStyleCnt="4">
        <dgm:presLayoutVars>
          <dgm:bulletEnabled val="1"/>
        </dgm:presLayoutVars>
      </dgm:prSet>
      <dgm:spPr/>
    </dgm:pt>
    <dgm:pt modelId="{CB9DC93C-03CD-4D72-9F69-D379E4E07857}" type="pres">
      <dgm:prSet presAssocID="{91D9964F-3B2A-4E16-A2FF-DE1F5F0E7F73}" presName="sibTrans" presStyleCnt="0"/>
      <dgm:spPr/>
    </dgm:pt>
    <dgm:pt modelId="{1A0A96BD-8EC5-45F4-98C3-E85062CE2DE8}" type="pres">
      <dgm:prSet presAssocID="{358E96F3-0B34-4146-88C0-B9D11A565E1A}" presName="node" presStyleLbl="node1" presStyleIdx="3" presStyleCnt="4">
        <dgm:presLayoutVars>
          <dgm:bulletEnabled val="1"/>
        </dgm:presLayoutVars>
      </dgm:prSet>
      <dgm:spPr/>
    </dgm:pt>
  </dgm:ptLst>
  <dgm:cxnLst>
    <dgm:cxn modelId="{9D379709-F58B-4F36-8543-BA691ECC2A2E}" type="presOf" srcId="{DA18940D-3187-4F1A-B0C4-566E684328C8}" destId="{FC058D25-2E4D-41FA-80D3-31C710B0649C}" srcOrd="0" destOrd="0" presId="urn:microsoft.com/office/officeart/2005/8/layout/hList6"/>
    <dgm:cxn modelId="{7AF02A1F-8635-446A-ACE0-CFD2640ED497}" srcId="{F456F007-C1FB-43EE-B698-A5C508BEED87}" destId="{358E96F3-0B34-4146-88C0-B9D11A565E1A}" srcOrd="3" destOrd="0" parTransId="{BAB78442-E950-4AD7-93C4-6FCBB05EC915}" sibTransId="{F4AF5B54-1C18-4A7E-A08A-07DFB1A432F1}"/>
    <dgm:cxn modelId="{1E5C9527-4ECA-40CF-B39D-D5C7B750D397}" srcId="{F456F007-C1FB-43EE-B698-A5C508BEED87}" destId="{38CB61D3-85D6-44AB-A74A-76046AE8E7E1}" srcOrd="0" destOrd="0" parTransId="{F5D62C41-3344-4041-AB8F-EECCFBC5CCC7}" sibTransId="{504CDF5D-FBBB-4818-9FD9-5DB135818EBC}"/>
    <dgm:cxn modelId="{073EA42E-633F-4A2D-941F-BE00BC6101D9}" type="presOf" srcId="{358E96F3-0B34-4146-88C0-B9D11A565E1A}" destId="{1A0A96BD-8EC5-45F4-98C3-E85062CE2DE8}" srcOrd="0" destOrd="0" presId="urn:microsoft.com/office/officeart/2005/8/layout/hList6"/>
    <dgm:cxn modelId="{6F433D3C-F4F8-4EBA-AD2D-87DCB3FF6E78}" srcId="{4093FB09-1EA8-4D22-89E1-556A7F14B0DA}" destId="{C8E39000-8257-4DA8-860E-D577E35D41E3}" srcOrd="1" destOrd="0" parTransId="{570EE3DE-2921-4A33-8F44-7AFFE4FC8E96}" sibTransId="{B7B1BE01-F857-4719-9234-0075930E806D}"/>
    <dgm:cxn modelId="{038B1C6D-7DA6-4E53-859A-FE08167B3218}" type="presOf" srcId="{B5F93553-AE02-405D-B86A-9F53FB87536F}" destId="{FC058D25-2E4D-41FA-80D3-31C710B0649C}" srcOrd="0" destOrd="2" presId="urn:microsoft.com/office/officeart/2005/8/layout/hList6"/>
    <dgm:cxn modelId="{9FA5E770-2845-42F1-A062-FA3A8527E051}" type="presOf" srcId="{9156529C-FDB2-4837-9EE4-E187B1D51B8C}" destId="{1A0A96BD-8EC5-45F4-98C3-E85062CE2DE8}" srcOrd="0" destOrd="1" presId="urn:microsoft.com/office/officeart/2005/8/layout/hList6"/>
    <dgm:cxn modelId="{0654A872-CF4B-450E-A6BB-59D7EEC8A813}" type="presOf" srcId="{AC03EBB4-742A-44B0-BB8F-B6D1919DEF8B}" destId="{FC058D25-2E4D-41FA-80D3-31C710B0649C}" srcOrd="0" destOrd="1" presId="urn:microsoft.com/office/officeart/2005/8/layout/hList6"/>
    <dgm:cxn modelId="{BC233789-BEA8-4B5F-94B1-FE18A17C2FDA}" srcId="{DA18940D-3187-4F1A-B0C4-566E684328C8}" destId="{B5F93553-AE02-405D-B86A-9F53FB87536F}" srcOrd="1" destOrd="0" parTransId="{C718A4AC-C37B-4508-8FFC-CF4340A1EED1}" sibTransId="{C6B188E0-56D6-4C7E-B3D3-B53E454230A0}"/>
    <dgm:cxn modelId="{C41A228A-AE46-4A1C-B553-9C07AB1AD56C}" type="presOf" srcId="{38CB61D3-85D6-44AB-A74A-76046AE8E7E1}" destId="{50AEBDAB-7E89-4ABB-8EC9-CFD34850D51B}" srcOrd="0" destOrd="0" presId="urn:microsoft.com/office/officeart/2005/8/layout/hList6"/>
    <dgm:cxn modelId="{8A9EB68C-E137-46C6-9091-9FA87FEE5C17}" type="presOf" srcId="{E41BEF38-3B2E-4A87-B8AD-E83964750D0A}" destId="{5948B98E-CC4C-4C34-86F0-5E1BAE0A8990}" srcOrd="0" destOrd="1" presId="urn:microsoft.com/office/officeart/2005/8/layout/hList6"/>
    <dgm:cxn modelId="{B0487D90-2E92-409E-8090-1278BA28CA48}" type="presOf" srcId="{C8E39000-8257-4DA8-860E-D577E35D41E3}" destId="{5948B98E-CC4C-4C34-86F0-5E1BAE0A8990}" srcOrd="0" destOrd="2" presId="urn:microsoft.com/office/officeart/2005/8/layout/hList6"/>
    <dgm:cxn modelId="{8CF1F191-1F6F-443C-8E89-1E22FF592408}" srcId="{358E96F3-0B34-4146-88C0-B9D11A565E1A}" destId="{9156529C-FDB2-4837-9EE4-E187B1D51B8C}" srcOrd="0" destOrd="0" parTransId="{739BBED7-C06D-42D1-A56F-AEAF2D5CE5B1}" sibTransId="{05400A08-1F1B-4ADF-A10E-B9B1DB3EC728}"/>
    <dgm:cxn modelId="{92B89E98-CF16-4103-A44D-06DC813B58B4}" srcId="{F456F007-C1FB-43EE-B698-A5C508BEED87}" destId="{4093FB09-1EA8-4D22-89E1-556A7F14B0DA}" srcOrd="1" destOrd="0" parTransId="{AE5F937D-F73E-4F46-8C76-AEDB1DEB4E54}" sibTransId="{BB202412-D8AC-4A99-8889-55B4AEEF7462}"/>
    <dgm:cxn modelId="{627D9CA1-4631-4D0B-AF6F-91646FEBD24C}" srcId="{DA18940D-3187-4F1A-B0C4-566E684328C8}" destId="{AC03EBB4-742A-44B0-BB8F-B6D1919DEF8B}" srcOrd="0" destOrd="0" parTransId="{2C4DAE50-E91D-43AF-A507-1087DAF8815B}" sibTransId="{45577BEA-5E70-4825-9408-A88F2CCC1EB9}"/>
    <dgm:cxn modelId="{53E4F8B4-BBAB-45C5-BF79-23CCD3D69A8C}" srcId="{F456F007-C1FB-43EE-B698-A5C508BEED87}" destId="{DA18940D-3187-4F1A-B0C4-566E684328C8}" srcOrd="2" destOrd="0" parTransId="{C9B3D0E8-3631-4D5F-8405-5566BE0D9998}" sibTransId="{91D9964F-3B2A-4E16-A2FF-DE1F5F0E7F73}"/>
    <dgm:cxn modelId="{ADCBF6D2-767D-4AE2-88CE-604D448DCB87}" type="presOf" srcId="{F456F007-C1FB-43EE-B698-A5C508BEED87}" destId="{35F8F310-A1B4-42D4-A1F8-12B3C2483174}" srcOrd="0" destOrd="0" presId="urn:microsoft.com/office/officeart/2005/8/layout/hList6"/>
    <dgm:cxn modelId="{D4DC1BF3-B698-4AB9-A7A4-364EF2E7A918}" type="presOf" srcId="{4093FB09-1EA8-4D22-89E1-556A7F14B0DA}" destId="{5948B98E-CC4C-4C34-86F0-5E1BAE0A8990}" srcOrd="0" destOrd="0" presId="urn:microsoft.com/office/officeart/2005/8/layout/hList6"/>
    <dgm:cxn modelId="{DB95BAFF-4879-4309-84C4-2769A2036418}" srcId="{4093FB09-1EA8-4D22-89E1-556A7F14B0DA}" destId="{E41BEF38-3B2E-4A87-B8AD-E83964750D0A}" srcOrd="0" destOrd="0" parTransId="{BB93073B-F791-4AA9-B26C-514A64725271}" sibTransId="{CAC003B9-3BF9-4F20-8ACF-81C979AE4610}"/>
    <dgm:cxn modelId="{B0CFB10B-C782-4D59-9A59-6DD221FC4498}" type="presParOf" srcId="{35F8F310-A1B4-42D4-A1F8-12B3C2483174}" destId="{50AEBDAB-7E89-4ABB-8EC9-CFD34850D51B}" srcOrd="0" destOrd="0" presId="urn:microsoft.com/office/officeart/2005/8/layout/hList6"/>
    <dgm:cxn modelId="{392EE404-5EEA-450F-A76A-AAA1A143BF4D}" type="presParOf" srcId="{35F8F310-A1B4-42D4-A1F8-12B3C2483174}" destId="{7342E705-A642-4965-85A7-DECD9771B80B}" srcOrd="1" destOrd="0" presId="urn:microsoft.com/office/officeart/2005/8/layout/hList6"/>
    <dgm:cxn modelId="{C4C35DFA-F02B-43B5-B27C-34ABC275F37C}" type="presParOf" srcId="{35F8F310-A1B4-42D4-A1F8-12B3C2483174}" destId="{5948B98E-CC4C-4C34-86F0-5E1BAE0A8990}" srcOrd="2" destOrd="0" presId="urn:microsoft.com/office/officeart/2005/8/layout/hList6"/>
    <dgm:cxn modelId="{D8256AA4-3740-4D6D-AC5F-4C79D46ECD4C}" type="presParOf" srcId="{35F8F310-A1B4-42D4-A1F8-12B3C2483174}" destId="{1CCDFF67-4B58-4C10-835D-97982A95B8E4}" srcOrd="3" destOrd="0" presId="urn:microsoft.com/office/officeart/2005/8/layout/hList6"/>
    <dgm:cxn modelId="{CAAB7725-B9E6-499E-A00A-67D26BACBAFA}" type="presParOf" srcId="{35F8F310-A1B4-42D4-A1F8-12B3C2483174}" destId="{FC058D25-2E4D-41FA-80D3-31C710B0649C}" srcOrd="4" destOrd="0" presId="urn:microsoft.com/office/officeart/2005/8/layout/hList6"/>
    <dgm:cxn modelId="{3D3F41D2-3943-433D-9A17-1B16CF610EE3}" type="presParOf" srcId="{35F8F310-A1B4-42D4-A1F8-12B3C2483174}" destId="{CB9DC93C-03CD-4D72-9F69-D379E4E07857}" srcOrd="5" destOrd="0" presId="urn:microsoft.com/office/officeart/2005/8/layout/hList6"/>
    <dgm:cxn modelId="{592FE430-6BD5-48D5-9B17-A8E1691EC6C1}" type="presParOf" srcId="{35F8F310-A1B4-42D4-A1F8-12B3C2483174}" destId="{1A0A96BD-8EC5-45F4-98C3-E85062CE2DE8}"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BDAB-7E89-4ABB-8EC9-CFD34850D51B}">
      <dsp:nvSpPr>
        <dsp:cNvPr id="0" name=""/>
        <dsp:cNvSpPr/>
      </dsp:nvSpPr>
      <dsp:spPr>
        <a:xfrm rot="16200000">
          <a:off x="-951042" y="952370"/>
          <a:ext cx="3208681" cy="1303939"/>
        </a:xfrm>
        <a:prstGeom prst="flowChartManualOperation">
          <a:avLst/>
        </a:prstGeom>
        <a:solidFill>
          <a:schemeClr val="accent1">
            <a:hueOff val="0"/>
            <a:satOff val="0"/>
            <a:lumOff val="0"/>
            <a:alphaOff val="0"/>
          </a:schemeClr>
        </a:solidFill>
        <a:ln w="127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07950" tIns="0" rIns="108838" bIns="0" numCol="1" spcCol="1270" anchor="ctr" anchorCtr="0">
          <a:noAutofit/>
        </a:bodyPr>
        <a:lstStyle/>
        <a:p>
          <a:pPr marL="0" lvl="0" indent="0" algn="ctr" defTabSz="755650">
            <a:lnSpc>
              <a:spcPct val="90000"/>
            </a:lnSpc>
            <a:spcBef>
              <a:spcPct val="0"/>
            </a:spcBef>
            <a:spcAft>
              <a:spcPct val="35000"/>
            </a:spcAft>
            <a:buNone/>
          </a:pPr>
          <a:r>
            <a:rPr lang="pt-BR" sz="1700" kern="1200" dirty="0">
              <a:effectLst>
                <a:outerShdw blurRad="38100" dist="38100" dir="2700000" algn="tl">
                  <a:srgbClr val="000000">
                    <a:alpha val="43137"/>
                  </a:srgbClr>
                </a:outerShdw>
              </a:effectLst>
            </a:rPr>
            <a:t>Variável de contagem</a:t>
          </a:r>
        </a:p>
      </dsp:txBody>
      <dsp:txXfrm rot="5400000">
        <a:off x="1329" y="641735"/>
        <a:ext cx="1303939" cy="1925209"/>
      </dsp:txXfrm>
    </dsp:sp>
    <dsp:sp modelId="{5948B98E-CC4C-4C34-86F0-5E1BAE0A8990}">
      <dsp:nvSpPr>
        <dsp:cNvPr id="0" name=""/>
        <dsp:cNvSpPr/>
      </dsp:nvSpPr>
      <dsp:spPr>
        <a:xfrm rot="16200000">
          <a:off x="450692" y="952370"/>
          <a:ext cx="3208681" cy="1303939"/>
        </a:xfrm>
        <a:prstGeom prst="flowChartManualOperation">
          <a:avLst/>
        </a:prstGeom>
        <a:solidFill>
          <a:schemeClr val="accent1">
            <a:hueOff val="0"/>
            <a:satOff val="0"/>
            <a:lumOff val="0"/>
            <a:alphaOff val="0"/>
          </a:schemeClr>
        </a:solidFill>
        <a:ln w="127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07950" tIns="0" rIns="108838" bIns="0" numCol="1" spcCol="1270" anchor="t" anchorCtr="0">
          <a:noAutofit/>
        </a:bodyPr>
        <a:lstStyle/>
        <a:p>
          <a:pPr marL="0" lvl="0" indent="0" algn="l" defTabSz="755650">
            <a:lnSpc>
              <a:spcPct val="90000"/>
            </a:lnSpc>
            <a:spcBef>
              <a:spcPct val="0"/>
            </a:spcBef>
            <a:spcAft>
              <a:spcPct val="35000"/>
            </a:spcAft>
            <a:buNone/>
          </a:pPr>
          <a:r>
            <a:rPr lang="pt-BR" sz="1700" kern="1200" dirty="0">
              <a:effectLst>
                <a:outerShdw blurRad="38100" dist="38100" dir="2700000" algn="tl">
                  <a:srgbClr val="000000">
                    <a:alpha val="43137"/>
                  </a:srgbClr>
                </a:outerShdw>
              </a:effectLst>
            </a:rPr>
            <a:t>Variável dependente</a:t>
          </a:r>
        </a:p>
        <a:p>
          <a:pPr marL="114300" lvl="1" indent="-114300" algn="l" defTabSz="577850">
            <a:lnSpc>
              <a:spcPct val="90000"/>
            </a:lnSpc>
            <a:spcBef>
              <a:spcPct val="0"/>
            </a:spcBef>
            <a:spcAft>
              <a:spcPct val="15000"/>
            </a:spcAft>
            <a:buChar char="•"/>
          </a:pPr>
          <a:r>
            <a:rPr lang="pt-BR" sz="1300" kern="1200" dirty="0">
              <a:effectLst>
                <a:outerShdw blurRad="38100" dist="38100" dir="2700000" algn="tl">
                  <a:srgbClr val="000000">
                    <a:alpha val="43137"/>
                  </a:srgbClr>
                </a:outerShdw>
              </a:effectLst>
            </a:rPr>
            <a:t>Velocidade </a:t>
          </a:r>
          <a:r>
            <a:rPr lang="pt-BR" sz="1300" u="sng" kern="1200" dirty="0">
              <a:effectLst>
                <a:outerShdw blurRad="38100" dist="38100" dir="2700000" algn="tl">
                  <a:srgbClr val="000000">
                    <a:alpha val="43137"/>
                  </a:srgbClr>
                </a:outerShdw>
              </a:effectLst>
            </a:rPr>
            <a:t>ou</a:t>
          </a:r>
        </a:p>
        <a:p>
          <a:pPr marL="114300" lvl="1" indent="-114300" algn="l" defTabSz="577850">
            <a:lnSpc>
              <a:spcPct val="90000"/>
            </a:lnSpc>
            <a:spcBef>
              <a:spcPct val="0"/>
            </a:spcBef>
            <a:spcAft>
              <a:spcPct val="15000"/>
            </a:spcAft>
            <a:buChar char="•"/>
          </a:pPr>
          <a:r>
            <a:rPr lang="pt-BR" sz="1300" kern="1200" dirty="0">
              <a:effectLst>
                <a:outerShdw blurRad="38100" dist="38100" dir="2700000" algn="tl">
                  <a:srgbClr val="000000">
                    <a:alpha val="43137"/>
                  </a:srgbClr>
                </a:outerShdw>
              </a:effectLst>
            </a:rPr>
            <a:t>Distância linear percorrida no intervalo de medição</a:t>
          </a:r>
        </a:p>
      </dsp:txBody>
      <dsp:txXfrm rot="5400000">
        <a:off x="1403063" y="641735"/>
        <a:ext cx="1303939" cy="1925209"/>
      </dsp:txXfrm>
    </dsp:sp>
    <dsp:sp modelId="{FC058D25-2E4D-41FA-80D3-31C710B0649C}">
      <dsp:nvSpPr>
        <dsp:cNvPr id="0" name=""/>
        <dsp:cNvSpPr/>
      </dsp:nvSpPr>
      <dsp:spPr>
        <a:xfrm rot="16200000">
          <a:off x="1852426" y="952370"/>
          <a:ext cx="3208681" cy="1303939"/>
        </a:xfrm>
        <a:prstGeom prst="flowChartManualOperation">
          <a:avLst/>
        </a:prstGeom>
        <a:solidFill>
          <a:schemeClr val="accent1">
            <a:hueOff val="0"/>
            <a:satOff val="0"/>
            <a:lumOff val="0"/>
            <a:alphaOff val="0"/>
          </a:schemeClr>
        </a:solidFill>
        <a:ln w="127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07950" tIns="0" rIns="108838" bIns="0" numCol="1" spcCol="1270" anchor="t" anchorCtr="0">
          <a:noAutofit/>
        </a:bodyPr>
        <a:lstStyle/>
        <a:p>
          <a:pPr marL="0" lvl="0" indent="0" algn="l" defTabSz="755650">
            <a:lnSpc>
              <a:spcPct val="90000"/>
            </a:lnSpc>
            <a:spcBef>
              <a:spcPct val="0"/>
            </a:spcBef>
            <a:spcAft>
              <a:spcPct val="35000"/>
            </a:spcAft>
            <a:buNone/>
          </a:pPr>
          <a:r>
            <a:rPr lang="pt-BR" sz="1700" kern="1200" dirty="0" err="1">
              <a:effectLst>
                <a:outerShdw blurRad="38100" dist="38100" dir="2700000" algn="tl">
                  <a:srgbClr val="000000">
                    <a:alpha val="43137"/>
                  </a:srgbClr>
                </a:outerShdw>
              </a:effectLst>
            </a:rPr>
            <a:t>Preditores</a:t>
          </a:r>
          <a:r>
            <a:rPr lang="pt-BR" sz="1700" kern="1200" dirty="0">
              <a:effectLst>
                <a:outerShdw blurRad="38100" dist="38100" dir="2700000" algn="tl">
                  <a:srgbClr val="000000">
                    <a:alpha val="43137"/>
                  </a:srgbClr>
                </a:outerShdw>
              </a:effectLst>
            </a:rPr>
            <a:t> categóricos</a:t>
          </a:r>
        </a:p>
        <a:p>
          <a:pPr marL="114300" lvl="1" indent="-114300" algn="l" defTabSz="577850">
            <a:lnSpc>
              <a:spcPct val="90000"/>
            </a:lnSpc>
            <a:spcBef>
              <a:spcPct val="0"/>
            </a:spcBef>
            <a:spcAft>
              <a:spcPct val="15000"/>
            </a:spcAft>
            <a:buChar char="•"/>
          </a:pPr>
          <a:r>
            <a:rPr lang="pt-BR" sz="1300" kern="1200" dirty="0">
              <a:effectLst>
                <a:outerShdw blurRad="38100" dist="38100" dir="2700000" algn="tl">
                  <a:srgbClr val="000000">
                    <a:alpha val="43137"/>
                  </a:srgbClr>
                </a:outerShdw>
              </a:effectLst>
            </a:rPr>
            <a:t>Dia da semana</a:t>
          </a:r>
        </a:p>
        <a:p>
          <a:pPr marL="114300" lvl="1" indent="-114300" algn="l" defTabSz="577850">
            <a:lnSpc>
              <a:spcPct val="90000"/>
            </a:lnSpc>
            <a:spcBef>
              <a:spcPct val="0"/>
            </a:spcBef>
            <a:spcAft>
              <a:spcPct val="15000"/>
            </a:spcAft>
            <a:buChar char="•"/>
          </a:pPr>
          <a:r>
            <a:rPr lang="pt-BR" sz="1300" kern="1200" dirty="0">
              <a:effectLst>
                <a:outerShdw blurRad="38100" dist="38100" dir="2700000" algn="tl">
                  <a:srgbClr val="000000">
                    <a:alpha val="43137"/>
                  </a:srgbClr>
                </a:outerShdw>
              </a:effectLst>
            </a:rPr>
            <a:t>Hora do dia</a:t>
          </a:r>
        </a:p>
      </dsp:txBody>
      <dsp:txXfrm rot="5400000">
        <a:off x="2804797" y="641735"/>
        <a:ext cx="1303939" cy="1925209"/>
      </dsp:txXfrm>
    </dsp:sp>
    <dsp:sp modelId="{1A0A96BD-8EC5-45F4-98C3-E85062CE2DE8}">
      <dsp:nvSpPr>
        <dsp:cNvPr id="0" name=""/>
        <dsp:cNvSpPr/>
      </dsp:nvSpPr>
      <dsp:spPr>
        <a:xfrm rot="16200000">
          <a:off x="3254161" y="952370"/>
          <a:ext cx="3208681" cy="1303939"/>
        </a:xfrm>
        <a:prstGeom prst="flowChartManualOperation">
          <a:avLst/>
        </a:prstGeom>
        <a:solidFill>
          <a:schemeClr val="accent1">
            <a:hueOff val="0"/>
            <a:satOff val="0"/>
            <a:lumOff val="0"/>
            <a:alphaOff val="0"/>
          </a:schemeClr>
        </a:solidFill>
        <a:ln w="127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07950" tIns="0" rIns="108838" bIns="0" numCol="1" spcCol="1270" anchor="t" anchorCtr="0">
          <a:noAutofit/>
        </a:bodyPr>
        <a:lstStyle/>
        <a:p>
          <a:pPr marL="0" lvl="0" indent="0" algn="l" defTabSz="755650">
            <a:lnSpc>
              <a:spcPct val="90000"/>
            </a:lnSpc>
            <a:spcBef>
              <a:spcPct val="0"/>
            </a:spcBef>
            <a:spcAft>
              <a:spcPct val="35000"/>
            </a:spcAft>
            <a:buNone/>
          </a:pPr>
          <a:r>
            <a:rPr lang="pt-BR" sz="1700" kern="1200" dirty="0" err="1">
              <a:effectLst>
                <a:outerShdw blurRad="38100" dist="38100" dir="2700000" algn="tl">
                  <a:srgbClr val="000000">
                    <a:alpha val="43137"/>
                  </a:srgbClr>
                </a:outerShdw>
              </a:effectLst>
            </a:rPr>
            <a:t>Preditores</a:t>
          </a:r>
          <a:r>
            <a:rPr lang="pt-BR" sz="1700" kern="1200" dirty="0">
              <a:effectLst>
                <a:outerShdw blurRad="38100" dist="38100" dir="2700000" algn="tl">
                  <a:srgbClr val="000000">
                    <a:alpha val="43137"/>
                  </a:srgbClr>
                </a:outerShdw>
              </a:effectLst>
            </a:rPr>
            <a:t> contínuos</a:t>
          </a:r>
        </a:p>
        <a:p>
          <a:pPr marL="114300" lvl="1" indent="-114300" algn="l" defTabSz="577850">
            <a:lnSpc>
              <a:spcPct val="90000"/>
            </a:lnSpc>
            <a:spcBef>
              <a:spcPct val="0"/>
            </a:spcBef>
            <a:spcAft>
              <a:spcPct val="15000"/>
            </a:spcAft>
            <a:buChar char="•"/>
          </a:pPr>
          <a:r>
            <a:rPr lang="pt-BR" sz="1300" kern="1200" dirty="0">
              <a:effectLst>
                <a:outerShdw blurRad="38100" dist="38100" dir="2700000" algn="tl">
                  <a:srgbClr val="000000">
                    <a:alpha val="43137"/>
                  </a:srgbClr>
                </a:outerShdw>
              </a:effectLst>
            </a:rPr>
            <a:t>Precipitação (mm)</a:t>
          </a:r>
        </a:p>
      </dsp:txBody>
      <dsp:txXfrm rot="5400000">
        <a:off x="4206532" y="641735"/>
        <a:ext cx="1303939" cy="192520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t-BR"/>
              <a:t>Clique para editar o título mestre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fld id="{FB92C9AE-0175-45A0-9023-1D404F3FEEDA}" type="datetimeFigureOut">
              <a:rPr lang="pt-BR" smtClean="0"/>
              <a:t>19/09/2017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23947587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B92C9AE-0175-45A0-9023-1D404F3FEEDA}" type="datetimeFigureOut">
              <a:rPr lang="pt-BR" smtClean="0"/>
              <a:t>19/09/2017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970133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B92C9AE-0175-45A0-9023-1D404F3FEEDA}" type="datetimeFigureOut">
              <a:rPr lang="pt-BR" smtClean="0"/>
              <a:t>19/09/2017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234861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B92C9AE-0175-45A0-9023-1D404F3FEEDA}" type="datetimeFigureOut">
              <a:rPr lang="pt-BR" smtClean="0"/>
              <a:t>19/09/2017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75903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7" name="Date Placeholder 6"/>
          <p:cNvSpPr>
            <a:spLocks noGrp="1"/>
          </p:cNvSpPr>
          <p:nvPr>
            <p:ph type="dt" sz="half" idx="10"/>
          </p:nvPr>
        </p:nvSpPr>
        <p:spPr/>
        <p:txBody>
          <a:bodyPr/>
          <a:lstStyle/>
          <a:p>
            <a:fld id="{FB92C9AE-0175-45A0-9023-1D404F3FEEDA}" type="datetimeFigureOut">
              <a:rPr lang="pt-BR" smtClean="0"/>
              <a:t>19/09/2017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42552620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Date Placeholder 7"/>
          <p:cNvSpPr>
            <a:spLocks noGrp="1"/>
          </p:cNvSpPr>
          <p:nvPr>
            <p:ph type="dt" sz="half" idx="10"/>
          </p:nvPr>
        </p:nvSpPr>
        <p:spPr/>
        <p:txBody>
          <a:bodyPr/>
          <a:lstStyle/>
          <a:p>
            <a:fld id="{FB92C9AE-0175-45A0-9023-1D404F3FEEDA}" type="datetimeFigureOut">
              <a:rPr lang="pt-BR" smtClean="0"/>
              <a:t>19/09/2017</a:t>
            </a:fld>
            <a:endParaRPr lang="pt-BR"/>
          </a:p>
        </p:txBody>
      </p:sp>
      <p:sp>
        <p:nvSpPr>
          <p:cNvPr id="9" name="Footer Placeholder 8"/>
          <p:cNvSpPr>
            <a:spLocks noGrp="1"/>
          </p:cNvSpPr>
          <p:nvPr>
            <p:ph type="ftr" sz="quarter" idx="11"/>
          </p:nvPr>
        </p:nvSpPr>
        <p:spPr/>
        <p:txBody>
          <a:bodyPr/>
          <a:lstStyle/>
          <a:p>
            <a:endParaRPr lang="pt-BR"/>
          </a:p>
        </p:txBody>
      </p:sp>
      <p:sp>
        <p:nvSpPr>
          <p:cNvPr id="10" name="Slide Number Placeholder 9"/>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121193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1583436" y="3143250"/>
            <a:ext cx="4270248" cy="259677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7" name="Date Placeholder 6"/>
          <p:cNvSpPr>
            <a:spLocks noGrp="1"/>
          </p:cNvSpPr>
          <p:nvPr>
            <p:ph type="dt" sz="half" idx="10"/>
          </p:nvPr>
        </p:nvSpPr>
        <p:spPr/>
        <p:txBody>
          <a:bodyPr/>
          <a:lstStyle/>
          <a:p>
            <a:fld id="{FB92C9AE-0175-45A0-9023-1D404F3FEEDA}" type="datetimeFigureOut">
              <a:rPr lang="pt-BR" smtClean="0"/>
              <a:t>19/09/2017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E205B41-971B-44D8-8B32-DDF2196381CE}" type="slidenum">
              <a:rPr lang="pt-BR" smtClean="0"/>
              <a:t>‹nº›</a:t>
            </a:fld>
            <a:endParaRPr lang="pt-BR"/>
          </a:p>
        </p:txBody>
      </p:sp>
      <p:sp>
        <p:nvSpPr>
          <p:cNvPr id="10" name="Title 9"/>
          <p:cNvSpPr>
            <a:spLocks noGrp="1"/>
          </p:cNvSpPr>
          <p:nvPr>
            <p:ph type="title"/>
          </p:nvPr>
        </p:nvSpPr>
        <p:spPr/>
        <p:txBody>
          <a:bodyPr/>
          <a:lstStyle/>
          <a:p>
            <a:r>
              <a:rPr lang="pt-BR"/>
              <a:t>Clique para editar o título mestre</a:t>
            </a:r>
            <a:endParaRPr lang="en-US" dirty="0"/>
          </a:p>
        </p:txBody>
      </p:sp>
    </p:spTree>
    <p:extLst>
      <p:ext uri="{BB962C8B-B14F-4D97-AF65-F5344CB8AC3E}">
        <p14:creationId xmlns:p14="http://schemas.microsoft.com/office/powerpoint/2010/main" val="276336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FB92C9AE-0175-45A0-9023-1D404F3FEEDA}" type="datetimeFigureOut">
              <a:rPr lang="pt-BR" smtClean="0"/>
              <a:t>19/09/2017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403207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2C9AE-0175-45A0-9023-1D404F3FEEDA}" type="datetimeFigureOut">
              <a:rPr lang="pt-BR" smtClean="0"/>
              <a:t>19/09/2017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239181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t-BR"/>
              <a:t>Clique para editar o título mestre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9" name="Date Placeholder 8"/>
          <p:cNvSpPr>
            <a:spLocks noGrp="1"/>
          </p:cNvSpPr>
          <p:nvPr>
            <p:ph type="dt" sz="half" idx="10"/>
          </p:nvPr>
        </p:nvSpPr>
        <p:spPr/>
        <p:txBody>
          <a:bodyPr/>
          <a:lstStyle/>
          <a:p>
            <a:fld id="{FB92C9AE-0175-45A0-9023-1D404F3FEEDA}" type="datetimeFigureOut">
              <a:rPr lang="pt-BR" smtClean="0"/>
              <a:t>19/09/2017</a:t>
            </a:fld>
            <a:endParaRPr lang="pt-B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pt-BR"/>
          </a:p>
        </p:txBody>
      </p:sp>
      <p:sp>
        <p:nvSpPr>
          <p:cNvPr id="11" name="Slide Number Placeholder 10"/>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51328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B92C9AE-0175-45A0-9023-1D404F3FEEDA}" type="datetimeFigureOut">
              <a:rPr lang="pt-BR" smtClean="0"/>
              <a:t>19/09/2017</a:t>
            </a:fld>
            <a:endParaRPr lang="pt-B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pt-BR"/>
          </a:p>
        </p:txBody>
      </p:sp>
      <p:sp>
        <p:nvSpPr>
          <p:cNvPr id="10" name="Slide Number Placeholder 9"/>
          <p:cNvSpPr>
            <a:spLocks noGrp="1"/>
          </p:cNvSpPr>
          <p:nvPr>
            <p:ph type="sldNum" sz="quarter" idx="12"/>
          </p:nvPr>
        </p:nvSpPr>
        <p:spPr/>
        <p:txBody>
          <a:bodyPr/>
          <a:lstStyle/>
          <a:p>
            <a:fld id="{5E205B41-971B-44D8-8B32-DDF2196381CE}" type="slidenum">
              <a:rPr lang="pt-BR" smtClean="0"/>
              <a:t>‹nº›</a:t>
            </a:fld>
            <a:endParaRPr lang="pt-BR"/>
          </a:p>
        </p:txBody>
      </p:sp>
    </p:spTree>
    <p:extLst>
      <p:ext uri="{BB962C8B-B14F-4D97-AF65-F5344CB8AC3E}">
        <p14:creationId xmlns:p14="http://schemas.microsoft.com/office/powerpoint/2010/main" val="25866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B92C9AE-0175-45A0-9023-1D404F3FEEDA}" type="datetimeFigureOut">
              <a:rPr lang="pt-BR" smtClean="0"/>
              <a:t>19/09/2017</a:t>
            </a:fld>
            <a:endParaRPr lang="pt-B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pt-B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E205B41-971B-44D8-8B32-DDF2196381CE}" type="slidenum">
              <a:rPr lang="pt-BR" smtClean="0"/>
              <a:t>‹nº›</a:t>
            </a:fld>
            <a:endParaRPr lang="pt-BR"/>
          </a:p>
        </p:txBody>
      </p:sp>
    </p:spTree>
    <p:extLst>
      <p:ext uri="{BB962C8B-B14F-4D97-AF65-F5344CB8AC3E}">
        <p14:creationId xmlns:p14="http://schemas.microsoft.com/office/powerpoint/2010/main" val="10781400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4/relationships/chartEx" Target="../charts/chartEx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4950" y="536894"/>
            <a:ext cx="11459362" cy="4739781"/>
          </a:xfrm>
        </p:spPr>
        <p:txBody>
          <a:bodyPr anchor="t">
            <a:normAutofit/>
          </a:bodyPr>
          <a:lstStyle/>
          <a:p>
            <a:pPr algn="ctr"/>
            <a:r>
              <a:rPr lang="pt-BR" sz="3200" dirty="0"/>
              <a:t>Análise ESPAÇO TEMPORAL da frota de ônibus de transporte público no município de São Paulo e a influência </a:t>
            </a:r>
            <a:r>
              <a:rPr lang="pt-BR" sz="3200" dirty="0" err="1"/>
              <a:t>dE</a:t>
            </a:r>
            <a:r>
              <a:rPr lang="pt-BR" sz="3200" dirty="0"/>
              <a:t> PRECIPITAÇÃO DE CHUVA em sua dinâmica.</a:t>
            </a:r>
          </a:p>
        </p:txBody>
      </p:sp>
      <p:sp>
        <p:nvSpPr>
          <p:cNvPr id="5" name="CaixaDeTexto 4"/>
          <p:cNvSpPr txBox="1"/>
          <p:nvPr/>
        </p:nvSpPr>
        <p:spPr>
          <a:xfrm>
            <a:off x="5214635" y="5559506"/>
            <a:ext cx="2486899" cy="369332"/>
          </a:xfrm>
          <a:prstGeom prst="rect">
            <a:avLst/>
          </a:prstGeom>
          <a:noFill/>
        </p:spPr>
        <p:txBody>
          <a:bodyPr wrap="none" rtlCol="0">
            <a:spAutoFit/>
          </a:bodyPr>
          <a:lstStyle/>
          <a:p>
            <a:r>
              <a:rPr lang="pt-BR" dirty="0"/>
              <a:t>Erick Sobreiro Gonçalves</a:t>
            </a:r>
          </a:p>
        </p:txBody>
      </p:sp>
      <p:sp>
        <p:nvSpPr>
          <p:cNvPr id="6" name="Retângulo 5"/>
          <p:cNvSpPr/>
          <p:nvPr/>
        </p:nvSpPr>
        <p:spPr>
          <a:xfrm>
            <a:off x="4865614" y="5928838"/>
            <a:ext cx="3380398" cy="646331"/>
          </a:xfrm>
          <a:prstGeom prst="rect">
            <a:avLst/>
          </a:prstGeom>
        </p:spPr>
        <p:txBody>
          <a:bodyPr wrap="square">
            <a:spAutoFit/>
          </a:bodyPr>
          <a:lstStyle/>
          <a:p>
            <a:pPr algn="ctr"/>
            <a:r>
              <a:rPr lang="pt-BR" dirty="0"/>
              <a:t>Orientador:</a:t>
            </a:r>
          </a:p>
          <a:p>
            <a:pPr algn="ctr"/>
            <a:r>
              <a:rPr lang="pt-BR" dirty="0"/>
              <a:t>Prof. Dr. Claudio Luiz Marte</a:t>
            </a:r>
          </a:p>
        </p:txBody>
      </p:sp>
      <p:pic>
        <p:nvPicPr>
          <p:cNvPr id="3" name="Imagem 2"/>
          <p:cNvPicPr>
            <a:picLocks noChangeAspect="1"/>
          </p:cNvPicPr>
          <p:nvPr/>
        </p:nvPicPr>
        <p:blipFill>
          <a:blip r:embed="rId2"/>
          <a:stretch>
            <a:fillRect/>
          </a:stretch>
        </p:blipFill>
        <p:spPr>
          <a:xfrm>
            <a:off x="4970289" y="3010762"/>
            <a:ext cx="2731245" cy="2048434"/>
          </a:xfrm>
          <a:prstGeom prst="rect">
            <a:avLst/>
          </a:prstGeom>
        </p:spPr>
      </p:pic>
    </p:spTree>
    <p:extLst>
      <p:ext uri="{BB962C8B-B14F-4D97-AF65-F5344CB8AC3E}">
        <p14:creationId xmlns:p14="http://schemas.microsoft.com/office/powerpoint/2010/main" val="44067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REVISÃO BIBLIOGRÁFICA: Métodos de análise</a:t>
            </a:r>
          </a:p>
        </p:txBody>
      </p:sp>
      <p:sp>
        <p:nvSpPr>
          <p:cNvPr id="7" name="CaixaDeTexto 6">
            <a:extLst>
              <a:ext uri="{FF2B5EF4-FFF2-40B4-BE49-F238E27FC236}">
                <a16:creationId xmlns:a16="http://schemas.microsoft.com/office/drawing/2014/main" id="{99CD0CC6-C67A-4924-8BD5-A09D478382BA}"/>
              </a:ext>
            </a:extLst>
          </p:cNvPr>
          <p:cNvSpPr txBox="1"/>
          <p:nvPr/>
        </p:nvSpPr>
        <p:spPr>
          <a:xfrm>
            <a:off x="856715" y="1580778"/>
            <a:ext cx="6356548" cy="1107996"/>
          </a:xfrm>
          <a:prstGeom prst="rect">
            <a:avLst/>
          </a:prstGeom>
          <a:noFill/>
        </p:spPr>
        <p:txBody>
          <a:bodyPr wrap="none" rtlCol="0">
            <a:spAutoFit/>
          </a:bodyPr>
          <a:lstStyle/>
          <a:p>
            <a:r>
              <a:rPr lang="en-US" sz="1600" b="1" dirty="0"/>
              <a:t>CHAID - </a:t>
            </a:r>
            <a:r>
              <a:rPr lang="pt-BR" b="1" i="1" dirty="0"/>
              <a:t>Chi-</a:t>
            </a:r>
            <a:r>
              <a:rPr lang="pt-BR" b="1" i="1" dirty="0" err="1"/>
              <a:t>square</a:t>
            </a:r>
            <a:r>
              <a:rPr lang="pt-BR" b="1" i="1" dirty="0"/>
              <a:t> </a:t>
            </a:r>
            <a:r>
              <a:rPr lang="pt-BR" b="1" i="1" dirty="0" err="1"/>
              <a:t>Automatic</a:t>
            </a:r>
            <a:r>
              <a:rPr lang="pt-BR" b="1" i="1" dirty="0"/>
              <a:t> </a:t>
            </a:r>
            <a:r>
              <a:rPr lang="pt-BR" b="1" i="1" dirty="0" err="1"/>
              <a:t>Interaction</a:t>
            </a:r>
            <a:r>
              <a:rPr lang="pt-BR" b="1" i="1" dirty="0"/>
              <a:t> Detector</a:t>
            </a:r>
            <a:r>
              <a:rPr lang="pt-BR" sz="1600" b="1" i="1" dirty="0"/>
              <a:t> </a:t>
            </a:r>
            <a:r>
              <a:rPr lang="pt-BR" sz="1000" b="1" dirty="0"/>
              <a:t>(KASS, 1980), </a:t>
            </a:r>
            <a:endParaRPr lang="en-US" sz="1000" b="1" dirty="0"/>
          </a:p>
          <a:p>
            <a:endParaRPr lang="en-US" sz="1600" b="1" dirty="0"/>
          </a:p>
          <a:p>
            <a:endParaRPr lang="en-US" sz="1600" b="1" dirty="0"/>
          </a:p>
          <a:p>
            <a:endParaRPr lang="en-US" sz="1600" b="1" dirty="0"/>
          </a:p>
        </p:txBody>
      </p:sp>
      <p:sp>
        <p:nvSpPr>
          <p:cNvPr id="3" name="Retângulo 2">
            <a:extLst>
              <a:ext uri="{FF2B5EF4-FFF2-40B4-BE49-F238E27FC236}">
                <a16:creationId xmlns:a16="http://schemas.microsoft.com/office/drawing/2014/main" id="{27B2D106-40E8-4B9C-B4FA-69175D0EA382}"/>
              </a:ext>
            </a:extLst>
          </p:cNvPr>
          <p:cNvSpPr/>
          <p:nvPr/>
        </p:nvSpPr>
        <p:spPr>
          <a:xfrm>
            <a:off x="130629" y="2134776"/>
            <a:ext cx="7367451" cy="4031873"/>
          </a:xfrm>
          <a:prstGeom prst="rect">
            <a:avLst/>
          </a:prstGeom>
        </p:spPr>
        <p:txBody>
          <a:bodyPr wrap="square">
            <a:spAutoFit/>
          </a:bodyPr>
          <a:lstStyle/>
          <a:p>
            <a:r>
              <a:rPr lang="pt-BR" sz="1600" dirty="0"/>
              <a:t>O </a:t>
            </a:r>
            <a:r>
              <a:rPr lang="pt-BR" sz="1600" dirty="0" err="1"/>
              <a:t>algorítimo</a:t>
            </a:r>
            <a:r>
              <a:rPr lang="pt-BR" sz="1600" dirty="0"/>
              <a:t> CHAID processa dados em múltiplas, porém bem definidas etapas de classificação, até que todos os preditores calculados sejam testados. Tais preditores, são valores atribuídos a uma classe específica de dados por eles representada. Seu processamento segue uma série de passos cíclicos, que se repetem até que os valores mais adequados sejam encontrados.</a:t>
            </a:r>
          </a:p>
          <a:p>
            <a:endParaRPr lang="pt-BR" sz="1600" dirty="0"/>
          </a:p>
          <a:p>
            <a:r>
              <a:rPr lang="pt-BR" sz="1600" dirty="0"/>
              <a:t> O primeiro passo é estabelecer o melhor particionamento de dados para cada preditor. São estabelecidas categorias gerais de dados. Na segunda etapa, diversos preditores são comparados e o melhor é escolhido, subdividido os dados de acordo com a escolha do preditor dominante. Na terceira etapa, cada subgrupo é novamente analisado de forma independente, produzindo mais subdivisões para analises.</a:t>
            </a:r>
          </a:p>
          <a:p>
            <a:endParaRPr lang="pt-BR" sz="1600" dirty="0"/>
          </a:p>
          <a:p>
            <a:r>
              <a:rPr lang="pt-BR" sz="1600" dirty="0"/>
              <a:t>O tipo do preditor determina qual será o agrupamento dos dados categóricos  que deve representar os níveis mais altos de significância, obtidos através do teste </a:t>
            </a:r>
            <a:r>
              <a:rPr lang="pt-BR" sz="1600" dirty="0" err="1"/>
              <a:t>qui</a:t>
            </a:r>
            <a:r>
              <a:rPr lang="pt-BR" sz="1600" dirty="0"/>
              <a:t>-quadrado, garantindo, dessa forma, que haja um número de observações suficientes para constituir uma categoria (KASS, 1980).</a:t>
            </a:r>
          </a:p>
        </p:txBody>
      </p:sp>
      <p:pic>
        <p:nvPicPr>
          <p:cNvPr id="4" name="Imagem 3">
            <a:extLst>
              <a:ext uri="{FF2B5EF4-FFF2-40B4-BE49-F238E27FC236}">
                <a16:creationId xmlns:a16="http://schemas.microsoft.com/office/drawing/2014/main" id="{5B179821-8168-4D91-951A-CAF2DE20E41C}"/>
              </a:ext>
            </a:extLst>
          </p:cNvPr>
          <p:cNvPicPr>
            <a:picLocks noChangeAspect="1"/>
          </p:cNvPicPr>
          <p:nvPr/>
        </p:nvPicPr>
        <p:blipFill rotWithShape="1">
          <a:blip r:embed="rId2"/>
          <a:srcRect l="22190" r="18953"/>
          <a:stretch/>
        </p:blipFill>
        <p:spPr>
          <a:xfrm>
            <a:off x="7562640" y="2462350"/>
            <a:ext cx="4629360" cy="2703737"/>
          </a:xfrm>
          <a:prstGeom prst="rect">
            <a:avLst/>
          </a:prstGeom>
        </p:spPr>
      </p:pic>
      <p:pic>
        <p:nvPicPr>
          <p:cNvPr id="1026" name="Picture 2" descr="Resultado de imagem para how chaid works">
            <a:extLst>
              <a:ext uri="{FF2B5EF4-FFF2-40B4-BE49-F238E27FC236}">
                <a16:creationId xmlns:a16="http://schemas.microsoft.com/office/drawing/2014/main" id="{3867C020-B65E-4F3A-8B7B-A88145CCE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957" y="1351460"/>
            <a:ext cx="7886638" cy="5073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26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REVISÃO BIBLIOGRÁFICA: Métodos de análise</a:t>
            </a:r>
          </a:p>
        </p:txBody>
      </p:sp>
      <p:sp>
        <p:nvSpPr>
          <p:cNvPr id="6" name="Retângulo 5">
            <a:extLst>
              <a:ext uri="{FF2B5EF4-FFF2-40B4-BE49-F238E27FC236}">
                <a16:creationId xmlns:a16="http://schemas.microsoft.com/office/drawing/2014/main" id="{1C892390-78F8-444E-BAD4-040591EA1CC6}"/>
              </a:ext>
            </a:extLst>
          </p:cNvPr>
          <p:cNvSpPr/>
          <p:nvPr/>
        </p:nvSpPr>
        <p:spPr>
          <a:xfrm>
            <a:off x="946639" y="1920775"/>
            <a:ext cx="10386646" cy="2308324"/>
          </a:xfrm>
          <a:prstGeom prst="rect">
            <a:avLst/>
          </a:prstGeom>
        </p:spPr>
        <p:txBody>
          <a:bodyPr wrap="square">
            <a:spAutoFit/>
          </a:bodyPr>
          <a:lstStyle/>
          <a:p>
            <a:r>
              <a:rPr lang="pt-BR" dirty="0" err="1"/>
              <a:t>Selby</a:t>
            </a:r>
            <a:r>
              <a:rPr lang="pt-BR" dirty="0"/>
              <a:t> e </a:t>
            </a:r>
            <a:r>
              <a:rPr lang="pt-BR" dirty="0" err="1"/>
              <a:t>Kockelman</a:t>
            </a:r>
            <a:r>
              <a:rPr lang="pt-BR" dirty="0"/>
              <a:t> (</a:t>
            </a:r>
            <a:r>
              <a:rPr lang="pt-BR" b="1" dirty="0"/>
              <a:t>SELBY; KOCKELMAN, 2013</a:t>
            </a:r>
            <a:r>
              <a:rPr lang="pt-BR" dirty="0"/>
              <a:t>) submeteram dados de tráfego(rede e Euclidianos) a diferentes métodos de regressão geográficos (</a:t>
            </a:r>
            <a:r>
              <a:rPr lang="pt-BR" dirty="0" err="1"/>
              <a:t>Krigagem</a:t>
            </a:r>
            <a:r>
              <a:rPr lang="pt-BR" dirty="0"/>
              <a:t> e Distância geográfica ponderada) e não geográficos.</a:t>
            </a:r>
          </a:p>
          <a:p>
            <a:endParaRPr lang="pt-BR" dirty="0"/>
          </a:p>
          <a:p>
            <a:r>
              <a:rPr lang="pt-BR" dirty="0"/>
              <a:t>Os autores chegaram a conclusão que em áreas urbanas os erros apresentados pelos dois métodos espaciais variam entre 0,5% (</a:t>
            </a:r>
            <a:r>
              <a:rPr lang="pt-BR" dirty="0" err="1"/>
              <a:t>Krig</a:t>
            </a:r>
            <a:r>
              <a:rPr lang="pt-BR" dirty="0"/>
              <a:t>.) e 1,5% (GWD) de diferença.</a:t>
            </a:r>
          </a:p>
          <a:p>
            <a:endParaRPr lang="pt-BR" dirty="0"/>
          </a:p>
          <a:p>
            <a:r>
              <a:rPr lang="pt-BR" dirty="0"/>
              <a:t>Métodos não espaciais apresentaram erros 20% superiores aos métodos espaciais de interpolação. </a:t>
            </a:r>
          </a:p>
          <a:p>
            <a:endParaRPr lang="pt-BR" dirty="0"/>
          </a:p>
        </p:txBody>
      </p:sp>
      <p:pic>
        <p:nvPicPr>
          <p:cNvPr id="8" name="Imagem 7">
            <a:extLst>
              <a:ext uri="{FF2B5EF4-FFF2-40B4-BE49-F238E27FC236}">
                <a16:creationId xmlns:a16="http://schemas.microsoft.com/office/drawing/2014/main" id="{26DB0FFC-A205-4065-8258-482B853523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81691" y="4666872"/>
            <a:ext cx="1673961" cy="564551"/>
          </a:xfrm>
          <a:prstGeom prst="rect">
            <a:avLst/>
          </a:prstGeom>
        </p:spPr>
      </p:pic>
      <p:sp>
        <p:nvSpPr>
          <p:cNvPr id="9" name="Retângulo 8">
            <a:extLst>
              <a:ext uri="{FF2B5EF4-FFF2-40B4-BE49-F238E27FC236}">
                <a16:creationId xmlns:a16="http://schemas.microsoft.com/office/drawing/2014/main" id="{8ADC2A34-6AE0-4798-9142-103EE17B0027}"/>
              </a:ext>
            </a:extLst>
          </p:cNvPr>
          <p:cNvSpPr/>
          <p:nvPr/>
        </p:nvSpPr>
        <p:spPr>
          <a:xfrm>
            <a:off x="2300654" y="4585092"/>
            <a:ext cx="6096000" cy="1015663"/>
          </a:xfrm>
          <a:prstGeom prst="rect">
            <a:avLst/>
          </a:prstGeom>
        </p:spPr>
        <p:txBody>
          <a:bodyPr>
            <a:spAutoFit/>
          </a:bodyPr>
          <a:lstStyle/>
          <a:p>
            <a:r>
              <a:rPr lang="pt-BR" sz="1200" dirty="0"/>
              <a:t>Onde:</a:t>
            </a:r>
          </a:p>
          <a:p>
            <a:r>
              <a:rPr lang="pt-BR" sz="1200" dirty="0"/>
              <a:t>Z(si) = medida do valor em um local</a:t>
            </a:r>
          </a:p>
          <a:p>
            <a:r>
              <a:rPr lang="pt-BR" sz="1200" dirty="0" err="1"/>
              <a:t>λi</a:t>
            </a:r>
            <a:r>
              <a:rPr lang="pt-BR" sz="1200" dirty="0"/>
              <a:t> = peso (importância) desconhecido para a medida de valor de um local</a:t>
            </a:r>
          </a:p>
          <a:p>
            <a:r>
              <a:rPr lang="pt-BR" sz="1200" dirty="0"/>
              <a:t>s0 = local de predição</a:t>
            </a:r>
          </a:p>
          <a:p>
            <a:r>
              <a:rPr lang="pt-BR" sz="1200" dirty="0"/>
              <a:t>N = número de valores medidos</a:t>
            </a:r>
          </a:p>
        </p:txBody>
      </p:sp>
      <p:sp>
        <p:nvSpPr>
          <p:cNvPr id="10" name="CaixaDeTexto 9">
            <a:extLst>
              <a:ext uri="{FF2B5EF4-FFF2-40B4-BE49-F238E27FC236}">
                <a16:creationId xmlns:a16="http://schemas.microsoft.com/office/drawing/2014/main" id="{EE509D18-8EFB-4A05-9DEF-067F9C6AB8AC}"/>
              </a:ext>
            </a:extLst>
          </p:cNvPr>
          <p:cNvSpPr txBox="1"/>
          <p:nvPr/>
        </p:nvSpPr>
        <p:spPr>
          <a:xfrm>
            <a:off x="720969" y="5231423"/>
            <a:ext cx="1059906" cy="369332"/>
          </a:xfrm>
          <a:prstGeom prst="rect">
            <a:avLst/>
          </a:prstGeom>
          <a:noFill/>
        </p:spPr>
        <p:txBody>
          <a:bodyPr wrap="none" rtlCol="0">
            <a:spAutoFit/>
          </a:bodyPr>
          <a:lstStyle/>
          <a:p>
            <a:r>
              <a:rPr lang="pt-BR" dirty="0" err="1"/>
              <a:t>Krigagem</a:t>
            </a:r>
            <a:endParaRPr lang="pt-BR" dirty="0"/>
          </a:p>
        </p:txBody>
      </p:sp>
      <p:pic>
        <p:nvPicPr>
          <p:cNvPr id="11" name="Imagem 10">
            <a:extLst>
              <a:ext uri="{FF2B5EF4-FFF2-40B4-BE49-F238E27FC236}">
                <a16:creationId xmlns:a16="http://schemas.microsoft.com/office/drawing/2014/main" id="{7060CDF9-5032-467F-931B-6CEF07CB9659}"/>
              </a:ext>
            </a:extLst>
          </p:cNvPr>
          <p:cNvPicPr>
            <a:picLocks noChangeAspect="1"/>
          </p:cNvPicPr>
          <p:nvPr/>
        </p:nvPicPr>
        <p:blipFill>
          <a:blip r:embed="rId3"/>
          <a:stretch>
            <a:fillRect/>
          </a:stretch>
        </p:blipFill>
        <p:spPr>
          <a:xfrm>
            <a:off x="7618755" y="4018083"/>
            <a:ext cx="3714530" cy="2628901"/>
          </a:xfrm>
          <a:prstGeom prst="rect">
            <a:avLst/>
          </a:prstGeom>
        </p:spPr>
      </p:pic>
    </p:spTree>
    <p:extLst>
      <p:ext uri="{BB962C8B-B14F-4D97-AF65-F5344CB8AC3E}">
        <p14:creationId xmlns:p14="http://schemas.microsoft.com/office/powerpoint/2010/main" val="3453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Métodos – origem dos dados</a:t>
            </a:r>
          </a:p>
        </p:txBody>
      </p:sp>
      <p:pic>
        <p:nvPicPr>
          <p:cNvPr id="7" name="Imagem 6">
            <a:extLst>
              <a:ext uri="{FF2B5EF4-FFF2-40B4-BE49-F238E27FC236}">
                <a16:creationId xmlns:a16="http://schemas.microsoft.com/office/drawing/2014/main" id="{18E983B3-133C-4814-A320-56A73CEE8739}"/>
              </a:ext>
            </a:extLst>
          </p:cNvPr>
          <p:cNvPicPr>
            <a:picLocks noChangeAspect="1"/>
          </p:cNvPicPr>
          <p:nvPr/>
        </p:nvPicPr>
        <p:blipFill>
          <a:blip r:embed="rId2"/>
          <a:stretch>
            <a:fillRect/>
          </a:stretch>
        </p:blipFill>
        <p:spPr>
          <a:xfrm>
            <a:off x="3026567" y="1778668"/>
            <a:ext cx="5761815" cy="2380093"/>
          </a:xfrm>
          <a:prstGeom prst="rect">
            <a:avLst/>
          </a:prstGeom>
        </p:spPr>
      </p:pic>
      <p:sp>
        <p:nvSpPr>
          <p:cNvPr id="8" name="Retângulo 7">
            <a:extLst>
              <a:ext uri="{FF2B5EF4-FFF2-40B4-BE49-F238E27FC236}">
                <a16:creationId xmlns:a16="http://schemas.microsoft.com/office/drawing/2014/main" id="{3256B5CB-F744-4E8A-A62A-CA9C2753746A}"/>
              </a:ext>
            </a:extLst>
          </p:cNvPr>
          <p:cNvSpPr/>
          <p:nvPr/>
        </p:nvSpPr>
        <p:spPr>
          <a:xfrm>
            <a:off x="1785953" y="4604799"/>
            <a:ext cx="9450616" cy="1477328"/>
          </a:xfrm>
          <a:prstGeom prst="rect">
            <a:avLst/>
          </a:prstGeom>
        </p:spPr>
        <p:txBody>
          <a:bodyPr wrap="square">
            <a:spAutoFit/>
          </a:bodyPr>
          <a:lstStyle/>
          <a:p>
            <a:r>
              <a:rPr lang="pt-BR" dirty="0" err="1"/>
              <a:t>Kamga</a:t>
            </a:r>
            <a:r>
              <a:rPr lang="pt-BR" dirty="0"/>
              <a:t> e </a:t>
            </a:r>
            <a:r>
              <a:rPr lang="pt-BR" dirty="0" err="1"/>
              <a:t>Yazici</a:t>
            </a:r>
            <a:r>
              <a:rPr lang="pt-BR" dirty="0"/>
              <a:t> (2014) relatam dificuldades similares na modelagem de dados obtidos através dos dispositivos de posicionamento global – GPS da frota de taxi da cidade de Nova Iorque. Dentre as possíveis causas sugeridas pelos autores, destacam-se erros provenientes de hardware, software ou a combinação de ambos na aquisição de coordenadas GPS. Os autores descartaram 1,4% dos registros adquiridos, um percentual inferior aos 3% relatados neste trabalho. </a:t>
            </a:r>
          </a:p>
        </p:txBody>
      </p:sp>
    </p:spTree>
    <p:extLst>
      <p:ext uri="{BB962C8B-B14F-4D97-AF65-F5344CB8AC3E}">
        <p14:creationId xmlns:p14="http://schemas.microsoft.com/office/powerpoint/2010/main" val="163406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Métodos –origem dos dados</a:t>
            </a:r>
          </a:p>
        </p:txBody>
      </p:sp>
      <p:pic>
        <p:nvPicPr>
          <p:cNvPr id="5" name="Imagem 4">
            <a:extLst>
              <a:ext uri="{FF2B5EF4-FFF2-40B4-BE49-F238E27FC236}">
                <a16:creationId xmlns:a16="http://schemas.microsoft.com/office/drawing/2014/main" id="{0AC9790C-21EF-436D-BB2B-74E428DEEE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4374" y="1503486"/>
            <a:ext cx="4993859" cy="4360984"/>
          </a:xfrm>
          <a:prstGeom prst="rect">
            <a:avLst/>
          </a:prstGeom>
          <a:noFill/>
        </p:spPr>
      </p:pic>
      <p:pic>
        <p:nvPicPr>
          <p:cNvPr id="3" name="Imagem 2">
            <a:extLst>
              <a:ext uri="{FF2B5EF4-FFF2-40B4-BE49-F238E27FC236}">
                <a16:creationId xmlns:a16="http://schemas.microsoft.com/office/drawing/2014/main" id="{CC308A27-4582-479D-932E-78F11FB85C35}"/>
              </a:ext>
            </a:extLst>
          </p:cNvPr>
          <p:cNvPicPr>
            <a:picLocks noChangeAspect="1"/>
          </p:cNvPicPr>
          <p:nvPr/>
        </p:nvPicPr>
        <p:blipFill>
          <a:blip r:embed="rId3"/>
          <a:stretch>
            <a:fillRect/>
          </a:stretch>
        </p:blipFill>
        <p:spPr>
          <a:xfrm>
            <a:off x="3062235" y="1960546"/>
            <a:ext cx="9016128" cy="4018223"/>
          </a:xfrm>
          <a:prstGeom prst="rect">
            <a:avLst/>
          </a:prstGeom>
        </p:spPr>
      </p:pic>
      <p:pic>
        <p:nvPicPr>
          <p:cNvPr id="4" name="Imagem 3">
            <a:extLst>
              <a:ext uri="{FF2B5EF4-FFF2-40B4-BE49-F238E27FC236}">
                <a16:creationId xmlns:a16="http://schemas.microsoft.com/office/drawing/2014/main" id="{425958B8-8AE1-4623-A2D1-66563CA307D0}"/>
              </a:ext>
            </a:extLst>
          </p:cNvPr>
          <p:cNvPicPr>
            <a:picLocks noChangeAspect="1"/>
          </p:cNvPicPr>
          <p:nvPr/>
        </p:nvPicPr>
        <p:blipFill>
          <a:blip r:embed="rId4"/>
          <a:stretch>
            <a:fillRect/>
          </a:stretch>
        </p:blipFill>
        <p:spPr>
          <a:xfrm>
            <a:off x="5879459" y="5864470"/>
            <a:ext cx="5761219" cy="652329"/>
          </a:xfrm>
          <a:prstGeom prst="rect">
            <a:avLst/>
          </a:prstGeom>
        </p:spPr>
      </p:pic>
    </p:spTree>
    <p:extLst>
      <p:ext uri="{BB962C8B-B14F-4D97-AF65-F5344CB8AC3E}">
        <p14:creationId xmlns:p14="http://schemas.microsoft.com/office/powerpoint/2010/main" val="390709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Métodos –Processamento AVL</a:t>
            </a:r>
          </a:p>
        </p:txBody>
      </p:sp>
      <p:sp>
        <p:nvSpPr>
          <p:cNvPr id="6" name="Retângulo 5">
            <a:extLst>
              <a:ext uri="{FF2B5EF4-FFF2-40B4-BE49-F238E27FC236}">
                <a16:creationId xmlns:a16="http://schemas.microsoft.com/office/drawing/2014/main" id="{C589B3D8-2D51-41D4-9494-0DF79B80CC75}"/>
              </a:ext>
            </a:extLst>
          </p:cNvPr>
          <p:cNvSpPr/>
          <p:nvPr/>
        </p:nvSpPr>
        <p:spPr>
          <a:xfrm>
            <a:off x="700452" y="1771499"/>
            <a:ext cx="10615248" cy="1200329"/>
          </a:xfrm>
          <a:prstGeom prst="rect">
            <a:avLst/>
          </a:prstGeom>
        </p:spPr>
        <p:txBody>
          <a:bodyPr wrap="square">
            <a:spAutoFit/>
          </a:bodyPr>
          <a:lstStyle/>
          <a:p>
            <a:r>
              <a:rPr lang="pt-BR" dirty="0"/>
              <a:t>A ferramenta “Track </a:t>
            </a:r>
            <a:r>
              <a:rPr lang="pt-BR" dirty="0" err="1"/>
              <a:t>Intervals</a:t>
            </a:r>
            <a:r>
              <a:rPr lang="pt-BR" dirty="0"/>
              <a:t> </a:t>
            </a:r>
            <a:r>
              <a:rPr lang="pt-BR" dirty="0" err="1"/>
              <a:t>to</a:t>
            </a:r>
            <a:r>
              <a:rPr lang="pt-BR" dirty="0"/>
              <a:t> </a:t>
            </a:r>
            <a:r>
              <a:rPr lang="pt-BR" dirty="0" err="1"/>
              <a:t>Features</a:t>
            </a:r>
            <a:r>
              <a:rPr lang="pt-BR" dirty="0"/>
              <a:t>” é parte integrante do módulo “</a:t>
            </a:r>
            <a:r>
              <a:rPr lang="pt-BR" dirty="0" err="1"/>
              <a:t>Tracking</a:t>
            </a:r>
            <a:r>
              <a:rPr lang="pt-BR" dirty="0"/>
              <a:t> </a:t>
            </a:r>
            <a:r>
              <a:rPr lang="pt-BR" dirty="0" err="1"/>
              <a:t>Analyst</a:t>
            </a:r>
            <a:r>
              <a:rPr lang="pt-BR" dirty="0"/>
              <a:t>” do software </a:t>
            </a:r>
            <a:r>
              <a:rPr lang="pt-BR" dirty="0" err="1"/>
              <a:t>Arcgis</a:t>
            </a:r>
            <a:r>
              <a:rPr lang="pt-BR" dirty="0"/>
              <a:t>. Este recurso calcula grandezas em um intervalo entre dois pontos. Presume-se que a ferramenta explore a equação de </a:t>
            </a:r>
            <a:r>
              <a:rPr lang="pt-BR" dirty="0" err="1"/>
              <a:t>Haversine</a:t>
            </a:r>
            <a:r>
              <a:rPr lang="pt-BR" dirty="0"/>
              <a:t> (e suas derivações) (SHUMAKER; SINNOTT, 1984), a qual fornece a distância entre dois pontos na superfície terrestre, a partir de suas latitudes e longitudes. </a:t>
            </a:r>
          </a:p>
        </p:txBody>
      </p:sp>
      <p:pic>
        <p:nvPicPr>
          <p:cNvPr id="7" name="Imagem 6">
            <a:extLst>
              <a:ext uri="{FF2B5EF4-FFF2-40B4-BE49-F238E27FC236}">
                <a16:creationId xmlns:a16="http://schemas.microsoft.com/office/drawing/2014/main" id="{B975CD26-E7D9-4CDF-82E9-1166D0D7330E}"/>
              </a:ext>
            </a:extLst>
          </p:cNvPr>
          <p:cNvPicPr>
            <a:picLocks noChangeAspect="1"/>
          </p:cNvPicPr>
          <p:nvPr/>
        </p:nvPicPr>
        <p:blipFill rotWithShape="1">
          <a:blip r:embed="rId2"/>
          <a:srcRect l="3204" t="14265" r="1179" b="13200"/>
          <a:stretch/>
        </p:blipFill>
        <p:spPr>
          <a:xfrm>
            <a:off x="997927" y="3429000"/>
            <a:ext cx="6365631" cy="2564839"/>
          </a:xfrm>
          <a:prstGeom prst="rect">
            <a:avLst/>
          </a:prstGeom>
        </p:spPr>
      </p:pic>
      <p:sp>
        <p:nvSpPr>
          <p:cNvPr id="8" name="Retângulo 7">
            <a:extLst>
              <a:ext uri="{FF2B5EF4-FFF2-40B4-BE49-F238E27FC236}">
                <a16:creationId xmlns:a16="http://schemas.microsoft.com/office/drawing/2014/main" id="{7EDEF1DE-43B5-4C16-9CA0-A0DD205C4D57}"/>
              </a:ext>
            </a:extLst>
          </p:cNvPr>
          <p:cNvSpPr/>
          <p:nvPr/>
        </p:nvSpPr>
        <p:spPr>
          <a:xfrm>
            <a:off x="7602415" y="3408516"/>
            <a:ext cx="2921977" cy="2585323"/>
          </a:xfrm>
          <a:prstGeom prst="rect">
            <a:avLst/>
          </a:prstGeom>
        </p:spPr>
        <p:txBody>
          <a:bodyPr wrap="square">
            <a:spAutoFit/>
          </a:bodyPr>
          <a:lstStyle/>
          <a:p>
            <a:r>
              <a:rPr lang="pt-BR" dirty="0"/>
              <a:t>O termo </a:t>
            </a:r>
            <a:r>
              <a:rPr lang="pt-BR" b="1" dirty="0" err="1"/>
              <a:t>microviagem</a:t>
            </a:r>
            <a:r>
              <a:rPr lang="pt-BR" dirty="0"/>
              <a:t> será aqui utilizado para referir-se ao resultado do processamento das grandezas entre dois pontos de GPS, sequencialmente estabelecidos no tempo e espaço, tais como: velocidade, distância e tempo. </a:t>
            </a:r>
          </a:p>
        </p:txBody>
      </p:sp>
    </p:spTree>
    <p:extLst>
      <p:ext uri="{BB962C8B-B14F-4D97-AF65-F5344CB8AC3E}">
        <p14:creationId xmlns:p14="http://schemas.microsoft.com/office/powerpoint/2010/main" val="35572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Métodos –área de estudo</a:t>
            </a:r>
          </a:p>
        </p:txBody>
      </p:sp>
      <p:pic>
        <p:nvPicPr>
          <p:cNvPr id="3" name="Imagem 2">
            <a:extLst>
              <a:ext uri="{FF2B5EF4-FFF2-40B4-BE49-F238E27FC236}">
                <a16:creationId xmlns:a16="http://schemas.microsoft.com/office/drawing/2014/main" id="{7ED8301D-28C1-4C0D-AE92-D4C2E09C377A}"/>
              </a:ext>
            </a:extLst>
          </p:cNvPr>
          <p:cNvPicPr>
            <a:picLocks noChangeAspect="1"/>
          </p:cNvPicPr>
          <p:nvPr/>
        </p:nvPicPr>
        <p:blipFill>
          <a:blip r:embed="rId2"/>
          <a:stretch>
            <a:fillRect/>
          </a:stretch>
        </p:blipFill>
        <p:spPr>
          <a:xfrm>
            <a:off x="435347" y="1414740"/>
            <a:ext cx="4972304" cy="4500676"/>
          </a:xfrm>
          <a:prstGeom prst="rect">
            <a:avLst/>
          </a:prstGeom>
        </p:spPr>
      </p:pic>
      <p:sp>
        <p:nvSpPr>
          <p:cNvPr id="4" name="CaixaDeTexto 3">
            <a:extLst>
              <a:ext uri="{FF2B5EF4-FFF2-40B4-BE49-F238E27FC236}">
                <a16:creationId xmlns:a16="http://schemas.microsoft.com/office/drawing/2014/main" id="{C95B4685-25A2-4B51-A590-F375B07590C2}"/>
              </a:ext>
            </a:extLst>
          </p:cNvPr>
          <p:cNvSpPr txBox="1"/>
          <p:nvPr/>
        </p:nvSpPr>
        <p:spPr>
          <a:xfrm>
            <a:off x="1852479" y="6141436"/>
            <a:ext cx="1569019" cy="369332"/>
          </a:xfrm>
          <a:prstGeom prst="rect">
            <a:avLst/>
          </a:prstGeom>
          <a:noFill/>
        </p:spPr>
        <p:txBody>
          <a:bodyPr wrap="none" rtlCol="0">
            <a:spAutoFit/>
          </a:bodyPr>
          <a:lstStyle/>
          <a:p>
            <a:r>
              <a:rPr lang="pt-BR" dirty="0"/>
              <a:t>Buffer de 7 km</a:t>
            </a:r>
          </a:p>
        </p:txBody>
      </p:sp>
      <p:pic>
        <p:nvPicPr>
          <p:cNvPr id="5" name="Imagem 4">
            <a:extLst>
              <a:ext uri="{FF2B5EF4-FFF2-40B4-BE49-F238E27FC236}">
                <a16:creationId xmlns:a16="http://schemas.microsoft.com/office/drawing/2014/main" id="{8BBDF913-FA92-414D-BEE4-7D0683DB9F46}"/>
              </a:ext>
            </a:extLst>
          </p:cNvPr>
          <p:cNvPicPr>
            <a:picLocks noChangeAspect="1"/>
          </p:cNvPicPr>
          <p:nvPr/>
        </p:nvPicPr>
        <p:blipFill>
          <a:blip r:embed="rId3"/>
          <a:stretch>
            <a:fillRect/>
          </a:stretch>
        </p:blipFill>
        <p:spPr>
          <a:xfrm>
            <a:off x="6204326" y="1414740"/>
            <a:ext cx="5139949" cy="4505323"/>
          </a:xfrm>
          <a:prstGeom prst="rect">
            <a:avLst/>
          </a:prstGeom>
        </p:spPr>
      </p:pic>
      <p:sp>
        <p:nvSpPr>
          <p:cNvPr id="8" name="CaixaDeTexto 7">
            <a:extLst>
              <a:ext uri="{FF2B5EF4-FFF2-40B4-BE49-F238E27FC236}">
                <a16:creationId xmlns:a16="http://schemas.microsoft.com/office/drawing/2014/main" id="{079C97B5-6DBE-44A2-A742-F15F896F77D9}"/>
              </a:ext>
            </a:extLst>
          </p:cNvPr>
          <p:cNvSpPr txBox="1"/>
          <p:nvPr/>
        </p:nvSpPr>
        <p:spPr>
          <a:xfrm>
            <a:off x="7872279" y="6141436"/>
            <a:ext cx="1947969" cy="369332"/>
          </a:xfrm>
          <a:prstGeom prst="rect">
            <a:avLst/>
          </a:prstGeom>
          <a:noFill/>
        </p:spPr>
        <p:txBody>
          <a:bodyPr wrap="none" rtlCol="0">
            <a:spAutoFit/>
          </a:bodyPr>
          <a:lstStyle/>
          <a:p>
            <a:r>
              <a:rPr lang="pt-BR" dirty="0"/>
              <a:t>Edificações (altura)</a:t>
            </a:r>
          </a:p>
        </p:txBody>
      </p:sp>
    </p:spTree>
    <p:extLst>
      <p:ext uri="{BB962C8B-B14F-4D97-AF65-F5344CB8AC3E}">
        <p14:creationId xmlns:p14="http://schemas.microsoft.com/office/powerpoint/2010/main" val="333645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Métodos –modelagem de dados</a:t>
            </a:r>
          </a:p>
        </p:txBody>
      </p:sp>
      <p:pic>
        <p:nvPicPr>
          <p:cNvPr id="6" name="Imagem 5">
            <a:extLst>
              <a:ext uri="{FF2B5EF4-FFF2-40B4-BE49-F238E27FC236}">
                <a16:creationId xmlns:a16="http://schemas.microsoft.com/office/drawing/2014/main" id="{9CBFE0DE-F9F2-42AD-9151-A9A2B70602A5}"/>
              </a:ext>
            </a:extLst>
          </p:cNvPr>
          <p:cNvPicPr>
            <a:picLocks noChangeAspect="1"/>
          </p:cNvPicPr>
          <p:nvPr/>
        </p:nvPicPr>
        <p:blipFill>
          <a:blip r:embed="rId2"/>
          <a:stretch>
            <a:fillRect/>
          </a:stretch>
        </p:blipFill>
        <p:spPr>
          <a:xfrm>
            <a:off x="2461845" y="2454958"/>
            <a:ext cx="6894635" cy="3676279"/>
          </a:xfrm>
          <a:prstGeom prst="rect">
            <a:avLst/>
          </a:prstGeom>
        </p:spPr>
      </p:pic>
      <p:sp>
        <p:nvSpPr>
          <p:cNvPr id="7" name="CaixaDeTexto 6">
            <a:extLst>
              <a:ext uri="{FF2B5EF4-FFF2-40B4-BE49-F238E27FC236}">
                <a16:creationId xmlns:a16="http://schemas.microsoft.com/office/drawing/2014/main" id="{58D6E5B9-B13B-4ACD-BCD3-94B48A24847E}"/>
              </a:ext>
            </a:extLst>
          </p:cNvPr>
          <p:cNvSpPr txBox="1"/>
          <p:nvPr/>
        </p:nvSpPr>
        <p:spPr>
          <a:xfrm>
            <a:off x="4185138" y="1389184"/>
            <a:ext cx="2576346" cy="1200329"/>
          </a:xfrm>
          <a:prstGeom prst="rect">
            <a:avLst/>
          </a:prstGeom>
          <a:noFill/>
        </p:spPr>
        <p:txBody>
          <a:bodyPr wrap="none" rtlCol="0">
            <a:spAutoFit/>
          </a:bodyPr>
          <a:lstStyle/>
          <a:p>
            <a:r>
              <a:rPr lang="pt-BR" dirty="0"/>
              <a:t>Premissas:</a:t>
            </a:r>
          </a:p>
          <a:p>
            <a:r>
              <a:rPr lang="pt-BR" dirty="0"/>
              <a:t>Dias úteis</a:t>
            </a:r>
          </a:p>
          <a:p>
            <a:r>
              <a:rPr lang="pt-BR" dirty="0"/>
              <a:t>7:00 horas as 20:59 horas</a:t>
            </a:r>
          </a:p>
          <a:p>
            <a:endParaRPr lang="pt-BR" dirty="0"/>
          </a:p>
        </p:txBody>
      </p:sp>
      <p:pic>
        <p:nvPicPr>
          <p:cNvPr id="9" name="Imagem 8">
            <a:extLst>
              <a:ext uri="{FF2B5EF4-FFF2-40B4-BE49-F238E27FC236}">
                <a16:creationId xmlns:a16="http://schemas.microsoft.com/office/drawing/2014/main" id="{55389462-013C-4A51-BB5E-E286F40DF0A9}"/>
              </a:ext>
            </a:extLst>
          </p:cNvPr>
          <p:cNvPicPr>
            <a:picLocks noChangeAspect="1"/>
          </p:cNvPicPr>
          <p:nvPr/>
        </p:nvPicPr>
        <p:blipFill>
          <a:blip r:embed="rId3"/>
          <a:stretch>
            <a:fillRect/>
          </a:stretch>
        </p:blipFill>
        <p:spPr>
          <a:xfrm>
            <a:off x="1689763" y="1073572"/>
            <a:ext cx="9097697" cy="5986988"/>
          </a:xfrm>
          <a:prstGeom prst="rect">
            <a:avLst/>
          </a:prstGeom>
        </p:spPr>
      </p:pic>
    </p:spTree>
    <p:extLst>
      <p:ext uri="{BB962C8B-B14F-4D97-AF65-F5344CB8AC3E}">
        <p14:creationId xmlns:p14="http://schemas.microsoft.com/office/powerpoint/2010/main" val="21085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Resultados (I) - </a:t>
            </a:r>
            <a:r>
              <a:rPr lang="pt-BR" dirty="0" err="1"/>
              <a:t>Microviagens</a:t>
            </a:r>
            <a:endParaRPr lang="pt-BR" dirty="0"/>
          </a:p>
        </p:txBody>
      </p:sp>
      <p:sp>
        <p:nvSpPr>
          <p:cNvPr id="3" name="CaixaDeTexto 2">
            <a:extLst>
              <a:ext uri="{FF2B5EF4-FFF2-40B4-BE49-F238E27FC236}">
                <a16:creationId xmlns:a16="http://schemas.microsoft.com/office/drawing/2014/main" id="{246BA80C-7662-4D9D-81AC-536D2445972C}"/>
              </a:ext>
            </a:extLst>
          </p:cNvPr>
          <p:cNvSpPr txBox="1"/>
          <p:nvPr/>
        </p:nvSpPr>
        <p:spPr>
          <a:xfrm>
            <a:off x="4363295" y="1242125"/>
            <a:ext cx="3305713" cy="369332"/>
          </a:xfrm>
          <a:prstGeom prst="rect">
            <a:avLst/>
          </a:prstGeom>
          <a:noFill/>
        </p:spPr>
        <p:txBody>
          <a:bodyPr wrap="none" rtlCol="0">
            <a:spAutoFit/>
          </a:bodyPr>
          <a:lstStyle/>
          <a:p>
            <a:r>
              <a:rPr lang="pt-BR" dirty="0"/>
              <a:t>Distribuição normal - Velocidades</a:t>
            </a:r>
          </a:p>
        </p:txBody>
      </p:sp>
      <p:pic>
        <p:nvPicPr>
          <p:cNvPr id="4" name="Imagem 3">
            <a:extLst>
              <a:ext uri="{FF2B5EF4-FFF2-40B4-BE49-F238E27FC236}">
                <a16:creationId xmlns:a16="http://schemas.microsoft.com/office/drawing/2014/main" id="{49C18BF9-AA0F-4EA0-914D-4354487137FC}"/>
              </a:ext>
            </a:extLst>
          </p:cNvPr>
          <p:cNvPicPr>
            <a:picLocks noChangeAspect="1"/>
          </p:cNvPicPr>
          <p:nvPr/>
        </p:nvPicPr>
        <p:blipFill>
          <a:blip r:embed="rId2"/>
          <a:stretch>
            <a:fillRect/>
          </a:stretch>
        </p:blipFill>
        <p:spPr>
          <a:xfrm>
            <a:off x="709702" y="1846439"/>
            <a:ext cx="4471182" cy="2849875"/>
          </a:xfrm>
          <a:prstGeom prst="rect">
            <a:avLst/>
          </a:prstGeom>
        </p:spPr>
      </p:pic>
      <p:pic>
        <p:nvPicPr>
          <p:cNvPr id="8" name="Imagem 7">
            <a:extLst>
              <a:ext uri="{FF2B5EF4-FFF2-40B4-BE49-F238E27FC236}">
                <a16:creationId xmlns:a16="http://schemas.microsoft.com/office/drawing/2014/main" id="{3C1E8ECD-0DDD-4B21-B5D8-A29AD80F669F}"/>
              </a:ext>
            </a:extLst>
          </p:cNvPr>
          <p:cNvPicPr/>
          <p:nvPr/>
        </p:nvPicPr>
        <p:blipFill rotWithShape="1">
          <a:blip r:embed="rId3">
            <a:extLst>
              <a:ext uri="{28A0092B-C50C-407E-A947-70E740481C1C}">
                <a14:useLocalDpi xmlns:a14="http://schemas.microsoft.com/office/drawing/2010/main" val="0"/>
              </a:ext>
            </a:extLst>
          </a:blip>
          <a:srcRect l="4294" t="12009" r="7760" b="13397"/>
          <a:stretch/>
        </p:blipFill>
        <p:spPr bwMode="auto">
          <a:xfrm>
            <a:off x="5937021" y="1846440"/>
            <a:ext cx="4166455" cy="2849875"/>
          </a:xfrm>
          <a:prstGeom prst="rect">
            <a:avLst/>
          </a:prstGeom>
          <a:noFill/>
          <a:ln>
            <a:noFill/>
          </a:ln>
          <a:extLst>
            <a:ext uri="{53640926-AAD7-44D8-BBD7-CCE9431645EC}">
              <a14:shadowObscured xmlns:a14="http://schemas.microsoft.com/office/drawing/2010/main"/>
            </a:ext>
          </a:extLst>
        </p:spPr>
      </p:pic>
      <p:sp>
        <p:nvSpPr>
          <p:cNvPr id="5" name="CaixaDeTexto 4">
            <a:extLst>
              <a:ext uri="{FF2B5EF4-FFF2-40B4-BE49-F238E27FC236}">
                <a16:creationId xmlns:a16="http://schemas.microsoft.com/office/drawing/2014/main" id="{6E8E1763-B28C-4FAB-B0B6-4742A5D9A471}"/>
              </a:ext>
            </a:extLst>
          </p:cNvPr>
          <p:cNvSpPr txBox="1"/>
          <p:nvPr/>
        </p:nvSpPr>
        <p:spPr>
          <a:xfrm>
            <a:off x="2408787" y="4761242"/>
            <a:ext cx="710451" cy="369332"/>
          </a:xfrm>
          <a:prstGeom prst="rect">
            <a:avLst/>
          </a:prstGeom>
          <a:noFill/>
        </p:spPr>
        <p:txBody>
          <a:bodyPr wrap="none" rtlCol="0">
            <a:spAutoFit/>
          </a:bodyPr>
          <a:lstStyle/>
          <a:p>
            <a:r>
              <a:rPr lang="pt-BR" dirty="0"/>
              <a:t>Inicial</a:t>
            </a:r>
          </a:p>
        </p:txBody>
      </p:sp>
      <p:sp>
        <p:nvSpPr>
          <p:cNvPr id="10" name="CaixaDeTexto 9">
            <a:extLst>
              <a:ext uri="{FF2B5EF4-FFF2-40B4-BE49-F238E27FC236}">
                <a16:creationId xmlns:a16="http://schemas.microsoft.com/office/drawing/2014/main" id="{702A7165-0625-46DF-B545-78BEB9BBD605}"/>
              </a:ext>
            </a:extLst>
          </p:cNvPr>
          <p:cNvSpPr txBox="1"/>
          <p:nvPr/>
        </p:nvSpPr>
        <p:spPr>
          <a:xfrm>
            <a:off x="6131726" y="4696313"/>
            <a:ext cx="4038285" cy="261610"/>
          </a:xfrm>
          <a:prstGeom prst="rect">
            <a:avLst/>
          </a:prstGeom>
          <a:noFill/>
        </p:spPr>
        <p:txBody>
          <a:bodyPr wrap="none" rtlCol="0">
            <a:spAutoFit/>
          </a:bodyPr>
          <a:lstStyle/>
          <a:p>
            <a:r>
              <a:rPr lang="pt-BR" sz="1100" dirty="0"/>
              <a:t>Exclusão da primeira classe (até 3 Km/h) – Veículos em movimento</a:t>
            </a:r>
          </a:p>
        </p:txBody>
      </p:sp>
      <p:sp>
        <p:nvSpPr>
          <p:cNvPr id="11" name="Retângulo 10">
            <a:extLst>
              <a:ext uri="{FF2B5EF4-FFF2-40B4-BE49-F238E27FC236}">
                <a16:creationId xmlns:a16="http://schemas.microsoft.com/office/drawing/2014/main" id="{6FFF1D09-BB68-40BE-A0D7-A1346DB72D4D}"/>
              </a:ext>
            </a:extLst>
          </p:cNvPr>
          <p:cNvSpPr/>
          <p:nvPr/>
        </p:nvSpPr>
        <p:spPr>
          <a:xfrm>
            <a:off x="1063063" y="5610715"/>
            <a:ext cx="10122877" cy="1169551"/>
          </a:xfrm>
          <a:prstGeom prst="rect">
            <a:avLst/>
          </a:prstGeom>
        </p:spPr>
        <p:txBody>
          <a:bodyPr wrap="square">
            <a:spAutoFit/>
          </a:bodyPr>
          <a:lstStyle/>
          <a:p>
            <a:r>
              <a:rPr lang="pt-BR" sz="1400" dirty="0"/>
              <a:t>Segundo a prefeitura de São Paulo, cerca de 50% do tempo, os ônibus de encontram-se em movimento. Os restante é dividido entre semáforos e pontos de parada de forma equivalente (PERON, 2015).</a:t>
            </a:r>
          </a:p>
          <a:p>
            <a:endParaRPr lang="pt-BR" sz="1400" dirty="0"/>
          </a:p>
          <a:p>
            <a:r>
              <a:rPr lang="pt-BR" sz="1400" dirty="0"/>
              <a:t>Outros trabalhos constataram em vias expressas tempos de parada em semáforo na ordem de 6% (HOSHINA, L. N. N; CHIOVETTI, P. B.; DELUCA, 2015).</a:t>
            </a:r>
          </a:p>
        </p:txBody>
      </p:sp>
      <p:sp>
        <p:nvSpPr>
          <p:cNvPr id="12" name="CaixaDeTexto 11">
            <a:extLst>
              <a:ext uri="{FF2B5EF4-FFF2-40B4-BE49-F238E27FC236}">
                <a16:creationId xmlns:a16="http://schemas.microsoft.com/office/drawing/2014/main" id="{B4E6BFFB-6289-42DE-8050-AC479FD5FD09}"/>
              </a:ext>
            </a:extLst>
          </p:cNvPr>
          <p:cNvSpPr txBox="1"/>
          <p:nvPr/>
        </p:nvSpPr>
        <p:spPr>
          <a:xfrm>
            <a:off x="7846137" y="4890201"/>
            <a:ext cx="609462" cy="369332"/>
          </a:xfrm>
          <a:prstGeom prst="rect">
            <a:avLst/>
          </a:prstGeom>
          <a:noFill/>
        </p:spPr>
        <p:txBody>
          <a:bodyPr wrap="none" rtlCol="0">
            <a:spAutoFit/>
          </a:bodyPr>
          <a:lstStyle/>
          <a:p>
            <a:r>
              <a:rPr lang="pt-BR" dirty="0"/>
              <a:t>Final</a:t>
            </a:r>
          </a:p>
        </p:txBody>
      </p:sp>
    </p:spTree>
    <p:extLst>
      <p:ext uri="{BB962C8B-B14F-4D97-AF65-F5344CB8AC3E}">
        <p14:creationId xmlns:p14="http://schemas.microsoft.com/office/powerpoint/2010/main" val="22659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Resultados (I) - </a:t>
            </a:r>
            <a:r>
              <a:rPr lang="pt-BR" dirty="0" err="1"/>
              <a:t>Microviagens</a:t>
            </a:r>
            <a:endParaRPr lang="pt-BR" dirty="0"/>
          </a:p>
        </p:txBody>
      </p:sp>
      <p:sp>
        <p:nvSpPr>
          <p:cNvPr id="3" name="CaixaDeTexto 2">
            <a:extLst>
              <a:ext uri="{FF2B5EF4-FFF2-40B4-BE49-F238E27FC236}">
                <a16:creationId xmlns:a16="http://schemas.microsoft.com/office/drawing/2014/main" id="{246BA80C-7662-4D9D-81AC-536D2445972C}"/>
              </a:ext>
            </a:extLst>
          </p:cNvPr>
          <p:cNvSpPr txBox="1"/>
          <p:nvPr/>
        </p:nvSpPr>
        <p:spPr>
          <a:xfrm>
            <a:off x="3764390" y="1558648"/>
            <a:ext cx="4645631" cy="369332"/>
          </a:xfrm>
          <a:prstGeom prst="rect">
            <a:avLst/>
          </a:prstGeom>
          <a:noFill/>
        </p:spPr>
        <p:txBody>
          <a:bodyPr wrap="none" rtlCol="0">
            <a:spAutoFit/>
          </a:bodyPr>
          <a:lstStyle/>
          <a:p>
            <a:r>
              <a:rPr lang="pt-BR" dirty="0"/>
              <a:t>Intervalo de aquisição de dados – até 5 minutos</a:t>
            </a:r>
          </a:p>
        </p:txBody>
      </p:sp>
      <p:pic>
        <p:nvPicPr>
          <p:cNvPr id="13" name="Imagem 12">
            <a:extLst>
              <a:ext uri="{FF2B5EF4-FFF2-40B4-BE49-F238E27FC236}">
                <a16:creationId xmlns:a16="http://schemas.microsoft.com/office/drawing/2014/main" id="{C0991924-70A2-4D2C-9572-11A1223750F4}"/>
              </a:ext>
            </a:extLst>
          </p:cNvPr>
          <p:cNvPicPr/>
          <p:nvPr/>
        </p:nvPicPr>
        <p:blipFill rotWithShape="1">
          <a:blip r:embed="rId2">
            <a:extLst>
              <a:ext uri="{28A0092B-C50C-407E-A947-70E740481C1C}">
                <a14:useLocalDpi xmlns:a14="http://schemas.microsoft.com/office/drawing/2010/main" val="0"/>
              </a:ext>
            </a:extLst>
          </a:blip>
          <a:srcRect l="7552" t="13405" r="10164" b="10343"/>
          <a:stretch/>
        </p:blipFill>
        <p:spPr bwMode="auto">
          <a:xfrm>
            <a:off x="3596417" y="2427044"/>
            <a:ext cx="4981575" cy="3305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9902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Resultados (I) - </a:t>
            </a:r>
            <a:r>
              <a:rPr lang="pt-BR" dirty="0" err="1"/>
              <a:t>Microviagens</a:t>
            </a:r>
            <a:endParaRPr lang="pt-BR" dirty="0"/>
          </a:p>
        </p:txBody>
      </p:sp>
      <p:sp>
        <p:nvSpPr>
          <p:cNvPr id="3" name="CaixaDeTexto 2">
            <a:extLst>
              <a:ext uri="{FF2B5EF4-FFF2-40B4-BE49-F238E27FC236}">
                <a16:creationId xmlns:a16="http://schemas.microsoft.com/office/drawing/2014/main" id="{246BA80C-7662-4D9D-81AC-536D2445972C}"/>
              </a:ext>
            </a:extLst>
          </p:cNvPr>
          <p:cNvSpPr txBox="1"/>
          <p:nvPr/>
        </p:nvSpPr>
        <p:spPr>
          <a:xfrm>
            <a:off x="3663890" y="1664156"/>
            <a:ext cx="4072910" cy="369332"/>
          </a:xfrm>
          <a:prstGeom prst="rect">
            <a:avLst/>
          </a:prstGeom>
          <a:noFill/>
        </p:spPr>
        <p:txBody>
          <a:bodyPr wrap="none" rtlCol="0">
            <a:spAutoFit/>
          </a:bodyPr>
          <a:lstStyle/>
          <a:p>
            <a:r>
              <a:rPr lang="pt-BR" dirty="0"/>
              <a:t>Distribuição: dias da semana (segunda =1)</a:t>
            </a:r>
          </a:p>
        </p:txBody>
      </p:sp>
      <p:pic>
        <p:nvPicPr>
          <p:cNvPr id="4" name="Imagem 3">
            <a:extLst>
              <a:ext uri="{FF2B5EF4-FFF2-40B4-BE49-F238E27FC236}">
                <a16:creationId xmlns:a16="http://schemas.microsoft.com/office/drawing/2014/main" id="{BE50F93F-C825-4A1E-A33B-D7C6D44F048D}"/>
              </a:ext>
            </a:extLst>
          </p:cNvPr>
          <p:cNvPicPr>
            <a:picLocks noChangeAspect="1"/>
          </p:cNvPicPr>
          <p:nvPr/>
        </p:nvPicPr>
        <p:blipFill>
          <a:blip r:embed="rId2"/>
          <a:stretch>
            <a:fillRect/>
          </a:stretch>
        </p:blipFill>
        <p:spPr>
          <a:xfrm>
            <a:off x="3523885" y="2687984"/>
            <a:ext cx="4352921" cy="2712955"/>
          </a:xfrm>
          <a:prstGeom prst="rect">
            <a:avLst/>
          </a:prstGeom>
        </p:spPr>
      </p:pic>
    </p:spTree>
    <p:extLst>
      <p:ext uri="{BB962C8B-B14F-4D97-AF65-F5344CB8AC3E}">
        <p14:creationId xmlns:p14="http://schemas.microsoft.com/office/powerpoint/2010/main" val="3500621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8347"/>
            <a:ext cx="7729728" cy="1188720"/>
          </a:xfrm>
        </p:spPr>
        <p:txBody>
          <a:bodyPr/>
          <a:lstStyle/>
          <a:p>
            <a:r>
              <a:rPr lang="pt-BR" dirty="0"/>
              <a:t>Objetivos</a:t>
            </a:r>
          </a:p>
        </p:txBody>
      </p:sp>
      <p:sp>
        <p:nvSpPr>
          <p:cNvPr id="3" name="Retângulo 2">
            <a:extLst>
              <a:ext uri="{FF2B5EF4-FFF2-40B4-BE49-F238E27FC236}">
                <a16:creationId xmlns:a16="http://schemas.microsoft.com/office/drawing/2014/main" id="{A6DD3A26-BCA8-4400-A26B-006119C8C7C1}"/>
              </a:ext>
            </a:extLst>
          </p:cNvPr>
          <p:cNvSpPr/>
          <p:nvPr/>
        </p:nvSpPr>
        <p:spPr>
          <a:xfrm>
            <a:off x="738231" y="1968854"/>
            <a:ext cx="9982899" cy="2585323"/>
          </a:xfrm>
          <a:prstGeom prst="rect">
            <a:avLst/>
          </a:prstGeom>
        </p:spPr>
        <p:txBody>
          <a:bodyPr wrap="square">
            <a:spAutoFit/>
          </a:bodyPr>
          <a:lstStyle/>
          <a:p>
            <a:pPr marL="342900" indent="-342900" algn="just">
              <a:lnSpc>
                <a:spcPct val="150000"/>
              </a:lnSpc>
              <a:buFont typeface="+mj-lt"/>
              <a:buAutoNum type="alphaLcParenR"/>
            </a:pPr>
            <a:r>
              <a:rPr lang="pt-BR" dirty="0">
                <a:solidFill>
                  <a:srgbClr val="000000"/>
                </a:solidFill>
                <a:latin typeface="Arial" panose="020B0604020202020204" pitchFamily="34" charset="0"/>
                <a:ea typeface="Calibri" panose="020F0502020204030204" pitchFamily="34" charset="0"/>
              </a:rPr>
              <a:t>Aplicação de um método analítico-estatístico que permita observar as variações diante de um grande volume de dados;</a:t>
            </a:r>
            <a:endParaRPr lang="pt-BR" dirty="0">
              <a:solidFill>
                <a:srgbClr val="000000"/>
              </a:solidFill>
              <a:latin typeface="Arial" panose="020B0604020202020204" pitchFamily="34" charset="0"/>
              <a:ea typeface="Times New Roman" panose="02020603050405020304" pitchFamily="18" charset="0"/>
            </a:endParaRPr>
          </a:p>
          <a:p>
            <a:pPr marL="342900" lvl="0" indent="-342900" algn="just">
              <a:lnSpc>
                <a:spcPct val="150000"/>
              </a:lnSpc>
              <a:spcAft>
                <a:spcPts val="0"/>
              </a:spcAft>
              <a:buFont typeface="+mj-lt"/>
              <a:buAutoNum type="alphaLcParenR"/>
            </a:pPr>
            <a:r>
              <a:rPr lang="pt-BR" dirty="0">
                <a:solidFill>
                  <a:srgbClr val="000000"/>
                </a:solidFill>
                <a:latin typeface="Arial" panose="020B0604020202020204" pitchFamily="34" charset="0"/>
                <a:ea typeface="Calibri" panose="020F0502020204030204" pitchFamily="34" charset="0"/>
              </a:rPr>
              <a:t>Caracterização dos padrões de velocidade em operação diária (semanal) e temporal (horária);</a:t>
            </a:r>
          </a:p>
          <a:p>
            <a:pPr marL="342900" lvl="0" indent="-342900" algn="just">
              <a:lnSpc>
                <a:spcPct val="150000"/>
              </a:lnSpc>
              <a:spcAft>
                <a:spcPts val="0"/>
              </a:spcAft>
              <a:buFont typeface="+mj-lt"/>
              <a:buAutoNum type="alphaLcParenR"/>
            </a:pPr>
            <a:r>
              <a:rPr lang="pt-BR" dirty="0">
                <a:solidFill>
                  <a:srgbClr val="000000"/>
                </a:solidFill>
                <a:latin typeface="Arial" panose="020B0604020202020204" pitchFamily="34" charset="0"/>
                <a:ea typeface="Calibri" panose="020F0502020204030204" pitchFamily="34" charset="0"/>
              </a:rPr>
              <a:t>Caracterização da variabilidade das velocidade em eventos de precipitação de chuva; </a:t>
            </a:r>
          </a:p>
          <a:p>
            <a:pPr marL="342900" lvl="0" indent="-342900" algn="just">
              <a:lnSpc>
                <a:spcPct val="150000"/>
              </a:lnSpc>
              <a:spcAft>
                <a:spcPts val="600"/>
              </a:spcAft>
              <a:buFont typeface="+mj-lt"/>
              <a:buAutoNum type="alphaLcParenR"/>
            </a:pPr>
            <a:r>
              <a:rPr lang="pt-BR" dirty="0">
                <a:solidFill>
                  <a:srgbClr val="000000"/>
                </a:solidFill>
                <a:latin typeface="Arial" panose="020B0604020202020204" pitchFamily="34" charset="0"/>
                <a:ea typeface="Calibri" panose="020F0502020204030204" pitchFamily="34" charset="0"/>
              </a:rPr>
              <a:t>Aplicação de um método geográfico-analítico para identificação espacial da variabilidade.</a:t>
            </a:r>
            <a:endParaRPr lang="pt-BR" dirty="0">
              <a:solidFill>
                <a:srgbClr val="00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310120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Resultados (I) - </a:t>
            </a:r>
            <a:r>
              <a:rPr lang="pt-BR" dirty="0" err="1"/>
              <a:t>Microviagens</a:t>
            </a:r>
            <a:endParaRPr lang="pt-BR" dirty="0"/>
          </a:p>
        </p:txBody>
      </p:sp>
      <p:sp>
        <p:nvSpPr>
          <p:cNvPr id="3" name="CaixaDeTexto 2">
            <a:extLst>
              <a:ext uri="{FF2B5EF4-FFF2-40B4-BE49-F238E27FC236}">
                <a16:creationId xmlns:a16="http://schemas.microsoft.com/office/drawing/2014/main" id="{246BA80C-7662-4D9D-81AC-536D2445972C}"/>
              </a:ext>
            </a:extLst>
          </p:cNvPr>
          <p:cNvSpPr txBox="1"/>
          <p:nvPr/>
        </p:nvSpPr>
        <p:spPr>
          <a:xfrm>
            <a:off x="3914682" y="1604559"/>
            <a:ext cx="3325141" cy="369332"/>
          </a:xfrm>
          <a:prstGeom prst="rect">
            <a:avLst/>
          </a:prstGeom>
          <a:noFill/>
        </p:spPr>
        <p:txBody>
          <a:bodyPr wrap="none" rtlCol="0">
            <a:spAutoFit/>
          </a:bodyPr>
          <a:lstStyle/>
          <a:p>
            <a:r>
              <a:rPr lang="pt-BR" dirty="0"/>
              <a:t>Distribuição - registros por hora: </a:t>
            </a:r>
          </a:p>
        </p:txBody>
      </p:sp>
      <p:pic>
        <p:nvPicPr>
          <p:cNvPr id="5" name="Imagem 4">
            <a:extLst>
              <a:ext uri="{FF2B5EF4-FFF2-40B4-BE49-F238E27FC236}">
                <a16:creationId xmlns:a16="http://schemas.microsoft.com/office/drawing/2014/main" id="{2128AA7F-9E60-42FA-B0A3-22B248572F86}"/>
              </a:ext>
            </a:extLst>
          </p:cNvPr>
          <p:cNvPicPr>
            <a:picLocks noChangeAspect="1"/>
          </p:cNvPicPr>
          <p:nvPr/>
        </p:nvPicPr>
        <p:blipFill>
          <a:blip r:embed="rId2"/>
          <a:stretch>
            <a:fillRect/>
          </a:stretch>
        </p:blipFill>
        <p:spPr>
          <a:xfrm>
            <a:off x="3019760" y="2389730"/>
            <a:ext cx="5114987" cy="3133616"/>
          </a:xfrm>
          <a:prstGeom prst="rect">
            <a:avLst/>
          </a:prstGeom>
        </p:spPr>
      </p:pic>
    </p:spTree>
    <p:extLst>
      <p:ext uri="{BB962C8B-B14F-4D97-AF65-F5344CB8AC3E}">
        <p14:creationId xmlns:p14="http://schemas.microsoft.com/office/powerpoint/2010/main" val="444757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Resultados (I) - precipitação</a:t>
            </a:r>
          </a:p>
        </p:txBody>
      </p:sp>
      <p:sp>
        <p:nvSpPr>
          <p:cNvPr id="3" name="CaixaDeTexto 2">
            <a:extLst>
              <a:ext uri="{FF2B5EF4-FFF2-40B4-BE49-F238E27FC236}">
                <a16:creationId xmlns:a16="http://schemas.microsoft.com/office/drawing/2014/main" id="{246BA80C-7662-4D9D-81AC-536D2445972C}"/>
              </a:ext>
            </a:extLst>
          </p:cNvPr>
          <p:cNvSpPr txBox="1"/>
          <p:nvPr/>
        </p:nvSpPr>
        <p:spPr>
          <a:xfrm>
            <a:off x="3105831" y="1597197"/>
            <a:ext cx="6265561" cy="369332"/>
          </a:xfrm>
          <a:prstGeom prst="rect">
            <a:avLst/>
          </a:prstGeom>
          <a:noFill/>
        </p:spPr>
        <p:txBody>
          <a:bodyPr wrap="none" rtlCol="0">
            <a:spAutoFit/>
          </a:bodyPr>
          <a:lstStyle/>
          <a:p>
            <a:r>
              <a:rPr lang="pt-BR" dirty="0"/>
              <a:t>Distribuição: Eventos de precipitação (médias - 1 semana, II hora)</a:t>
            </a:r>
          </a:p>
        </p:txBody>
      </p:sp>
      <p:pic>
        <p:nvPicPr>
          <p:cNvPr id="4" name="Imagem 3">
            <a:extLst>
              <a:ext uri="{FF2B5EF4-FFF2-40B4-BE49-F238E27FC236}">
                <a16:creationId xmlns:a16="http://schemas.microsoft.com/office/drawing/2014/main" id="{99352082-5EEC-4026-B9A9-8234DE65F57D}"/>
              </a:ext>
            </a:extLst>
          </p:cNvPr>
          <p:cNvPicPr>
            <a:picLocks noChangeAspect="1"/>
          </p:cNvPicPr>
          <p:nvPr/>
        </p:nvPicPr>
        <p:blipFill>
          <a:blip r:embed="rId2"/>
          <a:stretch>
            <a:fillRect/>
          </a:stretch>
        </p:blipFill>
        <p:spPr>
          <a:xfrm>
            <a:off x="802003" y="2836043"/>
            <a:ext cx="4767485" cy="2786113"/>
          </a:xfrm>
          <a:prstGeom prst="rect">
            <a:avLst/>
          </a:prstGeom>
        </p:spPr>
      </p:pic>
      <p:pic>
        <p:nvPicPr>
          <p:cNvPr id="6" name="Imagem 5">
            <a:extLst>
              <a:ext uri="{FF2B5EF4-FFF2-40B4-BE49-F238E27FC236}">
                <a16:creationId xmlns:a16="http://schemas.microsoft.com/office/drawing/2014/main" id="{A2957D65-704A-497E-83B8-6F388F6B178A}"/>
              </a:ext>
            </a:extLst>
          </p:cNvPr>
          <p:cNvPicPr/>
          <p:nvPr/>
        </p:nvPicPr>
        <p:blipFill rotWithShape="1">
          <a:blip r:embed="rId3">
            <a:extLst>
              <a:ext uri="{28A0092B-C50C-407E-A947-70E740481C1C}">
                <a14:useLocalDpi xmlns:a14="http://schemas.microsoft.com/office/drawing/2010/main" val="0"/>
              </a:ext>
            </a:extLst>
          </a:blip>
          <a:srcRect l="10216" t="27734" r="34822" b="11664"/>
          <a:stretch/>
        </p:blipFill>
        <p:spPr bwMode="auto">
          <a:xfrm>
            <a:off x="6289568" y="2790190"/>
            <a:ext cx="4640580" cy="2831966"/>
          </a:xfrm>
          <a:prstGeom prst="rect">
            <a:avLst/>
          </a:prstGeom>
          <a:ln>
            <a:noFill/>
          </a:ln>
          <a:extLst>
            <a:ext uri="{53640926-AAD7-44D8-BBD7-CCE9431645EC}">
              <a14:shadowObscured xmlns:a14="http://schemas.microsoft.com/office/drawing/2010/main"/>
            </a:ext>
          </a:extLst>
        </p:spPr>
      </p:pic>
      <p:sp>
        <p:nvSpPr>
          <p:cNvPr id="7" name="CaixaDeTexto 6">
            <a:extLst>
              <a:ext uri="{FF2B5EF4-FFF2-40B4-BE49-F238E27FC236}">
                <a16:creationId xmlns:a16="http://schemas.microsoft.com/office/drawing/2014/main" id="{D0021E46-8170-4B49-A158-4C4F837C2ECF}"/>
              </a:ext>
            </a:extLst>
          </p:cNvPr>
          <p:cNvSpPr txBox="1"/>
          <p:nvPr/>
        </p:nvSpPr>
        <p:spPr>
          <a:xfrm>
            <a:off x="2452878" y="5732584"/>
            <a:ext cx="393056" cy="369332"/>
          </a:xfrm>
          <a:prstGeom prst="rect">
            <a:avLst/>
          </a:prstGeom>
          <a:noFill/>
        </p:spPr>
        <p:txBody>
          <a:bodyPr wrap="none" rtlCol="0">
            <a:spAutoFit/>
          </a:bodyPr>
          <a:lstStyle/>
          <a:p>
            <a:r>
              <a:rPr lang="pt-BR" dirty="0"/>
              <a:t>(I)</a:t>
            </a:r>
          </a:p>
        </p:txBody>
      </p:sp>
      <p:sp>
        <p:nvSpPr>
          <p:cNvPr id="8" name="CaixaDeTexto 7">
            <a:extLst>
              <a:ext uri="{FF2B5EF4-FFF2-40B4-BE49-F238E27FC236}">
                <a16:creationId xmlns:a16="http://schemas.microsoft.com/office/drawing/2014/main" id="{EB2A6329-983C-428F-BA05-032AF7E3D3FF}"/>
              </a:ext>
            </a:extLst>
          </p:cNvPr>
          <p:cNvSpPr txBox="1"/>
          <p:nvPr/>
        </p:nvSpPr>
        <p:spPr>
          <a:xfrm>
            <a:off x="8159094" y="5697469"/>
            <a:ext cx="450764" cy="369332"/>
          </a:xfrm>
          <a:prstGeom prst="rect">
            <a:avLst/>
          </a:prstGeom>
          <a:noFill/>
        </p:spPr>
        <p:txBody>
          <a:bodyPr wrap="none" rtlCol="0">
            <a:spAutoFit/>
          </a:bodyPr>
          <a:lstStyle/>
          <a:p>
            <a:r>
              <a:rPr lang="pt-BR" dirty="0"/>
              <a:t>(II)</a:t>
            </a:r>
          </a:p>
        </p:txBody>
      </p:sp>
    </p:spTree>
    <p:extLst>
      <p:ext uri="{BB962C8B-B14F-4D97-AF65-F5344CB8AC3E}">
        <p14:creationId xmlns:p14="http://schemas.microsoft.com/office/powerpoint/2010/main" val="12526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Resultados (II)</a:t>
            </a:r>
            <a:br>
              <a:rPr lang="pt-BR" dirty="0"/>
            </a:br>
            <a:r>
              <a:rPr lang="pt-BR" dirty="0"/>
              <a:t>estatísticas descritivas</a:t>
            </a:r>
          </a:p>
        </p:txBody>
      </p:sp>
      <p:pic>
        <p:nvPicPr>
          <p:cNvPr id="5" name="Imagem 4">
            <a:extLst>
              <a:ext uri="{FF2B5EF4-FFF2-40B4-BE49-F238E27FC236}">
                <a16:creationId xmlns:a16="http://schemas.microsoft.com/office/drawing/2014/main" id="{3E8A9E83-4681-4F32-9DAB-A96796351418}"/>
              </a:ext>
            </a:extLst>
          </p:cNvPr>
          <p:cNvPicPr>
            <a:picLocks noChangeAspect="1"/>
          </p:cNvPicPr>
          <p:nvPr/>
        </p:nvPicPr>
        <p:blipFill>
          <a:blip r:embed="rId2"/>
          <a:stretch>
            <a:fillRect/>
          </a:stretch>
        </p:blipFill>
        <p:spPr>
          <a:xfrm>
            <a:off x="1568904" y="2334660"/>
            <a:ext cx="8827683" cy="2061494"/>
          </a:xfrm>
          <a:prstGeom prst="rect">
            <a:avLst/>
          </a:prstGeom>
        </p:spPr>
      </p:pic>
      <p:sp>
        <p:nvSpPr>
          <p:cNvPr id="9" name="CaixaDeTexto 8">
            <a:extLst>
              <a:ext uri="{FF2B5EF4-FFF2-40B4-BE49-F238E27FC236}">
                <a16:creationId xmlns:a16="http://schemas.microsoft.com/office/drawing/2014/main" id="{F3602D4A-0C42-48B1-A81B-B75E5B01B979}"/>
              </a:ext>
            </a:extLst>
          </p:cNvPr>
          <p:cNvSpPr txBox="1"/>
          <p:nvPr/>
        </p:nvSpPr>
        <p:spPr>
          <a:xfrm>
            <a:off x="3420020" y="4870938"/>
            <a:ext cx="5637184" cy="369332"/>
          </a:xfrm>
          <a:prstGeom prst="rect">
            <a:avLst/>
          </a:prstGeom>
          <a:noFill/>
        </p:spPr>
        <p:txBody>
          <a:bodyPr wrap="none" rtlCol="0">
            <a:spAutoFit/>
          </a:bodyPr>
          <a:lstStyle/>
          <a:p>
            <a:r>
              <a:rPr lang="pt-BR" dirty="0"/>
              <a:t>Velocidades médias com variação de aproximadamente 6%.</a:t>
            </a:r>
          </a:p>
        </p:txBody>
      </p:sp>
    </p:spTree>
    <p:extLst>
      <p:ext uri="{BB962C8B-B14F-4D97-AF65-F5344CB8AC3E}">
        <p14:creationId xmlns:p14="http://schemas.microsoft.com/office/powerpoint/2010/main" val="766258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normAutofit fontScale="90000"/>
          </a:bodyPr>
          <a:lstStyle/>
          <a:p>
            <a:r>
              <a:rPr lang="pt-BR" dirty="0"/>
              <a:t>Resultados (II)</a:t>
            </a:r>
            <a:br>
              <a:rPr lang="pt-BR" dirty="0"/>
            </a:br>
            <a:r>
              <a:rPr lang="pt-BR" dirty="0"/>
              <a:t>estatísticas descritivas - caracterização</a:t>
            </a:r>
          </a:p>
        </p:txBody>
      </p:sp>
      <p:sp>
        <p:nvSpPr>
          <p:cNvPr id="9" name="CaixaDeTexto 8">
            <a:extLst>
              <a:ext uri="{FF2B5EF4-FFF2-40B4-BE49-F238E27FC236}">
                <a16:creationId xmlns:a16="http://schemas.microsoft.com/office/drawing/2014/main" id="{F3602D4A-0C42-48B1-A81B-B75E5B01B979}"/>
              </a:ext>
            </a:extLst>
          </p:cNvPr>
          <p:cNvSpPr txBox="1"/>
          <p:nvPr/>
        </p:nvSpPr>
        <p:spPr>
          <a:xfrm>
            <a:off x="3068328" y="1670538"/>
            <a:ext cx="1854354" cy="369332"/>
          </a:xfrm>
          <a:prstGeom prst="rect">
            <a:avLst/>
          </a:prstGeom>
          <a:noFill/>
        </p:spPr>
        <p:txBody>
          <a:bodyPr wrap="none" rtlCol="0">
            <a:spAutoFit/>
          </a:bodyPr>
          <a:lstStyle/>
          <a:p>
            <a:r>
              <a:rPr lang="pt-BR" dirty="0"/>
              <a:t>Velocidade média:</a:t>
            </a:r>
          </a:p>
        </p:txBody>
      </p:sp>
      <p:pic>
        <p:nvPicPr>
          <p:cNvPr id="3" name="Imagem 2">
            <a:extLst>
              <a:ext uri="{FF2B5EF4-FFF2-40B4-BE49-F238E27FC236}">
                <a16:creationId xmlns:a16="http://schemas.microsoft.com/office/drawing/2014/main" id="{3C17173B-0F22-41DD-BA11-D9997D036517}"/>
              </a:ext>
            </a:extLst>
          </p:cNvPr>
          <p:cNvPicPr>
            <a:picLocks noChangeAspect="1"/>
          </p:cNvPicPr>
          <p:nvPr/>
        </p:nvPicPr>
        <p:blipFill>
          <a:blip r:embed="rId2"/>
          <a:stretch>
            <a:fillRect/>
          </a:stretch>
        </p:blipFill>
        <p:spPr>
          <a:xfrm>
            <a:off x="3455389" y="2292082"/>
            <a:ext cx="4730250" cy="4160946"/>
          </a:xfrm>
          <a:prstGeom prst="rect">
            <a:avLst/>
          </a:prstGeom>
        </p:spPr>
      </p:pic>
    </p:spTree>
    <p:extLst>
      <p:ext uri="{BB962C8B-B14F-4D97-AF65-F5344CB8AC3E}">
        <p14:creationId xmlns:p14="http://schemas.microsoft.com/office/powerpoint/2010/main" val="228922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normAutofit fontScale="90000"/>
          </a:bodyPr>
          <a:lstStyle/>
          <a:p>
            <a:r>
              <a:rPr lang="pt-BR" dirty="0"/>
              <a:t>Resultados (II)</a:t>
            </a:r>
            <a:br>
              <a:rPr lang="pt-BR" dirty="0"/>
            </a:br>
            <a:r>
              <a:rPr lang="pt-BR" dirty="0"/>
              <a:t>estatísticas descritivas - caracterização</a:t>
            </a:r>
          </a:p>
        </p:txBody>
      </p:sp>
      <p:pic>
        <p:nvPicPr>
          <p:cNvPr id="4" name="Imagem 3">
            <a:extLst>
              <a:ext uri="{FF2B5EF4-FFF2-40B4-BE49-F238E27FC236}">
                <a16:creationId xmlns:a16="http://schemas.microsoft.com/office/drawing/2014/main" id="{7EADDD59-F64A-4BB2-BFA3-ED76072A0602}"/>
              </a:ext>
            </a:extLst>
          </p:cNvPr>
          <p:cNvPicPr>
            <a:picLocks noChangeAspect="1"/>
          </p:cNvPicPr>
          <p:nvPr/>
        </p:nvPicPr>
        <p:blipFill>
          <a:blip r:embed="rId2"/>
          <a:stretch>
            <a:fillRect/>
          </a:stretch>
        </p:blipFill>
        <p:spPr>
          <a:xfrm>
            <a:off x="271497" y="2003697"/>
            <a:ext cx="5417127" cy="4023198"/>
          </a:xfrm>
          <a:prstGeom prst="rect">
            <a:avLst/>
          </a:prstGeom>
        </p:spPr>
      </p:pic>
      <p:pic>
        <p:nvPicPr>
          <p:cNvPr id="5" name="Imagem 4">
            <a:extLst>
              <a:ext uri="{FF2B5EF4-FFF2-40B4-BE49-F238E27FC236}">
                <a16:creationId xmlns:a16="http://schemas.microsoft.com/office/drawing/2014/main" id="{EC5FECCD-3E98-4818-A810-66EF80E21F45}"/>
              </a:ext>
            </a:extLst>
          </p:cNvPr>
          <p:cNvPicPr>
            <a:picLocks noChangeAspect="1"/>
          </p:cNvPicPr>
          <p:nvPr/>
        </p:nvPicPr>
        <p:blipFill>
          <a:blip r:embed="rId3"/>
          <a:stretch>
            <a:fillRect/>
          </a:stretch>
        </p:blipFill>
        <p:spPr>
          <a:xfrm>
            <a:off x="6238611" y="2003697"/>
            <a:ext cx="5442131" cy="4023198"/>
          </a:xfrm>
          <a:prstGeom prst="rect">
            <a:avLst/>
          </a:prstGeom>
        </p:spPr>
      </p:pic>
    </p:spTree>
    <p:extLst>
      <p:ext uri="{BB962C8B-B14F-4D97-AF65-F5344CB8AC3E}">
        <p14:creationId xmlns:p14="http://schemas.microsoft.com/office/powerpoint/2010/main" val="3711135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normAutofit fontScale="90000"/>
          </a:bodyPr>
          <a:lstStyle/>
          <a:p>
            <a:r>
              <a:rPr lang="pt-BR" dirty="0"/>
              <a:t>Resultados (II)</a:t>
            </a:r>
            <a:br>
              <a:rPr lang="pt-BR" dirty="0"/>
            </a:br>
            <a:r>
              <a:rPr lang="pt-BR" dirty="0"/>
              <a:t>estatísticas descritivas - caracterização</a:t>
            </a:r>
          </a:p>
        </p:txBody>
      </p:sp>
      <p:pic>
        <p:nvPicPr>
          <p:cNvPr id="3" name="Imagem 2">
            <a:extLst>
              <a:ext uri="{FF2B5EF4-FFF2-40B4-BE49-F238E27FC236}">
                <a16:creationId xmlns:a16="http://schemas.microsoft.com/office/drawing/2014/main" id="{3CC65E9A-FB98-4584-BBBF-15844E4322DC}"/>
              </a:ext>
            </a:extLst>
          </p:cNvPr>
          <p:cNvPicPr>
            <a:picLocks noChangeAspect="1"/>
          </p:cNvPicPr>
          <p:nvPr/>
        </p:nvPicPr>
        <p:blipFill>
          <a:blip r:embed="rId2"/>
          <a:stretch>
            <a:fillRect/>
          </a:stretch>
        </p:blipFill>
        <p:spPr>
          <a:xfrm>
            <a:off x="576715" y="1667455"/>
            <a:ext cx="6215191" cy="4671549"/>
          </a:xfrm>
          <a:prstGeom prst="rect">
            <a:avLst/>
          </a:prstGeom>
        </p:spPr>
      </p:pic>
      <p:sp>
        <p:nvSpPr>
          <p:cNvPr id="6" name="Seta: para a Direita 5">
            <a:extLst>
              <a:ext uri="{FF2B5EF4-FFF2-40B4-BE49-F238E27FC236}">
                <a16:creationId xmlns:a16="http://schemas.microsoft.com/office/drawing/2014/main" id="{027417C6-F0E4-4366-B1D4-D024BF4B6445}"/>
              </a:ext>
            </a:extLst>
          </p:cNvPr>
          <p:cNvSpPr/>
          <p:nvPr/>
        </p:nvSpPr>
        <p:spPr>
          <a:xfrm rot="16200000">
            <a:off x="10146288" y="3057504"/>
            <a:ext cx="244087" cy="32971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F9CFA7ED-E5D2-4BAF-B23E-18DBFCC0C081}"/>
              </a:ext>
            </a:extLst>
          </p:cNvPr>
          <p:cNvSpPr txBox="1"/>
          <p:nvPr/>
        </p:nvSpPr>
        <p:spPr>
          <a:xfrm>
            <a:off x="7658576" y="3021238"/>
            <a:ext cx="2444900" cy="646331"/>
          </a:xfrm>
          <a:prstGeom prst="rect">
            <a:avLst/>
          </a:prstGeom>
          <a:noFill/>
        </p:spPr>
        <p:txBody>
          <a:bodyPr wrap="none" rtlCol="0">
            <a:spAutoFit/>
          </a:bodyPr>
          <a:lstStyle/>
          <a:p>
            <a:r>
              <a:rPr lang="pt-BR" dirty="0"/>
              <a:t>Tempos de viagem</a:t>
            </a:r>
          </a:p>
          <a:p>
            <a:r>
              <a:rPr lang="pt-BR" dirty="0"/>
              <a:t>Coeficiente de variação </a:t>
            </a:r>
          </a:p>
        </p:txBody>
      </p:sp>
      <p:sp>
        <p:nvSpPr>
          <p:cNvPr id="8" name="Seta: para a Direita 7">
            <a:extLst>
              <a:ext uri="{FF2B5EF4-FFF2-40B4-BE49-F238E27FC236}">
                <a16:creationId xmlns:a16="http://schemas.microsoft.com/office/drawing/2014/main" id="{E95FFA1F-482A-4745-A697-04C0343B371E}"/>
              </a:ext>
            </a:extLst>
          </p:cNvPr>
          <p:cNvSpPr/>
          <p:nvPr/>
        </p:nvSpPr>
        <p:spPr>
          <a:xfrm rot="5400000">
            <a:off x="10146288" y="3341130"/>
            <a:ext cx="244087" cy="329711"/>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a:extLst>
              <a:ext uri="{FF2B5EF4-FFF2-40B4-BE49-F238E27FC236}">
                <a16:creationId xmlns:a16="http://schemas.microsoft.com/office/drawing/2014/main" id="{1C8E280C-8049-41E1-B72B-0A7A9ABA055F}"/>
              </a:ext>
            </a:extLst>
          </p:cNvPr>
          <p:cNvSpPr/>
          <p:nvPr/>
        </p:nvSpPr>
        <p:spPr>
          <a:xfrm rot="16200000">
            <a:off x="10163371" y="4184384"/>
            <a:ext cx="244087" cy="329711"/>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A09D130B-3CC5-4C8C-BD2E-E1EE83FCB2A3}"/>
              </a:ext>
            </a:extLst>
          </p:cNvPr>
          <p:cNvSpPr txBox="1"/>
          <p:nvPr/>
        </p:nvSpPr>
        <p:spPr>
          <a:xfrm>
            <a:off x="7658576" y="4147275"/>
            <a:ext cx="2380780" cy="646331"/>
          </a:xfrm>
          <a:prstGeom prst="rect">
            <a:avLst/>
          </a:prstGeom>
          <a:noFill/>
        </p:spPr>
        <p:txBody>
          <a:bodyPr wrap="none" rtlCol="0">
            <a:spAutoFit/>
          </a:bodyPr>
          <a:lstStyle/>
          <a:p>
            <a:r>
              <a:rPr lang="pt-BR" dirty="0"/>
              <a:t>Coeficiente de variação</a:t>
            </a:r>
          </a:p>
          <a:p>
            <a:r>
              <a:rPr lang="pt-BR" dirty="0"/>
              <a:t>Velocidades</a:t>
            </a:r>
          </a:p>
        </p:txBody>
      </p:sp>
      <p:sp>
        <p:nvSpPr>
          <p:cNvPr id="11" name="Seta: para a Direita 10">
            <a:extLst>
              <a:ext uri="{FF2B5EF4-FFF2-40B4-BE49-F238E27FC236}">
                <a16:creationId xmlns:a16="http://schemas.microsoft.com/office/drawing/2014/main" id="{F9F2D724-D888-43A7-90D9-5718044CAD5C}"/>
              </a:ext>
            </a:extLst>
          </p:cNvPr>
          <p:cNvSpPr/>
          <p:nvPr/>
        </p:nvSpPr>
        <p:spPr>
          <a:xfrm rot="5400000">
            <a:off x="10163371" y="4468010"/>
            <a:ext cx="244087" cy="32971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EBBED1C-7239-48B9-A925-DF65C315789A}"/>
              </a:ext>
            </a:extLst>
          </p:cNvPr>
          <p:cNvSpPr txBox="1"/>
          <p:nvPr/>
        </p:nvSpPr>
        <p:spPr>
          <a:xfrm>
            <a:off x="7993594" y="2339028"/>
            <a:ext cx="3603615" cy="369332"/>
          </a:xfrm>
          <a:prstGeom prst="rect">
            <a:avLst/>
          </a:prstGeom>
          <a:noFill/>
        </p:spPr>
        <p:txBody>
          <a:bodyPr wrap="none" rtlCol="0">
            <a:spAutoFit/>
          </a:bodyPr>
          <a:lstStyle/>
          <a:p>
            <a:r>
              <a:rPr lang="pt-BR" b="1" dirty="0"/>
              <a:t>Em eventos climáticos intensos:</a:t>
            </a:r>
          </a:p>
        </p:txBody>
      </p:sp>
      <p:sp>
        <p:nvSpPr>
          <p:cNvPr id="13" name="CaixaDeTexto 12">
            <a:extLst>
              <a:ext uri="{FF2B5EF4-FFF2-40B4-BE49-F238E27FC236}">
                <a16:creationId xmlns:a16="http://schemas.microsoft.com/office/drawing/2014/main" id="{0268EB47-A808-43DE-A3F9-117FF094648D}"/>
              </a:ext>
            </a:extLst>
          </p:cNvPr>
          <p:cNvSpPr txBox="1"/>
          <p:nvPr/>
        </p:nvSpPr>
        <p:spPr>
          <a:xfrm>
            <a:off x="10754528" y="3126192"/>
            <a:ext cx="1362874" cy="646331"/>
          </a:xfrm>
          <a:prstGeom prst="rect">
            <a:avLst/>
          </a:prstGeom>
          <a:noFill/>
        </p:spPr>
        <p:txBody>
          <a:bodyPr wrap="none" rtlCol="0">
            <a:spAutoFit/>
          </a:bodyPr>
          <a:lstStyle/>
          <a:p>
            <a:pPr algn="ctr"/>
            <a:r>
              <a:rPr lang="pt-BR" dirty="0"/>
              <a:t>Taxis</a:t>
            </a:r>
          </a:p>
          <a:p>
            <a:pPr algn="ctr"/>
            <a:r>
              <a:rPr lang="pt-BR" dirty="0"/>
              <a:t>Nova Iorque</a:t>
            </a:r>
          </a:p>
        </p:txBody>
      </p:sp>
      <p:sp>
        <p:nvSpPr>
          <p:cNvPr id="14" name="CaixaDeTexto 13">
            <a:extLst>
              <a:ext uri="{FF2B5EF4-FFF2-40B4-BE49-F238E27FC236}">
                <a16:creationId xmlns:a16="http://schemas.microsoft.com/office/drawing/2014/main" id="{640AB2D9-BF9C-4C4B-8627-399ACC2E9C2E}"/>
              </a:ext>
            </a:extLst>
          </p:cNvPr>
          <p:cNvSpPr txBox="1"/>
          <p:nvPr/>
        </p:nvSpPr>
        <p:spPr>
          <a:xfrm>
            <a:off x="10892386" y="4187656"/>
            <a:ext cx="1087157" cy="646331"/>
          </a:xfrm>
          <a:prstGeom prst="rect">
            <a:avLst/>
          </a:prstGeom>
          <a:noFill/>
        </p:spPr>
        <p:txBody>
          <a:bodyPr wrap="none" rtlCol="0">
            <a:spAutoFit/>
          </a:bodyPr>
          <a:lstStyle/>
          <a:p>
            <a:pPr algn="ctr"/>
            <a:r>
              <a:rPr lang="pt-BR" dirty="0"/>
              <a:t>Ônibus</a:t>
            </a:r>
          </a:p>
          <a:p>
            <a:pPr algn="ctr"/>
            <a:r>
              <a:rPr lang="pt-BR" dirty="0"/>
              <a:t>São Paulo</a:t>
            </a:r>
          </a:p>
        </p:txBody>
      </p:sp>
      <p:sp>
        <p:nvSpPr>
          <p:cNvPr id="15" name="Retângulo 14">
            <a:extLst>
              <a:ext uri="{FF2B5EF4-FFF2-40B4-BE49-F238E27FC236}">
                <a16:creationId xmlns:a16="http://schemas.microsoft.com/office/drawing/2014/main" id="{5C133C85-CAE5-4952-8709-2980B26604A7}"/>
              </a:ext>
            </a:extLst>
          </p:cNvPr>
          <p:cNvSpPr/>
          <p:nvPr/>
        </p:nvSpPr>
        <p:spPr>
          <a:xfrm>
            <a:off x="8015748" y="3607480"/>
            <a:ext cx="1779654" cy="246221"/>
          </a:xfrm>
          <a:prstGeom prst="rect">
            <a:avLst/>
          </a:prstGeom>
        </p:spPr>
        <p:txBody>
          <a:bodyPr wrap="none">
            <a:spAutoFit/>
          </a:bodyPr>
          <a:lstStyle/>
          <a:p>
            <a:r>
              <a:rPr lang="en-US" sz="1000" b="1" dirty="0"/>
              <a:t>*KAMGA e YAZICI (2014)</a:t>
            </a:r>
            <a:endParaRPr lang="pt-BR" sz="1000" dirty="0"/>
          </a:p>
        </p:txBody>
      </p:sp>
      <p:sp>
        <p:nvSpPr>
          <p:cNvPr id="16" name="CaixaDeTexto 15">
            <a:extLst>
              <a:ext uri="{FF2B5EF4-FFF2-40B4-BE49-F238E27FC236}">
                <a16:creationId xmlns:a16="http://schemas.microsoft.com/office/drawing/2014/main" id="{B2FDEE59-A1F4-421B-8F52-A61732E7841B}"/>
              </a:ext>
            </a:extLst>
          </p:cNvPr>
          <p:cNvSpPr txBox="1"/>
          <p:nvPr/>
        </p:nvSpPr>
        <p:spPr>
          <a:xfrm>
            <a:off x="7374855" y="5249120"/>
            <a:ext cx="4531982" cy="523220"/>
          </a:xfrm>
          <a:prstGeom prst="rect">
            <a:avLst/>
          </a:prstGeom>
          <a:noFill/>
        </p:spPr>
        <p:txBody>
          <a:bodyPr wrap="square" rtlCol="0">
            <a:spAutoFit/>
          </a:bodyPr>
          <a:lstStyle/>
          <a:p>
            <a:pPr algn="ctr"/>
            <a:r>
              <a:rPr lang="pt-BR" sz="1400" dirty="0"/>
              <a:t>*Baixo coeficiente de variação significa (contra intuitivamente) maior previsibilidade nos tempos de viagem.</a:t>
            </a:r>
          </a:p>
        </p:txBody>
      </p:sp>
      <mc:AlternateContent xmlns:mc="http://schemas.openxmlformats.org/markup-compatibility/2006">
        <mc:Choice xmlns:a14="http://schemas.microsoft.com/office/drawing/2010/main" Requires="a14">
          <p:sp>
            <p:nvSpPr>
              <p:cNvPr id="17" name="Retângulo 16">
                <a:extLst>
                  <a:ext uri="{FF2B5EF4-FFF2-40B4-BE49-F238E27FC236}">
                    <a16:creationId xmlns:a16="http://schemas.microsoft.com/office/drawing/2014/main" id="{1932B8CA-95A4-4007-8476-5F017AC3B8B2}"/>
                  </a:ext>
                </a:extLst>
              </p:cNvPr>
              <p:cNvSpPr/>
              <p:nvPr/>
            </p:nvSpPr>
            <p:spPr>
              <a:xfrm>
                <a:off x="8680776" y="5840455"/>
                <a:ext cx="1453988" cy="694036"/>
              </a:xfrm>
              <a:prstGeom prst="rect">
                <a:avLst/>
              </a:prstGeom>
            </p:spPr>
            <p:txBody>
              <a:bodyPr wrap="none">
                <a:spAutoFit/>
              </a:bodyPr>
              <a:lstStyle/>
              <a:p>
                <a:pPr indent="360680" algn="just">
                  <a:lnSpc>
                    <a:spcPct val="150000"/>
                  </a:lnSpc>
                  <a:spcAft>
                    <a:spcPts val="600"/>
                  </a:spcAft>
                </a:pPr>
                <a:r>
                  <a:rPr lang="pt-BR"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pt-BR" i="1">
                        <a:solidFill>
                          <a:srgbClr val="000000"/>
                        </a:solidFill>
                        <a:latin typeface="Cambria Math" panose="02040503050406030204" pitchFamily="18" charset="0"/>
                        <a:ea typeface="Times New Roman" panose="02020603050405020304" pitchFamily="18" charset="0"/>
                      </a:rPr>
                      <m:t>𝑉𝑚</m:t>
                    </m:r>
                    <m:r>
                      <a:rPr lang="pt-BR" i="1">
                        <a:solidFill>
                          <a:srgbClr val="000000"/>
                        </a:solidFill>
                        <a:latin typeface="Cambria Math" panose="02040503050406030204" pitchFamily="18" charset="0"/>
                        <a:ea typeface="Times New Roman" panose="02020603050405020304" pitchFamily="18" charset="0"/>
                      </a:rPr>
                      <m:t>=</m:t>
                    </m:r>
                    <m:f>
                      <m:fPr>
                        <m:ctrlPr>
                          <a:rPr lang="pt-BR" i="1">
                            <a:solidFill>
                              <a:srgbClr val="000000"/>
                            </a:solidFill>
                            <a:latin typeface="Cambria Math" panose="02040503050406030204" pitchFamily="18" charset="0"/>
                            <a:ea typeface="Times New Roman" panose="02020603050405020304" pitchFamily="18" charset="0"/>
                          </a:rPr>
                        </m:ctrlPr>
                      </m:fPr>
                      <m:num>
                        <m:r>
                          <m:rPr>
                            <m:sty m:val="p"/>
                          </m:rPr>
                          <a:rPr lang="en-US">
                            <a:solidFill>
                              <a:srgbClr val="000000"/>
                            </a:solidFill>
                            <a:latin typeface="Cambria Math" panose="02040503050406030204" pitchFamily="18" charset="0"/>
                            <a:ea typeface="Times New Roman" panose="02020603050405020304" pitchFamily="18" charset="0"/>
                          </a:rPr>
                          <m:t>Δ</m:t>
                        </m:r>
                        <m:r>
                          <a:rPr lang="en-US" i="1">
                            <a:solidFill>
                              <a:srgbClr val="000000"/>
                            </a:solidFill>
                            <a:latin typeface="Cambria Math" panose="02040503050406030204" pitchFamily="18" charset="0"/>
                            <a:ea typeface="Times New Roman" panose="02020603050405020304" pitchFamily="18" charset="0"/>
                          </a:rPr>
                          <m:t>𝑠</m:t>
                        </m:r>
                      </m:num>
                      <m:den>
                        <m:r>
                          <m:rPr>
                            <m:sty m:val="p"/>
                          </m:rPr>
                          <a:rPr lang="en-US">
                            <a:solidFill>
                              <a:srgbClr val="000000"/>
                            </a:solidFill>
                            <a:latin typeface="Cambria Math" panose="02040503050406030204" pitchFamily="18" charset="0"/>
                            <a:ea typeface="Times New Roman" panose="02020603050405020304" pitchFamily="18" charset="0"/>
                          </a:rPr>
                          <m:t>Δ</m:t>
                        </m:r>
                        <m:r>
                          <a:rPr lang="en-US" i="1">
                            <a:solidFill>
                              <a:srgbClr val="000000"/>
                            </a:solidFill>
                            <a:latin typeface="Cambria Math" panose="02040503050406030204" pitchFamily="18" charset="0"/>
                            <a:ea typeface="Times New Roman" panose="02020603050405020304" pitchFamily="18" charset="0"/>
                          </a:rPr>
                          <m:t>𝑡</m:t>
                        </m:r>
                      </m:den>
                    </m:f>
                  </m:oMath>
                </a14:m>
                <a:endParaRPr lang="pt-BR" dirty="0">
                  <a:solidFill>
                    <a:srgbClr val="000000"/>
                  </a:solidFill>
                  <a:latin typeface="Arial" panose="020B0604020202020204" pitchFamily="34" charset="0"/>
                  <a:ea typeface="Times New Roman" panose="02020603050405020304" pitchFamily="18" charset="0"/>
                </a:endParaRPr>
              </a:p>
            </p:txBody>
          </p:sp>
        </mc:Choice>
        <mc:Fallback>
          <p:sp>
            <p:nvSpPr>
              <p:cNvPr id="17" name="Retângulo 16">
                <a:extLst>
                  <a:ext uri="{FF2B5EF4-FFF2-40B4-BE49-F238E27FC236}">
                    <a16:creationId xmlns:a16="http://schemas.microsoft.com/office/drawing/2014/main" id="{1932B8CA-95A4-4007-8476-5F017AC3B8B2}"/>
                  </a:ext>
                </a:extLst>
              </p:cNvPr>
              <p:cNvSpPr>
                <a:spLocks noRot="1" noChangeAspect="1" noMove="1" noResize="1" noEditPoints="1" noAdjustHandles="1" noChangeArrowheads="1" noChangeShapeType="1" noTextEdit="1"/>
              </p:cNvSpPr>
              <p:nvPr/>
            </p:nvSpPr>
            <p:spPr>
              <a:xfrm>
                <a:off x="8680776" y="5840455"/>
                <a:ext cx="1453988" cy="694036"/>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18" name="Retângulo 17">
                <a:extLst>
                  <a:ext uri="{FF2B5EF4-FFF2-40B4-BE49-F238E27FC236}">
                    <a16:creationId xmlns:a16="http://schemas.microsoft.com/office/drawing/2014/main" id="{AE60E020-6431-43AC-946B-D72EAC4BE287}"/>
                  </a:ext>
                </a:extLst>
              </p:cNvPr>
              <p:cNvSpPr/>
              <p:nvPr/>
            </p:nvSpPr>
            <p:spPr>
              <a:xfrm>
                <a:off x="8680776" y="1488969"/>
                <a:ext cx="960070" cy="60818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pt-BR" i="1">
                          <a:latin typeface="Cambria Math" panose="02040503050406030204" pitchFamily="18" charset="0"/>
                        </a:rPr>
                        <m:t>𝐶𝑣</m:t>
                      </m:r>
                      <m:r>
                        <a:rPr lang="pt-BR" i="0">
                          <a:latin typeface="Cambria Math" panose="02040503050406030204" pitchFamily="18" charset="0"/>
                        </a:rPr>
                        <m:t>=</m:t>
                      </m:r>
                      <m:f>
                        <m:fPr>
                          <m:ctrlPr>
                            <a:rPr lang="pt-BR" i="1">
                              <a:latin typeface="Cambria Math" panose="02040503050406030204" pitchFamily="18" charset="0"/>
                            </a:rPr>
                          </m:ctrlPr>
                        </m:fPr>
                        <m:num>
                          <m:r>
                            <a:rPr lang="pt-BR" i="1">
                              <a:latin typeface="Cambria Math" panose="02040503050406030204" pitchFamily="18" charset="0"/>
                            </a:rPr>
                            <m:t>𝜎</m:t>
                          </m:r>
                        </m:num>
                        <m:den>
                          <m:r>
                            <a:rPr lang="pt-BR" i="1">
                              <a:latin typeface="Cambria Math" panose="02040503050406030204" pitchFamily="18" charset="0"/>
                            </a:rPr>
                            <m:t>𝜇</m:t>
                          </m:r>
                        </m:den>
                      </m:f>
                    </m:oMath>
                  </m:oMathPara>
                </a14:m>
                <a:endParaRPr lang="pt-BR" dirty="0"/>
              </a:p>
            </p:txBody>
          </p:sp>
        </mc:Choice>
        <mc:Fallback>
          <p:sp>
            <p:nvSpPr>
              <p:cNvPr id="18" name="Retângulo 17">
                <a:extLst>
                  <a:ext uri="{FF2B5EF4-FFF2-40B4-BE49-F238E27FC236}">
                    <a16:creationId xmlns:a16="http://schemas.microsoft.com/office/drawing/2014/main" id="{AE60E020-6431-43AC-946B-D72EAC4BE287}"/>
                  </a:ext>
                </a:extLst>
              </p:cNvPr>
              <p:cNvSpPr>
                <a:spLocks noRot="1" noChangeAspect="1" noMove="1" noResize="1" noEditPoints="1" noAdjustHandles="1" noChangeArrowheads="1" noChangeShapeType="1" noTextEdit="1"/>
              </p:cNvSpPr>
              <p:nvPr/>
            </p:nvSpPr>
            <p:spPr>
              <a:xfrm>
                <a:off x="8680776" y="1488969"/>
                <a:ext cx="960070" cy="608180"/>
              </a:xfrm>
              <a:prstGeom prst="rect">
                <a:avLst/>
              </a:prstGeom>
              <a:blipFill>
                <a:blip r:embed="rId4"/>
                <a:stretch>
                  <a:fillRect/>
                </a:stretch>
              </a:blipFill>
            </p:spPr>
            <p:txBody>
              <a:bodyPr/>
              <a:lstStyle/>
              <a:p>
                <a:r>
                  <a:rPr lang="pt-BR">
                    <a:noFill/>
                  </a:rPr>
                  <a:t> </a:t>
                </a:r>
              </a:p>
            </p:txBody>
          </p:sp>
        </mc:Fallback>
      </mc:AlternateContent>
      <p:sp>
        <p:nvSpPr>
          <p:cNvPr id="19" name="CaixaDeTexto 18">
            <a:extLst>
              <a:ext uri="{FF2B5EF4-FFF2-40B4-BE49-F238E27FC236}">
                <a16:creationId xmlns:a16="http://schemas.microsoft.com/office/drawing/2014/main" id="{4A675E59-8F0B-4BB7-9466-3FFE466BA264}"/>
              </a:ext>
            </a:extLst>
          </p:cNvPr>
          <p:cNvSpPr txBox="1"/>
          <p:nvPr/>
        </p:nvSpPr>
        <p:spPr>
          <a:xfrm>
            <a:off x="9640846" y="1660292"/>
            <a:ext cx="1289135" cy="246221"/>
          </a:xfrm>
          <a:prstGeom prst="rect">
            <a:avLst/>
          </a:prstGeom>
          <a:noFill/>
        </p:spPr>
        <p:txBody>
          <a:bodyPr wrap="none" rtlCol="0">
            <a:spAutoFit/>
          </a:bodyPr>
          <a:lstStyle/>
          <a:p>
            <a:r>
              <a:rPr lang="pt-BR" sz="1000" dirty="0"/>
              <a:t>Desvio Padrão/média</a:t>
            </a:r>
          </a:p>
        </p:txBody>
      </p:sp>
    </p:spTree>
    <p:extLst>
      <p:ext uri="{BB962C8B-B14F-4D97-AF65-F5344CB8AC3E}">
        <p14:creationId xmlns:p14="http://schemas.microsoft.com/office/powerpoint/2010/main" val="270650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animBg="1"/>
      <p:bldP spid="13" grpId="0"/>
      <p:bldP spid="14" grpId="0"/>
      <p:bldP spid="15"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B90D539-4EBD-4B24-8399-9F4CC2AE101D}"/>
              </a:ext>
            </a:extLst>
          </p:cNvPr>
          <p:cNvPicPr>
            <a:picLocks noChangeAspect="1"/>
          </p:cNvPicPr>
          <p:nvPr/>
        </p:nvPicPr>
        <p:blipFill>
          <a:blip r:embed="rId2"/>
          <a:stretch>
            <a:fillRect/>
          </a:stretch>
        </p:blipFill>
        <p:spPr>
          <a:xfrm rot="5400000">
            <a:off x="3924867" y="-2012242"/>
            <a:ext cx="5598516" cy="11070808"/>
          </a:xfrm>
          <a:prstGeom prst="rect">
            <a:avLst/>
          </a:prstGeom>
        </p:spPr>
      </p:pic>
      <p:sp>
        <p:nvSpPr>
          <p:cNvPr id="21" name="Título 1">
            <a:extLst>
              <a:ext uri="{FF2B5EF4-FFF2-40B4-BE49-F238E27FC236}">
                <a16:creationId xmlns:a16="http://schemas.microsoft.com/office/drawing/2014/main" id="{12073CDC-AE8E-429D-A75A-395A00BFAD5E}"/>
              </a:ext>
            </a:extLst>
          </p:cNvPr>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a:t>CHAID - Caracterização</a:t>
            </a:r>
          </a:p>
        </p:txBody>
      </p:sp>
    </p:spTree>
    <p:extLst>
      <p:ext uri="{BB962C8B-B14F-4D97-AF65-F5344CB8AC3E}">
        <p14:creationId xmlns:p14="http://schemas.microsoft.com/office/powerpoint/2010/main" val="246311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a:t>CHAID - Caracterização</a:t>
            </a:r>
          </a:p>
        </p:txBody>
      </p:sp>
      <p:pic>
        <p:nvPicPr>
          <p:cNvPr id="3" name="Imagem 2">
            <a:extLst>
              <a:ext uri="{FF2B5EF4-FFF2-40B4-BE49-F238E27FC236}">
                <a16:creationId xmlns:a16="http://schemas.microsoft.com/office/drawing/2014/main" id="{523A2827-B4E5-4A7D-A1F9-30F8A5214CF2}"/>
              </a:ext>
            </a:extLst>
          </p:cNvPr>
          <p:cNvPicPr>
            <a:picLocks noChangeAspect="1"/>
          </p:cNvPicPr>
          <p:nvPr/>
        </p:nvPicPr>
        <p:blipFill>
          <a:blip r:embed="rId2"/>
          <a:stretch>
            <a:fillRect/>
          </a:stretch>
        </p:blipFill>
        <p:spPr>
          <a:xfrm>
            <a:off x="1553043" y="-91441"/>
            <a:ext cx="6716267" cy="6928338"/>
          </a:xfrm>
          <a:prstGeom prst="rect">
            <a:avLst/>
          </a:prstGeom>
        </p:spPr>
      </p:pic>
      <p:pic>
        <p:nvPicPr>
          <p:cNvPr id="5" name="Imagem 4">
            <a:extLst>
              <a:ext uri="{FF2B5EF4-FFF2-40B4-BE49-F238E27FC236}">
                <a16:creationId xmlns:a16="http://schemas.microsoft.com/office/drawing/2014/main" id="{EE01D8AD-B723-459B-A473-A43EB418ABC0}"/>
              </a:ext>
            </a:extLst>
          </p:cNvPr>
          <p:cNvPicPr>
            <a:picLocks noChangeAspect="1"/>
          </p:cNvPicPr>
          <p:nvPr/>
        </p:nvPicPr>
        <p:blipFill>
          <a:blip r:embed="rId3"/>
          <a:stretch>
            <a:fillRect/>
          </a:stretch>
        </p:blipFill>
        <p:spPr>
          <a:xfrm>
            <a:off x="8443132" y="409575"/>
            <a:ext cx="3558367" cy="3131913"/>
          </a:xfrm>
          <a:prstGeom prst="rect">
            <a:avLst/>
          </a:prstGeom>
        </p:spPr>
      </p:pic>
      <p:pic>
        <p:nvPicPr>
          <p:cNvPr id="6" name="Imagem 5">
            <a:extLst>
              <a:ext uri="{FF2B5EF4-FFF2-40B4-BE49-F238E27FC236}">
                <a16:creationId xmlns:a16="http://schemas.microsoft.com/office/drawing/2014/main" id="{4C1D0D2C-1AAE-4F77-B2C3-79CC727359D1}"/>
              </a:ext>
            </a:extLst>
          </p:cNvPr>
          <p:cNvPicPr>
            <a:picLocks noChangeAspect="1"/>
          </p:cNvPicPr>
          <p:nvPr/>
        </p:nvPicPr>
        <p:blipFill>
          <a:blip r:embed="rId4"/>
          <a:stretch>
            <a:fillRect/>
          </a:stretch>
        </p:blipFill>
        <p:spPr>
          <a:xfrm>
            <a:off x="8341462" y="3686175"/>
            <a:ext cx="3761705" cy="2795862"/>
          </a:xfrm>
          <a:prstGeom prst="rect">
            <a:avLst/>
          </a:prstGeom>
        </p:spPr>
      </p:pic>
    </p:spTree>
    <p:extLst>
      <p:ext uri="{BB962C8B-B14F-4D97-AF65-F5344CB8AC3E}">
        <p14:creationId xmlns:p14="http://schemas.microsoft.com/office/powerpoint/2010/main" val="28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a:t>CHAID - Caracterização</a:t>
            </a:r>
          </a:p>
        </p:txBody>
      </p:sp>
      <p:pic>
        <p:nvPicPr>
          <p:cNvPr id="5" name="Imagem 4">
            <a:extLst>
              <a:ext uri="{FF2B5EF4-FFF2-40B4-BE49-F238E27FC236}">
                <a16:creationId xmlns:a16="http://schemas.microsoft.com/office/drawing/2014/main" id="{E43A0E44-4284-4FED-B520-613873C4DAF4}"/>
              </a:ext>
            </a:extLst>
          </p:cNvPr>
          <p:cNvPicPr>
            <a:picLocks noChangeAspect="1"/>
          </p:cNvPicPr>
          <p:nvPr/>
        </p:nvPicPr>
        <p:blipFill rotWithShape="1">
          <a:blip r:embed="rId2"/>
          <a:srcRect l="10312" t="25564" r="32656" b="13325"/>
          <a:stretch/>
        </p:blipFill>
        <p:spPr>
          <a:xfrm>
            <a:off x="2247900" y="619124"/>
            <a:ext cx="8833788" cy="5324475"/>
          </a:xfrm>
          <a:prstGeom prst="rect">
            <a:avLst/>
          </a:prstGeom>
        </p:spPr>
      </p:pic>
    </p:spTree>
    <p:extLst>
      <p:ext uri="{BB962C8B-B14F-4D97-AF65-F5344CB8AC3E}">
        <p14:creationId xmlns:p14="http://schemas.microsoft.com/office/powerpoint/2010/main" val="205464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a:t>CHAID - Caracterização</a:t>
            </a:r>
          </a:p>
        </p:txBody>
      </p:sp>
      <p:pic>
        <p:nvPicPr>
          <p:cNvPr id="4" name="Imagem 3">
            <a:extLst>
              <a:ext uri="{FF2B5EF4-FFF2-40B4-BE49-F238E27FC236}">
                <a16:creationId xmlns:a16="http://schemas.microsoft.com/office/drawing/2014/main" id="{D692ABB4-29D2-456C-B1EE-089B2B4C4648}"/>
              </a:ext>
            </a:extLst>
          </p:cNvPr>
          <p:cNvPicPr>
            <a:picLocks noChangeAspect="1"/>
          </p:cNvPicPr>
          <p:nvPr/>
        </p:nvPicPr>
        <p:blipFill>
          <a:blip r:embed="rId2"/>
          <a:stretch>
            <a:fillRect/>
          </a:stretch>
        </p:blipFill>
        <p:spPr>
          <a:xfrm>
            <a:off x="2883962" y="940915"/>
            <a:ext cx="6812488" cy="5076822"/>
          </a:xfrm>
          <a:prstGeom prst="rect">
            <a:avLst/>
          </a:prstGeom>
        </p:spPr>
      </p:pic>
    </p:spTree>
    <p:extLst>
      <p:ext uri="{BB962C8B-B14F-4D97-AF65-F5344CB8AC3E}">
        <p14:creationId xmlns:p14="http://schemas.microsoft.com/office/powerpoint/2010/main" val="48783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9179" y="0"/>
            <a:ext cx="7729728" cy="1188720"/>
          </a:xfrm>
        </p:spPr>
        <p:txBody>
          <a:bodyPr/>
          <a:lstStyle/>
          <a:p>
            <a:r>
              <a:rPr lang="pt-BR" dirty="0"/>
              <a:t>REVISÃO BIBLIOGRÁFICA</a:t>
            </a:r>
          </a:p>
        </p:txBody>
      </p:sp>
      <p:pic>
        <p:nvPicPr>
          <p:cNvPr id="7" name="Imagem 6"/>
          <p:cNvPicPr>
            <a:picLocks noChangeAspect="1"/>
          </p:cNvPicPr>
          <p:nvPr/>
        </p:nvPicPr>
        <p:blipFill rotWithShape="1">
          <a:blip r:embed="rId2"/>
          <a:srcRect l="24297" t="12083" r="30160" b="13395"/>
          <a:stretch/>
        </p:blipFill>
        <p:spPr>
          <a:xfrm>
            <a:off x="3523043" y="1865927"/>
            <a:ext cx="4522001" cy="4162183"/>
          </a:xfrm>
          <a:prstGeom prst="rect">
            <a:avLst/>
          </a:prstGeom>
        </p:spPr>
      </p:pic>
    </p:spTree>
    <p:extLst>
      <p:ext uri="{BB962C8B-B14F-4D97-AF65-F5344CB8AC3E}">
        <p14:creationId xmlns:p14="http://schemas.microsoft.com/office/powerpoint/2010/main" val="25646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a:t>CHAID - Caracterização</a:t>
            </a:r>
          </a:p>
        </p:txBody>
      </p:sp>
      <p:pic>
        <p:nvPicPr>
          <p:cNvPr id="4" name="Imagem 3">
            <a:extLst>
              <a:ext uri="{FF2B5EF4-FFF2-40B4-BE49-F238E27FC236}">
                <a16:creationId xmlns:a16="http://schemas.microsoft.com/office/drawing/2014/main" id="{546108C1-1F4E-4911-B603-710AC2BC1BA7}"/>
              </a:ext>
            </a:extLst>
          </p:cNvPr>
          <p:cNvPicPr>
            <a:picLocks noChangeAspect="1"/>
          </p:cNvPicPr>
          <p:nvPr/>
        </p:nvPicPr>
        <p:blipFill>
          <a:blip r:embed="rId2"/>
          <a:stretch>
            <a:fillRect/>
          </a:stretch>
        </p:blipFill>
        <p:spPr>
          <a:xfrm rot="5400000">
            <a:off x="3201394" y="-2012673"/>
            <a:ext cx="6858000" cy="10883346"/>
          </a:xfrm>
          <a:prstGeom prst="rect">
            <a:avLst/>
          </a:prstGeom>
        </p:spPr>
      </p:pic>
    </p:spTree>
    <p:extLst>
      <p:ext uri="{BB962C8B-B14F-4D97-AF65-F5344CB8AC3E}">
        <p14:creationId xmlns:p14="http://schemas.microsoft.com/office/powerpoint/2010/main" val="1103869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a:t>CHAID - Caracterização</a:t>
            </a:r>
          </a:p>
        </p:txBody>
      </p:sp>
      <p:pic>
        <p:nvPicPr>
          <p:cNvPr id="3" name="Imagem 2">
            <a:extLst>
              <a:ext uri="{FF2B5EF4-FFF2-40B4-BE49-F238E27FC236}">
                <a16:creationId xmlns:a16="http://schemas.microsoft.com/office/drawing/2014/main" id="{DB7A8CD4-6A13-49D4-A330-187B4ECC6EFF}"/>
              </a:ext>
            </a:extLst>
          </p:cNvPr>
          <p:cNvPicPr>
            <a:picLocks noChangeAspect="1"/>
          </p:cNvPicPr>
          <p:nvPr/>
        </p:nvPicPr>
        <p:blipFill>
          <a:blip r:embed="rId2"/>
          <a:stretch>
            <a:fillRect/>
          </a:stretch>
        </p:blipFill>
        <p:spPr>
          <a:xfrm>
            <a:off x="3000273" y="-140339"/>
            <a:ext cx="6398704" cy="7026133"/>
          </a:xfrm>
          <a:prstGeom prst="rect">
            <a:avLst/>
          </a:prstGeom>
        </p:spPr>
      </p:pic>
    </p:spTree>
    <p:extLst>
      <p:ext uri="{BB962C8B-B14F-4D97-AF65-F5344CB8AC3E}">
        <p14:creationId xmlns:p14="http://schemas.microsoft.com/office/powerpoint/2010/main" val="587575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a:t>CHAID - Caracterização</a:t>
            </a:r>
          </a:p>
        </p:txBody>
      </p:sp>
      <p:pic>
        <p:nvPicPr>
          <p:cNvPr id="4" name="Imagem 3">
            <a:extLst>
              <a:ext uri="{FF2B5EF4-FFF2-40B4-BE49-F238E27FC236}">
                <a16:creationId xmlns:a16="http://schemas.microsoft.com/office/drawing/2014/main" id="{9A361CCB-B9AF-4485-B83A-AE4ABC21EBD2}"/>
              </a:ext>
            </a:extLst>
          </p:cNvPr>
          <p:cNvPicPr>
            <a:picLocks noChangeAspect="1"/>
          </p:cNvPicPr>
          <p:nvPr/>
        </p:nvPicPr>
        <p:blipFill>
          <a:blip r:embed="rId2"/>
          <a:stretch>
            <a:fillRect/>
          </a:stretch>
        </p:blipFill>
        <p:spPr>
          <a:xfrm>
            <a:off x="1188721" y="228599"/>
            <a:ext cx="10969808" cy="6086475"/>
          </a:xfrm>
          <a:prstGeom prst="rect">
            <a:avLst/>
          </a:prstGeom>
        </p:spPr>
      </p:pic>
    </p:spTree>
    <p:extLst>
      <p:ext uri="{BB962C8B-B14F-4D97-AF65-F5344CB8AC3E}">
        <p14:creationId xmlns:p14="http://schemas.microsoft.com/office/powerpoint/2010/main" val="1869473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err="1"/>
              <a:t>krigagem</a:t>
            </a:r>
            <a:r>
              <a:rPr lang="pt-BR" dirty="0"/>
              <a:t> - Caracterização</a:t>
            </a:r>
          </a:p>
        </p:txBody>
      </p:sp>
      <p:pic>
        <p:nvPicPr>
          <p:cNvPr id="3" name="Imagem 2">
            <a:extLst>
              <a:ext uri="{FF2B5EF4-FFF2-40B4-BE49-F238E27FC236}">
                <a16:creationId xmlns:a16="http://schemas.microsoft.com/office/drawing/2014/main" id="{04E259D0-CAC3-4AA8-ACF4-43C74210D25E}"/>
              </a:ext>
            </a:extLst>
          </p:cNvPr>
          <p:cNvPicPr>
            <a:picLocks noChangeAspect="1"/>
          </p:cNvPicPr>
          <p:nvPr/>
        </p:nvPicPr>
        <p:blipFill>
          <a:blip r:embed="rId2"/>
          <a:stretch>
            <a:fillRect/>
          </a:stretch>
        </p:blipFill>
        <p:spPr>
          <a:xfrm rot="5400000">
            <a:off x="3849267" y="-1770483"/>
            <a:ext cx="5667374" cy="11018093"/>
          </a:xfrm>
          <a:prstGeom prst="rect">
            <a:avLst/>
          </a:prstGeom>
        </p:spPr>
      </p:pic>
      <p:sp>
        <p:nvSpPr>
          <p:cNvPr id="5" name="CaixaDeTexto 4">
            <a:extLst>
              <a:ext uri="{FF2B5EF4-FFF2-40B4-BE49-F238E27FC236}">
                <a16:creationId xmlns:a16="http://schemas.microsoft.com/office/drawing/2014/main" id="{56E4608C-A016-403D-9D88-B5F62254AD68}"/>
              </a:ext>
            </a:extLst>
          </p:cNvPr>
          <p:cNvSpPr txBox="1"/>
          <p:nvPr/>
        </p:nvSpPr>
        <p:spPr>
          <a:xfrm>
            <a:off x="3220144" y="239534"/>
            <a:ext cx="7138301" cy="369332"/>
          </a:xfrm>
          <a:prstGeom prst="rect">
            <a:avLst/>
          </a:prstGeom>
          <a:noFill/>
        </p:spPr>
        <p:txBody>
          <a:bodyPr wrap="none" rtlCol="0">
            <a:spAutoFit/>
          </a:bodyPr>
          <a:lstStyle/>
          <a:p>
            <a:r>
              <a:rPr lang="pt-BR" dirty="0"/>
              <a:t>Médias globais (km/h) : classes - intervalo geométrico (classes equivalentes)</a:t>
            </a:r>
          </a:p>
        </p:txBody>
      </p:sp>
    </p:spTree>
    <p:extLst>
      <p:ext uri="{BB962C8B-B14F-4D97-AF65-F5344CB8AC3E}">
        <p14:creationId xmlns:p14="http://schemas.microsoft.com/office/powerpoint/2010/main" val="1830053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err="1"/>
              <a:t>krigagem</a:t>
            </a:r>
            <a:r>
              <a:rPr lang="pt-BR" dirty="0"/>
              <a:t> - Caracterização</a:t>
            </a:r>
          </a:p>
        </p:txBody>
      </p:sp>
      <p:sp>
        <p:nvSpPr>
          <p:cNvPr id="5" name="CaixaDeTexto 4">
            <a:extLst>
              <a:ext uri="{FF2B5EF4-FFF2-40B4-BE49-F238E27FC236}">
                <a16:creationId xmlns:a16="http://schemas.microsoft.com/office/drawing/2014/main" id="{56E4608C-A016-403D-9D88-B5F62254AD68}"/>
              </a:ext>
            </a:extLst>
          </p:cNvPr>
          <p:cNvSpPr txBox="1"/>
          <p:nvPr/>
        </p:nvSpPr>
        <p:spPr>
          <a:xfrm>
            <a:off x="3057986" y="231418"/>
            <a:ext cx="7178375" cy="369332"/>
          </a:xfrm>
          <a:prstGeom prst="rect">
            <a:avLst/>
          </a:prstGeom>
          <a:noFill/>
        </p:spPr>
        <p:txBody>
          <a:bodyPr wrap="none" rtlCol="0">
            <a:spAutoFit/>
          </a:bodyPr>
          <a:lstStyle/>
          <a:p>
            <a:r>
              <a:rPr lang="pt-BR" dirty="0"/>
              <a:t>Médias globais (Km/h): classes - intervalo geométrico (classes equivalentes)</a:t>
            </a:r>
          </a:p>
        </p:txBody>
      </p:sp>
      <p:pic>
        <p:nvPicPr>
          <p:cNvPr id="4" name="Imagem 3">
            <a:extLst>
              <a:ext uri="{FF2B5EF4-FFF2-40B4-BE49-F238E27FC236}">
                <a16:creationId xmlns:a16="http://schemas.microsoft.com/office/drawing/2014/main" id="{D67B13FF-1246-4E76-8898-A494FF7E29D0}"/>
              </a:ext>
            </a:extLst>
          </p:cNvPr>
          <p:cNvPicPr>
            <a:picLocks noChangeAspect="1"/>
          </p:cNvPicPr>
          <p:nvPr/>
        </p:nvPicPr>
        <p:blipFill>
          <a:blip r:embed="rId2"/>
          <a:stretch>
            <a:fillRect/>
          </a:stretch>
        </p:blipFill>
        <p:spPr>
          <a:xfrm>
            <a:off x="3509216" y="733425"/>
            <a:ext cx="6275917" cy="5826826"/>
          </a:xfrm>
          <a:prstGeom prst="rect">
            <a:avLst/>
          </a:prstGeom>
        </p:spPr>
      </p:pic>
    </p:spTree>
    <p:extLst>
      <p:ext uri="{BB962C8B-B14F-4D97-AF65-F5344CB8AC3E}">
        <p14:creationId xmlns:p14="http://schemas.microsoft.com/office/powerpoint/2010/main" val="2508901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778369"/>
            <a:ext cx="7729728" cy="1188720"/>
          </a:xfrm>
        </p:spPr>
        <p:txBody>
          <a:bodyPr>
            <a:normAutofit/>
          </a:bodyPr>
          <a:lstStyle/>
          <a:p>
            <a:r>
              <a:rPr lang="pt-BR" dirty="0"/>
              <a:t>Resultados (II)</a:t>
            </a:r>
            <a:br>
              <a:rPr lang="pt-BR" dirty="0"/>
            </a:br>
            <a:r>
              <a:rPr lang="pt-BR" dirty="0" err="1"/>
              <a:t>krigagem</a:t>
            </a:r>
            <a:r>
              <a:rPr lang="pt-BR" dirty="0"/>
              <a:t> - Caracterização</a:t>
            </a:r>
          </a:p>
        </p:txBody>
      </p:sp>
      <p:sp>
        <p:nvSpPr>
          <p:cNvPr id="5" name="CaixaDeTexto 4">
            <a:extLst>
              <a:ext uri="{FF2B5EF4-FFF2-40B4-BE49-F238E27FC236}">
                <a16:creationId xmlns:a16="http://schemas.microsoft.com/office/drawing/2014/main" id="{56E4608C-A016-403D-9D88-B5F62254AD68}"/>
              </a:ext>
            </a:extLst>
          </p:cNvPr>
          <p:cNvSpPr txBox="1"/>
          <p:nvPr/>
        </p:nvSpPr>
        <p:spPr>
          <a:xfrm>
            <a:off x="3057986" y="231418"/>
            <a:ext cx="7178375" cy="369332"/>
          </a:xfrm>
          <a:prstGeom prst="rect">
            <a:avLst/>
          </a:prstGeom>
          <a:noFill/>
        </p:spPr>
        <p:txBody>
          <a:bodyPr wrap="none" rtlCol="0">
            <a:spAutoFit/>
          </a:bodyPr>
          <a:lstStyle/>
          <a:p>
            <a:r>
              <a:rPr lang="pt-BR" dirty="0"/>
              <a:t>Médias globais (Km/h): classes - intervalo geométrico (classes equivalentes)</a:t>
            </a:r>
          </a:p>
        </p:txBody>
      </p:sp>
      <p:pic>
        <p:nvPicPr>
          <p:cNvPr id="3" name="Imagem 2">
            <a:extLst>
              <a:ext uri="{FF2B5EF4-FFF2-40B4-BE49-F238E27FC236}">
                <a16:creationId xmlns:a16="http://schemas.microsoft.com/office/drawing/2014/main" id="{DD5A86E5-667A-4749-800F-636711686705}"/>
              </a:ext>
            </a:extLst>
          </p:cNvPr>
          <p:cNvPicPr>
            <a:picLocks noChangeAspect="1"/>
          </p:cNvPicPr>
          <p:nvPr/>
        </p:nvPicPr>
        <p:blipFill>
          <a:blip r:embed="rId2"/>
          <a:stretch>
            <a:fillRect/>
          </a:stretch>
        </p:blipFill>
        <p:spPr>
          <a:xfrm>
            <a:off x="3057986" y="720738"/>
            <a:ext cx="6694487" cy="6022962"/>
          </a:xfrm>
          <a:prstGeom prst="rect">
            <a:avLst/>
          </a:prstGeom>
        </p:spPr>
      </p:pic>
    </p:spTree>
    <p:extLst>
      <p:ext uri="{BB962C8B-B14F-4D97-AF65-F5344CB8AC3E}">
        <p14:creationId xmlns:p14="http://schemas.microsoft.com/office/powerpoint/2010/main" val="913895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8371" y="12726"/>
            <a:ext cx="7729728" cy="1188720"/>
          </a:xfrm>
        </p:spPr>
        <p:txBody>
          <a:bodyPr>
            <a:normAutofit/>
          </a:bodyPr>
          <a:lstStyle/>
          <a:p>
            <a:r>
              <a:rPr lang="pt-BR" dirty="0"/>
              <a:t>Resultados (II)</a:t>
            </a:r>
            <a:br>
              <a:rPr lang="pt-BR" dirty="0"/>
            </a:br>
            <a:r>
              <a:rPr lang="pt-BR" dirty="0" err="1"/>
              <a:t>krigagem</a:t>
            </a:r>
            <a:r>
              <a:rPr lang="pt-BR" dirty="0"/>
              <a:t> - Caracterização</a:t>
            </a:r>
          </a:p>
        </p:txBody>
      </p:sp>
      <p:sp>
        <p:nvSpPr>
          <p:cNvPr id="5" name="CaixaDeTexto 4">
            <a:extLst>
              <a:ext uri="{FF2B5EF4-FFF2-40B4-BE49-F238E27FC236}">
                <a16:creationId xmlns:a16="http://schemas.microsoft.com/office/drawing/2014/main" id="{56E4608C-A016-403D-9D88-B5F62254AD68}"/>
              </a:ext>
            </a:extLst>
          </p:cNvPr>
          <p:cNvSpPr txBox="1"/>
          <p:nvPr/>
        </p:nvSpPr>
        <p:spPr>
          <a:xfrm>
            <a:off x="2767840" y="1201446"/>
            <a:ext cx="7178375" cy="369332"/>
          </a:xfrm>
          <a:prstGeom prst="rect">
            <a:avLst/>
          </a:prstGeom>
          <a:noFill/>
        </p:spPr>
        <p:txBody>
          <a:bodyPr wrap="none" rtlCol="0">
            <a:spAutoFit/>
          </a:bodyPr>
          <a:lstStyle/>
          <a:p>
            <a:r>
              <a:rPr lang="pt-BR" dirty="0"/>
              <a:t>Médias globais (Km/h): classes - intervalo geométrico (classes equivalentes)</a:t>
            </a:r>
          </a:p>
        </p:txBody>
      </p:sp>
      <p:pic>
        <p:nvPicPr>
          <p:cNvPr id="6" name="Imagem 5">
            <a:extLst>
              <a:ext uri="{FF2B5EF4-FFF2-40B4-BE49-F238E27FC236}">
                <a16:creationId xmlns:a16="http://schemas.microsoft.com/office/drawing/2014/main" id="{111BA9C4-F3B8-4E8F-BD97-1B75664273BA}"/>
              </a:ext>
            </a:extLst>
          </p:cNvPr>
          <p:cNvPicPr/>
          <p:nvPr/>
        </p:nvPicPr>
        <p:blipFill rotWithShape="1">
          <a:blip r:embed="rId2">
            <a:extLst>
              <a:ext uri="{28A0092B-C50C-407E-A947-70E740481C1C}">
                <a14:useLocalDpi xmlns:a14="http://schemas.microsoft.com/office/drawing/2010/main" val="0"/>
              </a:ext>
            </a:extLst>
          </a:blip>
          <a:srcRect l="24967" t="17931" r="16502" b="19165"/>
          <a:stretch/>
        </p:blipFill>
        <p:spPr bwMode="auto">
          <a:xfrm>
            <a:off x="0" y="2286136"/>
            <a:ext cx="5987561" cy="4162425"/>
          </a:xfrm>
          <a:prstGeom prst="rect">
            <a:avLst/>
          </a:prstGeom>
          <a:ln>
            <a:noFill/>
          </a:ln>
          <a:extLst>
            <a:ext uri="{53640926-AAD7-44D8-BBD7-CCE9431645EC}">
              <a14:shadowObscured xmlns:a14="http://schemas.microsoft.com/office/drawing/2010/main"/>
            </a:ext>
          </a:extLst>
        </p:spPr>
      </p:pic>
      <p:pic>
        <p:nvPicPr>
          <p:cNvPr id="10" name="Imagem 9">
            <a:extLst>
              <a:ext uri="{FF2B5EF4-FFF2-40B4-BE49-F238E27FC236}">
                <a16:creationId xmlns:a16="http://schemas.microsoft.com/office/drawing/2014/main" id="{6D5FC7C7-9EDB-4BE0-BDC1-393CFC7188DC}"/>
              </a:ext>
            </a:extLst>
          </p:cNvPr>
          <p:cNvPicPr/>
          <p:nvPr/>
        </p:nvPicPr>
        <p:blipFill rotWithShape="1">
          <a:blip r:embed="rId3">
            <a:extLst>
              <a:ext uri="{28A0092B-C50C-407E-A947-70E740481C1C}">
                <a14:useLocalDpi xmlns:a14="http://schemas.microsoft.com/office/drawing/2010/main" val="0"/>
              </a:ext>
            </a:extLst>
          </a:blip>
          <a:srcRect l="25464" t="17637" r="15840" b="7113"/>
          <a:stretch/>
        </p:blipFill>
        <p:spPr bwMode="auto">
          <a:xfrm>
            <a:off x="6419850" y="2286135"/>
            <a:ext cx="5772150" cy="4162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065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8371" y="12726"/>
            <a:ext cx="7729728" cy="1188720"/>
          </a:xfrm>
        </p:spPr>
        <p:txBody>
          <a:bodyPr>
            <a:normAutofit/>
          </a:bodyPr>
          <a:lstStyle/>
          <a:p>
            <a:r>
              <a:rPr lang="pt-BR" dirty="0"/>
              <a:t>Resultados (II)</a:t>
            </a:r>
            <a:br>
              <a:rPr lang="pt-BR" dirty="0"/>
            </a:br>
            <a:r>
              <a:rPr lang="pt-BR" dirty="0" err="1"/>
              <a:t>krigagem</a:t>
            </a:r>
            <a:r>
              <a:rPr lang="pt-BR" dirty="0"/>
              <a:t> - Caracterização</a:t>
            </a:r>
          </a:p>
        </p:txBody>
      </p:sp>
      <p:pic>
        <p:nvPicPr>
          <p:cNvPr id="3" name="Imagem 2">
            <a:extLst>
              <a:ext uri="{FF2B5EF4-FFF2-40B4-BE49-F238E27FC236}">
                <a16:creationId xmlns:a16="http://schemas.microsoft.com/office/drawing/2014/main" id="{FF9843F9-FB96-4930-AC50-AE54B2BD7289}"/>
              </a:ext>
            </a:extLst>
          </p:cNvPr>
          <p:cNvPicPr>
            <a:picLocks noChangeAspect="1"/>
          </p:cNvPicPr>
          <p:nvPr/>
        </p:nvPicPr>
        <p:blipFill>
          <a:blip r:embed="rId2"/>
          <a:stretch>
            <a:fillRect/>
          </a:stretch>
        </p:blipFill>
        <p:spPr>
          <a:xfrm rot="5400000">
            <a:off x="3508360" y="-1155064"/>
            <a:ext cx="5206708" cy="10078101"/>
          </a:xfrm>
          <a:prstGeom prst="rect">
            <a:avLst/>
          </a:prstGeom>
        </p:spPr>
      </p:pic>
    </p:spTree>
    <p:extLst>
      <p:ext uri="{BB962C8B-B14F-4D97-AF65-F5344CB8AC3E}">
        <p14:creationId xmlns:p14="http://schemas.microsoft.com/office/powerpoint/2010/main" val="716720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8371" y="12726"/>
            <a:ext cx="7729728" cy="1188720"/>
          </a:xfrm>
        </p:spPr>
        <p:txBody>
          <a:bodyPr>
            <a:normAutofit/>
          </a:bodyPr>
          <a:lstStyle/>
          <a:p>
            <a:r>
              <a:rPr lang="pt-BR" dirty="0"/>
              <a:t>Resultados (II)</a:t>
            </a:r>
            <a:br>
              <a:rPr lang="pt-BR" dirty="0"/>
            </a:br>
            <a:r>
              <a:rPr lang="pt-BR" dirty="0" err="1"/>
              <a:t>krigagem</a:t>
            </a:r>
            <a:r>
              <a:rPr lang="pt-BR" dirty="0"/>
              <a:t> - Caracterização</a:t>
            </a:r>
          </a:p>
        </p:txBody>
      </p:sp>
      <p:pic>
        <p:nvPicPr>
          <p:cNvPr id="3" name="Imagem 2">
            <a:extLst>
              <a:ext uri="{FF2B5EF4-FFF2-40B4-BE49-F238E27FC236}">
                <a16:creationId xmlns:a16="http://schemas.microsoft.com/office/drawing/2014/main" id="{FF9843F9-FB96-4930-AC50-AE54B2BD7289}"/>
              </a:ext>
            </a:extLst>
          </p:cNvPr>
          <p:cNvPicPr>
            <a:picLocks noChangeAspect="1"/>
          </p:cNvPicPr>
          <p:nvPr/>
        </p:nvPicPr>
        <p:blipFill>
          <a:blip r:embed="rId2"/>
          <a:stretch>
            <a:fillRect/>
          </a:stretch>
        </p:blipFill>
        <p:spPr>
          <a:xfrm rot="5400000">
            <a:off x="3508360" y="-1155064"/>
            <a:ext cx="5206708" cy="10078101"/>
          </a:xfrm>
          <a:prstGeom prst="rect">
            <a:avLst/>
          </a:prstGeom>
        </p:spPr>
      </p:pic>
      <p:pic>
        <p:nvPicPr>
          <p:cNvPr id="4" name="Imagem 3">
            <a:extLst>
              <a:ext uri="{FF2B5EF4-FFF2-40B4-BE49-F238E27FC236}">
                <a16:creationId xmlns:a16="http://schemas.microsoft.com/office/drawing/2014/main" id="{7F9737E4-0A27-43B8-A99A-98E90CEED50A}"/>
              </a:ext>
            </a:extLst>
          </p:cNvPr>
          <p:cNvPicPr>
            <a:picLocks noChangeAspect="1"/>
          </p:cNvPicPr>
          <p:nvPr/>
        </p:nvPicPr>
        <p:blipFill>
          <a:blip r:embed="rId3"/>
          <a:stretch>
            <a:fillRect/>
          </a:stretch>
        </p:blipFill>
        <p:spPr>
          <a:xfrm>
            <a:off x="9315450" y="794858"/>
            <a:ext cx="2486025" cy="1811108"/>
          </a:xfrm>
          <a:prstGeom prst="rect">
            <a:avLst/>
          </a:prstGeom>
        </p:spPr>
      </p:pic>
    </p:spTree>
    <p:extLst>
      <p:ext uri="{BB962C8B-B14F-4D97-AF65-F5344CB8AC3E}">
        <p14:creationId xmlns:p14="http://schemas.microsoft.com/office/powerpoint/2010/main" val="3364894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270504" y="2936901"/>
            <a:ext cx="7729728" cy="1188720"/>
          </a:xfrm>
        </p:spPr>
        <p:txBody>
          <a:bodyPr>
            <a:normAutofit/>
          </a:bodyPr>
          <a:lstStyle/>
          <a:p>
            <a:r>
              <a:rPr lang="pt-BR" dirty="0"/>
              <a:t>Resultados (II)</a:t>
            </a:r>
            <a:br>
              <a:rPr lang="pt-BR" dirty="0"/>
            </a:br>
            <a:r>
              <a:rPr lang="pt-BR" dirty="0" err="1"/>
              <a:t>krigagem</a:t>
            </a:r>
            <a:r>
              <a:rPr lang="pt-BR" dirty="0"/>
              <a:t> - Caracterização</a:t>
            </a:r>
          </a:p>
        </p:txBody>
      </p:sp>
      <p:pic>
        <p:nvPicPr>
          <p:cNvPr id="5" name="Imagem 4">
            <a:extLst>
              <a:ext uri="{FF2B5EF4-FFF2-40B4-BE49-F238E27FC236}">
                <a16:creationId xmlns:a16="http://schemas.microsoft.com/office/drawing/2014/main" id="{5D3F8E14-8A76-43F4-81D4-724BB6B30A4D}"/>
              </a:ext>
            </a:extLst>
          </p:cNvPr>
          <p:cNvPicPr>
            <a:picLocks noChangeAspect="1"/>
          </p:cNvPicPr>
          <p:nvPr/>
        </p:nvPicPr>
        <p:blipFill>
          <a:blip r:embed="rId2"/>
          <a:stretch>
            <a:fillRect/>
          </a:stretch>
        </p:blipFill>
        <p:spPr>
          <a:xfrm>
            <a:off x="2405520" y="0"/>
            <a:ext cx="7786229" cy="6852628"/>
          </a:xfrm>
          <a:prstGeom prst="rect">
            <a:avLst/>
          </a:prstGeom>
        </p:spPr>
      </p:pic>
    </p:spTree>
    <p:extLst>
      <p:ext uri="{BB962C8B-B14F-4D97-AF65-F5344CB8AC3E}">
        <p14:creationId xmlns:p14="http://schemas.microsoft.com/office/powerpoint/2010/main" val="1188825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5486" y="22608"/>
            <a:ext cx="7729728" cy="1188720"/>
          </a:xfrm>
        </p:spPr>
        <p:txBody>
          <a:bodyPr/>
          <a:lstStyle/>
          <a:p>
            <a:r>
              <a:rPr lang="pt-BR" dirty="0"/>
              <a:t>REVISÃO BIBLIOGRÁFICA</a:t>
            </a:r>
          </a:p>
        </p:txBody>
      </p:sp>
      <p:sp>
        <p:nvSpPr>
          <p:cNvPr id="3" name="Retângulo 2">
            <a:extLst>
              <a:ext uri="{FF2B5EF4-FFF2-40B4-BE49-F238E27FC236}">
                <a16:creationId xmlns:a16="http://schemas.microsoft.com/office/drawing/2014/main" id="{94263622-343A-47A8-A166-89589BC85BB7}"/>
              </a:ext>
            </a:extLst>
          </p:cNvPr>
          <p:cNvSpPr/>
          <p:nvPr/>
        </p:nvSpPr>
        <p:spPr>
          <a:xfrm>
            <a:off x="385895" y="1444343"/>
            <a:ext cx="10721130" cy="5001369"/>
          </a:xfrm>
          <a:prstGeom prst="rect">
            <a:avLst/>
          </a:prstGeom>
        </p:spPr>
        <p:txBody>
          <a:bodyPr wrap="square">
            <a:spAutoFit/>
          </a:bodyPr>
          <a:lstStyle/>
          <a:p>
            <a:endParaRPr lang="en-US" sz="1100" dirty="0"/>
          </a:p>
          <a:p>
            <a:r>
              <a:rPr lang="en-US" sz="1100" dirty="0"/>
              <a:t>	</a:t>
            </a:r>
          </a:p>
          <a:p>
            <a:r>
              <a:rPr lang="en-US" sz="1100" b="1" dirty="0"/>
              <a:t>AKIN, D.; SISIOPIKU, V. P.; SKABARDONIS</a:t>
            </a:r>
            <a:r>
              <a:rPr lang="en-US" sz="1100" dirty="0"/>
              <a:t>, A. Impacts of weather on traffic flow characteristics of urban freeways in Istanbul. Procedia - Social and Behavioral Sciences, v. 16, p. 89–99, 2011. </a:t>
            </a:r>
          </a:p>
          <a:p>
            <a:r>
              <a:rPr lang="en-US" sz="1100" b="1" dirty="0"/>
              <a:t>ASSIS, F. N. DE; ARRUDA, H. V. DE; PEREIRA, A. R. DE</a:t>
            </a:r>
            <a:r>
              <a:rPr lang="en-US" sz="1100" dirty="0"/>
              <a:t>. </a:t>
            </a:r>
            <a:r>
              <a:rPr lang="en-US" sz="1100" dirty="0" err="1"/>
              <a:t>Aplicações</a:t>
            </a:r>
            <a:r>
              <a:rPr lang="en-US" sz="1100" dirty="0"/>
              <a:t> de </a:t>
            </a:r>
            <a:r>
              <a:rPr lang="en-US" sz="1100" dirty="0" err="1"/>
              <a:t>estatística</a:t>
            </a:r>
            <a:r>
              <a:rPr lang="en-US" sz="1100" dirty="0"/>
              <a:t> à </a:t>
            </a:r>
            <a:r>
              <a:rPr lang="en-US" sz="1100" dirty="0" err="1"/>
              <a:t>climatologia</a:t>
            </a:r>
            <a:r>
              <a:rPr lang="en-US" sz="1100" dirty="0"/>
              <a:t>: </a:t>
            </a:r>
            <a:r>
              <a:rPr lang="en-US" sz="1100" dirty="0" err="1"/>
              <a:t>teoria</a:t>
            </a:r>
            <a:r>
              <a:rPr lang="en-US" sz="1100" dirty="0"/>
              <a:t> e </a:t>
            </a:r>
            <a:r>
              <a:rPr lang="en-US" sz="1100" dirty="0" err="1"/>
              <a:t>prática</a:t>
            </a:r>
            <a:r>
              <a:rPr lang="en-US" sz="1100" dirty="0"/>
              <a:t>. Pelotas: </a:t>
            </a:r>
            <a:r>
              <a:rPr lang="en-US" sz="1100" dirty="0" err="1"/>
              <a:t>UFPel</a:t>
            </a:r>
            <a:r>
              <a:rPr lang="en-US" sz="1100" dirty="0"/>
              <a:t>, 1996. </a:t>
            </a:r>
          </a:p>
          <a:p>
            <a:r>
              <a:rPr lang="en-US" sz="1100" b="1" dirty="0"/>
              <a:t>BREIMAN, L. et al. </a:t>
            </a:r>
            <a:r>
              <a:rPr lang="en-US" sz="1100" dirty="0"/>
              <a:t>Classification and regression trees. [</a:t>
            </a:r>
            <a:r>
              <a:rPr lang="en-US" sz="1100" dirty="0" err="1"/>
              <a:t>s.l.</a:t>
            </a:r>
            <a:r>
              <a:rPr lang="en-US" sz="1100" dirty="0"/>
              <a:t>] CRC press, 1984. </a:t>
            </a:r>
          </a:p>
          <a:p>
            <a:r>
              <a:rPr lang="en-US" sz="1100" b="1" dirty="0"/>
              <a:t>CHEN, C.; SKABARDONIS, A.; VARAIYA, P. </a:t>
            </a:r>
            <a:r>
              <a:rPr lang="en-US" sz="1100" dirty="0"/>
              <a:t>Travel-time reliability as a measure of service. Transportation Research Record: Journal of the Transportation Research Board, n. 1855, p. 74–79, 2003. </a:t>
            </a:r>
          </a:p>
          <a:p>
            <a:r>
              <a:rPr lang="en-US" sz="1100" b="1" dirty="0"/>
              <a:t>CRESSIE, N. </a:t>
            </a:r>
            <a:r>
              <a:rPr lang="en-US" sz="1100" dirty="0"/>
              <a:t>The origins of kriging. Mathematical geology, v. 22, n. 3, p. 239–252, 1990. </a:t>
            </a:r>
          </a:p>
          <a:p>
            <a:r>
              <a:rPr lang="en-US" sz="1100" b="1" dirty="0"/>
              <a:t>FRANKLIN, J.; KARLSTROM, A. </a:t>
            </a:r>
            <a:r>
              <a:rPr lang="en-US" sz="1100" dirty="0"/>
              <a:t>Travel time reliability for Stockholm roadways: modeling mean lateness factor. Transportation Research Record: Journal of the Transportation Research Board, n. 2134, p. 106–113, 2009. </a:t>
            </a:r>
          </a:p>
          <a:p>
            <a:r>
              <a:rPr lang="en-US" sz="1100" b="1" dirty="0"/>
              <a:t>KAMGA, C.; YAZICI, M. A. </a:t>
            </a:r>
            <a:r>
              <a:rPr lang="en-US" sz="1100" dirty="0"/>
              <a:t>Temporal and weather related variation patterns of urban travel time: Considerations and caveats for value of travel time, value of variability, and mode choice studies. Transportation Research Part C: Emerging Technologies, v. 45, p. 4–16, 2014. </a:t>
            </a:r>
          </a:p>
          <a:p>
            <a:r>
              <a:rPr lang="en-US" sz="1100" b="1" dirty="0"/>
              <a:t>KASHFI, S. A.; BUNKER, J. M.; YIGITCANLAR, T. </a:t>
            </a:r>
            <a:r>
              <a:rPr lang="en-US" sz="1100" dirty="0"/>
              <a:t>Modelling and </a:t>
            </a:r>
            <a:r>
              <a:rPr lang="en-US" sz="1100" dirty="0" err="1"/>
              <a:t>analysing</a:t>
            </a:r>
            <a:r>
              <a:rPr lang="en-US" sz="1100" dirty="0"/>
              <a:t> effects of complex seasonality and weather on an area’s daily transit ridership rate. Journal of Transport Geography, v. 54, p. 310–324, 2016. </a:t>
            </a:r>
          </a:p>
          <a:p>
            <a:r>
              <a:rPr lang="en-US" sz="1100" b="1" dirty="0"/>
              <a:t>KASS, G. V. </a:t>
            </a:r>
            <a:r>
              <a:rPr lang="en-US" sz="1100" dirty="0"/>
              <a:t>An Exploratory Technique for Investigating Large Quantities of Categorical Data. Applied Statistics, v. 29, n. 2, p. 119, 1980. KHATTAK, A. J.; DE PALMA, A. The impact of adverse weather conditions on the propensity to change travel decisions: A survey of Brussels commuters. Transportation Research Part A: Policy and Practice, v. 31, n. 3, p. 181–203, 1997b. </a:t>
            </a:r>
          </a:p>
          <a:p>
            <a:r>
              <a:rPr lang="en-US" sz="1100" b="1" dirty="0"/>
              <a:t>KWON, J. et al. </a:t>
            </a:r>
            <a:r>
              <a:rPr lang="en-US" sz="1100" dirty="0"/>
              <a:t>Decomposition of travel time reliability into various sources: incidents, weather, work zones, special events, and base capacity. Transportation Research Record: Journal of the Transportation Research Board, n. 2229, p. 28–33, 2011. </a:t>
            </a:r>
          </a:p>
          <a:p>
            <a:r>
              <a:rPr lang="en-US" sz="1100" b="1" dirty="0"/>
              <a:t>SELBY, B.; KOCKELMAN, K. M. </a:t>
            </a:r>
            <a:r>
              <a:rPr lang="en-US" sz="1100" dirty="0"/>
              <a:t>Spatial prediction of traffic levels in unmeasured locations: applications of universal kriging and geographically weighted regression. Journal of Transport Geography, v. 29, p. 24–32, 2013. </a:t>
            </a:r>
          </a:p>
          <a:p>
            <a:r>
              <a:rPr lang="en-US" sz="1100" b="1" dirty="0"/>
              <a:t>SKABARDONIS, A.; VARAIYA, P.; PETTY, K. </a:t>
            </a:r>
            <a:r>
              <a:rPr lang="en-US" sz="1100" dirty="0"/>
              <a:t>Measuring Recurrent and Nonrecurrent Traffic Congestion. Transportation Research Record: Journal of the Transportation Research Board, v. 1856, p. 118–124, 2003. </a:t>
            </a:r>
          </a:p>
          <a:p>
            <a:r>
              <a:rPr lang="en-US" sz="1100" b="1" dirty="0"/>
              <a:t>TU, H.; VAN LINT, H. W. C.; VAN ZUYLEN, H. J.</a:t>
            </a:r>
            <a:r>
              <a:rPr lang="en-US" sz="1100" dirty="0"/>
              <a:t> Impact of adverse weather on travel time variability of freeway corridors. Transportation Research Board 86th Annual Meeting. Anais...2007</a:t>
            </a:r>
          </a:p>
          <a:p>
            <a:r>
              <a:rPr lang="en-US" sz="1100" b="1" dirty="0"/>
              <a:t>VAN LINT, J. W. C.; VAN ZUYLEN, H. J.; TU, H.</a:t>
            </a:r>
            <a:r>
              <a:rPr lang="en-US" sz="1100" dirty="0"/>
              <a:t> Travel time unreliability on freeways: Why measures based on variance tell only half the story. Transportation Research Part A: Policy and Practice, v. 42, n. 1, p. 258–277, 2008. </a:t>
            </a:r>
          </a:p>
          <a:p>
            <a:endParaRPr lang="en-US" sz="1100" dirty="0"/>
          </a:p>
        </p:txBody>
      </p:sp>
    </p:spTree>
    <p:extLst>
      <p:ext uri="{BB962C8B-B14F-4D97-AF65-F5344CB8AC3E}">
        <p14:creationId xmlns:p14="http://schemas.microsoft.com/office/powerpoint/2010/main" val="3305151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5436" y="0"/>
            <a:ext cx="7729728" cy="1188720"/>
          </a:xfrm>
        </p:spPr>
        <p:txBody>
          <a:bodyPr/>
          <a:lstStyle/>
          <a:p>
            <a:r>
              <a:rPr lang="pt-BR" dirty="0"/>
              <a:t>discussão</a:t>
            </a:r>
          </a:p>
        </p:txBody>
      </p:sp>
    </p:spTree>
    <p:extLst>
      <p:ext uri="{BB962C8B-B14F-4D97-AF65-F5344CB8AC3E}">
        <p14:creationId xmlns:p14="http://schemas.microsoft.com/office/powerpoint/2010/main" val="3766771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REVISÃO BIBLIOGRÁFICA</a:t>
            </a:r>
          </a:p>
        </p:txBody>
      </p:sp>
      <p:sp>
        <p:nvSpPr>
          <p:cNvPr id="3" name="Espaço Reservado para Conteúdo 2"/>
          <p:cNvSpPr>
            <a:spLocks noGrp="1"/>
          </p:cNvSpPr>
          <p:nvPr>
            <p:ph idx="1"/>
          </p:nvPr>
        </p:nvSpPr>
        <p:spPr>
          <a:xfrm>
            <a:off x="2231136" y="2638044"/>
            <a:ext cx="8416200" cy="3948736"/>
          </a:xfrm>
        </p:spPr>
        <p:txBody>
          <a:bodyPr>
            <a:normAutofit/>
          </a:bodyPr>
          <a:lstStyle/>
          <a:p>
            <a:pPr marL="0" indent="0">
              <a:buNone/>
            </a:pPr>
            <a:r>
              <a:rPr lang="en-US" b="1" dirty="0"/>
              <a:t>Franklin and </a:t>
            </a:r>
            <a:r>
              <a:rPr lang="en-US" b="1" dirty="0" err="1"/>
              <a:t>Karlstrom</a:t>
            </a:r>
            <a:r>
              <a:rPr lang="en-US" b="1" dirty="0"/>
              <a:t>(2009) </a:t>
            </a:r>
            <a:r>
              <a:rPr lang="en-US" b="1" dirty="0" err="1"/>
              <a:t>Vias</a:t>
            </a:r>
            <a:r>
              <a:rPr lang="en-US" b="1" dirty="0"/>
              <a:t> </a:t>
            </a:r>
            <a:r>
              <a:rPr lang="en-US" b="1" dirty="0" err="1"/>
              <a:t>urbanas</a:t>
            </a:r>
            <a:r>
              <a:rPr lang="en-US" b="1" dirty="0"/>
              <a:t>(Sweden)</a:t>
            </a:r>
          </a:p>
          <a:p>
            <a:pPr marL="0" indent="0">
              <a:buNone/>
            </a:pPr>
            <a:r>
              <a:rPr lang="en-US" dirty="0"/>
              <a:t> </a:t>
            </a:r>
            <a:r>
              <a:rPr lang="en-US" dirty="0" err="1"/>
              <a:t>Variações</a:t>
            </a:r>
            <a:r>
              <a:rPr lang="en-US" dirty="0"/>
              <a:t> </a:t>
            </a:r>
            <a:r>
              <a:rPr lang="en-US" dirty="0" err="1"/>
              <a:t>nos</a:t>
            </a:r>
            <a:r>
              <a:rPr lang="en-US" dirty="0"/>
              <a:t> tempos de </a:t>
            </a:r>
            <a:r>
              <a:rPr lang="en-US" dirty="0" err="1"/>
              <a:t>viagem</a:t>
            </a:r>
            <a:r>
              <a:rPr lang="en-US" dirty="0"/>
              <a:t> </a:t>
            </a:r>
            <a:r>
              <a:rPr lang="en-US" dirty="0" err="1"/>
              <a:t>podem</a:t>
            </a:r>
            <a:r>
              <a:rPr lang="en-US" dirty="0"/>
              <a:t> </a:t>
            </a:r>
            <a:r>
              <a:rPr lang="en-US" dirty="0" err="1"/>
              <a:t>ser</a:t>
            </a:r>
            <a:r>
              <a:rPr lang="en-US" dirty="0"/>
              <a:t> </a:t>
            </a:r>
            <a:r>
              <a:rPr lang="en-US" dirty="0" err="1"/>
              <a:t>explicados</a:t>
            </a:r>
            <a:r>
              <a:rPr lang="en-US" dirty="0"/>
              <a:t> </a:t>
            </a:r>
            <a:r>
              <a:rPr lang="en-US" dirty="0" err="1"/>
              <a:t>por</a:t>
            </a:r>
            <a:r>
              <a:rPr lang="en-US" dirty="0"/>
              <a:t> </a:t>
            </a:r>
            <a:r>
              <a:rPr lang="en-US" dirty="0" err="1"/>
              <a:t>segmentação</a:t>
            </a:r>
            <a:r>
              <a:rPr lang="en-US" dirty="0"/>
              <a:t> (</a:t>
            </a:r>
            <a:r>
              <a:rPr lang="en-US" dirty="0" err="1"/>
              <a:t>finalidade</a:t>
            </a:r>
            <a:r>
              <a:rPr lang="en-US" dirty="0"/>
              <a:t> da </a:t>
            </a:r>
            <a:r>
              <a:rPr lang="en-US" dirty="0" err="1"/>
              <a:t>viagem</a:t>
            </a:r>
            <a:r>
              <a:rPr lang="en-US" dirty="0"/>
              <a:t>) e hora do </a:t>
            </a:r>
            <a:r>
              <a:rPr lang="en-US" dirty="0" err="1"/>
              <a:t>dia</a:t>
            </a:r>
            <a:endParaRPr lang="en-US" dirty="0"/>
          </a:p>
          <a:p>
            <a:pPr marL="0" indent="0">
              <a:buNone/>
            </a:pPr>
            <a:r>
              <a:rPr lang="en-US" dirty="0"/>
              <a:t> </a:t>
            </a:r>
            <a:r>
              <a:rPr lang="en-US" dirty="0" err="1"/>
              <a:t>Valores</a:t>
            </a:r>
            <a:r>
              <a:rPr lang="en-US" dirty="0"/>
              <a:t> </a:t>
            </a:r>
            <a:r>
              <a:rPr lang="en-US" dirty="0" err="1"/>
              <a:t>médios</a:t>
            </a:r>
            <a:r>
              <a:rPr lang="en-US" dirty="0"/>
              <a:t> </a:t>
            </a:r>
            <a:r>
              <a:rPr lang="en-US" dirty="0" err="1"/>
              <a:t>elevados</a:t>
            </a:r>
            <a:r>
              <a:rPr lang="en-US" dirty="0"/>
              <a:t> </a:t>
            </a:r>
            <a:r>
              <a:rPr lang="en-US" dirty="0" err="1"/>
              <a:t>nos</a:t>
            </a:r>
            <a:r>
              <a:rPr lang="en-US" dirty="0"/>
              <a:t> </a:t>
            </a:r>
            <a:r>
              <a:rPr lang="en-US" dirty="0" err="1"/>
              <a:t>períodos</a:t>
            </a:r>
            <a:r>
              <a:rPr lang="en-US" dirty="0"/>
              <a:t> de </a:t>
            </a:r>
            <a:r>
              <a:rPr lang="en-US" dirty="0" err="1"/>
              <a:t>pico</a:t>
            </a:r>
            <a:endParaRPr lang="en-US" dirty="0"/>
          </a:p>
          <a:p>
            <a:pPr marL="0" indent="0">
              <a:buNone/>
            </a:pPr>
            <a:r>
              <a:rPr lang="en-US" b="1" dirty="0"/>
              <a:t>Peer et al. (2010a,b) </a:t>
            </a:r>
            <a:r>
              <a:rPr lang="en-US" b="1" dirty="0" err="1"/>
              <a:t>Rodovias</a:t>
            </a:r>
            <a:r>
              <a:rPr lang="en-US" b="1" dirty="0"/>
              <a:t> (Netherlands)</a:t>
            </a:r>
          </a:p>
          <a:p>
            <a:pPr marL="0" indent="0">
              <a:buNone/>
            </a:pPr>
            <a:r>
              <a:rPr lang="en-US" dirty="0"/>
              <a:t> </a:t>
            </a:r>
            <a:r>
              <a:rPr lang="en-US" dirty="0" err="1"/>
              <a:t>Aumento</a:t>
            </a:r>
            <a:r>
              <a:rPr lang="en-US" dirty="0"/>
              <a:t> </a:t>
            </a:r>
            <a:r>
              <a:rPr lang="en-US" dirty="0" err="1"/>
              <a:t>unitário</a:t>
            </a:r>
            <a:r>
              <a:rPr lang="en-US" dirty="0"/>
              <a:t> </a:t>
            </a:r>
            <a:r>
              <a:rPr lang="en-US" dirty="0" err="1"/>
              <a:t>nas</a:t>
            </a:r>
            <a:r>
              <a:rPr lang="en-US" dirty="0"/>
              <a:t> medias dos tempos de </a:t>
            </a:r>
            <a:r>
              <a:rPr lang="en-US" dirty="0" err="1"/>
              <a:t>viagem</a:t>
            </a:r>
            <a:r>
              <a:rPr lang="en-US" dirty="0"/>
              <a:t> é </a:t>
            </a:r>
            <a:r>
              <a:rPr lang="en-US" dirty="0" err="1"/>
              <a:t>associado</a:t>
            </a:r>
            <a:r>
              <a:rPr lang="en-US" dirty="0"/>
              <a:t> a um </a:t>
            </a:r>
            <a:r>
              <a:rPr lang="en-US" dirty="0" err="1"/>
              <a:t>grande</a:t>
            </a:r>
            <a:r>
              <a:rPr lang="en-US" dirty="0"/>
              <a:t> </a:t>
            </a:r>
            <a:r>
              <a:rPr lang="en-US" dirty="0" err="1"/>
              <a:t>aumento</a:t>
            </a:r>
            <a:r>
              <a:rPr lang="en-US" dirty="0"/>
              <a:t> de </a:t>
            </a:r>
            <a:r>
              <a:rPr lang="en-US" dirty="0" err="1"/>
              <a:t>variabilidade</a:t>
            </a:r>
            <a:r>
              <a:rPr lang="en-US" dirty="0"/>
              <a:t> </a:t>
            </a:r>
            <a:r>
              <a:rPr lang="en-US" dirty="0" err="1"/>
              <a:t>durante</a:t>
            </a:r>
            <a:r>
              <a:rPr lang="en-US" dirty="0"/>
              <a:t> </a:t>
            </a:r>
            <a:r>
              <a:rPr lang="en-US" dirty="0" err="1"/>
              <a:t>situações</a:t>
            </a:r>
            <a:r>
              <a:rPr lang="en-US" dirty="0"/>
              <a:t> de </a:t>
            </a:r>
            <a:r>
              <a:rPr lang="en-US" dirty="0" err="1"/>
              <a:t>tráfego</a:t>
            </a:r>
            <a:r>
              <a:rPr lang="en-US" dirty="0"/>
              <a:t> livre </a:t>
            </a:r>
          </a:p>
          <a:p>
            <a:pPr marL="0" indent="0">
              <a:buNone/>
            </a:pPr>
            <a:r>
              <a:rPr lang="en-US" dirty="0"/>
              <a:t> </a:t>
            </a:r>
            <a:r>
              <a:rPr lang="en-US" dirty="0" err="1"/>
              <a:t>Variabilidade</a:t>
            </a:r>
            <a:r>
              <a:rPr lang="en-US" dirty="0"/>
              <a:t> </a:t>
            </a:r>
            <a:r>
              <a:rPr lang="en-US" dirty="0" err="1"/>
              <a:t>nas</a:t>
            </a:r>
            <a:r>
              <a:rPr lang="en-US" dirty="0"/>
              <a:t> </a:t>
            </a:r>
            <a:r>
              <a:rPr lang="en-US" dirty="0" err="1"/>
              <a:t>vias</a:t>
            </a:r>
            <a:r>
              <a:rPr lang="en-US" dirty="0"/>
              <a:t> </a:t>
            </a:r>
            <a:r>
              <a:rPr lang="en-US" dirty="0" err="1"/>
              <a:t>urbanas</a:t>
            </a:r>
            <a:r>
              <a:rPr lang="en-US" dirty="0"/>
              <a:t> e </a:t>
            </a:r>
            <a:r>
              <a:rPr lang="en-US" dirty="0" err="1"/>
              <a:t>rodovias</a:t>
            </a:r>
            <a:r>
              <a:rPr lang="en-US" dirty="0"/>
              <a:t> </a:t>
            </a:r>
            <a:r>
              <a:rPr lang="en-US" dirty="0" err="1"/>
              <a:t>possuem</a:t>
            </a:r>
            <a:r>
              <a:rPr lang="en-US" dirty="0"/>
              <a:t> </a:t>
            </a:r>
            <a:r>
              <a:rPr lang="en-US" dirty="0" err="1"/>
              <a:t>características</a:t>
            </a:r>
            <a:r>
              <a:rPr lang="en-US" dirty="0"/>
              <a:t> </a:t>
            </a:r>
            <a:r>
              <a:rPr lang="en-US" dirty="0" err="1"/>
              <a:t>diferentes</a:t>
            </a:r>
            <a:endParaRPr lang="en-US" dirty="0"/>
          </a:p>
        </p:txBody>
      </p:sp>
    </p:spTree>
    <p:extLst>
      <p:ext uri="{BB962C8B-B14F-4D97-AF65-F5344CB8AC3E}">
        <p14:creationId xmlns:p14="http://schemas.microsoft.com/office/powerpoint/2010/main" val="1757919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REVISÃO BIBLIOGRÁFICA</a:t>
            </a:r>
          </a:p>
        </p:txBody>
      </p:sp>
      <p:sp>
        <p:nvSpPr>
          <p:cNvPr id="3" name="Espaço Reservado para Conteúdo 2"/>
          <p:cNvSpPr>
            <a:spLocks noGrp="1"/>
          </p:cNvSpPr>
          <p:nvPr>
            <p:ph idx="1"/>
          </p:nvPr>
        </p:nvSpPr>
        <p:spPr>
          <a:xfrm>
            <a:off x="2231136" y="2638044"/>
            <a:ext cx="8416200" cy="3948736"/>
          </a:xfrm>
        </p:spPr>
        <p:txBody>
          <a:bodyPr>
            <a:normAutofit/>
          </a:bodyPr>
          <a:lstStyle/>
          <a:p>
            <a:pPr marL="0" indent="0">
              <a:buNone/>
            </a:pPr>
            <a:r>
              <a:rPr lang="en-US" b="1" dirty="0" err="1"/>
              <a:t>Chien</a:t>
            </a:r>
            <a:r>
              <a:rPr lang="en-US" b="1" dirty="0"/>
              <a:t> and </a:t>
            </a:r>
            <a:r>
              <a:rPr lang="en-US" b="1" dirty="0" err="1"/>
              <a:t>Kolluri</a:t>
            </a:r>
            <a:r>
              <a:rPr lang="en-US" b="1" dirty="0"/>
              <a:t> (2010) </a:t>
            </a:r>
            <a:r>
              <a:rPr lang="en-US" b="1" dirty="0" err="1"/>
              <a:t>Rodovias</a:t>
            </a:r>
            <a:r>
              <a:rPr lang="en-US" b="1" dirty="0"/>
              <a:t> (USA)</a:t>
            </a:r>
          </a:p>
          <a:p>
            <a:pPr marL="0" indent="0">
              <a:buNone/>
            </a:pPr>
            <a:r>
              <a:rPr lang="en-US" dirty="0"/>
              <a:t> </a:t>
            </a:r>
            <a:r>
              <a:rPr lang="en-US" dirty="0" err="1"/>
              <a:t>Terça</a:t>
            </a:r>
            <a:r>
              <a:rPr lang="en-US" dirty="0"/>
              <a:t> e </a:t>
            </a:r>
            <a:r>
              <a:rPr lang="en-US" dirty="0" err="1"/>
              <a:t>sexta</a:t>
            </a:r>
            <a:r>
              <a:rPr lang="en-US" dirty="0"/>
              <a:t> </a:t>
            </a:r>
            <a:r>
              <a:rPr lang="en-US" dirty="0" err="1"/>
              <a:t>tem</a:t>
            </a:r>
            <a:r>
              <a:rPr lang="en-US" dirty="0"/>
              <a:t> medias </a:t>
            </a:r>
            <a:r>
              <a:rPr lang="en-US" dirty="0" err="1"/>
              <a:t>mais</a:t>
            </a:r>
            <a:r>
              <a:rPr lang="en-US" dirty="0"/>
              <a:t> </a:t>
            </a:r>
            <a:r>
              <a:rPr lang="en-US" dirty="0" err="1"/>
              <a:t>altas</a:t>
            </a:r>
            <a:r>
              <a:rPr lang="en-US" dirty="0"/>
              <a:t> de tempos de </a:t>
            </a:r>
            <a:r>
              <a:rPr lang="en-US" dirty="0" err="1"/>
              <a:t>viagem</a:t>
            </a:r>
            <a:endParaRPr lang="en-US" dirty="0"/>
          </a:p>
          <a:p>
            <a:pPr marL="0" indent="0">
              <a:buNone/>
            </a:pPr>
            <a:r>
              <a:rPr lang="en-US" dirty="0"/>
              <a:t> </a:t>
            </a:r>
            <a:r>
              <a:rPr lang="en-US" dirty="0" err="1"/>
              <a:t>Clima</a:t>
            </a:r>
            <a:r>
              <a:rPr lang="en-US" dirty="0"/>
              <a:t> </a:t>
            </a:r>
            <a:r>
              <a:rPr lang="en-US" dirty="0" err="1"/>
              <a:t>inclemente</a:t>
            </a:r>
            <a:r>
              <a:rPr lang="en-US" dirty="0"/>
              <a:t> </a:t>
            </a:r>
            <a:r>
              <a:rPr lang="en-US" dirty="0" err="1"/>
              <a:t>aumenta</a:t>
            </a:r>
            <a:r>
              <a:rPr lang="en-US" dirty="0"/>
              <a:t> a </a:t>
            </a:r>
            <a:r>
              <a:rPr lang="en-US" dirty="0" err="1"/>
              <a:t>variação</a:t>
            </a:r>
            <a:r>
              <a:rPr lang="en-US" dirty="0"/>
              <a:t> </a:t>
            </a:r>
          </a:p>
          <a:p>
            <a:pPr marL="0" indent="0">
              <a:buNone/>
            </a:pPr>
            <a:r>
              <a:rPr lang="en-US" dirty="0"/>
              <a:t> </a:t>
            </a:r>
            <a:r>
              <a:rPr lang="en-US" dirty="0" err="1"/>
              <a:t>Maior</a:t>
            </a:r>
            <a:r>
              <a:rPr lang="en-US" dirty="0"/>
              <a:t> </a:t>
            </a:r>
            <a:r>
              <a:rPr lang="en-US" dirty="0" err="1"/>
              <a:t>impacto</a:t>
            </a:r>
            <a:r>
              <a:rPr lang="en-US" dirty="0"/>
              <a:t> dos tempos de </a:t>
            </a:r>
            <a:r>
              <a:rPr lang="en-US" dirty="0" err="1"/>
              <a:t>viagem</a:t>
            </a:r>
            <a:r>
              <a:rPr lang="en-US" dirty="0"/>
              <a:t> </a:t>
            </a:r>
            <a:r>
              <a:rPr lang="en-US" dirty="0" err="1"/>
              <a:t>nos</a:t>
            </a:r>
            <a:r>
              <a:rPr lang="en-US" dirty="0"/>
              <a:t> </a:t>
            </a:r>
            <a:r>
              <a:rPr lang="en-US" dirty="0" err="1"/>
              <a:t>horários</a:t>
            </a:r>
            <a:r>
              <a:rPr lang="en-US" dirty="0"/>
              <a:t> de </a:t>
            </a:r>
            <a:r>
              <a:rPr lang="en-US" dirty="0" err="1"/>
              <a:t>pico</a:t>
            </a:r>
            <a:endParaRPr lang="en-US" dirty="0"/>
          </a:p>
          <a:p>
            <a:pPr marL="0" indent="0">
              <a:buNone/>
            </a:pPr>
            <a:r>
              <a:rPr lang="en-US" b="1" dirty="0" err="1"/>
              <a:t>Martchouk</a:t>
            </a:r>
            <a:r>
              <a:rPr lang="en-US" b="1" dirty="0"/>
              <a:t> et al. (2010) </a:t>
            </a:r>
            <a:r>
              <a:rPr lang="en-US" b="1" dirty="0" err="1"/>
              <a:t>Rodovias</a:t>
            </a:r>
            <a:r>
              <a:rPr lang="en-US" b="1" dirty="0"/>
              <a:t> (USA) </a:t>
            </a:r>
          </a:p>
          <a:p>
            <a:pPr marL="0" indent="0">
              <a:buNone/>
            </a:pPr>
            <a:r>
              <a:rPr lang="en-US" dirty="0"/>
              <a:t> Tempos de </a:t>
            </a:r>
            <a:r>
              <a:rPr lang="en-US" dirty="0" err="1"/>
              <a:t>viagem</a:t>
            </a:r>
            <a:r>
              <a:rPr lang="en-US" dirty="0"/>
              <a:t> </a:t>
            </a:r>
            <a:r>
              <a:rPr lang="en-US" dirty="0" err="1"/>
              <a:t>pode</a:t>
            </a:r>
            <a:r>
              <a:rPr lang="en-US" dirty="0"/>
              <a:t> </a:t>
            </a:r>
            <a:r>
              <a:rPr lang="en-US" dirty="0" err="1"/>
              <a:t>variar</a:t>
            </a:r>
            <a:r>
              <a:rPr lang="en-US" dirty="0"/>
              <a:t> </a:t>
            </a:r>
            <a:r>
              <a:rPr lang="en-US" dirty="0" err="1"/>
              <a:t>além</a:t>
            </a:r>
            <a:r>
              <a:rPr lang="en-US" dirty="0"/>
              <a:t> de 100% da media </a:t>
            </a:r>
            <a:r>
              <a:rPr lang="en-US" dirty="0" err="1"/>
              <a:t>em</a:t>
            </a:r>
            <a:r>
              <a:rPr lang="en-US" dirty="0"/>
              <a:t> </a:t>
            </a:r>
            <a:r>
              <a:rPr lang="en-US" dirty="0" err="1"/>
              <a:t>qualquer</a:t>
            </a:r>
            <a:r>
              <a:rPr lang="en-US" dirty="0"/>
              <a:t> </a:t>
            </a:r>
            <a:r>
              <a:rPr lang="en-US" dirty="0" err="1"/>
              <a:t>dia</a:t>
            </a:r>
            <a:endParaRPr lang="en-US" dirty="0"/>
          </a:p>
          <a:p>
            <a:pPr marL="0" indent="0">
              <a:buNone/>
            </a:pPr>
            <a:r>
              <a:rPr lang="en-US" dirty="0"/>
              <a:t> Grandes </a:t>
            </a:r>
            <a:r>
              <a:rPr lang="en-US" dirty="0" err="1"/>
              <a:t>desvios</a:t>
            </a:r>
            <a:r>
              <a:rPr lang="en-US" dirty="0"/>
              <a:t> </a:t>
            </a:r>
            <a:r>
              <a:rPr lang="en-US" dirty="0" err="1"/>
              <a:t>padrão</a:t>
            </a:r>
            <a:r>
              <a:rPr lang="en-US" dirty="0"/>
              <a:t> </a:t>
            </a:r>
            <a:r>
              <a:rPr lang="en-US" dirty="0" err="1"/>
              <a:t>observados</a:t>
            </a:r>
            <a:r>
              <a:rPr lang="en-US" dirty="0"/>
              <a:t> </a:t>
            </a:r>
            <a:r>
              <a:rPr lang="en-US" dirty="0" err="1"/>
              <a:t>durante</a:t>
            </a:r>
            <a:r>
              <a:rPr lang="en-US" dirty="0"/>
              <a:t> </a:t>
            </a:r>
            <a:r>
              <a:rPr lang="en-US" dirty="0" err="1"/>
              <a:t>períodos</a:t>
            </a:r>
            <a:r>
              <a:rPr lang="en-US" dirty="0"/>
              <a:t> de </a:t>
            </a:r>
            <a:r>
              <a:rPr lang="en-US" dirty="0" err="1"/>
              <a:t>pico</a:t>
            </a:r>
            <a:endParaRPr lang="en-US" dirty="0"/>
          </a:p>
          <a:p>
            <a:pPr marL="0" indent="0">
              <a:buNone/>
            </a:pPr>
            <a:r>
              <a:rPr lang="en-US" dirty="0"/>
              <a:t> </a:t>
            </a:r>
            <a:r>
              <a:rPr lang="en-US" dirty="0" err="1"/>
              <a:t>Os</a:t>
            </a:r>
            <a:r>
              <a:rPr lang="en-US" dirty="0"/>
              <a:t> </a:t>
            </a:r>
            <a:r>
              <a:rPr lang="en-US" dirty="0" err="1"/>
              <a:t>mesmos</a:t>
            </a:r>
            <a:r>
              <a:rPr lang="en-US" dirty="0"/>
              <a:t> </a:t>
            </a:r>
            <a:r>
              <a:rPr lang="en-US" dirty="0" err="1"/>
              <a:t>dias</a:t>
            </a:r>
            <a:r>
              <a:rPr lang="en-US" dirty="0"/>
              <a:t> </a:t>
            </a:r>
            <a:r>
              <a:rPr lang="en-US" dirty="0" err="1"/>
              <a:t>não</a:t>
            </a:r>
            <a:r>
              <a:rPr lang="en-US" dirty="0"/>
              <a:t> </a:t>
            </a:r>
            <a:r>
              <a:rPr lang="en-US" dirty="0" err="1"/>
              <a:t>necessariamente</a:t>
            </a:r>
            <a:r>
              <a:rPr lang="en-US" dirty="0"/>
              <a:t> </a:t>
            </a:r>
            <a:r>
              <a:rPr lang="en-US" dirty="0" err="1"/>
              <a:t>exibem</a:t>
            </a:r>
            <a:r>
              <a:rPr lang="en-US" dirty="0"/>
              <a:t> tempos de </a:t>
            </a:r>
            <a:r>
              <a:rPr lang="en-US" dirty="0" err="1"/>
              <a:t>viagem</a:t>
            </a:r>
            <a:r>
              <a:rPr lang="en-US" dirty="0"/>
              <a:t> </a:t>
            </a:r>
            <a:r>
              <a:rPr lang="en-US" dirty="0" err="1"/>
              <a:t>consistentes</a:t>
            </a:r>
            <a:r>
              <a:rPr lang="en-US" dirty="0"/>
              <a:t> </a:t>
            </a:r>
          </a:p>
          <a:p>
            <a:pPr marL="0" indent="0">
              <a:buNone/>
            </a:pPr>
            <a:r>
              <a:rPr lang="en-US" dirty="0"/>
              <a:t> Neve </a:t>
            </a:r>
            <a:r>
              <a:rPr lang="en-US" dirty="0" err="1"/>
              <a:t>afeta</a:t>
            </a:r>
            <a:r>
              <a:rPr lang="en-US" dirty="0"/>
              <a:t> </a:t>
            </a:r>
            <a:r>
              <a:rPr lang="en-US" dirty="0" err="1"/>
              <a:t>singnificativamente</a:t>
            </a:r>
            <a:r>
              <a:rPr lang="en-US" dirty="0"/>
              <a:t> as medias de tempos de </a:t>
            </a:r>
            <a:r>
              <a:rPr lang="en-US" dirty="0" err="1"/>
              <a:t>viagem</a:t>
            </a:r>
            <a:r>
              <a:rPr lang="en-US" dirty="0"/>
              <a:t> e o </a:t>
            </a:r>
            <a:r>
              <a:rPr lang="en-US" dirty="0" err="1"/>
              <a:t>desvio</a:t>
            </a:r>
            <a:r>
              <a:rPr lang="en-US" dirty="0"/>
              <a:t> </a:t>
            </a:r>
            <a:r>
              <a:rPr lang="en-US" dirty="0" err="1"/>
              <a:t>padrão</a:t>
            </a:r>
            <a:r>
              <a:rPr lang="en-US" dirty="0"/>
              <a:t>.</a:t>
            </a:r>
            <a:endParaRPr lang="pt-BR" dirty="0"/>
          </a:p>
        </p:txBody>
      </p:sp>
    </p:spTree>
    <p:extLst>
      <p:ext uri="{BB962C8B-B14F-4D97-AF65-F5344CB8AC3E}">
        <p14:creationId xmlns:p14="http://schemas.microsoft.com/office/powerpoint/2010/main" val="4093585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REVISÃO BIBLIOGRÁFICA</a:t>
            </a:r>
          </a:p>
        </p:txBody>
      </p:sp>
      <p:sp>
        <p:nvSpPr>
          <p:cNvPr id="4" name="Retângulo 3"/>
          <p:cNvSpPr/>
          <p:nvPr/>
        </p:nvSpPr>
        <p:spPr>
          <a:xfrm>
            <a:off x="2150378" y="2333561"/>
            <a:ext cx="7810486" cy="3077766"/>
          </a:xfrm>
          <a:prstGeom prst="rect">
            <a:avLst/>
          </a:prstGeom>
        </p:spPr>
        <p:txBody>
          <a:bodyPr wrap="square">
            <a:spAutoFit/>
          </a:bodyPr>
          <a:lstStyle/>
          <a:p>
            <a:pPr defTabSz="914400">
              <a:spcBef>
                <a:spcPts val="1000"/>
              </a:spcBef>
              <a:buClr>
                <a:schemeClr val="accent2"/>
              </a:buClr>
            </a:pPr>
            <a:r>
              <a:rPr lang="en-US" b="1" dirty="0" err="1">
                <a:solidFill>
                  <a:schemeClr val="tx1">
                    <a:lumMod val="85000"/>
                    <a:lumOff val="15000"/>
                  </a:schemeClr>
                </a:solidFill>
              </a:rPr>
              <a:t>Kwon</a:t>
            </a:r>
            <a:r>
              <a:rPr lang="en-US" b="1" dirty="0">
                <a:solidFill>
                  <a:schemeClr val="tx1">
                    <a:lumMod val="85000"/>
                    <a:lumOff val="15000"/>
                  </a:schemeClr>
                </a:solidFill>
              </a:rPr>
              <a:t> et al. (2011) </a:t>
            </a:r>
            <a:r>
              <a:rPr lang="en-US" b="1" dirty="0" err="1">
                <a:solidFill>
                  <a:schemeClr val="tx1">
                    <a:lumMod val="85000"/>
                    <a:lumOff val="15000"/>
                  </a:schemeClr>
                </a:solidFill>
              </a:rPr>
              <a:t>Rodovias</a:t>
            </a:r>
            <a:r>
              <a:rPr lang="en-US" b="1" dirty="0">
                <a:solidFill>
                  <a:schemeClr val="tx1">
                    <a:lumMod val="85000"/>
                    <a:lumOff val="15000"/>
                  </a:schemeClr>
                </a:solidFill>
              </a:rPr>
              <a:t> (USA) </a:t>
            </a:r>
          </a:p>
          <a:p>
            <a:pPr defTabSz="914400">
              <a:spcBef>
                <a:spcPts val="1000"/>
              </a:spcBef>
              <a:buClr>
                <a:schemeClr val="accent2"/>
              </a:buClr>
            </a:pPr>
            <a:r>
              <a:rPr lang="en-US" dirty="0">
                <a:solidFill>
                  <a:schemeClr val="tx1">
                    <a:lumMod val="85000"/>
                    <a:lumOff val="15000"/>
                  </a:schemeClr>
                </a:solidFill>
              </a:rPr>
              <a:t> </a:t>
            </a:r>
            <a:r>
              <a:rPr lang="en-US" dirty="0" err="1">
                <a:solidFill>
                  <a:schemeClr val="tx1">
                    <a:lumMod val="85000"/>
                    <a:lumOff val="15000"/>
                  </a:schemeClr>
                </a:solidFill>
              </a:rPr>
              <a:t>Período</a:t>
            </a:r>
            <a:r>
              <a:rPr lang="en-US" dirty="0">
                <a:solidFill>
                  <a:schemeClr val="tx1">
                    <a:lumMod val="85000"/>
                    <a:lumOff val="15000"/>
                  </a:schemeClr>
                </a:solidFill>
              </a:rPr>
              <a:t> da </a:t>
            </a:r>
            <a:r>
              <a:rPr lang="en-US" dirty="0" err="1">
                <a:solidFill>
                  <a:schemeClr val="tx1">
                    <a:lumMod val="85000"/>
                    <a:lumOff val="15000"/>
                  </a:schemeClr>
                </a:solidFill>
              </a:rPr>
              <a:t>tarde</a:t>
            </a:r>
            <a:r>
              <a:rPr lang="en-US" dirty="0">
                <a:solidFill>
                  <a:schemeClr val="tx1">
                    <a:lumMod val="85000"/>
                    <a:lumOff val="15000"/>
                  </a:schemeClr>
                </a:solidFill>
              </a:rPr>
              <a:t> </a:t>
            </a:r>
            <a:r>
              <a:rPr lang="en-US" dirty="0" err="1">
                <a:solidFill>
                  <a:schemeClr val="tx1">
                    <a:lumMod val="85000"/>
                    <a:lumOff val="15000"/>
                  </a:schemeClr>
                </a:solidFill>
              </a:rPr>
              <a:t>tem</a:t>
            </a:r>
            <a:r>
              <a:rPr lang="en-US" dirty="0">
                <a:solidFill>
                  <a:schemeClr val="tx1">
                    <a:lumMod val="85000"/>
                    <a:lumOff val="15000"/>
                  </a:schemeClr>
                </a:solidFill>
              </a:rPr>
              <a:t> </a:t>
            </a:r>
            <a:r>
              <a:rPr lang="en-US" dirty="0" err="1">
                <a:solidFill>
                  <a:schemeClr val="tx1">
                    <a:lumMod val="85000"/>
                    <a:lumOff val="15000"/>
                  </a:schemeClr>
                </a:solidFill>
              </a:rPr>
              <a:t>demanda</a:t>
            </a:r>
            <a:r>
              <a:rPr lang="en-US" dirty="0">
                <a:solidFill>
                  <a:schemeClr val="tx1">
                    <a:lumMod val="85000"/>
                    <a:lumOff val="15000"/>
                  </a:schemeClr>
                </a:solidFill>
              </a:rPr>
              <a:t> </a:t>
            </a:r>
            <a:r>
              <a:rPr lang="en-US" dirty="0" err="1">
                <a:solidFill>
                  <a:schemeClr val="tx1">
                    <a:lumMod val="85000"/>
                    <a:lumOff val="15000"/>
                  </a:schemeClr>
                </a:solidFill>
              </a:rPr>
              <a:t>maiore</a:t>
            </a:r>
            <a:r>
              <a:rPr lang="en-US" dirty="0">
                <a:solidFill>
                  <a:schemeClr val="tx1">
                    <a:lumMod val="85000"/>
                    <a:lumOff val="15000"/>
                  </a:schemeClr>
                </a:solidFill>
              </a:rPr>
              <a:t> que o da </a:t>
            </a:r>
            <a:r>
              <a:rPr lang="en-US" dirty="0" err="1">
                <a:solidFill>
                  <a:schemeClr val="tx1">
                    <a:lumMod val="85000"/>
                    <a:lumOff val="15000"/>
                  </a:schemeClr>
                </a:solidFill>
              </a:rPr>
              <a:t>manhã</a:t>
            </a:r>
            <a:r>
              <a:rPr lang="en-US" dirty="0">
                <a:solidFill>
                  <a:schemeClr val="tx1">
                    <a:lumMod val="85000"/>
                    <a:lumOff val="15000"/>
                  </a:schemeClr>
                </a:solidFill>
              </a:rPr>
              <a:t> mas a </a:t>
            </a:r>
            <a:r>
              <a:rPr lang="en-US" dirty="0" err="1">
                <a:solidFill>
                  <a:schemeClr val="tx1">
                    <a:lumMod val="85000"/>
                    <a:lumOff val="15000"/>
                  </a:schemeClr>
                </a:solidFill>
              </a:rPr>
              <a:t>variabildiade</a:t>
            </a:r>
            <a:r>
              <a:rPr lang="en-US" dirty="0">
                <a:solidFill>
                  <a:schemeClr val="tx1">
                    <a:lumMod val="85000"/>
                    <a:lumOff val="15000"/>
                  </a:schemeClr>
                </a:solidFill>
              </a:rPr>
              <a:t> </a:t>
            </a:r>
            <a:r>
              <a:rPr lang="en-US" dirty="0" err="1">
                <a:solidFill>
                  <a:schemeClr val="tx1">
                    <a:lumMod val="85000"/>
                    <a:lumOff val="15000"/>
                  </a:schemeClr>
                </a:solidFill>
              </a:rPr>
              <a:t>na</a:t>
            </a:r>
            <a:r>
              <a:rPr lang="en-US" dirty="0">
                <a:solidFill>
                  <a:schemeClr val="tx1">
                    <a:lumMod val="85000"/>
                    <a:lumOff val="15000"/>
                  </a:schemeClr>
                </a:solidFill>
              </a:rPr>
              <a:t> à </a:t>
            </a:r>
            <a:r>
              <a:rPr lang="en-US" dirty="0" err="1">
                <a:solidFill>
                  <a:schemeClr val="tx1">
                    <a:lumMod val="85000"/>
                    <a:lumOff val="15000"/>
                  </a:schemeClr>
                </a:solidFill>
              </a:rPr>
              <a:t>tarde</a:t>
            </a:r>
            <a:r>
              <a:rPr lang="en-US" dirty="0">
                <a:solidFill>
                  <a:schemeClr val="tx1">
                    <a:lumMod val="85000"/>
                    <a:lumOff val="15000"/>
                  </a:schemeClr>
                </a:solidFill>
              </a:rPr>
              <a:t> é </a:t>
            </a:r>
            <a:r>
              <a:rPr lang="en-US" dirty="0" err="1">
                <a:solidFill>
                  <a:schemeClr val="tx1">
                    <a:lumMod val="85000"/>
                    <a:lumOff val="15000"/>
                  </a:schemeClr>
                </a:solidFill>
              </a:rPr>
              <a:t>menor</a:t>
            </a:r>
            <a:r>
              <a:rPr lang="en-US" dirty="0">
                <a:solidFill>
                  <a:schemeClr val="tx1">
                    <a:lumMod val="85000"/>
                    <a:lumOff val="15000"/>
                  </a:schemeClr>
                </a:solidFill>
              </a:rPr>
              <a:t> (</a:t>
            </a:r>
            <a:r>
              <a:rPr lang="en-US" dirty="0" err="1">
                <a:solidFill>
                  <a:schemeClr val="tx1">
                    <a:lumMod val="85000"/>
                    <a:lumOff val="15000"/>
                  </a:schemeClr>
                </a:solidFill>
              </a:rPr>
              <a:t>possível</a:t>
            </a:r>
            <a:r>
              <a:rPr lang="en-US" dirty="0">
                <a:solidFill>
                  <a:schemeClr val="tx1">
                    <a:lumMod val="85000"/>
                    <a:lumOff val="15000"/>
                  </a:schemeClr>
                </a:solidFill>
              </a:rPr>
              <a:t> </a:t>
            </a:r>
            <a:r>
              <a:rPr lang="en-US" dirty="0" err="1">
                <a:solidFill>
                  <a:schemeClr val="tx1">
                    <a:lumMod val="85000"/>
                    <a:lumOff val="15000"/>
                  </a:schemeClr>
                </a:solidFill>
              </a:rPr>
              <a:t>razão</a:t>
            </a:r>
            <a:r>
              <a:rPr lang="en-US" dirty="0">
                <a:solidFill>
                  <a:schemeClr val="tx1">
                    <a:lumMod val="85000"/>
                    <a:lumOff val="15000"/>
                  </a:schemeClr>
                </a:solidFill>
              </a:rPr>
              <a:t> é </a:t>
            </a:r>
            <a:r>
              <a:rPr lang="en-US" dirty="0" err="1">
                <a:solidFill>
                  <a:schemeClr val="tx1">
                    <a:lumMod val="85000"/>
                    <a:lumOff val="15000"/>
                  </a:schemeClr>
                </a:solidFill>
              </a:rPr>
              <a:t>atribuida</a:t>
            </a:r>
            <a:r>
              <a:rPr lang="en-US" dirty="0">
                <a:solidFill>
                  <a:schemeClr val="tx1">
                    <a:lumMod val="85000"/>
                    <a:lumOff val="15000"/>
                  </a:schemeClr>
                </a:solidFill>
              </a:rPr>
              <a:t> a </a:t>
            </a:r>
            <a:r>
              <a:rPr lang="en-US" dirty="0" err="1">
                <a:solidFill>
                  <a:schemeClr val="tx1">
                    <a:lumMod val="85000"/>
                    <a:lumOff val="15000"/>
                  </a:schemeClr>
                </a:solidFill>
              </a:rPr>
              <a:t>gargalos</a:t>
            </a:r>
            <a:r>
              <a:rPr lang="en-US" dirty="0">
                <a:solidFill>
                  <a:schemeClr val="tx1">
                    <a:lumMod val="85000"/>
                    <a:lumOff val="15000"/>
                  </a:schemeClr>
                </a:solidFill>
              </a:rPr>
              <a:t> no </a:t>
            </a:r>
            <a:r>
              <a:rPr lang="en-US" dirty="0" err="1">
                <a:solidFill>
                  <a:schemeClr val="tx1">
                    <a:lumMod val="85000"/>
                    <a:lumOff val="15000"/>
                  </a:schemeClr>
                </a:solidFill>
              </a:rPr>
              <a:t>fluxo</a:t>
            </a:r>
            <a:r>
              <a:rPr lang="en-US" dirty="0">
                <a:solidFill>
                  <a:schemeClr val="tx1">
                    <a:lumMod val="85000"/>
                    <a:lumOff val="15000"/>
                  </a:schemeClr>
                </a:solidFill>
              </a:rPr>
              <a:t>)</a:t>
            </a:r>
          </a:p>
          <a:p>
            <a:pPr defTabSz="914400">
              <a:spcBef>
                <a:spcPts val="1000"/>
              </a:spcBef>
              <a:buClr>
                <a:schemeClr val="accent2"/>
              </a:buClr>
            </a:pPr>
            <a:r>
              <a:rPr lang="en-US" dirty="0">
                <a:solidFill>
                  <a:schemeClr val="tx1">
                    <a:lumMod val="85000"/>
                    <a:lumOff val="15000"/>
                  </a:schemeClr>
                </a:solidFill>
              </a:rPr>
              <a:t> </a:t>
            </a:r>
            <a:r>
              <a:rPr lang="en-US" dirty="0" err="1">
                <a:solidFill>
                  <a:schemeClr val="tx1">
                    <a:lumMod val="85000"/>
                    <a:lumOff val="15000"/>
                  </a:schemeClr>
                </a:solidFill>
              </a:rPr>
              <a:t>Clima</a:t>
            </a:r>
            <a:r>
              <a:rPr lang="en-US" dirty="0">
                <a:solidFill>
                  <a:schemeClr val="tx1">
                    <a:lumMod val="85000"/>
                    <a:lumOff val="15000"/>
                  </a:schemeClr>
                </a:solidFill>
              </a:rPr>
              <a:t> </a:t>
            </a:r>
            <a:r>
              <a:rPr lang="en-US" dirty="0" err="1">
                <a:solidFill>
                  <a:schemeClr val="tx1">
                    <a:lumMod val="85000"/>
                    <a:lumOff val="15000"/>
                  </a:schemeClr>
                </a:solidFill>
              </a:rPr>
              <a:t>tem</a:t>
            </a:r>
            <a:r>
              <a:rPr lang="en-US" dirty="0">
                <a:solidFill>
                  <a:schemeClr val="tx1">
                    <a:lumMod val="85000"/>
                    <a:lumOff val="15000"/>
                  </a:schemeClr>
                </a:solidFill>
              </a:rPr>
              <a:t> um </a:t>
            </a:r>
            <a:r>
              <a:rPr lang="en-US" dirty="0" err="1">
                <a:solidFill>
                  <a:schemeClr val="tx1">
                    <a:lumMod val="85000"/>
                    <a:lumOff val="15000"/>
                  </a:schemeClr>
                </a:solidFill>
              </a:rPr>
              <a:t>imapcto</a:t>
            </a:r>
            <a:r>
              <a:rPr lang="en-US" dirty="0">
                <a:solidFill>
                  <a:schemeClr val="tx1">
                    <a:lumMod val="85000"/>
                    <a:lumOff val="15000"/>
                  </a:schemeClr>
                </a:solidFill>
              </a:rPr>
              <a:t> </a:t>
            </a:r>
            <a:r>
              <a:rPr lang="en-US" dirty="0" err="1">
                <a:solidFill>
                  <a:schemeClr val="tx1">
                    <a:lumMod val="85000"/>
                    <a:lumOff val="15000"/>
                  </a:schemeClr>
                </a:solidFill>
              </a:rPr>
              <a:t>relativamente</a:t>
            </a:r>
            <a:r>
              <a:rPr lang="en-US" dirty="0">
                <a:solidFill>
                  <a:schemeClr val="tx1">
                    <a:lumMod val="85000"/>
                    <a:lumOff val="15000"/>
                  </a:schemeClr>
                </a:solidFill>
              </a:rPr>
              <a:t> </a:t>
            </a:r>
            <a:r>
              <a:rPr lang="en-US" dirty="0" err="1">
                <a:solidFill>
                  <a:schemeClr val="tx1">
                    <a:lumMod val="85000"/>
                    <a:lumOff val="15000"/>
                  </a:schemeClr>
                </a:solidFill>
              </a:rPr>
              <a:t>pequeno</a:t>
            </a:r>
            <a:r>
              <a:rPr lang="en-US" dirty="0">
                <a:solidFill>
                  <a:schemeClr val="tx1">
                    <a:lumMod val="85000"/>
                    <a:lumOff val="15000"/>
                  </a:schemeClr>
                </a:solidFill>
              </a:rPr>
              <a:t> </a:t>
            </a:r>
            <a:r>
              <a:rPr lang="en-US" dirty="0" err="1">
                <a:solidFill>
                  <a:schemeClr val="tx1">
                    <a:lumMod val="85000"/>
                    <a:lumOff val="15000"/>
                  </a:schemeClr>
                </a:solidFill>
              </a:rPr>
              <a:t>na</a:t>
            </a:r>
            <a:r>
              <a:rPr lang="en-US" dirty="0">
                <a:solidFill>
                  <a:schemeClr val="tx1">
                    <a:lumMod val="85000"/>
                    <a:lumOff val="15000"/>
                  </a:schemeClr>
                </a:solidFill>
              </a:rPr>
              <a:t> </a:t>
            </a:r>
            <a:r>
              <a:rPr lang="en-US" dirty="0" err="1">
                <a:solidFill>
                  <a:schemeClr val="tx1">
                    <a:lumMod val="85000"/>
                    <a:lumOff val="15000"/>
                  </a:schemeClr>
                </a:solidFill>
              </a:rPr>
              <a:t>variabildiade</a:t>
            </a:r>
            <a:endParaRPr lang="en-US" dirty="0">
              <a:solidFill>
                <a:schemeClr val="tx1">
                  <a:lumMod val="85000"/>
                  <a:lumOff val="15000"/>
                </a:schemeClr>
              </a:solidFill>
            </a:endParaRPr>
          </a:p>
          <a:p>
            <a:pPr defTabSz="914400">
              <a:spcBef>
                <a:spcPts val="1000"/>
              </a:spcBef>
              <a:buClr>
                <a:schemeClr val="accent2"/>
              </a:buClr>
            </a:pPr>
            <a:r>
              <a:rPr lang="en-US" dirty="0">
                <a:solidFill>
                  <a:schemeClr val="tx1">
                    <a:lumMod val="85000"/>
                    <a:lumOff val="15000"/>
                  </a:schemeClr>
                </a:solidFill>
              </a:rPr>
              <a:t> O </a:t>
            </a:r>
            <a:r>
              <a:rPr lang="en-US" dirty="0" err="1">
                <a:solidFill>
                  <a:schemeClr val="tx1">
                    <a:lumMod val="85000"/>
                    <a:lumOff val="15000"/>
                  </a:schemeClr>
                </a:solidFill>
              </a:rPr>
              <a:t>clima</a:t>
            </a:r>
            <a:r>
              <a:rPr lang="en-US" dirty="0">
                <a:solidFill>
                  <a:schemeClr val="tx1">
                    <a:lumMod val="85000"/>
                    <a:lumOff val="15000"/>
                  </a:schemeClr>
                </a:solidFill>
              </a:rPr>
              <a:t> </a:t>
            </a:r>
            <a:r>
              <a:rPr lang="en-US" dirty="0" err="1">
                <a:solidFill>
                  <a:schemeClr val="tx1">
                    <a:lumMod val="85000"/>
                    <a:lumOff val="15000"/>
                  </a:schemeClr>
                </a:solidFill>
              </a:rPr>
              <a:t>não</a:t>
            </a:r>
            <a:r>
              <a:rPr lang="en-US" dirty="0">
                <a:solidFill>
                  <a:schemeClr val="tx1">
                    <a:lumMod val="85000"/>
                    <a:lumOff val="15000"/>
                  </a:schemeClr>
                </a:solidFill>
              </a:rPr>
              <a:t> </a:t>
            </a:r>
            <a:r>
              <a:rPr lang="en-US" dirty="0" err="1">
                <a:solidFill>
                  <a:schemeClr val="tx1">
                    <a:lumMod val="85000"/>
                    <a:lumOff val="15000"/>
                  </a:schemeClr>
                </a:solidFill>
              </a:rPr>
              <a:t>tem</a:t>
            </a:r>
            <a:r>
              <a:rPr lang="en-US" dirty="0">
                <a:solidFill>
                  <a:schemeClr val="tx1">
                    <a:lumMod val="85000"/>
                    <a:lumOff val="15000"/>
                  </a:schemeClr>
                </a:solidFill>
              </a:rPr>
              <a:t> </a:t>
            </a:r>
            <a:r>
              <a:rPr lang="en-US" dirty="0" err="1">
                <a:solidFill>
                  <a:schemeClr val="tx1">
                    <a:lumMod val="85000"/>
                    <a:lumOff val="15000"/>
                  </a:schemeClr>
                </a:solidFill>
              </a:rPr>
              <a:t>efeito</a:t>
            </a:r>
            <a:r>
              <a:rPr lang="en-US" dirty="0">
                <a:solidFill>
                  <a:schemeClr val="tx1">
                    <a:lumMod val="85000"/>
                    <a:lumOff val="15000"/>
                  </a:schemeClr>
                </a:solidFill>
              </a:rPr>
              <a:t> no </a:t>
            </a:r>
            <a:r>
              <a:rPr lang="en-US" dirty="0" err="1">
                <a:solidFill>
                  <a:schemeClr val="tx1">
                    <a:lumMod val="85000"/>
                    <a:lumOff val="15000"/>
                  </a:schemeClr>
                </a:solidFill>
              </a:rPr>
              <a:t>período</a:t>
            </a:r>
            <a:r>
              <a:rPr lang="en-US" dirty="0">
                <a:solidFill>
                  <a:schemeClr val="tx1">
                    <a:lumMod val="85000"/>
                    <a:lumOff val="15000"/>
                  </a:schemeClr>
                </a:solidFill>
              </a:rPr>
              <a:t> no </a:t>
            </a:r>
            <a:r>
              <a:rPr lang="en-US" dirty="0" err="1">
                <a:solidFill>
                  <a:schemeClr val="tx1">
                    <a:lumMod val="85000"/>
                    <a:lumOff val="15000"/>
                  </a:schemeClr>
                </a:solidFill>
              </a:rPr>
              <a:t>meio</a:t>
            </a:r>
            <a:r>
              <a:rPr lang="en-US" dirty="0">
                <a:solidFill>
                  <a:schemeClr val="tx1">
                    <a:lumMod val="85000"/>
                    <a:lumOff val="15000"/>
                  </a:schemeClr>
                </a:solidFill>
              </a:rPr>
              <a:t> do </a:t>
            </a:r>
            <a:r>
              <a:rPr lang="en-US" dirty="0" err="1">
                <a:solidFill>
                  <a:schemeClr val="tx1">
                    <a:lumMod val="85000"/>
                    <a:lumOff val="15000"/>
                  </a:schemeClr>
                </a:solidFill>
              </a:rPr>
              <a:t>dia</a:t>
            </a:r>
            <a:endParaRPr lang="en-US" dirty="0">
              <a:solidFill>
                <a:schemeClr val="tx1">
                  <a:lumMod val="85000"/>
                  <a:lumOff val="15000"/>
                </a:schemeClr>
              </a:solidFill>
            </a:endParaRPr>
          </a:p>
          <a:p>
            <a:pPr defTabSz="914400">
              <a:spcBef>
                <a:spcPts val="1000"/>
              </a:spcBef>
              <a:buClr>
                <a:schemeClr val="accent2"/>
              </a:buClr>
            </a:pPr>
            <a:r>
              <a:rPr lang="en-US" b="1" dirty="0" err="1">
                <a:solidFill>
                  <a:schemeClr val="tx1">
                    <a:lumMod val="85000"/>
                    <a:lumOff val="15000"/>
                  </a:schemeClr>
                </a:solidFill>
              </a:rPr>
              <a:t>Yazici</a:t>
            </a:r>
            <a:r>
              <a:rPr lang="en-US" b="1" dirty="0">
                <a:solidFill>
                  <a:schemeClr val="tx1">
                    <a:lumMod val="85000"/>
                    <a:lumOff val="15000"/>
                  </a:schemeClr>
                </a:solidFill>
              </a:rPr>
              <a:t> et al. (2013) </a:t>
            </a:r>
            <a:r>
              <a:rPr lang="en-US" b="1" dirty="0" err="1">
                <a:solidFill>
                  <a:schemeClr val="tx1">
                    <a:lumMod val="85000"/>
                    <a:lumOff val="15000"/>
                  </a:schemeClr>
                </a:solidFill>
              </a:rPr>
              <a:t>Vias</a:t>
            </a:r>
            <a:r>
              <a:rPr lang="en-US" b="1" dirty="0">
                <a:solidFill>
                  <a:schemeClr val="tx1">
                    <a:lumMod val="85000"/>
                    <a:lumOff val="15000"/>
                  </a:schemeClr>
                </a:solidFill>
              </a:rPr>
              <a:t> </a:t>
            </a:r>
            <a:r>
              <a:rPr lang="en-US" b="1" dirty="0" err="1">
                <a:solidFill>
                  <a:schemeClr val="tx1">
                    <a:lumMod val="85000"/>
                    <a:lumOff val="15000"/>
                  </a:schemeClr>
                </a:solidFill>
              </a:rPr>
              <a:t>urbanas</a:t>
            </a:r>
            <a:r>
              <a:rPr lang="en-US" b="1" dirty="0">
                <a:solidFill>
                  <a:schemeClr val="tx1">
                    <a:lumMod val="85000"/>
                    <a:lumOff val="15000"/>
                  </a:schemeClr>
                </a:solidFill>
              </a:rPr>
              <a:t>(USA)</a:t>
            </a:r>
          </a:p>
          <a:p>
            <a:pPr defTabSz="914400">
              <a:spcBef>
                <a:spcPts val="1000"/>
              </a:spcBef>
              <a:buClr>
                <a:schemeClr val="accent2"/>
              </a:buClr>
            </a:pPr>
            <a:r>
              <a:rPr lang="en-US" dirty="0">
                <a:solidFill>
                  <a:schemeClr val="tx1">
                    <a:lumMod val="85000"/>
                    <a:lumOff val="15000"/>
                  </a:schemeClr>
                </a:solidFill>
              </a:rPr>
              <a:t> Tempos de </a:t>
            </a:r>
            <a:r>
              <a:rPr lang="en-US" dirty="0" err="1">
                <a:solidFill>
                  <a:schemeClr val="tx1">
                    <a:lumMod val="85000"/>
                    <a:lumOff val="15000"/>
                  </a:schemeClr>
                </a:solidFill>
              </a:rPr>
              <a:t>viagens</a:t>
            </a:r>
            <a:r>
              <a:rPr lang="en-US" dirty="0">
                <a:solidFill>
                  <a:schemeClr val="tx1">
                    <a:lumMod val="85000"/>
                    <a:lumOff val="15000"/>
                  </a:schemeClr>
                </a:solidFill>
              </a:rPr>
              <a:t> altos, </a:t>
            </a:r>
            <a:r>
              <a:rPr lang="en-US" dirty="0" err="1">
                <a:solidFill>
                  <a:schemeClr val="tx1">
                    <a:lumMod val="85000"/>
                    <a:lumOff val="15000"/>
                  </a:schemeClr>
                </a:solidFill>
              </a:rPr>
              <a:t>porém</a:t>
            </a:r>
            <a:r>
              <a:rPr lang="en-US" dirty="0">
                <a:solidFill>
                  <a:schemeClr val="tx1">
                    <a:lumMod val="85000"/>
                    <a:lumOff val="15000"/>
                  </a:schemeClr>
                </a:solidFill>
              </a:rPr>
              <a:t> </a:t>
            </a:r>
            <a:r>
              <a:rPr lang="en-US" dirty="0" err="1">
                <a:solidFill>
                  <a:schemeClr val="tx1">
                    <a:lumMod val="85000"/>
                    <a:lumOff val="15000"/>
                  </a:schemeClr>
                </a:solidFill>
              </a:rPr>
              <a:t>confiáveis</a:t>
            </a:r>
            <a:r>
              <a:rPr lang="en-US" dirty="0">
                <a:solidFill>
                  <a:schemeClr val="tx1">
                    <a:lumMod val="85000"/>
                    <a:lumOff val="15000"/>
                  </a:schemeClr>
                </a:solidFill>
              </a:rPr>
              <a:t> </a:t>
            </a:r>
            <a:r>
              <a:rPr lang="en-US" dirty="0" err="1">
                <a:solidFill>
                  <a:schemeClr val="tx1">
                    <a:lumMod val="85000"/>
                    <a:lumOff val="15000"/>
                  </a:schemeClr>
                </a:solidFill>
              </a:rPr>
              <a:t>durante</a:t>
            </a:r>
            <a:r>
              <a:rPr lang="en-US" dirty="0">
                <a:solidFill>
                  <a:schemeClr val="tx1">
                    <a:lumMod val="85000"/>
                    <a:lumOff val="15000"/>
                  </a:schemeClr>
                </a:solidFill>
              </a:rPr>
              <a:t> </a:t>
            </a:r>
            <a:r>
              <a:rPr lang="en-US" dirty="0" err="1">
                <a:solidFill>
                  <a:schemeClr val="tx1">
                    <a:lumMod val="85000"/>
                    <a:lumOff val="15000"/>
                  </a:schemeClr>
                </a:solidFill>
              </a:rPr>
              <a:t>horário</a:t>
            </a:r>
            <a:r>
              <a:rPr lang="en-US" dirty="0">
                <a:solidFill>
                  <a:schemeClr val="tx1">
                    <a:lumMod val="85000"/>
                    <a:lumOff val="15000"/>
                  </a:schemeClr>
                </a:solidFill>
              </a:rPr>
              <a:t> de </a:t>
            </a:r>
            <a:r>
              <a:rPr lang="en-US" dirty="0" err="1">
                <a:solidFill>
                  <a:schemeClr val="tx1">
                    <a:lumMod val="85000"/>
                    <a:lumOff val="15000"/>
                  </a:schemeClr>
                </a:solidFill>
              </a:rPr>
              <a:t>pico</a:t>
            </a:r>
            <a:endParaRPr lang="en-US" dirty="0">
              <a:solidFill>
                <a:schemeClr val="tx1">
                  <a:lumMod val="85000"/>
                  <a:lumOff val="15000"/>
                </a:schemeClr>
              </a:solidFill>
            </a:endParaRPr>
          </a:p>
          <a:p>
            <a:pPr defTabSz="914400">
              <a:spcBef>
                <a:spcPts val="1000"/>
              </a:spcBef>
              <a:buClr>
                <a:schemeClr val="accent2"/>
              </a:buClr>
            </a:pPr>
            <a:r>
              <a:rPr lang="en-US" dirty="0">
                <a:solidFill>
                  <a:schemeClr val="tx1">
                    <a:lumMod val="85000"/>
                    <a:lumOff val="15000"/>
                  </a:schemeClr>
                </a:solidFill>
              </a:rPr>
              <a:t> </a:t>
            </a:r>
            <a:r>
              <a:rPr lang="en-US" dirty="0" err="1">
                <a:solidFill>
                  <a:schemeClr val="tx1">
                    <a:lumMod val="85000"/>
                    <a:lumOff val="15000"/>
                  </a:schemeClr>
                </a:solidFill>
              </a:rPr>
              <a:t>Clima</a:t>
            </a:r>
            <a:r>
              <a:rPr lang="en-US" dirty="0">
                <a:solidFill>
                  <a:schemeClr val="tx1">
                    <a:lumMod val="85000"/>
                    <a:lumOff val="15000"/>
                  </a:schemeClr>
                </a:solidFill>
              </a:rPr>
              <a:t> </a:t>
            </a:r>
            <a:r>
              <a:rPr lang="en-US" dirty="0" err="1">
                <a:solidFill>
                  <a:schemeClr val="tx1">
                    <a:lumMod val="85000"/>
                    <a:lumOff val="15000"/>
                  </a:schemeClr>
                </a:solidFill>
              </a:rPr>
              <a:t>inclemente</a:t>
            </a:r>
            <a:r>
              <a:rPr lang="en-US" dirty="0">
                <a:solidFill>
                  <a:schemeClr val="tx1">
                    <a:lumMod val="85000"/>
                    <a:lumOff val="15000"/>
                  </a:schemeClr>
                </a:solidFill>
              </a:rPr>
              <a:t> </a:t>
            </a:r>
            <a:r>
              <a:rPr lang="en-US" dirty="0" err="1">
                <a:solidFill>
                  <a:schemeClr val="tx1">
                    <a:lumMod val="85000"/>
                    <a:lumOff val="15000"/>
                  </a:schemeClr>
                </a:solidFill>
              </a:rPr>
              <a:t>aumenta</a:t>
            </a:r>
            <a:r>
              <a:rPr lang="en-US" dirty="0">
                <a:solidFill>
                  <a:schemeClr val="tx1">
                    <a:lumMod val="85000"/>
                    <a:lumOff val="15000"/>
                  </a:schemeClr>
                </a:solidFill>
              </a:rPr>
              <a:t> a </a:t>
            </a:r>
            <a:r>
              <a:rPr lang="en-US" dirty="0" err="1">
                <a:solidFill>
                  <a:schemeClr val="tx1">
                    <a:lumMod val="85000"/>
                    <a:lumOff val="15000"/>
                  </a:schemeClr>
                </a:solidFill>
              </a:rPr>
              <a:t>confiabilidade</a:t>
            </a:r>
            <a:r>
              <a:rPr lang="en-US" dirty="0">
                <a:solidFill>
                  <a:schemeClr val="tx1">
                    <a:lumMod val="85000"/>
                    <a:lumOff val="15000"/>
                  </a:schemeClr>
                </a:solidFill>
              </a:rPr>
              <a:t> </a:t>
            </a:r>
            <a:r>
              <a:rPr lang="en-US" dirty="0" err="1">
                <a:solidFill>
                  <a:schemeClr val="tx1">
                    <a:lumMod val="85000"/>
                    <a:lumOff val="15000"/>
                  </a:schemeClr>
                </a:solidFill>
              </a:rPr>
              <a:t>nos</a:t>
            </a:r>
            <a:r>
              <a:rPr lang="en-US" dirty="0">
                <a:solidFill>
                  <a:schemeClr val="tx1">
                    <a:lumMod val="85000"/>
                    <a:lumOff val="15000"/>
                  </a:schemeClr>
                </a:solidFill>
              </a:rPr>
              <a:t> tempos de </a:t>
            </a:r>
            <a:r>
              <a:rPr lang="en-US" dirty="0" err="1">
                <a:solidFill>
                  <a:schemeClr val="tx1">
                    <a:lumMod val="85000"/>
                    <a:lumOff val="15000"/>
                  </a:schemeClr>
                </a:solidFill>
              </a:rPr>
              <a:t>viagem</a:t>
            </a:r>
            <a:endParaRPr lang="pt-BR" dirty="0">
              <a:solidFill>
                <a:schemeClr val="tx1">
                  <a:lumMod val="85000"/>
                  <a:lumOff val="15000"/>
                </a:schemeClr>
              </a:solidFill>
            </a:endParaRPr>
          </a:p>
        </p:txBody>
      </p:sp>
    </p:spTree>
    <p:extLst>
      <p:ext uri="{BB962C8B-B14F-4D97-AF65-F5344CB8AC3E}">
        <p14:creationId xmlns:p14="http://schemas.microsoft.com/office/powerpoint/2010/main" val="2498887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REVISÃO BIBLIOGRÁFICA</a:t>
            </a:r>
          </a:p>
        </p:txBody>
      </p:sp>
      <p:sp>
        <p:nvSpPr>
          <p:cNvPr id="5" name="Retângulo 4"/>
          <p:cNvSpPr/>
          <p:nvPr/>
        </p:nvSpPr>
        <p:spPr>
          <a:xfrm>
            <a:off x="4768553" y="5529129"/>
            <a:ext cx="4332718" cy="36746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72985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REVISÃO BIBLIOGRÁFICA</a:t>
            </a:r>
          </a:p>
        </p:txBody>
      </p:sp>
      <p:sp>
        <p:nvSpPr>
          <p:cNvPr id="3" name="Espaço Reservado para Conteúdo 2"/>
          <p:cNvSpPr>
            <a:spLocks noGrp="1"/>
          </p:cNvSpPr>
          <p:nvPr>
            <p:ph idx="1"/>
          </p:nvPr>
        </p:nvSpPr>
        <p:spPr>
          <a:xfrm>
            <a:off x="2231136" y="2638044"/>
            <a:ext cx="8416200" cy="3948736"/>
          </a:xfrm>
        </p:spPr>
        <p:txBody>
          <a:bodyPr>
            <a:normAutofit fontScale="92500" lnSpcReduction="10000"/>
          </a:bodyPr>
          <a:lstStyle/>
          <a:p>
            <a:pPr marL="0" indent="0" algn="just">
              <a:buNone/>
            </a:pPr>
            <a:r>
              <a:rPr lang="pt-BR" b="1" dirty="0" err="1"/>
              <a:t>An</a:t>
            </a:r>
            <a:r>
              <a:rPr lang="pt-BR" b="1" dirty="0"/>
              <a:t> </a:t>
            </a:r>
            <a:r>
              <a:rPr lang="pt-BR" b="1" dirty="0" err="1"/>
              <a:t>exploratory</a:t>
            </a:r>
            <a:r>
              <a:rPr lang="pt-BR" b="1" dirty="0"/>
              <a:t> </a:t>
            </a:r>
            <a:r>
              <a:rPr lang="pt-BR" b="1" dirty="0" err="1"/>
              <a:t>technique</a:t>
            </a:r>
            <a:r>
              <a:rPr lang="pt-BR" b="1" dirty="0"/>
              <a:t> for </a:t>
            </a:r>
            <a:r>
              <a:rPr lang="pt-BR" b="1" dirty="0" err="1"/>
              <a:t>investigating</a:t>
            </a:r>
            <a:r>
              <a:rPr lang="pt-BR" b="1" dirty="0"/>
              <a:t> </a:t>
            </a:r>
            <a:r>
              <a:rPr lang="pt-BR" b="1" dirty="0" err="1"/>
              <a:t>large</a:t>
            </a:r>
            <a:r>
              <a:rPr lang="pt-BR" b="1" dirty="0"/>
              <a:t> </a:t>
            </a:r>
            <a:r>
              <a:rPr lang="pt-BR" b="1" dirty="0" err="1"/>
              <a:t>quantities</a:t>
            </a:r>
            <a:r>
              <a:rPr lang="pt-BR" b="1" dirty="0"/>
              <a:t> </a:t>
            </a:r>
            <a:r>
              <a:rPr lang="pt-BR" b="1" dirty="0" err="1"/>
              <a:t>of</a:t>
            </a:r>
            <a:r>
              <a:rPr lang="pt-BR" b="1" dirty="0"/>
              <a:t> </a:t>
            </a:r>
            <a:r>
              <a:rPr lang="pt-BR" b="1" dirty="0" err="1"/>
              <a:t>categorical</a:t>
            </a:r>
            <a:r>
              <a:rPr lang="pt-BR" b="1" dirty="0"/>
              <a:t> data (</a:t>
            </a:r>
            <a:r>
              <a:rPr lang="pt-BR" b="1" dirty="0" err="1"/>
              <a:t>Kass</a:t>
            </a:r>
            <a:r>
              <a:rPr lang="pt-BR" b="1" dirty="0"/>
              <a:t>, 1980)</a:t>
            </a:r>
          </a:p>
          <a:p>
            <a:pPr marL="0" indent="0">
              <a:buNone/>
            </a:pPr>
            <a:r>
              <a:rPr lang="en-US" sz="1700" b="1" dirty="0"/>
              <a:t>Chi-square Automatic Interaction Detector (CHAID) </a:t>
            </a:r>
          </a:p>
          <a:p>
            <a:pPr marL="0" indent="0">
              <a:buNone/>
            </a:pPr>
            <a:r>
              <a:rPr lang="pt-BR" dirty="0"/>
              <a:t>Técnica utilizada para identificar relações entre variáveis em grandes conjuntos de dados.</a:t>
            </a:r>
          </a:p>
          <a:p>
            <a:pPr marL="0" indent="0">
              <a:buNone/>
            </a:pPr>
            <a:r>
              <a:rPr lang="pt-BR" dirty="0"/>
              <a:t>CHAID consiste de uma árvore preditiva que determina quais variáveis combinadas explicam o comportamento de uma variável dependente. Dados nominais, ordinais e </a:t>
            </a:r>
            <a:r>
              <a:rPr lang="pt-BR" dirty="0" err="1"/>
              <a:t>continuos</a:t>
            </a:r>
            <a:r>
              <a:rPr lang="pt-BR" dirty="0"/>
              <a:t> pode ser </a:t>
            </a:r>
            <a:r>
              <a:rPr lang="pt-BR" dirty="0" err="1"/>
              <a:t>usadados</a:t>
            </a:r>
            <a:r>
              <a:rPr lang="pt-BR" dirty="0"/>
              <a:t> onde </a:t>
            </a:r>
            <a:r>
              <a:rPr lang="pt-BR" dirty="0" err="1"/>
              <a:t>preditores</a:t>
            </a:r>
            <a:r>
              <a:rPr lang="pt-BR" dirty="0"/>
              <a:t> </a:t>
            </a:r>
            <a:r>
              <a:rPr lang="pt-BR" dirty="0" err="1"/>
              <a:t>continuos</a:t>
            </a:r>
            <a:r>
              <a:rPr lang="pt-BR" dirty="0"/>
              <a:t> são segmentados em categorias com um número semelhante de observações.</a:t>
            </a:r>
          </a:p>
          <a:p>
            <a:pPr marL="0" indent="0">
              <a:buNone/>
            </a:pPr>
            <a:r>
              <a:rPr lang="pt-BR" dirty="0"/>
              <a:t>O processamento se dá em etapas onde a melhor segmentação para cada </a:t>
            </a:r>
            <a:r>
              <a:rPr lang="pt-BR" dirty="0" err="1"/>
              <a:t>preditor</a:t>
            </a:r>
            <a:r>
              <a:rPr lang="pt-BR" dirty="0"/>
              <a:t> é encontrada. Estes são comparados e os melhores são escolhidos. Os dados são subdivididos de acordo com </a:t>
            </a:r>
            <a:r>
              <a:rPr lang="pt-BR" dirty="0" err="1"/>
              <a:t>preditor</a:t>
            </a:r>
            <a:r>
              <a:rPr lang="pt-BR" dirty="0"/>
              <a:t> mais importante. Cada subgrupo é pós analisado de forma independente em uma tabela com ordenada pelo nível de significância obtido através de um teste </a:t>
            </a:r>
            <a:r>
              <a:rPr lang="pt-BR" dirty="0" err="1"/>
              <a:t>qui</a:t>
            </a:r>
            <a:r>
              <a:rPr lang="pt-BR" dirty="0"/>
              <a:t>-quadrado. Em termos práticos, </a:t>
            </a:r>
            <a:r>
              <a:rPr lang="pt-BR" b="1" dirty="0"/>
              <a:t>trata-se de uma técnica poderosa para particionar dados em </a:t>
            </a:r>
            <a:r>
              <a:rPr lang="pt-BR" b="1" dirty="0" err="1"/>
              <a:t>gurpos</a:t>
            </a:r>
            <a:r>
              <a:rPr lang="pt-BR" b="1" dirty="0"/>
              <a:t> homogêneos (</a:t>
            </a:r>
            <a:r>
              <a:rPr lang="pt-BR" b="1" dirty="0" err="1"/>
              <a:t>Kass</a:t>
            </a:r>
            <a:r>
              <a:rPr lang="pt-BR" b="1" dirty="0"/>
              <a:t>, 1980).</a:t>
            </a:r>
          </a:p>
          <a:p>
            <a:pPr marL="0" indent="0">
              <a:buNone/>
            </a:pPr>
            <a:endParaRPr lang="en-US" dirty="0"/>
          </a:p>
          <a:p>
            <a:endParaRPr lang="pt-BR" dirty="0"/>
          </a:p>
        </p:txBody>
      </p:sp>
    </p:spTree>
    <p:extLst>
      <p:ext uri="{BB962C8B-B14F-4D97-AF65-F5344CB8AC3E}">
        <p14:creationId xmlns:p14="http://schemas.microsoft.com/office/powerpoint/2010/main" val="362871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Objetivo deste trabalho</a:t>
            </a:r>
          </a:p>
        </p:txBody>
      </p:sp>
      <p:sp>
        <p:nvSpPr>
          <p:cNvPr id="3" name="Espaço Reservado para Conteúdo 2"/>
          <p:cNvSpPr>
            <a:spLocks noGrp="1"/>
          </p:cNvSpPr>
          <p:nvPr>
            <p:ph idx="1"/>
          </p:nvPr>
        </p:nvSpPr>
        <p:spPr/>
        <p:txBody>
          <a:bodyPr>
            <a:normAutofit/>
          </a:bodyPr>
          <a:lstStyle/>
          <a:p>
            <a:r>
              <a:rPr lang="pt-BR" dirty="0"/>
              <a:t>Caracterizar e quantificar o impacto da precipitação de chuva (mm)nos ônibus de transporte público da cidade de São Paulo (...)</a:t>
            </a:r>
          </a:p>
        </p:txBody>
      </p:sp>
      <p:sp>
        <p:nvSpPr>
          <p:cNvPr id="4" name="Retângulo 3"/>
          <p:cNvSpPr/>
          <p:nvPr/>
        </p:nvSpPr>
        <p:spPr>
          <a:xfrm>
            <a:off x="2358536" y="3625952"/>
            <a:ext cx="7474927" cy="923330"/>
          </a:xfrm>
          <a:prstGeom prst="rect">
            <a:avLst/>
          </a:prstGeom>
        </p:spPr>
        <p:txBody>
          <a:bodyPr wrap="square">
            <a:spAutoFit/>
          </a:bodyPr>
          <a:lstStyle/>
          <a:p>
            <a:r>
              <a:rPr lang="pt-BR" dirty="0"/>
              <a:t>(...)através da análise das velocidades e distâncias lineares percorridas em um intervalo de tempo de até 5 minutos, em uma área de estudo restrita (estação alto de Santana).</a:t>
            </a:r>
          </a:p>
        </p:txBody>
      </p:sp>
      <p:sp>
        <p:nvSpPr>
          <p:cNvPr id="5" name="CaixaDeTexto 4"/>
          <p:cNvSpPr txBox="1"/>
          <p:nvPr/>
        </p:nvSpPr>
        <p:spPr>
          <a:xfrm>
            <a:off x="2358536" y="4959988"/>
            <a:ext cx="4497257" cy="369332"/>
          </a:xfrm>
          <a:prstGeom prst="rect">
            <a:avLst/>
          </a:prstGeom>
          <a:noFill/>
        </p:spPr>
        <p:txBody>
          <a:bodyPr wrap="none" rtlCol="0">
            <a:spAutoFit/>
          </a:bodyPr>
          <a:lstStyle/>
          <a:p>
            <a:r>
              <a:rPr lang="pt-BR" dirty="0"/>
              <a:t>(...) em março, dias úteis: das 7:00hs ás 20:00hs</a:t>
            </a:r>
          </a:p>
        </p:txBody>
      </p:sp>
    </p:spTree>
    <p:extLst>
      <p:ext uri="{BB962C8B-B14F-4D97-AF65-F5344CB8AC3E}">
        <p14:creationId xmlns:p14="http://schemas.microsoft.com/office/powerpoint/2010/main" val="261888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Materiais e métodos</a:t>
            </a:r>
            <a:br>
              <a:rPr lang="pt-BR" dirty="0"/>
            </a:br>
            <a:r>
              <a:rPr lang="pt-BR" sz="1800" dirty="0"/>
              <a:t>Caracterização dos arquivos mo.txt </a:t>
            </a:r>
            <a:endParaRPr lang="pt-BR" dirty="0"/>
          </a:p>
        </p:txBody>
      </p:sp>
      <p:sp>
        <p:nvSpPr>
          <p:cNvPr id="3" name="Espaço Reservado para Conteúdo 2"/>
          <p:cNvSpPr>
            <a:spLocks noGrp="1"/>
          </p:cNvSpPr>
          <p:nvPr>
            <p:ph idx="1"/>
          </p:nvPr>
        </p:nvSpPr>
        <p:spPr>
          <a:xfrm>
            <a:off x="2122079" y="2361207"/>
            <a:ext cx="7729728" cy="3101983"/>
          </a:xfrm>
        </p:spPr>
        <p:txBody>
          <a:bodyPr/>
          <a:lstStyle/>
          <a:p>
            <a:r>
              <a:rPr lang="pt-BR" dirty="0"/>
              <a:t>Dados SPTrans – visão geral dos arquivos</a:t>
            </a:r>
          </a:p>
          <a:p>
            <a:r>
              <a:rPr lang="pt-BR" dirty="0"/>
              <a:t>1,2 GB – movimento diário</a:t>
            </a:r>
          </a:p>
          <a:p>
            <a:r>
              <a:rPr lang="pt-BR" dirty="0"/>
              <a:t>Aproximadamente 14MM de registros/dia</a:t>
            </a:r>
          </a:p>
        </p:txBody>
      </p:sp>
      <p:pic>
        <p:nvPicPr>
          <p:cNvPr id="5" name="Imagem 4"/>
          <p:cNvPicPr>
            <a:picLocks noChangeAspect="1"/>
          </p:cNvPicPr>
          <p:nvPr/>
        </p:nvPicPr>
        <p:blipFill>
          <a:blip r:embed="rId2"/>
          <a:stretch>
            <a:fillRect/>
          </a:stretch>
        </p:blipFill>
        <p:spPr>
          <a:xfrm>
            <a:off x="2231136" y="3753468"/>
            <a:ext cx="7036924" cy="2999758"/>
          </a:xfrm>
          <a:prstGeom prst="rect">
            <a:avLst/>
          </a:prstGeom>
        </p:spPr>
      </p:pic>
    </p:spTree>
    <p:extLst>
      <p:ext uri="{BB962C8B-B14F-4D97-AF65-F5344CB8AC3E}">
        <p14:creationId xmlns:p14="http://schemas.microsoft.com/office/powerpoint/2010/main" val="957609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Materiais e métodos</a:t>
            </a:r>
            <a:br>
              <a:rPr lang="pt-BR" dirty="0"/>
            </a:br>
            <a:r>
              <a:rPr lang="pt-BR" sz="1800" dirty="0"/>
              <a:t>leiaute modelado para fins de análise geográfica</a:t>
            </a:r>
            <a:endParaRPr lang="pt-BR" dirty="0"/>
          </a:p>
        </p:txBody>
      </p:sp>
      <p:pic>
        <p:nvPicPr>
          <p:cNvPr id="3" name="Imagem 2"/>
          <p:cNvPicPr>
            <a:picLocks noChangeAspect="1"/>
          </p:cNvPicPr>
          <p:nvPr/>
        </p:nvPicPr>
        <p:blipFill rotWithShape="1">
          <a:blip r:embed="rId2"/>
          <a:srcRect b="4805"/>
          <a:stretch/>
        </p:blipFill>
        <p:spPr>
          <a:xfrm>
            <a:off x="4253217" y="2350937"/>
            <a:ext cx="7469333" cy="3999627"/>
          </a:xfrm>
          <a:prstGeom prst="rect">
            <a:avLst/>
          </a:prstGeom>
        </p:spPr>
      </p:pic>
      <p:sp>
        <p:nvSpPr>
          <p:cNvPr id="4" name="CaixaDeTexto 3"/>
          <p:cNvSpPr txBox="1"/>
          <p:nvPr/>
        </p:nvSpPr>
        <p:spPr>
          <a:xfrm>
            <a:off x="604008" y="3481431"/>
            <a:ext cx="2239716" cy="1200329"/>
          </a:xfrm>
          <a:prstGeom prst="rect">
            <a:avLst/>
          </a:prstGeom>
          <a:noFill/>
        </p:spPr>
        <p:txBody>
          <a:bodyPr wrap="none" rtlCol="0">
            <a:spAutoFit/>
          </a:bodyPr>
          <a:lstStyle/>
          <a:p>
            <a:r>
              <a:rPr lang="pt-BR" dirty="0"/>
              <a:t>Período definido:</a:t>
            </a:r>
          </a:p>
          <a:p>
            <a:endParaRPr lang="pt-BR" dirty="0"/>
          </a:p>
          <a:p>
            <a:r>
              <a:rPr lang="pt-BR" dirty="0"/>
              <a:t>Março 2014</a:t>
            </a:r>
          </a:p>
          <a:p>
            <a:r>
              <a:rPr lang="pt-BR" dirty="0"/>
              <a:t>Das 7:00hs ás 21:00hs</a:t>
            </a:r>
          </a:p>
        </p:txBody>
      </p:sp>
    </p:spTree>
    <p:extLst>
      <p:ext uri="{BB962C8B-B14F-4D97-AF65-F5344CB8AC3E}">
        <p14:creationId xmlns:p14="http://schemas.microsoft.com/office/powerpoint/2010/main" val="1869588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Materiais e métodos</a:t>
            </a:r>
            <a:br>
              <a:rPr lang="pt-BR" dirty="0"/>
            </a:br>
            <a:r>
              <a:rPr lang="pt-BR" sz="1800" dirty="0"/>
              <a:t>estação alto de santana</a:t>
            </a:r>
            <a:endParaRPr lang="pt-BR" dirty="0"/>
          </a:p>
        </p:txBody>
      </p:sp>
      <p:sp>
        <p:nvSpPr>
          <p:cNvPr id="3" name="Retângulo 2"/>
          <p:cNvSpPr/>
          <p:nvPr/>
        </p:nvSpPr>
        <p:spPr>
          <a:xfrm>
            <a:off x="372676" y="2979584"/>
            <a:ext cx="4148317" cy="1546577"/>
          </a:xfrm>
          <a:prstGeom prst="rect">
            <a:avLst/>
          </a:prstGeom>
        </p:spPr>
        <p:txBody>
          <a:bodyPr wrap="square">
            <a:spAutoFit/>
          </a:bodyPr>
          <a:lstStyle/>
          <a:p>
            <a:pPr marL="285750" indent="-285750">
              <a:buFont typeface="Arial" panose="020B0604020202020204" pitchFamily="34" charset="0"/>
              <a:buChar char="•"/>
            </a:pPr>
            <a:r>
              <a:rPr lang="pt-BR" sz="1050" dirty="0"/>
              <a:t>Há 2,6km de distância das Marginais do Rio Tietê, a Estação Mirante de Santana localiza-se na latitude -23.496294º  e longitude -46.620088º, a 786 metros de altitude  na região do Jardim São Paulo, São Paulo capital (SADMET). Dentre seus instrumentos, destaca-se o pluviômetro responsável pelas leituras de precipitação em milímetros, essas leituras são fornecidas pelo INMET através da sua divisão de dados meteorológicos  - SADMET</a:t>
            </a:r>
          </a:p>
          <a:p>
            <a:pPr marL="285750" indent="-285750">
              <a:buFont typeface="Arial" panose="020B0604020202020204" pitchFamily="34" charset="0"/>
              <a:buChar char="•"/>
            </a:pPr>
            <a:endParaRPr lang="pt-BR" sz="1050" dirty="0"/>
          </a:p>
          <a:p>
            <a:pPr marL="285750" indent="-285750">
              <a:buFont typeface="Arial" panose="020B0604020202020204" pitchFamily="34" charset="0"/>
              <a:buChar char="•"/>
            </a:pPr>
            <a:r>
              <a:rPr lang="pt-BR" sz="1050" dirty="0"/>
              <a:t>Medições acumuladas a cada hora cheia</a:t>
            </a:r>
          </a:p>
        </p:txBody>
      </p:sp>
      <p:pic>
        <p:nvPicPr>
          <p:cNvPr id="4" name="Imagem 3"/>
          <p:cNvPicPr>
            <a:picLocks noChangeAspect="1"/>
          </p:cNvPicPr>
          <p:nvPr/>
        </p:nvPicPr>
        <p:blipFill>
          <a:blip r:embed="rId2"/>
          <a:stretch>
            <a:fillRect/>
          </a:stretch>
        </p:blipFill>
        <p:spPr>
          <a:xfrm>
            <a:off x="4811283" y="2216186"/>
            <a:ext cx="7128165" cy="4457256"/>
          </a:xfrm>
          <a:prstGeom prst="rect">
            <a:avLst/>
          </a:prstGeom>
        </p:spPr>
      </p:pic>
      <p:grpSp>
        <p:nvGrpSpPr>
          <p:cNvPr id="9" name="Agrupar 8"/>
          <p:cNvGrpSpPr/>
          <p:nvPr/>
        </p:nvGrpSpPr>
        <p:grpSpPr>
          <a:xfrm>
            <a:off x="5740838" y="2216187"/>
            <a:ext cx="4978765" cy="4457256"/>
            <a:chOff x="5740838" y="2216187"/>
            <a:chExt cx="4978765" cy="4457256"/>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22891" t="5220" r="23005" b="4639"/>
            <a:stretch/>
          </p:blipFill>
          <p:spPr>
            <a:xfrm>
              <a:off x="5740838" y="2216187"/>
              <a:ext cx="4978765" cy="4457256"/>
            </a:xfrm>
            <a:prstGeom prst="rect">
              <a:avLst/>
            </a:prstGeom>
          </p:spPr>
        </p:pic>
        <p:sp>
          <p:nvSpPr>
            <p:cNvPr id="7" name="Elipse 6"/>
            <p:cNvSpPr/>
            <p:nvPr/>
          </p:nvSpPr>
          <p:spPr>
            <a:xfrm>
              <a:off x="8167302" y="4377702"/>
              <a:ext cx="125835" cy="13422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64014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REVISÃO BIBLIOGRÁFICA: variabilidade</a:t>
            </a:r>
          </a:p>
        </p:txBody>
      </p:sp>
      <p:sp>
        <p:nvSpPr>
          <p:cNvPr id="5" name="CaixaDeTexto 4">
            <a:extLst>
              <a:ext uri="{FF2B5EF4-FFF2-40B4-BE49-F238E27FC236}">
                <a16:creationId xmlns:a16="http://schemas.microsoft.com/office/drawing/2014/main" id="{21033BBA-5065-48BE-8699-B69EFEA68C68}"/>
              </a:ext>
            </a:extLst>
          </p:cNvPr>
          <p:cNvSpPr txBox="1"/>
          <p:nvPr/>
        </p:nvSpPr>
        <p:spPr>
          <a:xfrm>
            <a:off x="972572" y="2224335"/>
            <a:ext cx="10168008" cy="3724096"/>
          </a:xfrm>
          <a:prstGeom prst="rect">
            <a:avLst/>
          </a:prstGeom>
          <a:noFill/>
        </p:spPr>
        <p:txBody>
          <a:bodyPr wrap="square" rtlCol="0">
            <a:spAutoFit/>
          </a:bodyPr>
          <a:lstStyle/>
          <a:p>
            <a:r>
              <a:rPr lang="pt-BR" sz="2000" b="1" dirty="0"/>
              <a:t>A variabilidade </a:t>
            </a:r>
            <a:r>
              <a:rPr lang="pt-BR" sz="2000" dirty="0"/>
              <a:t>é o resultado da ação de diversos fatores sobre o fluxo de tráfego, como por exemplo:  diversidade climática, veículos com diferentes portes e performance, não padronização de redes viárias, atrasos produzidos por intersecções, falhas nos sistemas de trânsito, falhas ou acidentes com veículos e pedestres entre outros fatores (LIU; RECKER; CHEN, 2004).</a:t>
            </a:r>
          </a:p>
          <a:p>
            <a:endParaRPr lang="pt-BR" sz="2000" dirty="0"/>
          </a:p>
          <a:p>
            <a:r>
              <a:rPr lang="pt-BR" sz="2000" dirty="0"/>
              <a:t>Considerada por diversos autores como </a:t>
            </a:r>
            <a:r>
              <a:rPr lang="pt-BR" sz="2000" b="1" dirty="0"/>
              <a:t>uma medida para o nível dos serviços de transporte </a:t>
            </a:r>
            <a:r>
              <a:rPr lang="pt-BR" sz="2000" dirty="0"/>
              <a:t>(CHEN; SKABARDONIS; VARAIYA, 2003) e para análises de custo benefício  nos investimentos em transporte regional (TAYLOR, 2009) </a:t>
            </a:r>
            <a:r>
              <a:rPr lang="en-US" sz="2000" dirty="0"/>
              <a:t>(LYMAN; BERTINI, 2008)(WAARA et al., 2015)</a:t>
            </a:r>
          </a:p>
          <a:p>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p:txBody>
      </p:sp>
    </p:spTree>
    <p:extLst>
      <p:ext uri="{BB962C8B-B14F-4D97-AF65-F5344CB8AC3E}">
        <p14:creationId xmlns:p14="http://schemas.microsoft.com/office/powerpoint/2010/main" val="622200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Materiais e métodos</a:t>
            </a:r>
          </a:p>
        </p:txBody>
      </p:sp>
      <p:sp>
        <p:nvSpPr>
          <p:cNvPr id="6" name="CaixaDeTexto 5"/>
          <p:cNvSpPr txBox="1"/>
          <p:nvPr/>
        </p:nvSpPr>
        <p:spPr>
          <a:xfrm>
            <a:off x="3058886" y="2153412"/>
            <a:ext cx="6074227" cy="369332"/>
          </a:xfrm>
          <a:prstGeom prst="rect">
            <a:avLst/>
          </a:prstGeom>
          <a:noFill/>
        </p:spPr>
        <p:txBody>
          <a:bodyPr wrap="none" rtlCol="0">
            <a:spAutoFit/>
          </a:bodyPr>
          <a:lstStyle/>
          <a:p>
            <a:r>
              <a:rPr lang="pt-BR" dirty="0"/>
              <a:t>Cálculo de grandezas a partir de data, hora, latitude e longitude</a:t>
            </a:r>
          </a:p>
        </p:txBody>
      </p:sp>
      <p:sp>
        <p:nvSpPr>
          <p:cNvPr id="7" name="CaixaDeTexto 6"/>
          <p:cNvSpPr txBox="1"/>
          <p:nvPr/>
        </p:nvSpPr>
        <p:spPr>
          <a:xfrm>
            <a:off x="570237" y="3342132"/>
            <a:ext cx="4977298" cy="1754326"/>
          </a:xfrm>
          <a:prstGeom prst="rect">
            <a:avLst/>
          </a:prstGeom>
          <a:noFill/>
        </p:spPr>
        <p:txBody>
          <a:bodyPr wrap="square" rtlCol="0">
            <a:spAutoFit/>
          </a:bodyPr>
          <a:lstStyle/>
          <a:p>
            <a:r>
              <a:rPr lang="en-US" dirty="0"/>
              <a:t>*Track intervals to features (</a:t>
            </a:r>
            <a:r>
              <a:rPr lang="en-US" dirty="0" err="1"/>
              <a:t>Arcmap</a:t>
            </a:r>
            <a:r>
              <a:rPr lang="en-US" dirty="0"/>
              <a:t>):</a:t>
            </a:r>
          </a:p>
          <a:p>
            <a:endParaRPr lang="en-US" dirty="0"/>
          </a:p>
          <a:p>
            <a:r>
              <a:rPr lang="en-US" dirty="0" err="1"/>
              <a:t>Calcula</a:t>
            </a:r>
            <a:r>
              <a:rPr lang="en-US" dirty="0"/>
              <a:t> o valor da </a:t>
            </a:r>
            <a:r>
              <a:rPr lang="en-US" dirty="0" err="1"/>
              <a:t>distânica</a:t>
            </a:r>
            <a:r>
              <a:rPr lang="en-US" dirty="0"/>
              <a:t>, </a:t>
            </a:r>
            <a:r>
              <a:rPr lang="en-US" dirty="0" err="1"/>
              <a:t>duração</a:t>
            </a:r>
            <a:r>
              <a:rPr lang="en-US" dirty="0"/>
              <a:t>, </a:t>
            </a:r>
            <a:r>
              <a:rPr lang="en-US" dirty="0" err="1"/>
              <a:t>velociade</a:t>
            </a:r>
            <a:r>
              <a:rPr lang="en-US" dirty="0"/>
              <a:t> e </a:t>
            </a:r>
            <a:r>
              <a:rPr lang="en-US" dirty="0" err="1"/>
              <a:t>direção</a:t>
            </a:r>
            <a:r>
              <a:rPr lang="en-US" dirty="0"/>
              <a:t> entre </a:t>
            </a:r>
            <a:r>
              <a:rPr lang="en-US" dirty="0" err="1"/>
              <a:t>objetos</a:t>
            </a:r>
            <a:r>
              <a:rPr lang="en-US" dirty="0"/>
              <a:t> </a:t>
            </a:r>
            <a:r>
              <a:rPr lang="en-US" dirty="0" err="1"/>
              <a:t>sucessivamente</a:t>
            </a:r>
            <a:r>
              <a:rPr lang="en-US" dirty="0"/>
              <a:t> </a:t>
            </a:r>
            <a:r>
              <a:rPr lang="en-US" dirty="0" err="1"/>
              <a:t>ordenados</a:t>
            </a:r>
            <a:r>
              <a:rPr lang="en-US" dirty="0"/>
              <a:t>.</a:t>
            </a:r>
          </a:p>
          <a:p>
            <a:endParaRPr lang="en-US" dirty="0"/>
          </a:p>
          <a:p>
            <a:r>
              <a:rPr lang="en-US" dirty="0" err="1"/>
              <a:t>Fatores</a:t>
            </a:r>
            <a:r>
              <a:rPr lang="en-US" dirty="0"/>
              <a:t> de </a:t>
            </a:r>
            <a:r>
              <a:rPr lang="en-US" dirty="0" err="1"/>
              <a:t>ordenação</a:t>
            </a:r>
            <a:r>
              <a:rPr lang="en-US" dirty="0"/>
              <a:t>: </a:t>
            </a:r>
            <a:r>
              <a:rPr lang="en-US" dirty="0" err="1"/>
              <a:t>Código</a:t>
            </a:r>
            <a:r>
              <a:rPr lang="en-US" dirty="0"/>
              <a:t> AVL, data-hora.</a:t>
            </a:r>
            <a:endParaRPr lang="pt-BR" dirty="0"/>
          </a:p>
        </p:txBody>
      </p:sp>
      <p:pic>
        <p:nvPicPr>
          <p:cNvPr id="9" name="Imagem 8"/>
          <p:cNvPicPr>
            <a:picLocks noChangeAspect="1"/>
          </p:cNvPicPr>
          <p:nvPr/>
        </p:nvPicPr>
        <p:blipFill>
          <a:blip r:embed="rId2"/>
          <a:stretch>
            <a:fillRect/>
          </a:stretch>
        </p:blipFill>
        <p:spPr>
          <a:xfrm>
            <a:off x="5653356" y="3115531"/>
            <a:ext cx="2560542" cy="2261812"/>
          </a:xfrm>
          <a:prstGeom prst="rect">
            <a:avLst/>
          </a:prstGeom>
        </p:spPr>
      </p:pic>
      <p:pic>
        <p:nvPicPr>
          <p:cNvPr id="10" name="Imagem 9"/>
          <p:cNvPicPr>
            <a:picLocks noChangeAspect="1"/>
          </p:cNvPicPr>
          <p:nvPr/>
        </p:nvPicPr>
        <p:blipFill>
          <a:blip r:embed="rId3"/>
          <a:stretch>
            <a:fillRect/>
          </a:stretch>
        </p:blipFill>
        <p:spPr>
          <a:xfrm>
            <a:off x="8791983" y="2950925"/>
            <a:ext cx="2597121" cy="2426418"/>
          </a:xfrm>
          <a:prstGeom prst="rect">
            <a:avLst/>
          </a:prstGeom>
        </p:spPr>
      </p:pic>
      <p:sp>
        <p:nvSpPr>
          <p:cNvPr id="11" name="Seta: para a Direita 10"/>
          <p:cNvSpPr/>
          <p:nvPr/>
        </p:nvSpPr>
        <p:spPr>
          <a:xfrm>
            <a:off x="8093905" y="4889995"/>
            <a:ext cx="890704" cy="487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10090543" y="6478125"/>
            <a:ext cx="1673856" cy="253916"/>
          </a:xfrm>
          <a:prstGeom prst="rect">
            <a:avLst/>
          </a:prstGeom>
          <a:noFill/>
        </p:spPr>
        <p:txBody>
          <a:bodyPr wrap="none" rtlCol="0">
            <a:spAutoFit/>
          </a:bodyPr>
          <a:lstStyle/>
          <a:p>
            <a:r>
              <a:rPr lang="pt-BR" sz="1050" dirty="0"/>
              <a:t>*pós modelagem geográfica</a:t>
            </a:r>
          </a:p>
        </p:txBody>
      </p:sp>
    </p:spTree>
    <p:extLst>
      <p:ext uri="{BB962C8B-B14F-4D97-AF65-F5344CB8AC3E}">
        <p14:creationId xmlns:p14="http://schemas.microsoft.com/office/powerpoint/2010/main" val="709729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Caracterização dos dados</a:t>
            </a:r>
            <a:endParaRPr lang="pt-BR" dirty="0"/>
          </a:p>
        </p:txBody>
      </p:sp>
      <p:pic>
        <p:nvPicPr>
          <p:cNvPr id="6" name="Imagem 5"/>
          <p:cNvPicPr>
            <a:picLocks noChangeAspect="1"/>
          </p:cNvPicPr>
          <p:nvPr/>
        </p:nvPicPr>
        <p:blipFill rotWithShape="1">
          <a:blip r:embed="rId2"/>
          <a:srcRect l="11405" t="24463" r="28578" b="5008"/>
          <a:stretch/>
        </p:blipFill>
        <p:spPr>
          <a:xfrm>
            <a:off x="2606467" y="2251676"/>
            <a:ext cx="6573989" cy="4345678"/>
          </a:xfrm>
          <a:prstGeom prst="rect">
            <a:avLst/>
          </a:prstGeom>
          <a:ln>
            <a:noFill/>
          </a:ln>
          <a:effectLst>
            <a:outerShdw blurRad="292100" dist="139700" dir="2700000" algn="tl" rotWithShape="0">
              <a:srgbClr val="333333">
                <a:alpha val="65000"/>
              </a:srgbClr>
            </a:outerShdw>
          </a:effectLst>
        </p:spPr>
      </p:pic>
      <p:sp>
        <p:nvSpPr>
          <p:cNvPr id="7" name="Retângulo 6"/>
          <p:cNvSpPr/>
          <p:nvPr/>
        </p:nvSpPr>
        <p:spPr>
          <a:xfrm>
            <a:off x="3495230" y="2973936"/>
            <a:ext cx="4674549" cy="318758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242201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Caracterização dos dados</a:t>
            </a:r>
            <a:endParaRPr lang="pt-BR" dirty="0"/>
          </a:p>
        </p:txBody>
      </p:sp>
      <p:pic>
        <p:nvPicPr>
          <p:cNvPr id="3" name="Imagem 2"/>
          <p:cNvPicPr>
            <a:picLocks noChangeAspect="1"/>
          </p:cNvPicPr>
          <p:nvPr/>
        </p:nvPicPr>
        <p:blipFill rotWithShape="1">
          <a:blip r:embed="rId2"/>
          <a:srcRect l="12729" t="12723" r="28991" b="11436"/>
          <a:stretch/>
        </p:blipFill>
        <p:spPr>
          <a:xfrm>
            <a:off x="5251507" y="2236778"/>
            <a:ext cx="6191076" cy="4531838"/>
          </a:xfrm>
          <a:prstGeom prst="rect">
            <a:avLst/>
          </a:prstGeom>
          <a:ln>
            <a:noFill/>
          </a:ln>
          <a:effectLst>
            <a:outerShdw blurRad="292100" dist="139700" dir="2700000" algn="tl" rotWithShape="0">
              <a:srgbClr val="333333">
                <a:alpha val="65000"/>
              </a:srgbClr>
            </a:outerShdw>
          </a:effectLst>
        </p:spPr>
      </p:pic>
      <p:sp>
        <p:nvSpPr>
          <p:cNvPr id="4" name="CaixaDeTexto 3"/>
          <p:cNvSpPr txBox="1"/>
          <p:nvPr/>
        </p:nvSpPr>
        <p:spPr>
          <a:xfrm>
            <a:off x="662730" y="3833768"/>
            <a:ext cx="2558906" cy="646331"/>
          </a:xfrm>
          <a:prstGeom prst="rect">
            <a:avLst/>
          </a:prstGeom>
          <a:noFill/>
        </p:spPr>
        <p:txBody>
          <a:bodyPr wrap="none" rtlCol="0">
            <a:spAutoFit/>
          </a:bodyPr>
          <a:lstStyle/>
          <a:p>
            <a:r>
              <a:rPr lang="pt-BR" dirty="0"/>
              <a:t>Movimento: </a:t>
            </a:r>
          </a:p>
          <a:p>
            <a:r>
              <a:rPr lang="pt-BR" dirty="0"/>
              <a:t>Veículos acima de 3 Km/h</a:t>
            </a:r>
          </a:p>
        </p:txBody>
      </p:sp>
      <p:sp>
        <p:nvSpPr>
          <p:cNvPr id="9" name="Seta: para a Direita 8"/>
          <p:cNvSpPr/>
          <p:nvPr/>
        </p:nvSpPr>
        <p:spPr>
          <a:xfrm>
            <a:off x="5310230" y="6107186"/>
            <a:ext cx="629173" cy="419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596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Caracterização dos dados</a:t>
            </a:r>
            <a:endParaRPr lang="pt-BR" dirty="0"/>
          </a:p>
        </p:txBody>
      </p:sp>
      <p:sp>
        <p:nvSpPr>
          <p:cNvPr id="4" name="CaixaDeTexto 3"/>
          <p:cNvSpPr txBox="1"/>
          <p:nvPr/>
        </p:nvSpPr>
        <p:spPr>
          <a:xfrm>
            <a:off x="662730" y="3833768"/>
            <a:ext cx="3000758" cy="646331"/>
          </a:xfrm>
          <a:prstGeom prst="rect">
            <a:avLst/>
          </a:prstGeom>
          <a:noFill/>
        </p:spPr>
        <p:txBody>
          <a:bodyPr wrap="none" rtlCol="0">
            <a:spAutoFit/>
          </a:bodyPr>
          <a:lstStyle/>
          <a:p>
            <a:r>
              <a:rPr lang="pt-BR" dirty="0"/>
              <a:t>Corte no intervalo de leitura: </a:t>
            </a:r>
          </a:p>
          <a:p>
            <a:r>
              <a:rPr lang="pt-BR" dirty="0"/>
              <a:t>Até 5 minutos</a:t>
            </a:r>
          </a:p>
        </p:txBody>
      </p:sp>
      <p:pic>
        <p:nvPicPr>
          <p:cNvPr id="5" name="Imagem 4"/>
          <p:cNvPicPr>
            <a:picLocks noChangeAspect="1"/>
          </p:cNvPicPr>
          <p:nvPr/>
        </p:nvPicPr>
        <p:blipFill>
          <a:blip r:embed="rId2"/>
          <a:stretch>
            <a:fillRect/>
          </a:stretch>
        </p:blipFill>
        <p:spPr>
          <a:xfrm>
            <a:off x="5409602" y="2461309"/>
            <a:ext cx="6053853" cy="4334632"/>
          </a:xfrm>
          <a:prstGeom prst="rect">
            <a:avLst/>
          </a:prstGeom>
        </p:spPr>
      </p:pic>
    </p:spTree>
    <p:extLst>
      <p:ext uri="{BB962C8B-B14F-4D97-AF65-F5344CB8AC3E}">
        <p14:creationId xmlns:p14="http://schemas.microsoft.com/office/powerpoint/2010/main" val="13586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Caracterização dos dados</a:t>
            </a:r>
            <a:endParaRPr lang="pt-BR" dirty="0"/>
          </a:p>
        </p:txBody>
      </p:sp>
      <p:pic>
        <p:nvPicPr>
          <p:cNvPr id="5" name="Imagem 4"/>
          <p:cNvPicPr>
            <a:picLocks noChangeAspect="1"/>
          </p:cNvPicPr>
          <p:nvPr/>
        </p:nvPicPr>
        <p:blipFill rotWithShape="1">
          <a:blip r:embed="rId2"/>
          <a:srcRect l="11628" t="17370" r="27684" b="7645"/>
          <a:stretch/>
        </p:blipFill>
        <p:spPr>
          <a:xfrm>
            <a:off x="5402509" y="2410840"/>
            <a:ext cx="5964573" cy="4145447"/>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671119" y="4180667"/>
            <a:ext cx="3959097" cy="369332"/>
          </a:xfrm>
          <a:prstGeom prst="rect">
            <a:avLst/>
          </a:prstGeom>
          <a:noFill/>
        </p:spPr>
        <p:txBody>
          <a:bodyPr wrap="none" rtlCol="0">
            <a:spAutoFit/>
          </a:bodyPr>
          <a:lstStyle/>
          <a:p>
            <a:r>
              <a:rPr lang="pt-BR" dirty="0"/>
              <a:t>Distâncias percorridas em até 5 minutos</a:t>
            </a:r>
          </a:p>
        </p:txBody>
      </p:sp>
    </p:spTree>
    <p:extLst>
      <p:ext uri="{BB962C8B-B14F-4D97-AF65-F5344CB8AC3E}">
        <p14:creationId xmlns:p14="http://schemas.microsoft.com/office/powerpoint/2010/main" val="1723395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Caracterização dos dados</a:t>
            </a:r>
            <a:endParaRPr lang="pt-BR" dirty="0"/>
          </a:p>
        </p:txBody>
      </p:sp>
      <p:sp>
        <p:nvSpPr>
          <p:cNvPr id="7" name="CaixaDeTexto 6"/>
          <p:cNvSpPr txBox="1"/>
          <p:nvPr/>
        </p:nvSpPr>
        <p:spPr>
          <a:xfrm>
            <a:off x="1356919" y="3857500"/>
            <a:ext cx="1194558" cy="646331"/>
          </a:xfrm>
          <a:prstGeom prst="rect">
            <a:avLst/>
          </a:prstGeom>
          <a:noFill/>
        </p:spPr>
        <p:txBody>
          <a:bodyPr wrap="none" rtlCol="0">
            <a:spAutoFit/>
          </a:bodyPr>
          <a:lstStyle/>
          <a:p>
            <a:r>
              <a:rPr lang="pt-BR" dirty="0"/>
              <a:t>Segunda=1</a:t>
            </a:r>
          </a:p>
          <a:p>
            <a:r>
              <a:rPr lang="pt-BR" dirty="0"/>
              <a:t>Sexta=5</a:t>
            </a:r>
          </a:p>
        </p:txBody>
      </p:sp>
      <p:pic>
        <p:nvPicPr>
          <p:cNvPr id="3" name="Imagem 2"/>
          <p:cNvPicPr>
            <a:picLocks noChangeAspect="1"/>
          </p:cNvPicPr>
          <p:nvPr/>
        </p:nvPicPr>
        <p:blipFill rotWithShape="1">
          <a:blip r:embed="rId2"/>
          <a:srcRect l="11747" t="16545" r="27250" b="12400"/>
          <a:stretch/>
        </p:blipFill>
        <p:spPr>
          <a:xfrm>
            <a:off x="5138927" y="2430966"/>
            <a:ext cx="6327649" cy="4145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393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Caracterização dos dados</a:t>
            </a:r>
            <a:endParaRPr lang="pt-BR" dirty="0"/>
          </a:p>
        </p:txBody>
      </p:sp>
      <p:sp>
        <p:nvSpPr>
          <p:cNvPr id="7" name="CaixaDeTexto 6"/>
          <p:cNvSpPr txBox="1"/>
          <p:nvPr/>
        </p:nvSpPr>
        <p:spPr>
          <a:xfrm>
            <a:off x="1356919" y="3857500"/>
            <a:ext cx="1306768" cy="369332"/>
          </a:xfrm>
          <a:prstGeom prst="rect">
            <a:avLst/>
          </a:prstGeom>
          <a:noFill/>
        </p:spPr>
        <p:txBody>
          <a:bodyPr wrap="none" rtlCol="0">
            <a:spAutoFit/>
          </a:bodyPr>
          <a:lstStyle/>
          <a:p>
            <a:r>
              <a:rPr lang="pt-BR" dirty="0"/>
              <a:t>Hora do dia</a:t>
            </a:r>
          </a:p>
        </p:txBody>
      </p:sp>
      <p:pic>
        <p:nvPicPr>
          <p:cNvPr id="4" name="Imagem 3"/>
          <p:cNvPicPr>
            <a:picLocks noChangeAspect="1"/>
          </p:cNvPicPr>
          <p:nvPr/>
        </p:nvPicPr>
        <p:blipFill rotWithShape="1">
          <a:blip r:embed="rId2"/>
          <a:srcRect l="12108" t="15742" r="27624" b="13067"/>
          <a:stretch/>
        </p:blipFill>
        <p:spPr>
          <a:xfrm>
            <a:off x="4983480" y="2471506"/>
            <a:ext cx="6117336" cy="4064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1513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Caracterização dos dados</a:t>
            </a:r>
            <a:endParaRPr lang="pt-BR" dirty="0"/>
          </a:p>
        </p:txBody>
      </p:sp>
      <p:pic>
        <p:nvPicPr>
          <p:cNvPr id="3" name="Imagem 2"/>
          <p:cNvPicPr>
            <a:picLocks noChangeAspect="1"/>
          </p:cNvPicPr>
          <p:nvPr/>
        </p:nvPicPr>
        <p:blipFill rotWithShape="1">
          <a:blip r:embed="rId2"/>
          <a:srcRect l="26700" t="13068" r="44800" b="4667"/>
          <a:stretch/>
        </p:blipFill>
        <p:spPr>
          <a:xfrm>
            <a:off x="3057703" y="2322576"/>
            <a:ext cx="2712734" cy="4404622"/>
          </a:xfrm>
          <a:prstGeom prst="rect">
            <a:avLst/>
          </a:prstGeom>
        </p:spPr>
      </p:pic>
      <p:grpSp>
        <p:nvGrpSpPr>
          <p:cNvPr id="8" name="Agrupar 7"/>
          <p:cNvGrpSpPr/>
          <p:nvPr/>
        </p:nvGrpSpPr>
        <p:grpSpPr>
          <a:xfrm>
            <a:off x="6428805" y="2322576"/>
            <a:ext cx="2701595" cy="4404622"/>
            <a:chOff x="7754685" y="2322576"/>
            <a:chExt cx="2701595" cy="4404622"/>
          </a:xfrm>
        </p:grpSpPr>
        <p:pic>
          <p:nvPicPr>
            <p:cNvPr id="5" name="Imagem 4"/>
            <p:cNvPicPr>
              <a:picLocks noChangeAspect="1"/>
            </p:cNvPicPr>
            <p:nvPr/>
          </p:nvPicPr>
          <p:blipFill rotWithShape="1">
            <a:blip r:embed="rId3"/>
            <a:srcRect l="26114" t="36466" r="44736" b="22207"/>
            <a:stretch/>
          </p:blipFill>
          <p:spPr>
            <a:xfrm>
              <a:off x="7754685" y="2322576"/>
              <a:ext cx="2696907" cy="2150737"/>
            </a:xfrm>
            <a:prstGeom prst="rect">
              <a:avLst/>
            </a:prstGeom>
          </p:spPr>
        </p:pic>
        <p:pic>
          <p:nvPicPr>
            <p:cNvPr id="6" name="Imagem 5"/>
            <p:cNvPicPr>
              <a:picLocks noChangeAspect="1"/>
            </p:cNvPicPr>
            <p:nvPr/>
          </p:nvPicPr>
          <p:blipFill rotWithShape="1">
            <a:blip r:embed="rId4"/>
            <a:srcRect l="26656" t="27200" r="45475" b="31467"/>
            <a:stretch/>
          </p:blipFill>
          <p:spPr>
            <a:xfrm>
              <a:off x="7754685" y="4473313"/>
              <a:ext cx="2701595" cy="2253885"/>
            </a:xfrm>
            <a:prstGeom prst="rect">
              <a:avLst/>
            </a:prstGeom>
          </p:spPr>
        </p:pic>
      </p:grpSp>
      <p:sp>
        <p:nvSpPr>
          <p:cNvPr id="9" name="CaixaDeTexto 8"/>
          <p:cNvSpPr txBox="1"/>
          <p:nvPr/>
        </p:nvSpPr>
        <p:spPr>
          <a:xfrm>
            <a:off x="813816" y="3935654"/>
            <a:ext cx="1184299" cy="369332"/>
          </a:xfrm>
          <a:prstGeom prst="rect">
            <a:avLst/>
          </a:prstGeom>
          <a:noFill/>
        </p:spPr>
        <p:txBody>
          <a:bodyPr wrap="none" rtlCol="0">
            <a:spAutoFit/>
          </a:bodyPr>
          <a:lstStyle/>
          <a:p>
            <a:r>
              <a:rPr lang="pt-BR" dirty="0"/>
              <a:t>Velocidade</a:t>
            </a:r>
          </a:p>
        </p:txBody>
      </p:sp>
      <p:sp>
        <p:nvSpPr>
          <p:cNvPr id="10" name="CaixaDeTexto 9"/>
          <p:cNvSpPr txBox="1"/>
          <p:nvPr/>
        </p:nvSpPr>
        <p:spPr>
          <a:xfrm>
            <a:off x="9326880" y="3935654"/>
            <a:ext cx="2669320" cy="369332"/>
          </a:xfrm>
          <a:prstGeom prst="rect">
            <a:avLst/>
          </a:prstGeom>
          <a:noFill/>
        </p:spPr>
        <p:txBody>
          <a:bodyPr wrap="none" rtlCol="0">
            <a:spAutoFit/>
          </a:bodyPr>
          <a:lstStyle/>
          <a:p>
            <a:r>
              <a:rPr lang="pt-BR" dirty="0"/>
              <a:t>Distância linear percorrida</a:t>
            </a:r>
          </a:p>
        </p:txBody>
      </p:sp>
    </p:spTree>
    <p:extLst>
      <p:ext uri="{BB962C8B-B14F-4D97-AF65-F5344CB8AC3E}">
        <p14:creationId xmlns:p14="http://schemas.microsoft.com/office/powerpoint/2010/main" val="15160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RESULTADOS</a:t>
            </a:r>
            <a:br>
              <a:rPr lang="pt-BR" dirty="0"/>
            </a:br>
            <a:r>
              <a:rPr lang="pt-BR" sz="1800" dirty="0"/>
              <a:t>segmentação de dados</a:t>
            </a:r>
            <a:endParaRPr lang="pt-BR" dirty="0"/>
          </a:p>
        </p:txBody>
      </p:sp>
      <p:sp>
        <p:nvSpPr>
          <p:cNvPr id="4" name="CaixaDeTexto 3"/>
          <p:cNvSpPr txBox="1"/>
          <p:nvPr/>
        </p:nvSpPr>
        <p:spPr>
          <a:xfrm>
            <a:off x="1202797" y="2393442"/>
            <a:ext cx="10172080" cy="369332"/>
          </a:xfrm>
          <a:prstGeom prst="rect">
            <a:avLst/>
          </a:prstGeom>
          <a:noFill/>
        </p:spPr>
        <p:txBody>
          <a:bodyPr wrap="none" rtlCol="0">
            <a:spAutoFit/>
          </a:bodyPr>
          <a:lstStyle/>
          <a:p>
            <a:r>
              <a:rPr lang="pt-BR" b="1" dirty="0"/>
              <a:t>Parametrização CHAID (</a:t>
            </a:r>
            <a:r>
              <a:rPr lang="en-US" b="1" dirty="0"/>
              <a:t>Chi-square Automatic Interaction Detector)</a:t>
            </a:r>
            <a:r>
              <a:rPr lang="pt-BR" b="1" dirty="0"/>
              <a:t> </a:t>
            </a:r>
            <a:r>
              <a:rPr lang="pt-BR" b="1" dirty="0" err="1"/>
              <a:t>Statsoft</a:t>
            </a:r>
            <a:r>
              <a:rPr lang="pt-BR" b="1" dirty="0"/>
              <a:t> </a:t>
            </a:r>
            <a:r>
              <a:rPr lang="pt-BR" b="1" dirty="0" err="1"/>
              <a:t>Statistica</a:t>
            </a:r>
            <a:r>
              <a:rPr lang="pt-BR" b="1" dirty="0"/>
              <a:t> 12.5:</a:t>
            </a:r>
          </a:p>
        </p:txBody>
      </p:sp>
      <p:graphicFrame>
        <p:nvGraphicFramePr>
          <p:cNvPr id="7" name="Diagrama 6"/>
          <p:cNvGraphicFramePr/>
          <p:nvPr>
            <p:extLst>
              <p:ext uri="{D42A27DB-BD31-4B8C-83A1-F6EECF244321}">
                <p14:modId xmlns:p14="http://schemas.microsoft.com/office/powerpoint/2010/main" val="411452419"/>
              </p:ext>
            </p:extLst>
          </p:nvPr>
        </p:nvGraphicFramePr>
        <p:xfrm>
          <a:off x="3340100" y="3002804"/>
          <a:ext cx="5511800" cy="320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736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de dados</a:t>
            </a:r>
            <a:endParaRPr lang="pt-BR" dirty="0"/>
          </a:p>
        </p:txBody>
      </p:sp>
      <p:pic>
        <p:nvPicPr>
          <p:cNvPr id="3" name="Imagem 2"/>
          <p:cNvPicPr>
            <a:picLocks noChangeAspect="1"/>
          </p:cNvPicPr>
          <p:nvPr/>
        </p:nvPicPr>
        <p:blipFill rotWithShape="1">
          <a:blip r:embed="rId2"/>
          <a:srcRect l="13398" t="10763" r="21502" b="15513"/>
          <a:stretch/>
        </p:blipFill>
        <p:spPr>
          <a:xfrm>
            <a:off x="1516380" y="895787"/>
            <a:ext cx="9159240" cy="5834559"/>
          </a:xfrm>
          <a:prstGeom prst="rect">
            <a:avLst/>
          </a:prstGeom>
        </p:spPr>
      </p:pic>
    </p:spTree>
    <p:extLst>
      <p:ext uri="{BB962C8B-B14F-4D97-AF65-F5344CB8AC3E}">
        <p14:creationId xmlns:p14="http://schemas.microsoft.com/office/powerpoint/2010/main" val="129911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REVISÃO BIBLIOGRÁFICA: clima</a:t>
            </a:r>
          </a:p>
        </p:txBody>
      </p:sp>
      <p:sp>
        <p:nvSpPr>
          <p:cNvPr id="5" name="CaixaDeTexto 4">
            <a:extLst>
              <a:ext uri="{FF2B5EF4-FFF2-40B4-BE49-F238E27FC236}">
                <a16:creationId xmlns:a16="http://schemas.microsoft.com/office/drawing/2014/main" id="{21033BBA-5065-48BE-8699-B69EFEA68C68}"/>
              </a:ext>
            </a:extLst>
          </p:cNvPr>
          <p:cNvSpPr txBox="1"/>
          <p:nvPr/>
        </p:nvSpPr>
        <p:spPr>
          <a:xfrm>
            <a:off x="1154608" y="1913943"/>
            <a:ext cx="10168008" cy="4124206"/>
          </a:xfrm>
          <a:prstGeom prst="rect">
            <a:avLst/>
          </a:prstGeom>
          <a:noFill/>
        </p:spPr>
        <p:txBody>
          <a:bodyPr wrap="square" rtlCol="0">
            <a:spAutoFit/>
          </a:bodyPr>
          <a:lstStyle/>
          <a:p>
            <a:r>
              <a:rPr lang="pt-BR" dirty="0"/>
              <a:t>Alguns estudos indicam que o clima age como um impeditivo no uso do transporte público, enquanto outros sugerem o oposto (KHATTAK; DE PALMA, 1997a) (CHANGNON, 1996) (GUO; WILSON; RAHBEE, 2007) (STOVER; MCCORMACK, 2012) (KASHFI; BUNKER; YIGITCANLAR, 2016).</a:t>
            </a:r>
          </a:p>
          <a:p>
            <a:r>
              <a:rPr lang="pt-BR" dirty="0"/>
              <a:t>Diversos estudos vêm investigando o comportamento da demanda de usuários em ônibus de transporte durante eventos de precipitação de chuva.</a:t>
            </a:r>
          </a:p>
          <a:p>
            <a:endParaRPr lang="pt-BR" sz="1400" b="1" dirty="0"/>
          </a:p>
          <a:p>
            <a:r>
              <a:rPr lang="pt-BR" dirty="0" err="1"/>
              <a:t>Stover</a:t>
            </a:r>
            <a:r>
              <a:rPr lang="pt-BR" dirty="0"/>
              <a:t> e </a:t>
            </a:r>
            <a:r>
              <a:rPr lang="pt-BR" dirty="0" err="1"/>
              <a:t>McCormak</a:t>
            </a:r>
            <a:r>
              <a:rPr lang="pt-BR" dirty="0"/>
              <a:t> (2012) analisaram o tema considerando características climáticas do hemisfério norte, concluindo que a precipitação de chuva é a única variável significativa no efeito da diminuição da demanda de passageiros nas quatro estações do ano. Os autores concluíram que houve uma redução na demanda pelos usuários da ordem de 5,05% no inverno, de 9,73% na primavera, de 7,36% no verão e 5,97% no outono. Esses resultados são semelhantes aos encontrados por outros autores (KASHFI; BUNKER; YIGITCANLAR, 2016). </a:t>
            </a:r>
          </a:p>
          <a:p>
            <a:endParaRPr lang="pt-BR" dirty="0"/>
          </a:p>
          <a:p>
            <a:r>
              <a:rPr lang="pt-BR" dirty="0"/>
              <a:t>Não foram encontrados artigos retratando a realidade brasileira</a:t>
            </a:r>
            <a:endParaRPr lang="en-US" dirty="0"/>
          </a:p>
          <a:p>
            <a:pPr marL="285750" indent="-285750">
              <a:buFont typeface="Arial" panose="020B0604020202020204" pitchFamily="34" charset="0"/>
              <a:buChar char="•"/>
            </a:pPr>
            <a:endParaRPr lang="en-US" sz="1400" b="1" dirty="0"/>
          </a:p>
        </p:txBody>
      </p:sp>
      <p:sp>
        <p:nvSpPr>
          <p:cNvPr id="3" name="CaixaDeTexto 2">
            <a:extLst>
              <a:ext uri="{FF2B5EF4-FFF2-40B4-BE49-F238E27FC236}">
                <a16:creationId xmlns:a16="http://schemas.microsoft.com/office/drawing/2014/main" id="{AE1BA7D9-7737-4149-88CA-E9BF4831DFF5}"/>
              </a:ext>
            </a:extLst>
          </p:cNvPr>
          <p:cNvSpPr txBox="1"/>
          <p:nvPr/>
        </p:nvSpPr>
        <p:spPr>
          <a:xfrm rot="16200000">
            <a:off x="-1140830" y="3396100"/>
            <a:ext cx="3497176" cy="523220"/>
          </a:xfrm>
          <a:prstGeom prst="rect">
            <a:avLst/>
          </a:prstGeom>
          <a:noFill/>
          <a:ln>
            <a:solidFill>
              <a:schemeClr val="accent1"/>
            </a:solidFill>
          </a:ln>
        </p:spPr>
        <p:txBody>
          <a:bodyPr wrap="none" rtlCol="0">
            <a:spAutoFit/>
          </a:bodyPr>
          <a:lstStyle/>
          <a:p>
            <a:r>
              <a:rPr lang="pt-BR" sz="2800" dirty="0"/>
              <a:t>Passageiros e demanda</a:t>
            </a:r>
          </a:p>
        </p:txBody>
      </p:sp>
    </p:spTree>
    <p:extLst>
      <p:ext uri="{BB962C8B-B14F-4D97-AF65-F5344CB8AC3E}">
        <p14:creationId xmlns:p14="http://schemas.microsoft.com/office/powerpoint/2010/main" val="3756771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de dados</a:t>
            </a:r>
            <a:endParaRPr lang="pt-BR" dirty="0"/>
          </a:p>
        </p:txBody>
      </p:sp>
      <p:pic>
        <p:nvPicPr>
          <p:cNvPr id="4" name="Imagem 3"/>
          <p:cNvPicPr>
            <a:picLocks noChangeAspect="1"/>
          </p:cNvPicPr>
          <p:nvPr/>
        </p:nvPicPr>
        <p:blipFill rotWithShape="1">
          <a:blip r:embed="rId2"/>
          <a:srcRect l="12922" t="18226" r="18828" b="38467"/>
          <a:stretch/>
        </p:blipFill>
        <p:spPr>
          <a:xfrm>
            <a:off x="0" y="1490472"/>
            <a:ext cx="12194353" cy="4352544"/>
          </a:xfrm>
          <a:prstGeom prst="rect">
            <a:avLst/>
          </a:prstGeom>
        </p:spPr>
      </p:pic>
    </p:spTree>
    <p:extLst>
      <p:ext uri="{BB962C8B-B14F-4D97-AF65-F5344CB8AC3E}">
        <p14:creationId xmlns:p14="http://schemas.microsoft.com/office/powerpoint/2010/main" val="163762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de dados</a:t>
            </a:r>
            <a:endParaRPr lang="pt-BR" dirty="0"/>
          </a:p>
        </p:txBody>
      </p:sp>
      <p:pic>
        <p:nvPicPr>
          <p:cNvPr id="5" name="Imagem 4"/>
          <p:cNvPicPr>
            <a:picLocks noChangeAspect="1"/>
          </p:cNvPicPr>
          <p:nvPr/>
        </p:nvPicPr>
        <p:blipFill rotWithShape="1">
          <a:blip r:embed="rId2"/>
          <a:srcRect l="90" t="23206" r="730" b="13000"/>
          <a:stretch/>
        </p:blipFill>
        <p:spPr>
          <a:xfrm>
            <a:off x="45783" y="1199771"/>
            <a:ext cx="12100434" cy="4432932"/>
          </a:xfrm>
          <a:prstGeom prst="rect">
            <a:avLst/>
          </a:prstGeom>
        </p:spPr>
      </p:pic>
      <p:sp>
        <p:nvSpPr>
          <p:cNvPr id="6" name="Retângulo 5"/>
          <p:cNvSpPr/>
          <p:nvPr/>
        </p:nvSpPr>
        <p:spPr>
          <a:xfrm>
            <a:off x="7897378" y="2360105"/>
            <a:ext cx="4248839" cy="21122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dirty="0">
                <a:solidFill>
                  <a:srgbClr val="0070C0"/>
                </a:solidFill>
              </a:rPr>
              <a:t>Análise geográfica</a:t>
            </a:r>
          </a:p>
        </p:txBody>
      </p:sp>
    </p:spTree>
    <p:extLst>
      <p:ext uri="{BB962C8B-B14F-4D97-AF65-F5344CB8AC3E}">
        <p14:creationId xmlns:p14="http://schemas.microsoft.com/office/powerpoint/2010/main" val="3489160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de dados</a:t>
            </a:r>
            <a:endParaRPr lang="pt-BR" dirty="0"/>
          </a:p>
        </p:txBody>
      </p:sp>
      <p:pic>
        <p:nvPicPr>
          <p:cNvPr id="4" name="Imagem 3"/>
          <p:cNvPicPr>
            <a:picLocks noChangeAspect="1"/>
          </p:cNvPicPr>
          <p:nvPr/>
        </p:nvPicPr>
        <p:blipFill rotWithShape="1">
          <a:blip r:embed="rId2"/>
          <a:srcRect l="9848" t="13654" r="13376" b="11200"/>
          <a:stretch/>
        </p:blipFill>
        <p:spPr>
          <a:xfrm>
            <a:off x="749808" y="867201"/>
            <a:ext cx="10881360" cy="5990799"/>
          </a:xfrm>
          <a:prstGeom prst="rect">
            <a:avLst/>
          </a:prstGeom>
        </p:spPr>
      </p:pic>
    </p:spTree>
    <p:extLst>
      <p:ext uri="{BB962C8B-B14F-4D97-AF65-F5344CB8AC3E}">
        <p14:creationId xmlns:p14="http://schemas.microsoft.com/office/powerpoint/2010/main" val="2520950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x geografia - velocidade</a:t>
            </a:r>
            <a:endParaRPr lang="pt-BR" dirty="0"/>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323" y="869804"/>
            <a:ext cx="8475676" cy="5988196"/>
          </a:xfrm>
          <a:prstGeom prst="rect">
            <a:avLst/>
          </a:prstGeom>
        </p:spPr>
      </p:pic>
      <p:grpSp>
        <p:nvGrpSpPr>
          <p:cNvPr id="7" name="Agrupar 6"/>
          <p:cNvGrpSpPr/>
          <p:nvPr/>
        </p:nvGrpSpPr>
        <p:grpSpPr>
          <a:xfrm>
            <a:off x="715134" y="1296662"/>
            <a:ext cx="3877056" cy="3211711"/>
            <a:chOff x="715134" y="1296662"/>
            <a:chExt cx="3877056" cy="3211711"/>
          </a:xfrm>
        </p:grpSpPr>
        <p:sp>
          <p:nvSpPr>
            <p:cNvPr id="3" name="CaixaDeTexto 2"/>
            <p:cNvSpPr txBox="1"/>
            <p:nvPr/>
          </p:nvSpPr>
          <p:spPr>
            <a:xfrm>
              <a:off x="2404590" y="1296662"/>
              <a:ext cx="691215" cy="369332"/>
            </a:xfrm>
            <a:prstGeom prst="rect">
              <a:avLst/>
            </a:prstGeom>
            <a:noFill/>
          </p:spPr>
          <p:txBody>
            <a:bodyPr wrap="none" rtlCol="0">
              <a:spAutoFit/>
            </a:bodyPr>
            <a:lstStyle/>
            <a:p>
              <a:r>
                <a:rPr lang="pt-BR" dirty="0"/>
                <a:t>Sexta</a:t>
              </a:r>
            </a:p>
          </p:txBody>
        </p:sp>
        <p:pic>
          <p:nvPicPr>
            <p:cNvPr id="5" name="Imagem 4"/>
            <p:cNvPicPr>
              <a:picLocks noChangeAspect="1"/>
            </p:cNvPicPr>
            <p:nvPr/>
          </p:nvPicPr>
          <p:blipFill rotWithShape="1">
            <a:blip r:embed="rId3"/>
            <a:srcRect l="66943" t="32389" r="1278" b="27476"/>
            <a:stretch/>
          </p:blipFill>
          <p:spPr>
            <a:xfrm>
              <a:off x="715134" y="1719453"/>
              <a:ext cx="3877056" cy="2788920"/>
            </a:xfrm>
            <a:prstGeom prst="rect">
              <a:avLst/>
            </a:prstGeom>
            <a:ln>
              <a:noFill/>
            </a:ln>
            <a:effectLst>
              <a:outerShdw blurRad="292100" dist="139700" dir="2700000" algn="tl" rotWithShape="0">
                <a:srgbClr val="333333">
                  <a:alpha val="65000"/>
                </a:srgbClr>
              </a:outerShdw>
            </a:effectLst>
          </p:spPr>
        </p:pic>
      </p:grpSp>
      <p:sp>
        <p:nvSpPr>
          <p:cNvPr id="8" name="Retângulo 7"/>
          <p:cNvSpPr/>
          <p:nvPr/>
        </p:nvSpPr>
        <p:spPr>
          <a:xfrm>
            <a:off x="486561" y="3439486"/>
            <a:ext cx="1115736" cy="118284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290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x geografia - velocidade</a:t>
            </a:r>
            <a:endParaRPr lang="pt-BR"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237" y="804672"/>
            <a:ext cx="8554763" cy="6053328"/>
          </a:xfrm>
          <a:prstGeom prst="rect">
            <a:avLst/>
          </a:prstGeom>
        </p:spPr>
      </p:pic>
      <p:grpSp>
        <p:nvGrpSpPr>
          <p:cNvPr id="7" name="Agrupar 6"/>
          <p:cNvGrpSpPr/>
          <p:nvPr/>
        </p:nvGrpSpPr>
        <p:grpSpPr>
          <a:xfrm>
            <a:off x="715134" y="1296662"/>
            <a:ext cx="3877056" cy="3211711"/>
            <a:chOff x="715134" y="1296662"/>
            <a:chExt cx="3877056" cy="3211711"/>
          </a:xfrm>
        </p:grpSpPr>
        <p:sp>
          <p:nvSpPr>
            <p:cNvPr id="3" name="CaixaDeTexto 2"/>
            <p:cNvSpPr txBox="1"/>
            <p:nvPr/>
          </p:nvSpPr>
          <p:spPr>
            <a:xfrm>
              <a:off x="2404590" y="1296662"/>
              <a:ext cx="691215" cy="369332"/>
            </a:xfrm>
            <a:prstGeom prst="rect">
              <a:avLst/>
            </a:prstGeom>
            <a:noFill/>
          </p:spPr>
          <p:txBody>
            <a:bodyPr wrap="none" rtlCol="0">
              <a:spAutoFit/>
            </a:bodyPr>
            <a:lstStyle/>
            <a:p>
              <a:r>
                <a:rPr lang="pt-BR" dirty="0"/>
                <a:t>Sexta</a:t>
              </a:r>
            </a:p>
          </p:txBody>
        </p:sp>
        <p:pic>
          <p:nvPicPr>
            <p:cNvPr id="5" name="Imagem 4"/>
            <p:cNvPicPr>
              <a:picLocks noChangeAspect="1"/>
            </p:cNvPicPr>
            <p:nvPr/>
          </p:nvPicPr>
          <p:blipFill rotWithShape="1">
            <a:blip r:embed="rId3"/>
            <a:srcRect l="66943" t="32389" r="1278" b="27476"/>
            <a:stretch/>
          </p:blipFill>
          <p:spPr>
            <a:xfrm>
              <a:off x="715134" y="1719453"/>
              <a:ext cx="3877056" cy="2788920"/>
            </a:xfrm>
            <a:prstGeom prst="rect">
              <a:avLst/>
            </a:prstGeom>
            <a:ln>
              <a:noFill/>
            </a:ln>
            <a:effectLst>
              <a:outerShdw blurRad="292100" dist="139700" dir="2700000" algn="tl" rotWithShape="0">
                <a:srgbClr val="333333">
                  <a:alpha val="65000"/>
                </a:srgbClr>
              </a:outerShdw>
            </a:effectLst>
          </p:spPr>
        </p:pic>
      </p:grpSp>
      <p:sp>
        <p:nvSpPr>
          <p:cNvPr id="8" name="Retângulo 7"/>
          <p:cNvSpPr/>
          <p:nvPr/>
        </p:nvSpPr>
        <p:spPr>
          <a:xfrm>
            <a:off x="4311941" y="3523376"/>
            <a:ext cx="385894" cy="8724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544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x geografia - velocidade</a:t>
            </a:r>
            <a:endParaRPr lang="pt-BR"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834" y="864495"/>
            <a:ext cx="6146166" cy="4349010"/>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4495"/>
            <a:ext cx="6048462" cy="4349010"/>
          </a:xfrm>
          <a:prstGeom prst="rect">
            <a:avLst/>
          </a:prstGeom>
        </p:spPr>
      </p:pic>
      <p:pic>
        <p:nvPicPr>
          <p:cNvPr id="4" name="Imagem 3"/>
          <p:cNvPicPr>
            <a:picLocks noChangeAspect="1"/>
          </p:cNvPicPr>
          <p:nvPr/>
        </p:nvPicPr>
        <p:blipFill>
          <a:blip r:embed="rId4"/>
          <a:stretch>
            <a:fillRect/>
          </a:stretch>
        </p:blipFill>
        <p:spPr>
          <a:xfrm>
            <a:off x="0" y="5213505"/>
            <a:ext cx="6045834" cy="1628524"/>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834" y="5213505"/>
            <a:ext cx="6146166" cy="1628524"/>
          </a:xfrm>
          <a:prstGeom prst="rect">
            <a:avLst/>
          </a:prstGeom>
        </p:spPr>
      </p:pic>
    </p:spTree>
    <p:extLst>
      <p:ext uri="{BB962C8B-B14F-4D97-AF65-F5344CB8AC3E}">
        <p14:creationId xmlns:p14="http://schemas.microsoft.com/office/powerpoint/2010/main" val="302348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x geografia – desvio </a:t>
            </a:r>
            <a:r>
              <a:rPr lang="pt-BR" sz="1800" dirty="0" err="1"/>
              <a:t>padrao</a:t>
            </a:r>
            <a:endParaRPr lang="pt-BR"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25" y="1371600"/>
            <a:ext cx="6448426" cy="2486026"/>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5" y="3888790"/>
            <a:ext cx="6448426" cy="2486026"/>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839" y="1371600"/>
            <a:ext cx="3513334" cy="2486026"/>
          </a:xfrm>
          <a:prstGeom prst="rect">
            <a:avLst/>
          </a:prstGeom>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840" y="3888790"/>
            <a:ext cx="3513334" cy="2486026"/>
          </a:xfrm>
          <a:prstGeom prst="rect">
            <a:avLst/>
          </a:prstGeom>
        </p:spPr>
      </p:pic>
    </p:spTree>
    <p:extLst>
      <p:ext uri="{BB962C8B-B14F-4D97-AF65-F5344CB8AC3E}">
        <p14:creationId xmlns:p14="http://schemas.microsoft.com/office/powerpoint/2010/main" val="2040203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RESULTADOS</a:t>
            </a:r>
            <a:br>
              <a:rPr lang="pt-BR" dirty="0"/>
            </a:br>
            <a:r>
              <a:rPr lang="pt-BR" sz="1800" dirty="0"/>
              <a:t>segmentação x geografia – desvio </a:t>
            </a:r>
            <a:r>
              <a:rPr lang="pt-BR" sz="1800" dirty="0" err="1"/>
              <a:t>padrao</a:t>
            </a:r>
            <a:endParaRPr lang="pt-BR" dirty="0"/>
          </a:p>
        </p:txBody>
      </p:sp>
    </p:spTree>
    <p:extLst>
      <p:ext uri="{BB962C8B-B14F-4D97-AF65-F5344CB8AC3E}">
        <p14:creationId xmlns:p14="http://schemas.microsoft.com/office/powerpoint/2010/main" val="2403888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err="1"/>
              <a:t>cONCLUSÕES</a:t>
            </a:r>
            <a:br>
              <a:rPr lang="pt-BR" dirty="0"/>
            </a:br>
            <a:endParaRPr lang="pt-BR" dirty="0"/>
          </a:p>
        </p:txBody>
      </p:sp>
    </p:spTree>
    <p:extLst>
      <p:ext uri="{BB962C8B-B14F-4D97-AF65-F5344CB8AC3E}">
        <p14:creationId xmlns:p14="http://schemas.microsoft.com/office/powerpoint/2010/main" val="21715078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105156"/>
            <a:ext cx="7729728" cy="699516"/>
          </a:xfrm>
        </p:spPr>
        <p:txBody>
          <a:bodyPr>
            <a:normAutofit fontScale="90000"/>
          </a:bodyPr>
          <a:lstStyle/>
          <a:p>
            <a:r>
              <a:rPr lang="pt-BR" dirty="0"/>
              <a:t>OBRIGADO</a:t>
            </a:r>
            <a:br>
              <a:rPr lang="pt-BR" dirty="0"/>
            </a:br>
            <a:endParaRPr lang="pt-BR" dirty="0"/>
          </a:p>
        </p:txBody>
      </p:sp>
    </p:spTree>
    <p:extLst>
      <p:ext uri="{BB962C8B-B14F-4D97-AF65-F5344CB8AC3E}">
        <p14:creationId xmlns:p14="http://schemas.microsoft.com/office/powerpoint/2010/main" val="2350629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REVISÃO BIBLIOGRÁFICA: clima</a:t>
            </a:r>
          </a:p>
        </p:txBody>
      </p:sp>
      <p:sp>
        <p:nvSpPr>
          <p:cNvPr id="4" name="Retângulo 3">
            <a:extLst>
              <a:ext uri="{FF2B5EF4-FFF2-40B4-BE49-F238E27FC236}">
                <a16:creationId xmlns:a16="http://schemas.microsoft.com/office/drawing/2014/main" id="{97137767-7219-418E-9D34-C007756E1E84}"/>
              </a:ext>
            </a:extLst>
          </p:cNvPr>
          <p:cNvSpPr/>
          <p:nvPr/>
        </p:nvSpPr>
        <p:spPr>
          <a:xfrm>
            <a:off x="1185979" y="1716727"/>
            <a:ext cx="8917497" cy="4524315"/>
          </a:xfrm>
          <a:prstGeom prst="rect">
            <a:avLst/>
          </a:prstGeom>
        </p:spPr>
        <p:txBody>
          <a:bodyPr wrap="square">
            <a:spAutoFit/>
          </a:bodyPr>
          <a:lstStyle/>
          <a:p>
            <a:r>
              <a:rPr lang="pt-BR" dirty="0"/>
              <a:t>Um estudo promovido pela Administração Federal de Rodovias dos Estados Unidos (FHWA) confirmou a redução das velocidades durante condições climáticas inclementes (HRANAC et al., 2006) em rodovias. </a:t>
            </a:r>
          </a:p>
          <a:p>
            <a:endParaRPr lang="pt-BR" dirty="0"/>
          </a:p>
          <a:p>
            <a:r>
              <a:rPr lang="pt-BR" dirty="0"/>
              <a:t>Em condições de chuva leve foram identificados cerca de 1,9 km/h de redução nas velocidades de operação, durante períodos de trânsito livre, e valores entre 6,4 km/h e 12,9 km/h foram observados quando da ocupação máxima da via. </a:t>
            </a:r>
          </a:p>
          <a:p>
            <a:endParaRPr lang="pt-BR" dirty="0"/>
          </a:p>
          <a:p>
            <a:r>
              <a:rPr lang="pt-BR" dirty="0"/>
              <a:t>Segundo Smith (SMITH et al., 2004), apesar da redução das velocidades de operação não ser extrema, a capacidade geral das vias costuma ser comprometida da ordem de </a:t>
            </a:r>
            <a:r>
              <a:rPr lang="pt-BR" dirty="0">
                <a:highlight>
                  <a:srgbClr val="FFFF00"/>
                </a:highlight>
              </a:rPr>
              <a:t>3% a 5%, </a:t>
            </a:r>
            <a:r>
              <a:rPr lang="pt-BR" dirty="0"/>
              <a:t>quando um evento de precipitação de chuva está em andamento.</a:t>
            </a:r>
          </a:p>
          <a:p>
            <a:endParaRPr lang="pt-BR" dirty="0"/>
          </a:p>
          <a:p>
            <a:r>
              <a:rPr lang="pt-BR" dirty="0" err="1"/>
              <a:t>Akin</a:t>
            </a:r>
            <a:r>
              <a:rPr lang="pt-BR" dirty="0"/>
              <a:t> et al. (AKIN; SISIOPIKU; SKABARDONIS, 2011) </a:t>
            </a:r>
            <a:r>
              <a:rPr lang="pt-BR" dirty="0" err="1"/>
              <a:t>concluiram</a:t>
            </a:r>
            <a:r>
              <a:rPr lang="pt-BR" dirty="0"/>
              <a:t> após análise de contadores de tráfego da cidade de Istambul, que o clima inclemente teve impacto nas velocidades e nas taxas de fluxo nas duas seções de vias estudadas. A chuva reduziu a velocidade média entre </a:t>
            </a:r>
            <a:r>
              <a:rPr lang="pt-BR" dirty="0">
                <a:highlight>
                  <a:srgbClr val="FFFF00"/>
                </a:highlight>
              </a:rPr>
              <a:t>8% e 12%</a:t>
            </a:r>
            <a:r>
              <a:rPr lang="pt-BR" dirty="0"/>
              <a:t>.</a:t>
            </a:r>
          </a:p>
        </p:txBody>
      </p:sp>
      <p:sp>
        <p:nvSpPr>
          <p:cNvPr id="6" name="CaixaDeTexto 5">
            <a:extLst>
              <a:ext uri="{FF2B5EF4-FFF2-40B4-BE49-F238E27FC236}">
                <a16:creationId xmlns:a16="http://schemas.microsoft.com/office/drawing/2014/main" id="{7B53E01D-8F0B-439D-84DC-86DB488B6CB0}"/>
              </a:ext>
            </a:extLst>
          </p:cNvPr>
          <p:cNvSpPr txBox="1"/>
          <p:nvPr/>
        </p:nvSpPr>
        <p:spPr>
          <a:xfrm rot="16200000">
            <a:off x="-1409537" y="3635332"/>
            <a:ext cx="4168821" cy="523220"/>
          </a:xfrm>
          <a:prstGeom prst="rect">
            <a:avLst/>
          </a:prstGeom>
          <a:noFill/>
          <a:ln>
            <a:solidFill>
              <a:schemeClr val="accent1"/>
            </a:solidFill>
          </a:ln>
        </p:spPr>
        <p:txBody>
          <a:bodyPr wrap="square" rtlCol="0">
            <a:spAutoFit/>
          </a:bodyPr>
          <a:lstStyle/>
          <a:p>
            <a:pPr algn="ctr"/>
            <a:r>
              <a:rPr lang="pt-BR" sz="2800" dirty="0"/>
              <a:t>Velocidades</a:t>
            </a:r>
          </a:p>
        </p:txBody>
      </p:sp>
    </p:spTree>
    <p:extLst>
      <p:ext uri="{BB962C8B-B14F-4D97-AF65-F5344CB8AC3E}">
        <p14:creationId xmlns:p14="http://schemas.microsoft.com/office/powerpoint/2010/main" val="1133650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normAutofit fontScale="90000"/>
          </a:bodyPr>
          <a:lstStyle/>
          <a:p>
            <a:r>
              <a:rPr lang="pt-BR" dirty="0"/>
              <a:t>Resultados (II)</a:t>
            </a:r>
            <a:br>
              <a:rPr lang="pt-BR" dirty="0"/>
            </a:br>
            <a:r>
              <a:rPr lang="pt-BR" dirty="0"/>
              <a:t>estatísticas descritivas - caracterização</a:t>
            </a:r>
          </a:p>
        </p:txBody>
      </p:sp>
      <p:sp>
        <p:nvSpPr>
          <p:cNvPr id="3" name="Retângulo 2">
            <a:extLst>
              <a:ext uri="{FF2B5EF4-FFF2-40B4-BE49-F238E27FC236}">
                <a16:creationId xmlns:a16="http://schemas.microsoft.com/office/drawing/2014/main" id="{B9869126-7ECE-4DDB-8EAB-7CDB66D90A0E}"/>
              </a:ext>
            </a:extLst>
          </p:cNvPr>
          <p:cNvSpPr/>
          <p:nvPr/>
        </p:nvSpPr>
        <p:spPr>
          <a:xfrm>
            <a:off x="314325" y="1775401"/>
            <a:ext cx="11144250" cy="4616648"/>
          </a:xfrm>
          <a:prstGeom prst="rect">
            <a:avLst/>
          </a:prstGeom>
        </p:spPr>
        <p:txBody>
          <a:bodyPr wrap="square">
            <a:spAutoFit/>
          </a:bodyPr>
          <a:lstStyle/>
          <a:p>
            <a:r>
              <a:rPr lang="pt-BR" sz="1400" dirty="0"/>
              <a:t>A fórmula clássica de velocidade média expressa como:</a:t>
            </a:r>
          </a:p>
          <a:p>
            <a:r>
              <a:rPr lang="pt-BR" sz="1400" dirty="0"/>
              <a:t> </a:t>
            </a:r>
            <a:r>
              <a:rPr lang="pt-BR" sz="1400" dirty="0" err="1"/>
              <a:t>Vm</a:t>
            </a:r>
            <a:r>
              <a:rPr lang="pt-BR" sz="1400" dirty="0"/>
              <a:t>=</a:t>
            </a:r>
            <a:r>
              <a:rPr lang="pt-BR" sz="1400" dirty="0" err="1"/>
              <a:t>Δs</a:t>
            </a:r>
            <a:r>
              <a:rPr lang="pt-BR" sz="1400" dirty="0"/>
              <a:t>/</a:t>
            </a:r>
            <a:r>
              <a:rPr lang="pt-BR" sz="1400" dirty="0" err="1"/>
              <a:t>Δt</a:t>
            </a:r>
            <a:endParaRPr lang="pt-BR" sz="1400" dirty="0"/>
          </a:p>
          <a:p>
            <a:r>
              <a:rPr lang="pt-BR" sz="1400" dirty="0"/>
              <a:t>Onde:</a:t>
            </a:r>
          </a:p>
          <a:p>
            <a:r>
              <a:rPr lang="pt-BR" sz="1400" dirty="0" err="1"/>
              <a:t>Vm</a:t>
            </a:r>
            <a:r>
              <a:rPr lang="pt-BR" sz="1400" dirty="0"/>
              <a:t> :velocidade média;</a:t>
            </a:r>
          </a:p>
          <a:p>
            <a:r>
              <a:rPr lang="pt-BR" sz="1400" dirty="0"/>
              <a:t> ∆s: distância;</a:t>
            </a:r>
          </a:p>
          <a:p>
            <a:r>
              <a:rPr lang="pt-BR" sz="1400" dirty="0"/>
              <a:t> ∆t : tempo.</a:t>
            </a:r>
          </a:p>
          <a:p>
            <a:endParaRPr lang="pt-BR" sz="1400" dirty="0"/>
          </a:p>
          <a:p>
            <a:r>
              <a:rPr lang="pt-BR" sz="1400" dirty="0"/>
              <a:t>O coeficiente de variação é expresso pela razão entre o desvio padrão e a média:</a:t>
            </a:r>
          </a:p>
          <a:p>
            <a:r>
              <a:rPr lang="pt-BR" sz="1400" dirty="0" err="1"/>
              <a:t>Cv</a:t>
            </a:r>
            <a:r>
              <a:rPr lang="pt-BR" sz="1400" dirty="0"/>
              <a:t>=σ/μ</a:t>
            </a:r>
          </a:p>
          <a:p>
            <a:r>
              <a:rPr lang="pt-BR" sz="1400" dirty="0"/>
              <a:t>Onde:</a:t>
            </a:r>
          </a:p>
          <a:p>
            <a:r>
              <a:rPr lang="pt-BR" sz="1400" dirty="0" err="1"/>
              <a:t>Cv</a:t>
            </a:r>
            <a:r>
              <a:rPr lang="pt-BR" sz="1400" dirty="0"/>
              <a:t>: Coeficiente de variação</a:t>
            </a:r>
          </a:p>
          <a:p>
            <a:r>
              <a:rPr lang="pt-BR" sz="1400" dirty="0"/>
              <a:t>σ: Desvio padrão</a:t>
            </a:r>
          </a:p>
          <a:p>
            <a:r>
              <a:rPr lang="pt-BR" sz="1400" dirty="0"/>
              <a:t>μ: Média</a:t>
            </a:r>
          </a:p>
          <a:p>
            <a:endParaRPr lang="pt-BR" sz="1400" dirty="0"/>
          </a:p>
          <a:p>
            <a:r>
              <a:rPr lang="pt-BR" sz="1400" dirty="0"/>
              <a:t>O desvio padrão, é uma medida de dispersão de dados em torno da média amostral.</a:t>
            </a:r>
          </a:p>
          <a:p>
            <a:r>
              <a:rPr lang="pt-BR" sz="1400" dirty="0"/>
              <a:t>Assim, o desvio padrão das velocidades aqui observado, representa uma queda nas mesmas frente a horários de pico, precipitação ou a combinação de ambos.  As médias das velocidades mostram a mesma tendência de queda em qualquer situação até as 18:00 horas.</a:t>
            </a:r>
          </a:p>
          <a:p>
            <a:r>
              <a:rPr lang="pt-BR" sz="1400" dirty="0"/>
              <a:t>Enquanto no caso de São Paulo, as velocidades nos eventos supracitados causadores de variabilidade caem abaixo média, para os taxis de Nova Iorque, os tempos de viagem estabelecem-se acima da média. Assim o aumento do coeficiente de variabilidade das velocidades nos ônibus de São Paulo é um evento semelhante a queda dos coeficientes de variabilidade dos taxis de Nova Iorque, sendo portanto, uma importante medida de aumento da previsibilidade das velocidades para os ônibus de São Paulo.</a:t>
            </a:r>
          </a:p>
        </p:txBody>
      </p:sp>
    </p:spTree>
    <p:extLst>
      <p:ext uri="{BB962C8B-B14F-4D97-AF65-F5344CB8AC3E}">
        <p14:creationId xmlns:p14="http://schemas.microsoft.com/office/powerpoint/2010/main" val="2488514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REVISÃO BIBLIOGRÁFICA: clima</a:t>
            </a:r>
          </a:p>
        </p:txBody>
      </p:sp>
      <p:sp>
        <p:nvSpPr>
          <p:cNvPr id="4" name="Retângulo 3">
            <a:extLst>
              <a:ext uri="{FF2B5EF4-FFF2-40B4-BE49-F238E27FC236}">
                <a16:creationId xmlns:a16="http://schemas.microsoft.com/office/drawing/2014/main" id="{97137767-7219-418E-9D34-C007756E1E84}"/>
              </a:ext>
            </a:extLst>
          </p:cNvPr>
          <p:cNvSpPr/>
          <p:nvPr/>
        </p:nvSpPr>
        <p:spPr>
          <a:xfrm>
            <a:off x="1311814" y="1457038"/>
            <a:ext cx="9426094" cy="4524315"/>
          </a:xfrm>
          <a:prstGeom prst="rect">
            <a:avLst/>
          </a:prstGeom>
        </p:spPr>
        <p:txBody>
          <a:bodyPr wrap="square">
            <a:spAutoFit/>
          </a:bodyPr>
          <a:lstStyle/>
          <a:p>
            <a:r>
              <a:rPr lang="pt-BR" sz="1600" dirty="0"/>
              <a:t>Em vias urbanas, identificou-se uma relação direta entre o clima adverso e o aumento da variabilidade nos tempos de viagem (VAN LINT; VAN ZUYLEN; TU, 2008) (TU; VAN LINT; VAN ZUYLEN, 2007) (CHIEN; KOLLURI, 2012), que por sua vez se dá, de forma claramente segmentada, conforme a hora do dia. </a:t>
            </a:r>
          </a:p>
          <a:p>
            <a:endParaRPr lang="pt-BR" sz="1600" dirty="0"/>
          </a:p>
          <a:p>
            <a:r>
              <a:rPr lang="pt-BR" sz="1600" dirty="0"/>
              <a:t>Constatou-se que as médias mais elevadas se dão no fim dos horários de pico (FRANKLIN; KARLSTROM, 2009). </a:t>
            </a:r>
          </a:p>
          <a:p>
            <a:endParaRPr lang="pt-BR" sz="1600" dirty="0"/>
          </a:p>
          <a:p>
            <a:r>
              <a:rPr lang="pt-BR" sz="1600" dirty="0"/>
              <a:t>Os tempos de viagem sofrem um aumento no intervalo de confiança durante horários de pico e eventos climáticos extremos. </a:t>
            </a:r>
          </a:p>
          <a:p>
            <a:endParaRPr lang="pt-BR" sz="1600" dirty="0"/>
          </a:p>
          <a:p>
            <a:r>
              <a:rPr lang="pt-BR" sz="1600" dirty="0"/>
              <a:t>Vias urbanas e rodovias apresentam características estruturais diferentes, no entanto, conclui-se que fatores climáticos como: precipitação, neve ou mesmo neblina afetam de forma semelhante a variabilidade dos tempos de viagem nos casos estudados (YAZICI; KAMGA; SINGHAL, 2013).</a:t>
            </a:r>
          </a:p>
          <a:p>
            <a:endParaRPr lang="pt-BR" sz="1600" dirty="0"/>
          </a:p>
          <a:p>
            <a:r>
              <a:rPr lang="pt-BR" sz="1600" dirty="0"/>
              <a:t> Condições climáticas tidas como inclementes, em geral </a:t>
            </a:r>
            <a:r>
              <a:rPr lang="pt-BR" sz="1600" b="1" dirty="0"/>
              <a:t>aumentam o tempo de viagem conforme esperado, mas surpreendentemente reduzem a variabilidade</a:t>
            </a:r>
            <a:r>
              <a:rPr lang="pt-BR" sz="1600" dirty="0"/>
              <a:t>, dependendo da severidade e horário em questão. Os autores ainda concluíram que que o coeficiente de variabilidade é a melhor medida para a análise das condições de tráfego (baixo) e de eventuais perdas nos tempos de viagem (</a:t>
            </a:r>
            <a:r>
              <a:rPr lang="en-US" sz="1600" dirty="0"/>
              <a:t>KAMGA, C.; YAZICI, 2014)</a:t>
            </a:r>
            <a:endParaRPr lang="pt-BR" sz="1600" dirty="0"/>
          </a:p>
        </p:txBody>
      </p:sp>
      <p:sp>
        <p:nvSpPr>
          <p:cNvPr id="6" name="CaixaDeTexto 5">
            <a:extLst>
              <a:ext uri="{FF2B5EF4-FFF2-40B4-BE49-F238E27FC236}">
                <a16:creationId xmlns:a16="http://schemas.microsoft.com/office/drawing/2014/main" id="{7B53E01D-8F0B-439D-84DC-86DB488B6CB0}"/>
              </a:ext>
            </a:extLst>
          </p:cNvPr>
          <p:cNvSpPr txBox="1"/>
          <p:nvPr/>
        </p:nvSpPr>
        <p:spPr>
          <a:xfrm rot="16200000">
            <a:off x="-1409537" y="3635332"/>
            <a:ext cx="4168821" cy="523220"/>
          </a:xfrm>
          <a:prstGeom prst="rect">
            <a:avLst/>
          </a:prstGeom>
          <a:noFill/>
          <a:ln>
            <a:solidFill>
              <a:schemeClr val="accent1"/>
            </a:solidFill>
          </a:ln>
        </p:spPr>
        <p:txBody>
          <a:bodyPr wrap="square" rtlCol="0">
            <a:spAutoFit/>
          </a:bodyPr>
          <a:lstStyle/>
          <a:p>
            <a:pPr algn="ctr"/>
            <a:r>
              <a:rPr lang="pt-BR" sz="2800" dirty="0"/>
              <a:t>Tempos de viagem</a:t>
            </a:r>
          </a:p>
        </p:txBody>
      </p:sp>
    </p:spTree>
    <p:extLst>
      <p:ext uri="{BB962C8B-B14F-4D97-AF65-F5344CB8AC3E}">
        <p14:creationId xmlns:p14="http://schemas.microsoft.com/office/powerpoint/2010/main" val="143342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748" y="0"/>
            <a:ext cx="7729728" cy="1188720"/>
          </a:xfrm>
        </p:spPr>
        <p:txBody>
          <a:bodyPr/>
          <a:lstStyle/>
          <a:p>
            <a:r>
              <a:rPr lang="pt-BR" dirty="0"/>
              <a:t>REVISÃO BIBLIOGRÁFICA: Métodos de análise</a:t>
            </a:r>
          </a:p>
        </p:txBody>
      </p:sp>
      <p:sp>
        <p:nvSpPr>
          <p:cNvPr id="5" name="CaixaDeTexto 4">
            <a:extLst>
              <a:ext uri="{FF2B5EF4-FFF2-40B4-BE49-F238E27FC236}">
                <a16:creationId xmlns:a16="http://schemas.microsoft.com/office/drawing/2014/main" id="{21033BBA-5065-48BE-8699-B69EFEA68C68}"/>
              </a:ext>
            </a:extLst>
          </p:cNvPr>
          <p:cNvSpPr txBox="1"/>
          <p:nvPr/>
        </p:nvSpPr>
        <p:spPr>
          <a:xfrm>
            <a:off x="6238612" y="1781076"/>
            <a:ext cx="5553443" cy="4585871"/>
          </a:xfrm>
          <a:prstGeom prst="rect">
            <a:avLst/>
          </a:prstGeom>
          <a:noFill/>
        </p:spPr>
        <p:txBody>
          <a:bodyPr wrap="none" rtlCol="0">
            <a:spAutoFit/>
          </a:bodyPr>
          <a:lstStyle/>
          <a:p>
            <a:r>
              <a:rPr lang="pt-BR" sz="1600" b="1" dirty="0"/>
              <a:t>Medidas de dispersão:</a:t>
            </a:r>
            <a:endParaRPr lang="pt-BR" sz="1600" dirty="0"/>
          </a:p>
          <a:p>
            <a:r>
              <a:rPr lang="pt-BR" sz="1600" dirty="0"/>
              <a:t>Média</a:t>
            </a:r>
          </a:p>
          <a:p>
            <a:r>
              <a:rPr lang="pt-BR" sz="1600" dirty="0"/>
              <a:t>Desvio padrão</a:t>
            </a:r>
          </a:p>
          <a:p>
            <a:r>
              <a:rPr lang="pt-BR" sz="1600" dirty="0"/>
              <a:t>Variância</a:t>
            </a:r>
          </a:p>
          <a:p>
            <a:r>
              <a:rPr lang="pt-BR" sz="1600" dirty="0"/>
              <a:t>Coeficiente de variação (</a:t>
            </a:r>
            <a:r>
              <a:rPr lang="en-US" sz="1000" b="1" dirty="0"/>
              <a:t>KAMGA e YAZICI)</a:t>
            </a:r>
          </a:p>
          <a:p>
            <a:endParaRPr lang="en-US" sz="1600" dirty="0"/>
          </a:p>
          <a:p>
            <a:r>
              <a:rPr lang="en-US" sz="1600" b="1" dirty="0" err="1"/>
              <a:t>Análise</a:t>
            </a:r>
            <a:r>
              <a:rPr lang="en-US" sz="1600" b="1" dirty="0"/>
              <a:t> </a:t>
            </a:r>
            <a:r>
              <a:rPr lang="en-US" sz="1600" b="1" dirty="0" err="1"/>
              <a:t>geográfica</a:t>
            </a:r>
            <a:r>
              <a:rPr lang="en-US" sz="1600" b="1" dirty="0"/>
              <a:t>:</a:t>
            </a:r>
          </a:p>
          <a:p>
            <a:r>
              <a:rPr lang="en-US" sz="1600" dirty="0" err="1"/>
              <a:t>Regressão</a:t>
            </a:r>
            <a:r>
              <a:rPr lang="en-US" sz="1600" dirty="0"/>
              <a:t> </a:t>
            </a:r>
            <a:r>
              <a:rPr lang="en-US" sz="1600" dirty="0" err="1"/>
              <a:t>geográfica</a:t>
            </a:r>
            <a:r>
              <a:rPr lang="en-US" sz="1600" dirty="0"/>
              <a:t>: </a:t>
            </a:r>
            <a:r>
              <a:rPr lang="en-US" sz="1600" dirty="0" err="1"/>
              <a:t>Krigagem</a:t>
            </a:r>
            <a:r>
              <a:rPr lang="en-US" sz="1600" dirty="0"/>
              <a:t> e </a:t>
            </a:r>
            <a:r>
              <a:rPr lang="en-US" sz="1600" dirty="0" err="1"/>
              <a:t>distância</a:t>
            </a:r>
            <a:r>
              <a:rPr lang="en-US" sz="1600" dirty="0"/>
              <a:t> </a:t>
            </a:r>
            <a:r>
              <a:rPr lang="en-US" sz="1600" dirty="0" err="1"/>
              <a:t>geográfica</a:t>
            </a:r>
            <a:r>
              <a:rPr lang="en-US" sz="1600" dirty="0"/>
              <a:t> </a:t>
            </a:r>
            <a:r>
              <a:rPr lang="en-US" sz="1600" dirty="0" err="1"/>
              <a:t>ponderada</a:t>
            </a:r>
            <a:endParaRPr lang="en-US" sz="1600" dirty="0"/>
          </a:p>
          <a:p>
            <a:endParaRPr lang="en-US" sz="1600" dirty="0"/>
          </a:p>
          <a:p>
            <a:r>
              <a:rPr lang="en-US" sz="1600" b="1" dirty="0" err="1"/>
              <a:t>Árvores</a:t>
            </a:r>
            <a:r>
              <a:rPr lang="en-US" sz="1600" b="1" dirty="0"/>
              <a:t> de </a:t>
            </a:r>
            <a:r>
              <a:rPr lang="en-US" sz="1600" b="1" dirty="0" err="1"/>
              <a:t>regressão</a:t>
            </a:r>
            <a:r>
              <a:rPr lang="en-US" sz="1600" b="1" dirty="0"/>
              <a:t>:</a:t>
            </a:r>
          </a:p>
          <a:p>
            <a:r>
              <a:rPr lang="en-US" sz="1600" dirty="0"/>
              <a:t>CR&amp;T - </a:t>
            </a:r>
            <a:r>
              <a:rPr lang="pt-BR" i="1" dirty="0" err="1"/>
              <a:t>Classification</a:t>
            </a:r>
            <a:r>
              <a:rPr lang="pt-BR" i="1" dirty="0"/>
              <a:t> </a:t>
            </a:r>
            <a:r>
              <a:rPr lang="pt-BR" i="1" dirty="0" err="1"/>
              <a:t>and</a:t>
            </a:r>
            <a:r>
              <a:rPr lang="pt-BR" i="1" dirty="0"/>
              <a:t> </a:t>
            </a:r>
            <a:r>
              <a:rPr lang="pt-BR" i="1" dirty="0" err="1"/>
              <a:t>Regression</a:t>
            </a:r>
            <a:r>
              <a:rPr lang="pt-BR" i="1" dirty="0"/>
              <a:t> </a:t>
            </a:r>
            <a:r>
              <a:rPr lang="pt-BR" i="1" dirty="0" err="1"/>
              <a:t>Trees</a:t>
            </a:r>
            <a:r>
              <a:rPr lang="pt-BR" dirty="0"/>
              <a:t> </a:t>
            </a:r>
            <a:r>
              <a:rPr lang="pt-BR" sz="1000" b="1" dirty="0"/>
              <a:t>(BREIMAN et al., 1984)</a:t>
            </a:r>
            <a:endParaRPr lang="en-US" sz="1000" b="1" dirty="0"/>
          </a:p>
          <a:p>
            <a:r>
              <a:rPr lang="en-US" sz="1600" dirty="0"/>
              <a:t>CHAID - </a:t>
            </a:r>
            <a:r>
              <a:rPr lang="pt-BR" i="1" dirty="0"/>
              <a:t>Chi-</a:t>
            </a:r>
            <a:r>
              <a:rPr lang="pt-BR" i="1" dirty="0" err="1"/>
              <a:t>square</a:t>
            </a:r>
            <a:r>
              <a:rPr lang="pt-BR" i="1" dirty="0"/>
              <a:t> </a:t>
            </a:r>
            <a:r>
              <a:rPr lang="pt-BR" i="1" dirty="0" err="1"/>
              <a:t>Automatic</a:t>
            </a:r>
            <a:r>
              <a:rPr lang="pt-BR" i="1" dirty="0"/>
              <a:t> </a:t>
            </a:r>
            <a:r>
              <a:rPr lang="pt-BR" i="1" dirty="0" err="1"/>
              <a:t>Interaction</a:t>
            </a:r>
            <a:r>
              <a:rPr lang="pt-BR" i="1" dirty="0"/>
              <a:t> Detector</a:t>
            </a:r>
            <a:r>
              <a:rPr lang="pt-BR" sz="1600" i="1" dirty="0"/>
              <a:t> </a:t>
            </a:r>
            <a:r>
              <a:rPr lang="pt-BR" sz="1000" b="1" dirty="0"/>
              <a:t>(KASS, 1980), </a:t>
            </a:r>
            <a:endParaRPr lang="en-US" sz="1000" b="1" dirty="0"/>
          </a:p>
          <a:p>
            <a:endParaRPr lang="en-US" sz="1600" dirty="0"/>
          </a:p>
          <a:p>
            <a:r>
              <a:rPr lang="en-US" sz="1600" b="1" dirty="0" err="1"/>
              <a:t>Métodos</a:t>
            </a:r>
            <a:r>
              <a:rPr lang="en-US" sz="1600" b="1" dirty="0"/>
              <a:t> </a:t>
            </a:r>
            <a:r>
              <a:rPr lang="en-US" sz="1600" b="1" dirty="0" err="1"/>
              <a:t>combinados</a:t>
            </a:r>
            <a:r>
              <a:rPr lang="en-US" sz="1600" b="1" dirty="0"/>
              <a:t>:</a:t>
            </a:r>
          </a:p>
          <a:p>
            <a:r>
              <a:rPr lang="en-US" sz="1600" dirty="0"/>
              <a:t>CHAID e GIS</a:t>
            </a:r>
          </a:p>
          <a:p>
            <a:r>
              <a:rPr lang="en-US" sz="1600" dirty="0"/>
              <a:t>GIS e </a:t>
            </a:r>
            <a:r>
              <a:rPr lang="en-US" sz="1600" dirty="0" err="1"/>
              <a:t>medidas</a:t>
            </a:r>
            <a:r>
              <a:rPr lang="en-US" sz="1600" dirty="0"/>
              <a:t> de </a:t>
            </a:r>
            <a:r>
              <a:rPr lang="en-US" sz="1600" dirty="0" err="1"/>
              <a:t>dispersão</a:t>
            </a:r>
            <a:endParaRPr lang="en-US" sz="1600" dirty="0"/>
          </a:p>
          <a:p>
            <a:r>
              <a:rPr lang="en-US" sz="1600" dirty="0"/>
              <a:t>CR&amp;T e </a:t>
            </a:r>
            <a:r>
              <a:rPr lang="en-US" sz="1600" dirty="0" err="1"/>
              <a:t>medidas</a:t>
            </a:r>
            <a:r>
              <a:rPr lang="en-US" sz="1600" dirty="0"/>
              <a:t> de </a:t>
            </a:r>
            <a:r>
              <a:rPr lang="en-US" sz="1600" dirty="0" err="1"/>
              <a:t>dispersão</a:t>
            </a:r>
            <a:endParaRPr lang="en-US" sz="1600" dirty="0"/>
          </a:p>
          <a:p>
            <a:endParaRPr lang="en-US" sz="1600" dirty="0"/>
          </a:p>
        </p:txBody>
      </p:sp>
      <mc:AlternateContent xmlns:mc="http://schemas.openxmlformats.org/markup-compatibility/2006">
        <mc:Choice xmlns:cx1="http://schemas.microsoft.com/office/drawing/2015/9/8/chartex" Requires="cx1">
          <p:graphicFrame>
            <p:nvGraphicFramePr>
              <p:cNvPr id="6" name="Gráfico 5">
                <a:extLst>
                  <a:ext uri="{FF2B5EF4-FFF2-40B4-BE49-F238E27FC236}">
                    <a16:creationId xmlns:a16="http://schemas.microsoft.com/office/drawing/2014/main" id="{0E33BB4A-D0E7-4BD9-917C-C6172A495F08}"/>
                  </a:ext>
                </a:extLst>
              </p:cNvPr>
              <p:cNvGraphicFramePr/>
              <p:nvPr>
                <p:extLst>
                  <p:ext uri="{D42A27DB-BD31-4B8C-83A1-F6EECF244321}">
                    <p14:modId xmlns:p14="http://schemas.microsoft.com/office/powerpoint/2010/main" val="4206859047"/>
                  </p:ext>
                </p:extLst>
              </p:nvPr>
            </p:nvGraphicFramePr>
            <p:xfrm>
              <a:off x="320380" y="1484713"/>
              <a:ext cx="5644992" cy="4882234"/>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6" name="Gráfico 5">
                <a:extLst>
                  <a:ext uri="{FF2B5EF4-FFF2-40B4-BE49-F238E27FC236}">
                    <a16:creationId xmlns:a16="http://schemas.microsoft.com/office/drawing/2014/main" id="{0E33BB4A-D0E7-4BD9-917C-C6172A495F08}"/>
                  </a:ext>
                </a:extLst>
              </p:cNvPr>
              <p:cNvPicPr>
                <a:picLocks noGrp="1" noRot="1" noChangeAspect="1" noMove="1" noResize="1" noEditPoints="1" noAdjustHandles="1" noChangeArrowheads="1" noChangeShapeType="1"/>
              </p:cNvPicPr>
              <p:nvPr/>
            </p:nvPicPr>
            <p:blipFill>
              <a:blip r:embed="rId3"/>
              <a:stretch>
                <a:fillRect/>
              </a:stretch>
            </p:blipFill>
            <p:spPr>
              <a:xfrm>
                <a:off x="320380" y="1484713"/>
                <a:ext cx="5644992" cy="4882234"/>
              </a:xfrm>
              <a:prstGeom prst="rect">
                <a:avLst/>
              </a:prstGeom>
            </p:spPr>
          </p:pic>
        </mc:Fallback>
      </mc:AlternateContent>
    </p:spTree>
    <p:extLst>
      <p:ext uri="{BB962C8B-B14F-4D97-AF65-F5344CB8AC3E}">
        <p14:creationId xmlns:p14="http://schemas.microsoft.com/office/powerpoint/2010/main" val="3620019913"/>
      </p:ext>
    </p:extLst>
  </p:cSld>
  <p:clrMapOvr>
    <a:masterClrMapping/>
  </p:clrMapOvr>
</p:sld>
</file>

<file path=ppt/theme/theme1.xml><?xml version="1.0" encoding="utf-8"?>
<a:theme xmlns:a="http://schemas.openxmlformats.org/drawingml/2006/main" name="Pacote">
  <a:themeElements>
    <a:clrScheme name="Paco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o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o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TM10001115[[fn=Pacote]]</Template>
  <TotalTime>16279</TotalTime>
  <Words>2707</Words>
  <Application>Microsoft Office PowerPoint</Application>
  <PresentationFormat>Widescreen</PresentationFormat>
  <Paragraphs>287</Paragraphs>
  <Slides>70</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70</vt:i4>
      </vt:variant>
    </vt:vector>
  </HeadingPairs>
  <TitlesOfParts>
    <vt:vector size="76" baseType="lpstr">
      <vt:lpstr>Arial</vt:lpstr>
      <vt:lpstr>Calibri</vt:lpstr>
      <vt:lpstr>Cambria Math</vt:lpstr>
      <vt:lpstr>Gill Sans MT</vt:lpstr>
      <vt:lpstr>Times New Roman</vt:lpstr>
      <vt:lpstr>Pacote</vt:lpstr>
      <vt:lpstr>Análise ESPAÇO TEMPORAL da frota de ônibus de transporte público no município de São Paulo e a influência dE PRECIPITAÇÃO DE CHUVA em sua dinâmica.</vt:lpstr>
      <vt:lpstr>Objetivos</vt:lpstr>
      <vt:lpstr>REVISÃO BIBLIOGRÁFICA</vt:lpstr>
      <vt:lpstr>REVISÃO BIBLIOGRÁFICA</vt:lpstr>
      <vt:lpstr>REVISÃO BIBLIOGRÁFICA: variabilidade</vt:lpstr>
      <vt:lpstr>REVISÃO BIBLIOGRÁFICA: clima</vt:lpstr>
      <vt:lpstr>REVISÃO BIBLIOGRÁFICA: clima</vt:lpstr>
      <vt:lpstr>REVISÃO BIBLIOGRÁFICA: clima</vt:lpstr>
      <vt:lpstr>REVISÃO BIBLIOGRÁFICA: Métodos de análise</vt:lpstr>
      <vt:lpstr>REVISÃO BIBLIOGRÁFICA: Métodos de análise</vt:lpstr>
      <vt:lpstr>REVISÃO BIBLIOGRÁFICA: Métodos de análise</vt:lpstr>
      <vt:lpstr>Métodos – origem dos dados</vt:lpstr>
      <vt:lpstr>Métodos –origem dos dados</vt:lpstr>
      <vt:lpstr>Métodos –Processamento AVL</vt:lpstr>
      <vt:lpstr>Métodos –área de estudo</vt:lpstr>
      <vt:lpstr>Métodos –modelagem de dados</vt:lpstr>
      <vt:lpstr>Resultados (I) - Microviagens</vt:lpstr>
      <vt:lpstr>Resultados (I) - Microviagens</vt:lpstr>
      <vt:lpstr>Resultados (I) - Microviagens</vt:lpstr>
      <vt:lpstr>Resultados (I) - Microviagens</vt:lpstr>
      <vt:lpstr>Resultados (I) - precipitação</vt:lpstr>
      <vt:lpstr>Resultados (II) estatísticas descritivas</vt:lpstr>
      <vt:lpstr>Resultados (II) estatísticas descritivas - caracterização</vt:lpstr>
      <vt:lpstr>Resultados (II) estatísticas descritivas - caracterização</vt:lpstr>
      <vt:lpstr>Resultados (II) estatísticas descritivas - caracterização</vt:lpstr>
      <vt:lpstr>Resultados (II) CHAID - Caracterização</vt:lpstr>
      <vt:lpstr>Resultados (II) CHAID - Caracterização</vt:lpstr>
      <vt:lpstr>Resultados (II) CHAID - Caracterização</vt:lpstr>
      <vt:lpstr>Resultados (II) CHAID - Caracterização</vt:lpstr>
      <vt:lpstr>Resultados (II) CHAID - Caracterização</vt:lpstr>
      <vt:lpstr>Resultados (II) CHAID - Caracterização</vt:lpstr>
      <vt:lpstr>Resultados (II) CHAID - Caracterização</vt:lpstr>
      <vt:lpstr>Resultados (II) krigagem - Caracterização</vt:lpstr>
      <vt:lpstr>Resultados (II) krigagem - Caracterização</vt:lpstr>
      <vt:lpstr>Resultados (II) krigagem - Caracterização</vt:lpstr>
      <vt:lpstr>Resultados (II) krigagem - Caracterização</vt:lpstr>
      <vt:lpstr>Resultados (II) krigagem - Caracterização</vt:lpstr>
      <vt:lpstr>Resultados (II) krigagem - Caracterização</vt:lpstr>
      <vt:lpstr>Resultados (II) krigagem - Caracterização</vt:lpstr>
      <vt:lpstr>discussão</vt:lpstr>
      <vt:lpstr>REVISÃO BIBLIOGRÁFICA</vt:lpstr>
      <vt:lpstr>REVISÃO BIBLIOGRÁFICA</vt:lpstr>
      <vt:lpstr>REVISÃO BIBLIOGRÁFICA</vt:lpstr>
      <vt:lpstr>REVISÃO BIBLIOGRÁFICA</vt:lpstr>
      <vt:lpstr>REVISÃO BIBLIOGRÁFICA</vt:lpstr>
      <vt:lpstr>Objetivo deste trabalho</vt:lpstr>
      <vt:lpstr>Materiais e métodos Caracterização dos arquivos mo.txt </vt:lpstr>
      <vt:lpstr>Materiais e métodos leiaute modelado para fins de análise geográfica</vt:lpstr>
      <vt:lpstr>Materiais e métodos estação alto de santana</vt:lpstr>
      <vt:lpstr>Materiais e métodos</vt:lpstr>
      <vt:lpstr>RESULTADOS Caracterização dos dados</vt:lpstr>
      <vt:lpstr>RESULTADOS Caracterização dos dados</vt:lpstr>
      <vt:lpstr>RESULTADOS Caracterização dos dados</vt:lpstr>
      <vt:lpstr>RESULTADOS Caracterização dos dados</vt:lpstr>
      <vt:lpstr>RESULTADOS Caracterização dos dados</vt:lpstr>
      <vt:lpstr>RESULTADOS Caracterização dos dados</vt:lpstr>
      <vt:lpstr>RESULTADOS Caracterização dos dados</vt:lpstr>
      <vt:lpstr>RESULTADOS segmentação de dados</vt:lpstr>
      <vt:lpstr>RESULTADOS segmentação de dados</vt:lpstr>
      <vt:lpstr>RESULTADOS segmentação de dados</vt:lpstr>
      <vt:lpstr>RESULTADOS segmentação de dados</vt:lpstr>
      <vt:lpstr>RESULTADOS segmentação de dados</vt:lpstr>
      <vt:lpstr>RESULTADOS segmentação x geografia - velocidade</vt:lpstr>
      <vt:lpstr>RESULTADOS segmentação x geografia - velocidade</vt:lpstr>
      <vt:lpstr>RESULTADOS segmentação x geografia - velocidade</vt:lpstr>
      <vt:lpstr>RESULTADOS segmentação x geografia – desvio padrao</vt:lpstr>
      <vt:lpstr>RESULTADOS segmentação x geografia – desvio padrao</vt:lpstr>
      <vt:lpstr>cONCLUSÕES </vt:lpstr>
      <vt:lpstr>OBRIGADO </vt:lpstr>
      <vt:lpstr>Resultados (II) estatísticas descritivas - caracterização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Erick Sobreiro Gonçalves</dc:creator>
  <cp:lastModifiedBy>Erick Sobreiro Gonçalves</cp:lastModifiedBy>
  <cp:revision>122</cp:revision>
  <dcterms:created xsi:type="dcterms:W3CDTF">2016-07-22T13:21:02Z</dcterms:created>
  <dcterms:modified xsi:type="dcterms:W3CDTF">2017-09-27T20:10:22Z</dcterms:modified>
</cp:coreProperties>
</file>