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75" r:id="rId6"/>
    <p:sldId id="279" r:id="rId7"/>
    <p:sldId id="282" r:id="rId8"/>
    <p:sldId id="28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56" r:id="rId22"/>
    <p:sldId id="271" r:id="rId23"/>
    <p:sldId id="272" r:id="rId24"/>
    <p:sldId id="284" r:id="rId25"/>
    <p:sldId id="274" r:id="rId26"/>
    <p:sldId id="287" r:id="rId27"/>
    <p:sldId id="288" r:id="rId28"/>
    <p:sldId id="286" r:id="rId29"/>
    <p:sldId id="289" r:id="rId30"/>
    <p:sldId id="28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85" autoAdjust="0"/>
  </p:normalViewPr>
  <p:slideViewPr>
    <p:cSldViewPr showGuides="1">
      <p:cViewPr>
        <p:scale>
          <a:sx n="100" d="100"/>
          <a:sy n="100" d="100"/>
        </p:scale>
        <p:origin x="-132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2A094-FAF2-4C76-ADBA-12F46B798437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51EFA-569A-4A18-8319-2DB126E3F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Imagem:Camillo_Golgi_(Nobel_1906)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pt.wikipedia.org/wiki/Imagem:Pavlovsm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Imagem:Paul_Ehrlich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3.bp.blogspot.com/_-uKzEDM5Nn4/S_EnkjHpjRI/AAAAAAAAADE/Zp_sF6YVBAo/s1600/penicilina_frasc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_-uKzEDM5Nn4/S_Em5YEKKbI/AAAAAAAAAC0/8CSWmjUmKl8/s1600/imagemanestesi.jpg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3.bp.blogspot.com/_-uKzEDM5Nn4/S_EnKAxf5qI/AAAAAAAAAC8/gNS6uUL9_EM/s1600/vacina19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2.bp.blogspot.com/_-uKzEDM5Nn4/S_Emj8LncPI/AAAAAAAAACs/vav9xx1avec/s1600/transp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1.bp.blogspot.com/_-uKzEDM5Nn4/S_EmMod__wI/AAAAAAAAACk/KpbKHyengfI/s1600/microscopi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http://4.bp.blogspot.com/_-uKzEDM5Nn4/S_El8n5aiHI/AAAAAAAAACc/1CQICyfjO0M/s1600/radiografia.bm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hyperlink" Target="http://3.bp.blogspot.com/_-uKzEDM5Nn4/S_ElPBE7OUI/AAAAAAAAACM/Ix9qOveiA24/s1600/pilulas_cap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2.bp.blogspot.com/_5kW7KnwF0wg/TP6bO0C5blI/AAAAAAAAAlo/khiGRnHSqek/s1600/Monitor+multiparam%25C3%25A9trico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t.wikipedia.org/wiki/Ficheiro:Napoleon_in_His_Study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://pt.wikipedia.org/wiki/Imagem:EmilVonBehrin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pt.wikipedia.org/wiki/Imagem:Ilya_Ilyich_Mechnikov.jpg" TargetMode="External"/><Relationship Id="rId4" Type="http://schemas.openxmlformats.org/officeDocument/2006/relationships/image" Target="http://upload.wikimedia.org/wikipedia/commons/thumb/2/29/EmilVonBehring.jpg/200px-EmilVonBehrin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WordArt 5"/>
          <p:cNvSpPr>
            <a:spLocks noChangeArrowheads="1" noChangeShapeType="1" noTextEdit="1"/>
          </p:cNvSpPr>
          <p:nvPr/>
        </p:nvSpPr>
        <p:spPr bwMode="auto">
          <a:xfrm>
            <a:off x="201987" y="6104966"/>
            <a:ext cx="5185802" cy="412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Medicina da  Idade Contemporânea</a:t>
            </a:r>
            <a:endParaRPr lang="pt-BR" sz="3600" b="1" kern="10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178720" y="5419824"/>
            <a:ext cx="4795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http://vacolro-dignoindignado.blogspot.com.br/2012/12/questoes-emocionais-um-olhar-cientifico.html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5" name="WordArt 7"/>
          <p:cNvSpPr>
            <a:spLocks noChangeArrowheads="1" noChangeShapeType="1" noTextEdit="1"/>
          </p:cNvSpPr>
          <p:nvPr/>
        </p:nvSpPr>
        <p:spPr bwMode="auto">
          <a:xfrm>
            <a:off x="6732240" y="6453336"/>
            <a:ext cx="1270252" cy="2334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FMRP - USP </a:t>
            </a:r>
          </a:p>
        </p:txBody>
      </p:sp>
      <p:sp>
        <p:nvSpPr>
          <p:cNvPr id="94217" name="WordArt 9"/>
          <p:cNvSpPr>
            <a:spLocks noChangeArrowheads="1" noChangeShapeType="1" noTextEdit="1"/>
          </p:cNvSpPr>
          <p:nvPr/>
        </p:nvSpPr>
        <p:spPr bwMode="auto">
          <a:xfrm>
            <a:off x="5678954" y="5861237"/>
            <a:ext cx="3132138" cy="43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Edson Garcia Soares</a:t>
            </a:r>
          </a:p>
        </p:txBody>
      </p:sp>
      <p:pic>
        <p:nvPicPr>
          <p:cNvPr id="7" name="Picture 13" descr="BRASAOcolor_gd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8813" y="176213"/>
            <a:ext cx="6604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brasao"/>
          <p:cNvPicPr>
            <a:picLocks noChangeAspect="1" noChangeArrowheads="1"/>
          </p:cNvPicPr>
          <p:nvPr/>
        </p:nvPicPr>
        <p:blipFill>
          <a:blip r:embed="rId3" cstate="print"/>
          <a:srcRect l="10246" t="10274" r="6174" b="11035"/>
          <a:stretch>
            <a:fillRect/>
          </a:stretch>
        </p:blipFill>
        <p:spPr bwMode="auto">
          <a:xfrm>
            <a:off x="168275" y="176213"/>
            <a:ext cx="657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1763713" y="76200"/>
            <a:ext cx="5616575" cy="9239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2800" kern="1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/>
                <a:cs typeface="Times New Roman"/>
              </a:rPr>
              <a:t>Universidade de São Paulo</a:t>
            </a:r>
          </a:p>
          <a:p>
            <a:pPr algn="ctr">
              <a:defRPr/>
            </a:pPr>
            <a:r>
              <a:rPr lang="pt-BR" sz="2800" kern="1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/>
                <a:cs typeface="Times New Roman"/>
              </a:rPr>
              <a:t>Faculdade de Medicina de Ribeirão Preto</a:t>
            </a:r>
          </a:p>
          <a:p>
            <a:pPr algn="ctr">
              <a:defRPr/>
            </a:pPr>
            <a:r>
              <a:rPr lang="pt-BR" sz="2800" kern="1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/>
                <a:cs typeface="Times New Roman"/>
              </a:rPr>
              <a:t>Departamento de Patologia e Medicina Legal</a:t>
            </a:r>
          </a:p>
        </p:txBody>
      </p:sp>
      <p:sp>
        <p:nvSpPr>
          <p:cNvPr id="10" name="WordArt 26"/>
          <p:cNvSpPr>
            <a:spLocks noChangeArrowheads="1" noChangeShapeType="1" noTextEdit="1"/>
          </p:cNvSpPr>
          <p:nvPr/>
        </p:nvSpPr>
        <p:spPr bwMode="auto">
          <a:xfrm>
            <a:off x="1619671" y="1039345"/>
            <a:ext cx="5760641" cy="30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2800" kern="1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Times New Roman"/>
                <a:cs typeface="Times New Roman"/>
              </a:rPr>
              <a:t> </a:t>
            </a:r>
            <a:r>
              <a:rPr lang="pt-BR" sz="2800" kern="10" dirty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Times New Roman"/>
                <a:cs typeface="Times New Roman"/>
              </a:rPr>
              <a:t>Bioética  e Formação Humanística </a:t>
            </a:r>
            <a:r>
              <a:rPr lang="pt-BR" sz="2800" kern="1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Times New Roman"/>
                <a:cs typeface="Times New Roman"/>
              </a:rPr>
              <a:t>II</a:t>
            </a:r>
            <a:endParaRPr lang="pt-BR" sz="2800" kern="10" dirty="0">
              <a:ln w="18415" cmpd="sng">
                <a:solidFill>
                  <a:sysClr val="windowText" lastClr="000000"/>
                </a:solidFill>
                <a:prstDash val="solid"/>
              </a:ln>
              <a:latin typeface="Times New Roman"/>
              <a:cs typeface="Times New Roman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187228" y="1374676"/>
            <a:ext cx="4752528" cy="4085939"/>
            <a:chOff x="2187228" y="1374676"/>
            <a:chExt cx="4752528" cy="4085939"/>
          </a:xfrm>
        </p:grpSpPr>
        <p:pic>
          <p:nvPicPr>
            <p:cNvPr id="1028" name="Picture 4" descr="http://1.bp.blogspot.com/-2E_GE8lzSMc/UM9SuvgbVHI/AAAAAAAAAEM/l6ayT3c-c-Q/s1600/Imagem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87228" y="1374676"/>
              <a:ext cx="4752528" cy="4085939"/>
            </a:xfrm>
            <a:prstGeom prst="rect">
              <a:avLst/>
            </a:prstGeom>
            <a:noFill/>
          </p:spPr>
        </p:pic>
        <p:sp>
          <p:nvSpPr>
            <p:cNvPr id="11" name="CaixaDeTexto 10"/>
            <p:cNvSpPr txBox="1"/>
            <p:nvPr/>
          </p:nvSpPr>
          <p:spPr>
            <a:xfrm>
              <a:off x="2267744" y="4986542"/>
              <a:ext cx="20882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6 tipos de quarks: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up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down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charm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strange</a:t>
              </a:r>
              <a:r>
                <a:rPr lang="pt-BR" sz="1200" b="1" dirty="0" smtClean="0">
                  <a:latin typeface="Times New Roman" pitchFamily="18" charset="0"/>
                  <a:cs typeface="Times New Roman" pitchFamily="18" charset="0"/>
                </a:rPr>
                <a:t>, top e </a:t>
              </a:r>
              <a:r>
                <a:rPr lang="pt-BR" sz="1200" b="1" dirty="0" err="1" smtClean="0">
                  <a:latin typeface="Times New Roman" pitchFamily="18" charset="0"/>
                  <a:cs typeface="Times New Roman" pitchFamily="18" charset="0"/>
                </a:rPr>
                <a:t>bottom</a:t>
              </a:r>
              <a:endParaRPr lang="pt-B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28106" y="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PARASITOLOGIA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763713" y="2781300"/>
            <a:ext cx="640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Ronald Ross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1857-1932) Inglaterra  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Combate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malária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 Prêmio Nobel de Medicina em 1902</a:t>
            </a:r>
          </a:p>
        </p:txBody>
      </p:sp>
      <p:pic>
        <p:nvPicPr>
          <p:cNvPr id="5125" name="Picture 6" descr="Ronald 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129063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657350" y="4941888"/>
            <a:ext cx="6408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Charles Louis Alphonse Laveran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1845-1922) França  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Estudo de doenças causadas por protozoários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 Prêmio Nobel de Medicina em 1907</a:t>
            </a:r>
          </a:p>
        </p:txBody>
      </p:sp>
      <p:pic>
        <p:nvPicPr>
          <p:cNvPr id="5127" name="Picture 8" descr="Charles Louis Alphonse Lave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05263"/>
            <a:ext cx="1292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28106" y="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HISTOLOGIA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63713" y="2636838"/>
            <a:ext cx="640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Santiago Ramón y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Cajal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1852-1934) Espanha  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Histologia do sistema nervoso. Prêmio Nobel de Medicina em 1906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 contrast="-12000"/>
          </a:blip>
          <a:srcRect b="9048"/>
          <a:stretch>
            <a:fillRect/>
          </a:stretch>
        </p:blipFill>
        <p:spPr bwMode="auto">
          <a:xfrm>
            <a:off x="476250" y="1665288"/>
            <a:ext cx="1211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92275" y="5084763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Camillo Golgi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1843-1926) Itália  </a:t>
            </a:r>
          </a:p>
          <a:p>
            <a:pPr algn="just"/>
            <a:r>
              <a:rPr lang="pt-BR">
                <a:latin typeface="Times New Roman" pitchFamily="18" charset="0"/>
                <a:cs typeface="Times New Roman" pitchFamily="18" charset="0"/>
              </a:rPr>
              <a:t>Histologia do sistema nervoso. Prêmio Nobel de Medicina em 1907</a:t>
            </a:r>
          </a:p>
        </p:txBody>
      </p:sp>
      <p:pic>
        <p:nvPicPr>
          <p:cNvPr id="6151" name="Picture 7" descr="Camillo Golgi, 1906.">
            <a:hlinkClick r:id="rId3" tooltip="&quot;Camillo Golgi, 1906.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3" y="3959225"/>
            <a:ext cx="12144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28106" y="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FISIOLOGIA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763713" y="2133600"/>
            <a:ext cx="64087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Ivan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Petrovich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Pavlov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1849-1936) Rússia 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Estudo do condicionamento na psicologia do comportamento. Prêmio Nobel de Medicina em 1904</a:t>
            </a:r>
          </a:p>
        </p:txBody>
      </p:sp>
      <p:pic>
        <p:nvPicPr>
          <p:cNvPr id="7173" name="Picture 6" descr="Pavlovsm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12827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763713" y="4508500"/>
            <a:ext cx="64087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Roger W. Sperry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1913-1994) USA </a:t>
            </a:r>
          </a:p>
          <a:p>
            <a:pPr algn="just"/>
            <a:r>
              <a:rPr lang="pt-BR">
                <a:latin typeface="Times New Roman" pitchFamily="18" charset="0"/>
                <a:cs typeface="Times New Roman" pitchFamily="18" charset="0"/>
              </a:rPr>
              <a:t>Especialização funcional dos hemisférios cerebrais. Prêmio Nobel de Medicina em 1981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644900"/>
            <a:ext cx="1284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28106" y="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GENÉTICA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63713" y="1989138"/>
            <a:ext cx="6696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Thomas Hunt Morgan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1866-1945) USA  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Estudo de cromossomos e genes 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Drosophiila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 Prêmio Nobel de Medicina em 1933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31975" y="4049713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James Dewey Watson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1928- __) USA  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Descoberta da estrutura do DNA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 Prêmio Nobel de Medicina em 1962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74825" y="5878513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Francis Harry Compton Crick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1916-___) USA  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Descoberta da estrutura do DNA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 Prêmio Nobel de Medicina em 1962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2" cstate="print"/>
          <a:srcRect r="9969" b="1852"/>
          <a:stretch>
            <a:fillRect/>
          </a:stretch>
        </p:blipFill>
        <p:spPr bwMode="auto">
          <a:xfrm>
            <a:off x="476250" y="1125538"/>
            <a:ext cx="12827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3022600"/>
            <a:ext cx="1298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773613"/>
            <a:ext cx="12842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28106" y="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PATOLOGIA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63713" y="2425700"/>
            <a:ext cx="64087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Heinrich Hermann Robert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Koch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1843-1910) Alemanha  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Estudo do carbúnculo e da tuberculose. Prêmio Nobel de Medicina em 1905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2" cstate="print">
            <a:lum bright="30000" contrast="-12000"/>
          </a:blip>
          <a:srcRect b="9048"/>
          <a:stretch>
            <a:fillRect/>
          </a:stretch>
        </p:blipFill>
        <p:spPr bwMode="auto">
          <a:xfrm>
            <a:off x="611188" y="1700213"/>
            <a:ext cx="11826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12858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1801813" y="5380038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John R. Vane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1927-2004) Inglaterra  </a:t>
            </a:r>
          </a:p>
          <a:p>
            <a:pPr algn="just"/>
            <a:r>
              <a:rPr lang="pt-BR">
                <a:latin typeface="Times New Roman" pitchFamily="18" charset="0"/>
                <a:cs typeface="Times New Roman" pitchFamily="18" charset="0"/>
              </a:rPr>
              <a:t>Descoberta de prostaglandinas. Prêmio Nobel de Medicina em 1982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106" y="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CLÍNICA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725613" y="2179638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Niels Ryberg Finsen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1860-1904) Dinamarca  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Tratamento do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Lupus vulgaris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 Prêmio Nobel de Medicina em 1903</a:t>
            </a:r>
          </a:p>
        </p:txBody>
      </p:sp>
      <p:pic>
        <p:nvPicPr>
          <p:cNvPr id="10245" name="Picture 6" descr="Niels Ryberg Fin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1341437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744663" y="3978275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Paul Ehrlich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1854-1915) Alemanha  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Pai da quimioterapia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 Prêmio Nobel de Medicina em 1908</a:t>
            </a:r>
          </a:p>
        </p:txBody>
      </p:sp>
      <p:pic>
        <p:nvPicPr>
          <p:cNvPr id="10247" name="Picture 8" descr="Paul Ehrlich.">
            <a:hlinkClick r:id="rId3" tooltip="&quot;Paul Ehrlich.&quot;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95288" y="2895600"/>
            <a:ext cx="1333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Willem Einthov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629150"/>
            <a:ext cx="12890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1698625" y="5811838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Willem Einthoven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1860-1927) Holanda  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Estudo do eletrocardiograma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 Prêmio Nobel de Medicina em 1924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28106" y="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CLÍNICA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63713" y="2589213"/>
            <a:ext cx="6696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Karl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Landsteiner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1868-1943) Áustria  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Descoberta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grupos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sangüíneos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humanos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 Prêmio Nobel de Medicina em 1930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692275" y="5451475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Sir Alexander Fleming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1881-1945) Inglaterra  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Descoberta da penicilina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 Prêmio Nobel de Medicina em 1945</a:t>
            </a:r>
          </a:p>
        </p:txBody>
      </p:sp>
      <p:pic>
        <p:nvPicPr>
          <p:cNvPr id="11270" name="Picture 10" descr="Karl Landstei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30363"/>
            <a:ext cx="129063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Sir Alexander Fle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292600"/>
            <a:ext cx="1241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28106" y="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CIRURGIA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63713" y="2152973"/>
            <a:ext cx="64087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Emil Theodor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Kocher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1841-1917) Suíça  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Fisiologia, patologia e cirurgia da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tireóide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 Prêmio Nobel de Medicina em 1909</a:t>
            </a:r>
          </a:p>
        </p:txBody>
      </p:sp>
      <p:pic>
        <p:nvPicPr>
          <p:cNvPr id="12293" name="Picture 8" descr="Emil Theodor Ko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00448"/>
            <a:ext cx="143351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Alexis Car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24313"/>
            <a:ext cx="143351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730375" y="5175250"/>
            <a:ext cx="64087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Times New Roman" pitchFamily="18" charset="0"/>
                <a:cs typeface="Times New Roman" pitchFamily="18" charset="0"/>
              </a:rPr>
              <a:t>Alexis Carrel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1873-1944) França  </a:t>
            </a:r>
          </a:p>
          <a:p>
            <a:pPr algn="just"/>
            <a:r>
              <a:rPr lang="pt-BR">
                <a:latin typeface="Times New Roman" pitchFamily="18" charset="0"/>
                <a:cs typeface="Times New Roman" pitchFamily="18" charset="0"/>
              </a:rPr>
              <a:t>Sutura vascular e transplante de vasos sangüíneos e órgãos. Prêmio Nobel de Medicina em 1912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03575" y="0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BIOÉTICA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1773238"/>
            <a:ext cx="83534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 algn="just">
              <a:lnSpc>
                <a:spcPct val="140000"/>
              </a:lnSpc>
              <a:spcBef>
                <a:spcPct val="50000"/>
              </a:spcBef>
            </a:pPr>
            <a:r>
              <a:rPr lang="pt-BR" sz="2800" b="1" i="1">
                <a:latin typeface="Times New Roman" pitchFamily="18" charset="0"/>
              </a:rPr>
              <a:t>"Uma ética que nos obrigue somente a preocupar-nos com os homens e a sociedade não pode ter esta significação. Somente aquela que é universal e nos obriga a cuidar de todos os seres nos põe de verdade em contato com o Universo e a vontade nele manifestada."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08625" y="5229225"/>
            <a:ext cx="2808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b="1" i="1">
                <a:latin typeface="Times New Roman" pitchFamily="18" charset="0"/>
              </a:rPr>
              <a:t>Albert Schweitzer</a:t>
            </a:r>
            <a:r>
              <a:rPr lang="pt-BR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03575" y="0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BIOÉTICA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340768"/>
            <a:ext cx="3672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1" dirty="0">
                <a:latin typeface="Times New Roman" pitchFamily="18" charset="0"/>
              </a:rPr>
              <a:t>Albert </a:t>
            </a:r>
            <a:r>
              <a:rPr lang="pt-BR" sz="2400" b="1" i="1" dirty="0" smtClean="0">
                <a:latin typeface="Times New Roman" pitchFamily="18" charset="0"/>
              </a:rPr>
              <a:t>Schweitzer </a:t>
            </a:r>
            <a:r>
              <a:rPr lang="pt-BR" b="1" i="1" dirty="0" smtClean="0">
                <a:latin typeface="Times New Roman" pitchFamily="18" charset="0"/>
              </a:rPr>
              <a:t>(1875-1965</a:t>
            </a:r>
            <a:r>
              <a:rPr lang="pt-BR" b="1" i="1" dirty="0">
                <a:latin typeface="Times New Roman" pitchFamily="18" charset="0"/>
              </a:rPr>
              <a:t>)</a:t>
            </a:r>
            <a:r>
              <a:rPr lang="pt-BR" dirty="0"/>
              <a:t> 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9872" y="1772816"/>
            <a:ext cx="547260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pt-BR" sz="2000" dirty="0">
                <a:latin typeface="Times New Roman" pitchFamily="18" charset="0"/>
              </a:rPr>
              <a:t>Músico, filósofo, teólogo, médico e missionário</a:t>
            </a:r>
          </a:p>
          <a:p>
            <a:pPr algn="just" defTabSz="457200">
              <a:spcBef>
                <a:spcPct val="50000"/>
              </a:spcBef>
            </a:pPr>
            <a:r>
              <a:rPr lang="pt-BR" dirty="0">
                <a:latin typeface="Times New Roman" pitchFamily="18" charset="0"/>
              </a:rPr>
              <a:t>Tocava Bach desde os 5 </a:t>
            </a:r>
            <a:r>
              <a:rPr lang="pt-BR" dirty="0" smtClean="0">
                <a:latin typeface="Times New Roman" pitchFamily="18" charset="0"/>
              </a:rPr>
              <a:t>anos; </a:t>
            </a:r>
            <a:r>
              <a:rPr lang="pt-BR" dirty="0">
                <a:latin typeface="Times New Roman" pitchFamily="18" charset="0"/>
              </a:rPr>
              <a:t>estudo sobre Bach </a:t>
            </a:r>
          </a:p>
          <a:p>
            <a:pPr algn="just" defTabSz="457200">
              <a:spcBef>
                <a:spcPct val="50000"/>
              </a:spcBef>
            </a:pPr>
            <a:r>
              <a:rPr lang="pt-BR" dirty="0">
                <a:latin typeface="Times New Roman" pitchFamily="18" charset="0"/>
              </a:rPr>
              <a:t>De 1901 a 1912, titular de Teologia em </a:t>
            </a:r>
            <a:r>
              <a:rPr lang="pt-BR" dirty="0" err="1">
                <a:latin typeface="Times New Roman" pitchFamily="18" charset="0"/>
              </a:rPr>
              <a:t>Estrasburgo</a:t>
            </a:r>
            <a:r>
              <a:rPr lang="pt-BR" dirty="0">
                <a:latin typeface="Times New Roman" pitchFamily="18" charset="0"/>
              </a:rPr>
              <a:t>. </a:t>
            </a:r>
          </a:p>
          <a:p>
            <a:pPr algn="just" defTabSz="457200">
              <a:spcBef>
                <a:spcPct val="50000"/>
              </a:spcBef>
            </a:pPr>
            <a:r>
              <a:rPr lang="pt-BR" dirty="0">
                <a:latin typeface="Times New Roman" pitchFamily="18" charset="0"/>
              </a:rPr>
              <a:t>Precursor da Bioética -</a:t>
            </a:r>
            <a:r>
              <a:rPr lang="pt-BR" dirty="0" err="1">
                <a:latin typeface="Times New Roman" pitchFamily="18" charset="0"/>
              </a:rPr>
              <a:t>Ethics</a:t>
            </a:r>
            <a:r>
              <a:rPr lang="pt-BR" dirty="0">
                <a:latin typeface="Times New Roman" pitchFamily="18" charset="0"/>
              </a:rPr>
              <a:t> </a:t>
            </a:r>
            <a:r>
              <a:rPr lang="pt-BR" dirty="0" err="1">
                <a:latin typeface="Times New Roman" pitchFamily="18" charset="0"/>
              </a:rPr>
              <a:t>of</a:t>
            </a:r>
            <a:r>
              <a:rPr lang="pt-BR" dirty="0">
                <a:latin typeface="Times New Roman" pitchFamily="18" charset="0"/>
              </a:rPr>
              <a:t> </a:t>
            </a:r>
            <a:r>
              <a:rPr lang="pt-BR" dirty="0" err="1">
                <a:latin typeface="Times New Roman" pitchFamily="18" charset="0"/>
              </a:rPr>
              <a:t>Reverence</a:t>
            </a:r>
            <a:r>
              <a:rPr lang="pt-BR" dirty="0">
                <a:latin typeface="Times New Roman" pitchFamily="18" charset="0"/>
              </a:rPr>
              <a:t> for </a:t>
            </a:r>
            <a:r>
              <a:rPr lang="pt-BR" dirty="0" err="1">
                <a:latin typeface="Times New Roman" pitchFamily="18" charset="0"/>
              </a:rPr>
              <a:t>Life</a:t>
            </a:r>
            <a:r>
              <a:rPr lang="pt-BR" dirty="0">
                <a:latin typeface="Times New Roman" pitchFamily="18" charset="0"/>
              </a:rPr>
              <a:t>, 1923 </a:t>
            </a:r>
          </a:p>
          <a:p>
            <a:pPr algn="just" defTabSz="457200">
              <a:spcBef>
                <a:spcPct val="50000"/>
              </a:spcBef>
            </a:pPr>
            <a:r>
              <a:rPr lang="pt-BR" dirty="0">
                <a:latin typeface="Times New Roman" pitchFamily="18" charset="0"/>
              </a:rPr>
              <a:t>Aos trinta anos, curso médico em </a:t>
            </a:r>
            <a:r>
              <a:rPr lang="pt-BR" dirty="0" err="1">
                <a:latin typeface="Times New Roman" pitchFamily="18" charset="0"/>
              </a:rPr>
              <a:t>Estrasburgo</a:t>
            </a:r>
            <a:r>
              <a:rPr lang="pt-BR" dirty="0">
                <a:latin typeface="Times New Roman" pitchFamily="18" charset="0"/>
              </a:rPr>
              <a:t> </a:t>
            </a:r>
          </a:p>
          <a:p>
            <a:pPr algn="just" defTabSz="457200">
              <a:spcBef>
                <a:spcPct val="50000"/>
              </a:spcBef>
            </a:pPr>
            <a:r>
              <a:rPr lang="pt-BR" dirty="0">
                <a:latin typeface="Times New Roman" pitchFamily="18" charset="0"/>
              </a:rPr>
              <a:t>Especializa-se em doenças tropicais na Fac.  Med. Paris </a:t>
            </a:r>
          </a:p>
          <a:p>
            <a:pPr algn="just" defTabSz="457200">
              <a:spcBef>
                <a:spcPct val="50000"/>
              </a:spcBef>
            </a:pPr>
            <a:r>
              <a:rPr lang="pt-BR" dirty="0">
                <a:latin typeface="Times New Roman" pitchFamily="18" charset="0"/>
              </a:rPr>
              <a:t>Funda hospital em  Gabão -  África Equatorial Francesa</a:t>
            </a:r>
          </a:p>
          <a:p>
            <a:pPr algn="just" defTabSz="457200">
              <a:spcBef>
                <a:spcPct val="50000"/>
              </a:spcBef>
            </a:pPr>
            <a:r>
              <a:rPr lang="pt-BR" dirty="0">
                <a:latin typeface="Times New Roman" pitchFamily="18" charset="0"/>
              </a:rPr>
              <a:t>Mais de 50 anos cuidou dos africanos - “feiticeiro branco”</a:t>
            </a:r>
          </a:p>
          <a:p>
            <a:pPr algn="just" defTabSz="457200">
              <a:spcBef>
                <a:spcPct val="50000"/>
              </a:spcBef>
            </a:pPr>
            <a:r>
              <a:rPr lang="pt-BR" dirty="0">
                <a:latin typeface="Times New Roman" pitchFamily="18" charset="0"/>
              </a:rPr>
              <a:t>Prêmio Nobel da Paz em 1952</a:t>
            </a:r>
          </a:p>
        </p:txBody>
      </p:sp>
      <p:sp>
        <p:nvSpPr>
          <p:cNvPr id="8194" name="AutoShape 2" descr="data:image/jpeg;base64,/9j/4AAQSkZJRgABAQAAAQABAAD/2wCEAAkGBxQTEhUUExQVFBUXGBcaGBcYGBwXHRgaFxcXHBwcFxwYHCggGBwlHRcXITEhJSkrLi4uFx8zODMsNygtLisBCgoKDg0OGxAQGywkHyQsLCwsLCwsLCwsLCwsLCwsLCwsLCwsLCwsLCwsLCwsLCwsLCwsLCwsLCwsLCwsLCwsLP/AABEIAPUAzQMBIgACEQEDEQH/xAAcAAABBQEBAQAAAAAAAAAAAAAFAQIDBAYABwj/xAA8EAABAwMCAwYEBAQHAAMBAAABAAIRAwQhEjEFQVEGImFxgZETobHBBzLR8BRCUuEjM2JygrLxFiSSFf/EABkBAAIDAQAAAAAAAAAAAAAAAAECAAMEBf/EACgRAAICAQUAAgICAgMAAAAAAAABAhEDBBIhMUEycRNRIkIzYQUUI//aAAwDAQACEQMRAD8AzjuDOD3EmJnZangmr4el24wqls0lzyc9B4I3aMloKfRx/luMWqyOSpjnMkZXnnbz/NZ/tP1XpIC88/EP/NZ5FX6r4r7Bo/nQP7IV9Ny0dQR916Pd0w6mvOOx7ZuW+RXqFRndhLgVwaLdV80ZHsuDSq1GOOCZAWwlYnjdH4NVtYThwnynK11CsHNBHgppsm1OL8Ezwc2pL0ttSOeBuq1QOdABDevXxhV722fqicD1wq569L4osh/x8n20i4awVetfNGJLj0AlQ23DiMl7gDyJ2H6qSrbYgQB1PRVS102uFRdHQQT/AJOyu/jDNi1wnEx+igfb0SwjU2DncCVFf1GsGMk/vbqglSs4k6QB1MAn5iFV/wBqb+STLHoodxtByjwai+D3XHGxBhH/AILdMQvP3uqt70z/AMfoRCtWvad7YDpI/wBQP/o+a0YtTFf1r6KMmjn5K/sK8c7LsqZpgMPMgIRb9jHNcHazE5xB9FqOGcdp1cbOjY8/I80WGy0qGLJyjK8mbH/Fg/hhLZY4kxtPRXW0wCUpZ7rloXCpGZ89nJVy6FCDHLgE8roRsAmlNIT4XOapZKM/Zg/xLgRA04RykyBCp06Q+PPRv3RAlZtNHbF/bLMjtpjQF59+Iw/xKZ8D9l6EsF+JA71P/l9kNT8V9l+k/wAgF7Hn/wC0zyd9F6hUdjdeWdmKVQ12upt1QcnYAHqV6LxOjUdSMNJgSY5k7DG/M+yzwyqEWasuJzmgZxq3NZsMyOZ5R4I5wKyOhrc4iQd/3sh/ZxzqdQMLHQ9veMGA4Zx06LZWQkOn+Uke0LK5OTdmuMIwXBXp2oBnn+pUQtZOeeUQt8zPUkfQfdTGmB8vqq6JvBNWhuTsMeyp3Yy0HbcjqeQ+vsiV9VAwcQfvKFcTrCGkHmD+/mowxTbMvxgEuB6uj6fqqlYBji0AEtOSdp39cn5InWeNYnaZA6b5VC4piSTzM+8foltGinRXt6zNJqVJe7VAknPj0AUTr4uAOKYP5RAMgdAM+6guqMgNyAC4+8/2QktLn5J5Na1pgkeB5DqU6SZVJNF+td6TuCP6gII8oWn7Pdou82nVdIdhlTl5O6FYy6sYG9MH+kP1O9cwoKDi06T+UkeYPUdFdCTg7iyjJCM1TPZiEkIX2W4n8alDiC9ndPiOR9fqjELpwyblaORPG4ypjYXNYpISJrFoa5qYU5xTEyFYrSnJpCWYUIRMp94lSuanJCVCURHC867fVHGqwO2gx8l6NUXnH4gVB8Vo5gE+/wD4s2p+K+zVpF/6EvZa4LabAANJqOD56aRn6Bek8P4ixrBBOeR5dPReWdlKp2P5S6NucTP76hawtc0EQSGu9xy+65tVbOnJ20jQXNUOJdgbbc5kp7b8tbpHPPuhNFstJ5GD12/9VmjSJiFVuZeoKgpbXh+g9plTVbzfO32KHRnHJSMpzuopMmxAviF24n5obd1jEI9c2G5CG1rOUjs0QUQS8EwUlWnv5Ii6jAgKvWpGEtj0UDZ7koNd2cu3DfnPsj5acyqV5bjE+qsi6ZVNWgZccKGjuvnwOI8v0KB1qZaYMhaepO2qRyJz5ITetG5BHpI9CNlogzG0F+zV/wDCuWT+WqGz5mB9V6OAvG6dT8pn8rhnwP6QvY6Z1NaRkEAg+BAWvTPtGHVx5THLoKSEsLWYhpCYpSmFvsmTFaEXBdC7SUQEh8EhaU9sqK4qhoyYSOVD0CeOXLaTZ+JpKwXbC8bUcwggmDMIp2u7QtJNNgD5BBPRYolYcuRzl/o36bFtjb7DXZ13+I1sncOx5hemcOdAM4BO/Pdecdj6jW1HuO4aI9XNB+oWwfWmMYk/Y/RZZSps1NcpmsuBLRpgD97lR2zfZCbG6Lgc8wAiYqdFS5GrHC0SVolS03CFTfWkHVuq38Ty6pHItWMKXFcRDUIrOJMpXuI3OPdQgOfsDB57eyVyY8YUQ1ieaqVDPsr9W2PUfvzVQ0cJRweamJ2Vau/qrN0I2+So3BVsSuSK1RwHIHwmMoHeNMnl4ZWhqUu7I6ZBH0QK6dq23b8wtMDFPshtmdx5PIt9+8vVOyVxrtKR3hobPiAvLmVZYWjBLgT4wHR/2K1nYjjAoh1Os7Q2ZbI5nfM+CvxS2y5M2eDlHg3eUsFNt67XjU0yOo29FLutyZzmhmUzSpYSQUUxGhpaUhCcVyJBbkxJwvOe0/ap4qGm0DB/NvPoinaHi2txaDA5rJXfDGky13jnMrmT1Cm68Ohh0/8AaRDxq1qYqODYIG378UJajHFS4sa4nwjkgwKEOjTVFuxudDp5HBjeDzHiMFb6mdQBBnUCQff7LzhbPs7xZppCnpIc0R4R5pMsfRkwzZ3MCmNs+5/sEZbV73NZ2kO9PIbeXgjQdIn5rJM2YGEm5MHZRVaLTu4+4CrtvWjc+33SG4a4bAA80LL12PdQb4HpqcfpspWAD8zpP0hUGU26XS4yDhVa10cZQC0Fq9dzxDAT4nb6IVfamfmfHkEN4h2h04A9lmbziNWqd1ZHE2UyyqPAfZxFoOO9PVNua4P5mkeKGUKehsvgE9AcJalQl2/9vRW7FYjyN9l2m6GmTjMHp+5WcuKhD9QOZlGi0kFoMSfshdxYmT0VkCma9RBSpkux+witC2A8T4qKzowrNvtkyhJhxxRqOxd87W6iTLSJHgR08/steWlYvsRRJrPP9LY9yP7rbrbp29pzdYl+TgZCRyWEjwtJjYhSkLmLieqgDyjjgLSY2PNBaFyQ8ErSceaCYGcLKEZK5OKnE7TCvEodS1DPrsgkIpQ/I5rjA3Q1WQ44AxAtjSoClbN0/mcAc9Ssf6ItW4mXMYwYgZQyRbqhTRWVcwCc4+iP0btrabS4asee6y1h/lGTkbKxSuXOAadmgyfIxhZpRs2YGg3V4tbNOWCfkhtxxsOIgQ0RAAwhHFXUQ2Xuhxy1rfzeZ6DzWdN0T1jzTQwpoMs+1m7o8Ul7hI/LPsY+6HXtw6Z2ymfh5afFrv1bNYN85Lh9gVsuPcMa1hDQCXAwTySyioMaOXejzO5qjVCYL3Qe4AfEhHOIdnHOb8WnBHNpwfRdY8BH8zvh+G5Purt8aKNk2wNccUr1MHA/0tAn9V1tcVidi/rjK2juHUWiCQ4Ts3GPTJ908tZTpuLWROwMNgfUpHlXSQ6wvuzOEOwS0snqpqoEDrj6KzcVXEGIIPLp6qi8wVE7HqjtO6hbQAIjmpQZTbbOp0Rnuzz8UwvpsOxZgVvNnyDlqGvwsb2cllJ0bl+T5CT9UTv79waNPqtUMqhBWcvUQ3ZXQcFcbSn6VkrJ1XWCYIlaxhwtGPJvjaMs4bXQ4BNjqnElJlOVnnnaNrWtxhyxbt8rS8SrfEBOSUMrcIIp/EJ35Lk4Woqmdlrgo1KkhVQnvEYTSVoSEZxT7YS4CJkqOVJbvhwIGZUfRA5xIkNAb7K+4VKlBoosJc4mT023PLp6Kv8A/wA11XvTGOiNdmGuph7DnLY+crLJpL6L8T5oF23ZANbNaoNXgZx91JT4CDDQ6SdgMDzjmjNwylqBDntcf5RmfdEuH0GMzzO5O/kk/JJ+l/4orwg7O8PZbnS3LjBeep2HkBPzRLtG/uiDyVO0fqqHTyMFEL21LhkevJK22uRopJmcsw6I5ZRWjQDmgOaHD7Kh/BGpV0TpZpOR6JLljrQS1znt5tO4np1Ur0ZhE8GpEy0aSPEn2kqhd2Ikz3zynw6Ke24s14lp3UN1Vnz5INjxRSrU2xkDHT7IPcMg+aJVaioXSsgVzIXDCktweaZyXXd1pDYAzGeis7Ktyjyw1TuPhUx/qk+/7Cr1LomGzuqNa61ubzgIj2btPiOdKMYubSMU2opzZp+FWpDWncI0FHRp6GwOQQy94yGgg4K6NRxxOa25MKaxKX4koBatc8gkmCrrrVzdpT425c0LLg88c4AEqB9ZzqJHRW7WjG+RyU13VwWhoiFyL5O0Zi4dqycHYqpKtXrRMCVAGrUuipjER4Jh+rTqhUS1EuG3QpscCN9kJ9ERp3cZYwQYCZwjiYNQluxwfXZZPS6q7COUqrKLADv4KiWNJV6PF07NfSc0uJjKju6ga0wJQzhd4HgvaZGx8CP7LuIVC4QNz++ay7XdHTUk1YfsAKZGmCcFx6ko7c3lM0+84eS8/bRr06XxAde+NsDxVC440TuH+QAA+qtUW+iiUo+hjiHHQypLYgAiZ6oLe8ZdWMAyZxCoMtH1nkkRGw5AeK9C4PwemA0aQA1oz1OJPWMKxRSr9lMszAlrwoub8Rh0vH5gBh/iOhyoatRwOfnjZbT+HaySCJO/Oc8/mqvENNSJ0k9NpHskcRoZzFVXSecnKS8bt4gI3xLg7WSW554KDVQeYRTLbtWVUpYC0zyTmtChrzpcPNOjPkXBVo1suDBM4BWw7IUvhU9T98rH2YAcxvI/Vae4vTpDW4wroSUHZjzRcltQR4n2hJxTlBWvLnEvkkpGM7pJ3UTGVJGkEyq5TlN8gjCMTV8DvGhsE+6NfxbTzCyNhYPJBdtzC0tK0ZC1YZSqmZMiV8HmPEnmk5rOSkuaTiyWHzUXFjqeMKe3uA2mQcdFi8R1ADWBPooGFHuFcM1anF2EGewB5jIBV8ZJ8CMe8DT4rqNGcuMBLUbhE7C1Y+jvkIN0iUU69cAQwQOqoZMklT3lUTAxCgCZLgDDHZW9+HV0n8lTunwPIn6eq2dPhJc7OBOfILz2k5ziG0xnrAx4zyA6r0uycPgsaXhz9LdR57bmdlRlj/Ky+GVqO0MUtIGkjG8efL99EB7QWFIS4AAmS7oIB2Hspb67jmczHJZ2vW1agckiIO2YS2LCDbsTgXE6bXlpIkggdPVH6XGw3LSSZMifoDyQKz7Otd3i+mwg8+vPb95UF3YBrvzh3i1R03wyz8b9NHV4tMZxzByByx9cqp/FNlsOMTt08kDDeQJjxXNlu3JDaFRo0N9xGIAMoRculxMyofjFxbP7jKk8fFRKi1dHVKceajo2usPbzx75UurmiHBaE6neKsh2U53UQBZN0VdL2wY7p/RGrUBxkmfBXLm0BJaR4jwVFti9jw+nkj+Un6J3C2Yt6Zaq2fNxhvRR3XHKQIawTG5QDtBxeuTpe00x9fIjCHWdq52c6eqb4rgH477NgOMHk6AphxB3J8rFteA4tEnzU7OIkYiFW1L9jfjj+gs+k0vHkqPEKY2GVPatquMlkBWX28NJOCqk6ZpoAHiRbLWhVGsETOeibeUyHHHNMpiN1pSXhUyR7spf4lzRjCRyidSPQwjwCyMuStcuNI9F2kpgFmzuXMPd23IWp4LxlwA1Qe7l2mCYOJzk5WRpOg4Rrg/Dbi5IZQY53U7AebjgJJRsKdB6+qncZVIjmtdQ7DVaNt/mCrUEktAxp6NJySFnH2p+efDPNZ2qNkJKS4Et7N9U42jyyrTuACJ+JnoJKloXGloA/eVC+8Mkz/4kt+FyivQfUsnNwSmFkCOfVXKl3O6ja2cnYbeKZN+iOK8K/wAMmOStlkBVm95/gJ9fFPuqvIIgEqHC0nCbaKYHXJ9c/os/w+jrqBvLc+Q/ceq19JsCVbjXpl1Er4Kden3k3Qp6xyE1oV6MMlyV6tEEQQD4HK6h2bLmdwBg6IzwixD3CdhmFoHMSzplmOJ5lU7DVWHWIed8H7Ibe9nXzlpafEL1wsTQFXRbR47S4w84aQAm1i4jVklCrNonJREXoiBySOCT4LEx/wARsAOiUGvANWNlNVqAmZVaq6cp4xoVuxrG7rQ8Fv2BmhzZcs8PBaDsnwF9y8taNsk8h5nkjNJrkCLNWza523JXeG9l6lZw0UiW/wBREN9yvReDdkqNEAuHxHjm7YeQWibsq0mRsw/DPw7oiDWh3+luB6ncrYWtoykwMpsaxo2DRAVhxTXEqxKhGyMoHxzs4Ks1KXcqnfo//cOvijjZlPQasMZNO0eQX9E03GnVaWO6cj4joq4DRtK2n4hWOoMqxgS0+HMfdYitX0Ax3jGFS1zRvhPdGxXECJx5qN9TUcHzP6Ko2qXZO6Vj4OUaI5E9SrGB6/ooycElRTJlEeEW3xHkkdxnzdyHpv7JlESU6VhXgFpobJHedBPgOQ+/qjVR0CFCzuriVejFJ2MeMp7WyoKdQnPWfbl8kb4LY6zqP5R8/BGxNoR4JbEMmN/srharAEAADZROmUowxzVC9qslRuaeigbPnm0JOEtZ+kwrFtTBpyNwqbxmSh2x/B1uwF3e2TqzRq7uydXdBHRTUA6tVaxg7ziGtA6kwoQv9mOztW8qhrBDQRreRho8ep6Be48E4TTtqYp0mwBuebj1ceZTOE8Pp29JtKk0NaPmeZd1JV5iXsDHSnFMS+SNCnJgk4Ty5I1EBxag3aDtHRtAw1dRL5ADRJgbnJGMj3Rl7l4j284q+te1NOW0/wDDb/x/Mf8A9T8lAnoju01pd0n021mtcRhtTuGeX5sfNeb3zYMCOc5lZ14cd2yoJLXSJaUuy3ZbDJtVB7ZR1qgO4Qmre1f6z6QPeFXfWcd3E+qKgF5TRW9VhhrntZO5cRgfr4IzR7R2tIBjXEgHdrSRvuSd+qwAS6OadRSK5Scj1+hWa9oe0hzSJBHNJVwPPA+/y+qTsZwx9W3pRhoY3PpmFfu6A+LpGzcfqff6ICUNsLBzy0AYnfoOa2NFga0BogBDuHgiMQ1E4UQHwc5QNKmUAxKJEK5/gkkpHFNeiQ+c9cDdObmJUfNW31m6YjKDLCCo+SvQPwm4VrqvuCMUxoZ/vcMn0b/2WCoUZBcTAXt/Yjh/wLOizYuHxHedTOfIaR6JX+iGjbPRPplMXAlAVskkp0prUriiAQbwnlMYnOKhENevn3jDyytVD9TTreYII/nPXceIX0C6Vk+2HAKFw+nUrteS1paNLoBEzBUCuzxipeTtMqa14TXq5awnz5+S9OsuzdsDFGhnqTqWr4Nwv4UlzWziIG2+Apu/Qfs8L/8Aj1yZmmRHXHso3cCrj+T9+q+iqlBp3aPZQXNgx4gtHoMhS2Cz5zubWpSPfYW+YwfXZLZW5rPZTbu5wGOXU+gkr2q94Low0ahGxE+4Q+14M2m4VhRYHDLXhsf2RtkNEHC1t2U2gAgQ0fvoqXA6WqoZzAkodUL3ulxJJWk4Hb6WTzJ+QQRGENOVxK5zkwlMI2KXKsx2+FOSq9M4RAjnFRvenlU7iplQc8AqsgkeJTZVinQmS4x++ah57qDlvg9ma1elS5Pe1voSJ+Ur6AokTA2+3JeQfhna670OjFJjn+p7g/7H2XrlB2Skl2AvtSAprCU+UBR8pCVxcVwlMgD6a5xXBya9yARCVBd2YqtAPI4U0qRvkoyIq2FkKQdBknKttSOKc1AgjyUxzk97lEHSigMbTPeJ8fsm1c4IlPb9z9VHOZTER1O1YMhoUxKZqSlyhBC5NJXF6aCiASo5Q03YUlZ2FVae6FAkhKHXFbKnNTBQ6uZKgTxEzuZXNYlNYkQk1KDHpf4UWemjXrf1uDB5MEn5u+S3ts1BuzFl8Czo09jo1O/3P7x+seiN2irbI1wWApQmp8qCiEpWlISntTAFJTC5K5yaoiMcCllICuQIOcU7VhRzlOJChBtVyRqZMp5KYAhcmMTazlzFCIllNc9ICoy5RBF1YXByjJShyJBLh2D5KsXd0eSlvHYVcHCJCF5wqNQGVfqbKqQoE8NaxXeDWoqXFFh2fUY0+RcJXLkrGPdq5U9od0i5IFlxvVKwrlyJWxupStK5coRDSUkpVyKAzhunLlygRurKc4rlyKAxrN0565ch6TwrVnbJ87LlyJEIDhRuK5coEZK5rly5MEhvD3VEwyFy5QBHUUbQkXI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6" name="AutoShape 4" descr="data:image/jpeg;base64,/9j/4AAQSkZJRgABAQAAAQABAAD/2wCEAAkGBxQTEhUUExQVFBUXGBcaGBcYGBwXHRgaFxcXHBwcFxwYHCggGBwlHRcXITEhJSkrLi4uFx8zODMsNygtLisBCgoKDg0OGxAQGywkHyQsLCwsLCwsLCwsLCwsLCwsLCwsLCwsLCwsLCwsLCwsLCwsLCwsLCwsLCwsLCwsLCwsLP/AABEIAPUAzQMBIgACEQEDEQH/xAAcAAABBQEBAQAAAAAAAAAAAAAFAQIDBAYABwj/xAA8EAABAwMCAwYEBAQHAAMBAAABAAIRAwQhEjEFQVEGImFxgZETobHBBzLR8BRCUuEjM2JygrLxFiSSFf/EABkBAAIDAQAAAAAAAAAAAAAAAAECAAMEBf/EACgRAAICAQUAAgICAgMAAAAAAAABAhEDBBIhMUEycRNRIkIzYQUUI//aAAwDAQACEQMRAD8AzjuDOD3EmJnZangmr4el24wqls0lzyc9B4I3aMloKfRx/luMWqyOSpjnMkZXnnbz/NZ/tP1XpIC88/EP/NZ5FX6r4r7Bo/nQP7IV9Ny0dQR916Pd0w6mvOOx7ZuW+RXqFRndhLgVwaLdV80ZHsuDSq1GOOCZAWwlYnjdH4NVtYThwnynK11CsHNBHgppsm1OL8Ezwc2pL0ttSOeBuq1QOdABDevXxhV722fqicD1wq569L4osh/x8n20i4awVetfNGJLj0AlQ23DiMl7gDyJ2H6qSrbYgQB1PRVS102uFRdHQQT/AJOyu/jDNi1wnEx+igfb0SwjU2DncCVFf1GsGMk/vbqglSs4k6QB1MAn5iFV/wBqb+STLHoodxtByjwai+D3XHGxBhH/AILdMQvP3uqt70z/AMfoRCtWvad7YDpI/wBQP/o+a0YtTFf1r6KMmjn5K/sK8c7LsqZpgMPMgIRb9jHNcHazE5xB9FqOGcdp1cbOjY8/I80WGy0qGLJyjK8mbH/Fg/hhLZY4kxtPRXW0wCUpZ7rloXCpGZ89nJVy6FCDHLgE8roRsAmlNIT4XOapZKM/Zg/xLgRA04RykyBCp06Q+PPRv3RAlZtNHbF/bLMjtpjQF59+Iw/xKZ8D9l6EsF+JA71P/l9kNT8V9l+k/wAgF7Hn/wC0zyd9F6hUdjdeWdmKVQ12upt1QcnYAHqV6LxOjUdSMNJgSY5k7DG/M+yzwyqEWasuJzmgZxq3NZsMyOZ5R4I5wKyOhrc4iQd/3sh/ZxzqdQMLHQ9veMGA4Zx06LZWQkOn+Uke0LK5OTdmuMIwXBXp2oBnn+pUQtZOeeUQt8zPUkfQfdTGmB8vqq6JvBNWhuTsMeyp3Yy0HbcjqeQ+vsiV9VAwcQfvKFcTrCGkHmD+/mowxTbMvxgEuB6uj6fqqlYBji0AEtOSdp39cn5InWeNYnaZA6b5VC4piSTzM+8foltGinRXt6zNJqVJe7VAknPj0AUTr4uAOKYP5RAMgdAM+6guqMgNyAC4+8/2QktLn5J5Na1pgkeB5DqU6SZVJNF+td6TuCP6gII8oWn7Pdou82nVdIdhlTl5O6FYy6sYG9MH+kP1O9cwoKDi06T+UkeYPUdFdCTg7iyjJCM1TPZiEkIX2W4n8alDiC9ndPiOR9fqjELpwyblaORPG4ypjYXNYpISJrFoa5qYU5xTEyFYrSnJpCWYUIRMp94lSuanJCVCURHC867fVHGqwO2gx8l6NUXnH4gVB8Vo5gE+/wD4s2p+K+zVpF/6EvZa4LabAANJqOD56aRn6Bek8P4ixrBBOeR5dPReWdlKp2P5S6NucTP76hawtc0EQSGu9xy+65tVbOnJ20jQXNUOJdgbbc5kp7b8tbpHPPuhNFstJ5GD12/9VmjSJiFVuZeoKgpbXh+g9plTVbzfO32KHRnHJSMpzuopMmxAviF24n5obd1jEI9c2G5CG1rOUjs0QUQS8EwUlWnv5Ii6jAgKvWpGEtj0UDZ7koNd2cu3DfnPsj5acyqV5bjE+qsi6ZVNWgZccKGjuvnwOI8v0KB1qZaYMhaepO2qRyJz5ITetG5BHpI9CNlogzG0F+zV/wDCuWT+WqGz5mB9V6OAvG6dT8pn8rhnwP6QvY6Z1NaRkEAg+BAWvTPtGHVx5THLoKSEsLWYhpCYpSmFvsmTFaEXBdC7SUQEh8EhaU9sqK4qhoyYSOVD0CeOXLaTZ+JpKwXbC8bUcwggmDMIp2u7QtJNNgD5BBPRYolYcuRzl/o36bFtjb7DXZ13+I1sncOx5hemcOdAM4BO/Pdecdj6jW1HuO4aI9XNB+oWwfWmMYk/Y/RZZSps1NcpmsuBLRpgD97lR2zfZCbG6Lgc8wAiYqdFS5GrHC0SVolS03CFTfWkHVuq38Ty6pHItWMKXFcRDUIrOJMpXuI3OPdQgOfsDB57eyVyY8YUQ1ieaqVDPsr9W2PUfvzVQ0cJRweamJ2Vau/qrN0I2+So3BVsSuSK1RwHIHwmMoHeNMnl4ZWhqUu7I6ZBH0QK6dq23b8wtMDFPshtmdx5PIt9+8vVOyVxrtKR3hobPiAvLmVZYWjBLgT4wHR/2K1nYjjAoh1Os7Q2ZbI5nfM+CvxS2y5M2eDlHg3eUsFNt67XjU0yOo29FLutyZzmhmUzSpYSQUUxGhpaUhCcVyJBbkxJwvOe0/ap4qGm0DB/NvPoinaHi2txaDA5rJXfDGky13jnMrmT1Cm68Ohh0/8AaRDxq1qYqODYIG378UJajHFS4sa4nwjkgwKEOjTVFuxudDp5HBjeDzHiMFb6mdQBBnUCQff7LzhbPs7xZppCnpIc0R4R5pMsfRkwzZ3MCmNs+5/sEZbV73NZ2kO9PIbeXgjQdIn5rJM2YGEm5MHZRVaLTu4+4CrtvWjc+33SG4a4bAA80LL12PdQb4HpqcfpspWAD8zpP0hUGU26XS4yDhVa10cZQC0Fq9dzxDAT4nb6IVfamfmfHkEN4h2h04A9lmbziNWqd1ZHE2UyyqPAfZxFoOO9PVNua4P5mkeKGUKehsvgE9AcJalQl2/9vRW7FYjyN9l2m6GmTjMHp+5WcuKhD9QOZlGi0kFoMSfshdxYmT0VkCma9RBSpkux+witC2A8T4qKzowrNvtkyhJhxxRqOxd87W6iTLSJHgR08/steWlYvsRRJrPP9LY9yP7rbrbp29pzdYl+TgZCRyWEjwtJjYhSkLmLieqgDyjjgLSY2PNBaFyQ8ErSceaCYGcLKEZK5OKnE7TCvEodS1DPrsgkIpQ/I5rjA3Q1WQ44AxAtjSoClbN0/mcAc9Ssf6ItW4mXMYwYgZQyRbqhTRWVcwCc4+iP0btrabS4asee6y1h/lGTkbKxSuXOAadmgyfIxhZpRs2YGg3V4tbNOWCfkhtxxsOIgQ0RAAwhHFXUQ2Xuhxy1rfzeZ6DzWdN0T1jzTQwpoMs+1m7o8Ul7hI/LPsY+6HXtw6Z2ymfh5afFrv1bNYN85Lh9gVsuPcMa1hDQCXAwTySyioMaOXejzO5qjVCYL3Qe4AfEhHOIdnHOb8WnBHNpwfRdY8BH8zvh+G5Purt8aKNk2wNccUr1MHA/0tAn9V1tcVidi/rjK2juHUWiCQ4Ts3GPTJ908tZTpuLWROwMNgfUpHlXSQ6wvuzOEOwS0snqpqoEDrj6KzcVXEGIIPLp6qi8wVE7HqjtO6hbQAIjmpQZTbbOp0Rnuzz8UwvpsOxZgVvNnyDlqGvwsb2cllJ0bl+T5CT9UTv79waNPqtUMqhBWcvUQ3ZXQcFcbSn6VkrJ1XWCYIlaxhwtGPJvjaMs4bXQ4BNjqnElJlOVnnnaNrWtxhyxbt8rS8SrfEBOSUMrcIIp/EJ35Lk4Woqmdlrgo1KkhVQnvEYTSVoSEZxT7YS4CJkqOVJbvhwIGZUfRA5xIkNAb7K+4VKlBoosJc4mT023PLp6Kv8A/wA11XvTGOiNdmGuph7DnLY+crLJpL6L8T5oF23ZANbNaoNXgZx91JT4CDDQ6SdgMDzjmjNwylqBDntcf5RmfdEuH0GMzzO5O/kk/JJ+l/4orwg7O8PZbnS3LjBeep2HkBPzRLtG/uiDyVO0fqqHTyMFEL21LhkevJK22uRopJmcsw6I5ZRWjQDmgOaHD7Kh/BGpV0TpZpOR6JLljrQS1znt5tO4np1Ur0ZhE8GpEy0aSPEn2kqhd2Ikz3zynw6Ke24s14lp3UN1Vnz5INjxRSrU2xkDHT7IPcMg+aJVaioXSsgVzIXDCktweaZyXXd1pDYAzGeis7Ktyjyw1TuPhUx/qk+/7Cr1LomGzuqNa61ubzgIj2btPiOdKMYubSMU2opzZp+FWpDWncI0FHRp6GwOQQy94yGgg4K6NRxxOa25MKaxKX4koBatc8gkmCrrrVzdpT425c0LLg88c4AEqB9ZzqJHRW7WjG+RyU13VwWhoiFyL5O0Zi4dqycHYqpKtXrRMCVAGrUuipjER4Jh+rTqhUS1EuG3QpscCN9kJ9ERp3cZYwQYCZwjiYNQluxwfXZZPS6q7COUqrKLADv4KiWNJV6PF07NfSc0uJjKju6ga0wJQzhd4HgvaZGx8CP7LuIVC4QNz++ay7XdHTUk1YfsAKZGmCcFx6ko7c3lM0+84eS8/bRr06XxAde+NsDxVC440TuH+QAA+qtUW+iiUo+hjiHHQypLYgAiZ6oLe8ZdWMAyZxCoMtH1nkkRGw5AeK9C4PwemA0aQA1oz1OJPWMKxRSr9lMszAlrwoub8Rh0vH5gBh/iOhyoatRwOfnjZbT+HaySCJO/Oc8/mqvENNSJ0k9NpHskcRoZzFVXSecnKS8bt4gI3xLg7WSW554KDVQeYRTLbtWVUpYC0zyTmtChrzpcPNOjPkXBVo1suDBM4BWw7IUvhU9T98rH2YAcxvI/Vae4vTpDW4wroSUHZjzRcltQR4n2hJxTlBWvLnEvkkpGM7pJ3UTGVJGkEyq5TlN8gjCMTV8DvGhsE+6NfxbTzCyNhYPJBdtzC0tK0ZC1YZSqmZMiV8HmPEnmk5rOSkuaTiyWHzUXFjqeMKe3uA2mQcdFi8R1ADWBPooGFHuFcM1anF2EGewB5jIBV8ZJ8CMe8DT4rqNGcuMBLUbhE7C1Y+jvkIN0iUU69cAQwQOqoZMklT3lUTAxCgCZLgDDHZW9+HV0n8lTunwPIn6eq2dPhJc7OBOfILz2k5ziG0xnrAx4zyA6r0uycPgsaXhz9LdR57bmdlRlj/Ky+GVqO0MUtIGkjG8efL99EB7QWFIS4AAmS7oIB2Hspb67jmczHJZ2vW1agckiIO2YS2LCDbsTgXE6bXlpIkggdPVH6XGw3LSSZMifoDyQKz7Otd3i+mwg8+vPb95UF3YBrvzh3i1R03wyz8b9NHV4tMZxzByByx9cqp/FNlsOMTt08kDDeQJjxXNlu3JDaFRo0N9xGIAMoRculxMyofjFxbP7jKk8fFRKi1dHVKceajo2usPbzx75UurmiHBaE6neKsh2U53UQBZN0VdL2wY7p/RGrUBxkmfBXLm0BJaR4jwVFti9jw+nkj+Un6J3C2Yt6Zaq2fNxhvRR3XHKQIawTG5QDtBxeuTpe00x9fIjCHWdq52c6eqb4rgH477NgOMHk6AphxB3J8rFteA4tEnzU7OIkYiFW1L9jfjj+gs+k0vHkqPEKY2GVPatquMlkBWX28NJOCqk6ZpoAHiRbLWhVGsETOeibeUyHHHNMpiN1pSXhUyR7spf4lzRjCRyidSPQwjwCyMuStcuNI9F2kpgFmzuXMPd23IWp4LxlwA1Qe7l2mCYOJzk5WRpOg4Rrg/Dbi5IZQY53U7AebjgJJRsKdB6+qncZVIjmtdQ7DVaNt/mCrUEktAxp6NJySFnH2p+efDPNZ2qNkJKS4Et7N9U42jyyrTuACJ+JnoJKloXGloA/eVC+8Mkz/4kt+FyivQfUsnNwSmFkCOfVXKl3O6ja2cnYbeKZN+iOK8K/wAMmOStlkBVm95/gJ9fFPuqvIIgEqHC0nCbaKYHXJ9c/os/w+jrqBvLc+Q/ceq19JsCVbjXpl1Er4Kden3k3Qp6xyE1oV6MMlyV6tEEQQD4HK6h2bLmdwBg6IzwixD3CdhmFoHMSzplmOJ5lU7DVWHWIed8H7Ibe9nXzlpafEL1wsTQFXRbR47S4w84aQAm1i4jVklCrNonJREXoiBySOCT4LEx/wARsAOiUGvANWNlNVqAmZVaq6cp4xoVuxrG7rQ8Fv2BmhzZcs8PBaDsnwF9y8taNsk8h5nkjNJrkCLNWza523JXeG9l6lZw0UiW/wBREN9yvReDdkqNEAuHxHjm7YeQWibsq0mRsw/DPw7oiDWh3+luB6ncrYWtoykwMpsaxo2DRAVhxTXEqxKhGyMoHxzs4Ks1KXcqnfo//cOvijjZlPQasMZNO0eQX9E03GnVaWO6cj4joq4DRtK2n4hWOoMqxgS0+HMfdYitX0Ax3jGFS1zRvhPdGxXECJx5qN9TUcHzP6Ko2qXZO6Vj4OUaI5E9SrGB6/ooycElRTJlEeEW3xHkkdxnzdyHpv7JlESU6VhXgFpobJHedBPgOQ+/qjVR0CFCzuriVejFJ2MeMp7WyoKdQnPWfbl8kb4LY6zqP5R8/BGxNoR4JbEMmN/srharAEAADZROmUowxzVC9qslRuaeigbPnm0JOEtZ+kwrFtTBpyNwqbxmSh2x/B1uwF3e2TqzRq7uydXdBHRTUA6tVaxg7ziGtA6kwoQv9mOztW8qhrBDQRreRho8ep6Be48E4TTtqYp0mwBuebj1ceZTOE8Pp29JtKk0NaPmeZd1JV5iXsDHSnFMS+SNCnJgk4Ty5I1EBxag3aDtHRtAw1dRL5ADRJgbnJGMj3Rl7l4j284q+te1NOW0/wDDb/x/Mf8A9T8lAnoju01pd0n021mtcRhtTuGeX5sfNeb3zYMCOc5lZ14cd2yoJLXSJaUuy3ZbDJtVB7ZR1qgO4Qmre1f6z6QPeFXfWcd3E+qKgF5TRW9VhhrntZO5cRgfr4IzR7R2tIBjXEgHdrSRvuSd+qwAS6OadRSK5Scj1+hWa9oe0hzSJBHNJVwPPA+/y+qTsZwx9W3pRhoY3PpmFfu6A+LpGzcfqff6ICUNsLBzy0AYnfoOa2NFga0BogBDuHgiMQ1E4UQHwc5QNKmUAxKJEK5/gkkpHFNeiQ+c9cDdObmJUfNW31m6YjKDLCCo+SvQPwm4VrqvuCMUxoZ/vcMn0b/2WCoUZBcTAXt/Yjh/wLOizYuHxHedTOfIaR6JX+iGjbPRPplMXAlAVskkp0prUriiAQbwnlMYnOKhENevn3jDyytVD9TTreYII/nPXceIX0C6Vk+2HAKFw+nUrteS1paNLoBEzBUCuzxipeTtMqa14TXq5awnz5+S9OsuzdsDFGhnqTqWr4Nwv4UlzWziIG2+Apu/Qfs8L/8Aj1yZmmRHXHso3cCrj+T9+q+iqlBp3aPZQXNgx4gtHoMhS2Cz5zubWpSPfYW+YwfXZLZW5rPZTbu5wGOXU+gkr2q94Low0ahGxE+4Q+14M2m4VhRYHDLXhsf2RtkNEHC1t2U2gAgQ0fvoqXA6WqoZzAkodUL3ulxJJWk4Hb6WTzJ+QQRGENOVxK5zkwlMI2KXKsx2+FOSq9M4RAjnFRvenlU7iplQc8AqsgkeJTZVinQmS4x++ah57qDlvg9ma1elS5Pe1voSJ+Ur6AokTA2+3JeQfhna670OjFJjn+p7g/7H2XrlB2Skl2AvtSAprCU+UBR8pCVxcVwlMgD6a5xXBya9yARCVBd2YqtAPI4U0qRvkoyIq2FkKQdBknKttSOKc1AgjyUxzk97lEHSigMbTPeJ8fsm1c4IlPb9z9VHOZTER1O1YMhoUxKZqSlyhBC5NJXF6aCiASo5Q03YUlZ2FVae6FAkhKHXFbKnNTBQ6uZKgTxEzuZXNYlNYkQk1KDHpf4UWemjXrf1uDB5MEn5u+S3ts1BuzFl8Czo09jo1O/3P7x+seiN2irbI1wWApQmp8qCiEpWlISntTAFJTC5K5yaoiMcCllICuQIOcU7VhRzlOJChBtVyRqZMp5KYAhcmMTazlzFCIllNc9ICoy5RBF1YXByjJShyJBLh2D5KsXd0eSlvHYVcHCJCF5wqNQGVfqbKqQoE8NaxXeDWoqXFFh2fUY0+RcJXLkrGPdq5U9od0i5IFlxvVKwrlyJWxupStK5coRDSUkpVyKAzhunLlygRurKc4rlyKAxrN0565ch6TwrVnbJ87LlyJEIDhRuK5coEZK5rly5MEhvD3VEwyFy5QBHUUbQkXI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8" name="Picture 6" descr="https://www.blupela.com/files.php/initiative/1648355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44824"/>
            <a:ext cx="3192289" cy="38116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 idade contemporânea é o período específico atual da história do mundo ocidental, iniciado a partir da Revolução Francesa (1789 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d.C.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 aos nossos dias. A idade contemporânea está marcada de maneira geral, pelo desenvolvimento e consolidação do regime capitalista no ocidente e, consequentemente pelas disputas das grandes potências europeias por territórios, matérias-primas e mercados consumidores</a:t>
            </a: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Com o evento das duas grandes guerras mundiais o ceticismo imperou no mundo, com a percepção que nações consideradas tão avançadas e instruídas eram capazes de cometer atrocidades dignas de bárbaros. Decorre daí o conceito de que a classificação de nações mais desenvolvidas e nações menos desenvolvidas tem limitações de aplicação</a:t>
            </a:r>
          </a:p>
        </p:txBody>
      </p:sp>
      <p:pic>
        <p:nvPicPr>
          <p:cNvPr id="32770" name="Picture 2" descr="http://www.historiadetudo.com/primeira-guerra-2.jpg"/>
          <p:cNvPicPr>
            <a:picLocks noChangeAspect="1" noChangeArrowheads="1"/>
          </p:cNvPicPr>
          <p:nvPr/>
        </p:nvPicPr>
        <p:blipFill>
          <a:blip r:embed="rId2" cstate="print"/>
          <a:srcRect t="4666"/>
          <a:stretch>
            <a:fillRect/>
          </a:stretch>
        </p:blipFill>
        <p:spPr bwMode="auto">
          <a:xfrm>
            <a:off x="587276" y="4293096"/>
            <a:ext cx="3304166" cy="2340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387476" y="6611779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www.historiadetudo.com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23980" y="661177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www.curso-objetivo.br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59832" y="4077072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A Primeira Guerra Mundial (1914-18)</a:t>
            </a:r>
            <a:endParaRPr lang="pt-BR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www.curso-objetivo.br/vestibular/roteiro_estudos/imagens/re_primeira_guerra_mundial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5788" y="4293096"/>
            <a:ext cx="3408660" cy="234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03575" y="0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BIOÉTICA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4138" y="5357813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800" i="1">
                <a:latin typeface="Times New Roman" pitchFamily="18" charset="0"/>
              </a:rPr>
              <a:t>Albert Schweitzer</a:t>
            </a:r>
            <a:r>
              <a:rPr lang="pt-BR"/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l="6854" t="28416" r="56729" b="12410"/>
          <a:stretch>
            <a:fillRect/>
          </a:stretch>
        </p:blipFill>
        <p:spPr bwMode="auto">
          <a:xfrm>
            <a:off x="179388" y="1973263"/>
            <a:ext cx="2833687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59113" y="1392238"/>
            <a:ext cx="5834062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 algn="just"/>
            <a:endParaRPr lang="pt-BR" b="1">
              <a:latin typeface="Times New Roman" pitchFamily="18" charset="0"/>
            </a:endParaRPr>
          </a:p>
          <a:p>
            <a:pPr indent="363538" algn="just">
              <a:buClr>
                <a:srgbClr val="3333CC"/>
              </a:buClr>
              <a:buSzPct val="70000"/>
              <a:buFont typeface="Wingdings" pitchFamily="2" charset="2"/>
              <a:buChar char="v"/>
            </a:pPr>
            <a:r>
              <a:rPr lang="pt-BR" sz="2000">
                <a:latin typeface="Times New Roman" pitchFamily="18" charset="0"/>
              </a:rPr>
              <a:t> O erro da ética até o momento tem sido a crença de que só se deva aplicá-la em relação aos homens.</a:t>
            </a:r>
          </a:p>
          <a:p>
            <a:pPr indent="363538" algn="just">
              <a:buClr>
                <a:srgbClr val="3333CC"/>
              </a:buClr>
              <a:buSzPct val="70000"/>
              <a:buFont typeface="Wingdings" pitchFamily="2" charset="2"/>
              <a:buNone/>
            </a:pPr>
            <a:endParaRPr lang="pt-BR" sz="1000" b="1">
              <a:latin typeface="Times New Roman" pitchFamily="18" charset="0"/>
            </a:endParaRPr>
          </a:p>
          <a:p>
            <a:pPr indent="363538" algn="just">
              <a:buClr>
                <a:srgbClr val="3333CC"/>
              </a:buClr>
              <a:buSzPct val="70000"/>
              <a:buFont typeface="Wingdings" pitchFamily="2" charset="2"/>
              <a:buChar char="v"/>
            </a:pPr>
            <a:r>
              <a:rPr lang="pt-BR" sz="2000">
                <a:latin typeface="Times New Roman" pitchFamily="18" charset="0"/>
              </a:rPr>
              <a:t> Um homem é verdadeiramente ético apenas quando obedece sua compulsão para ajudar toda a vida que ele é capaz de assistir, e evitar ferir toda a coisa que vive.</a:t>
            </a:r>
            <a:endParaRPr lang="pt-BR" b="1"/>
          </a:p>
          <a:p>
            <a:pPr indent="363538" algn="just">
              <a:buClr>
                <a:srgbClr val="3333CC"/>
              </a:buClr>
              <a:buSzPct val="70000"/>
              <a:buFont typeface="Wingdings" pitchFamily="2" charset="2"/>
              <a:buNone/>
            </a:pPr>
            <a:endParaRPr lang="pt-BR" sz="1000" b="1">
              <a:latin typeface="Times New Roman" pitchFamily="18" charset="0"/>
            </a:endParaRPr>
          </a:p>
          <a:p>
            <a:pPr indent="363538" algn="just">
              <a:buClr>
                <a:srgbClr val="3333CC"/>
              </a:buClr>
              <a:buSzPct val="70000"/>
              <a:buFont typeface="Wingdings" pitchFamily="2" charset="2"/>
              <a:buChar char="v"/>
            </a:pPr>
            <a:r>
              <a:rPr lang="pt-BR" sz="2000">
                <a:latin typeface="Times New Roman" pitchFamily="18" charset="0"/>
              </a:rPr>
              <a:t> Os anos enrugam a pele, mas renunciar ao entusiasmo faz enrugar a alma.</a:t>
            </a:r>
          </a:p>
          <a:p>
            <a:pPr indent="363538" algn="just">
              <a:buClr>
                <a:srgbClr val="3333CC"/>
              </a:buClr>
              <a:buSzPct val="70000"/>
              <a:buFont typeface="Wingdings" pitchFamily="2" charset="2"/>
              <a:buNone/>
            </a:pPr>
            <a:endParaRPr lang="pt-BR" sz="1000" b="1">
              <a:latin typeface="Times New Roman" pitchFamily="18" charset="0"/>
            </a:endParaRPr>
          </a:p>
          <a:p>
            <a:pPr indent="363538" algn="just">
              <a:buClr>
                <a:srgbClr val="3333CC"/>
              </a:buClr>
              <a:buSzPct val="70000"/>
              <a:buFont typeface="Wingdings" pitchFamily="2" charset="2"/>
              <a:buChar char="v"/>
            </a:pPr>
            <a:r>
              <a:rPr lang="pt-BR" sz="2000">
                <a:latin typeface="Times New Roman" pitchFamily="18" charset="0"/>
              </a:rPr>
              <a:t> Quando o homem aprender a respeitar até o menor ser da criação, seja animal ou vegetal, ninguém precisará ensiná-lo a amar seu semelhante.</a:t>
            </a:r>
          </a:p>
          <a:p>
            <a:pPr indent="363538" algn="just">
              <a:buClr>
                <a:srgbClr val="3333CC"/>
              </a:buClr>
              <a:buSzPct val="70000"/>
              <a:buFont typeface="Wingdings" pitchFamily="2" charset="2"/>
              <a:buNone/>
            </a:pPr>
            <a:endParaRPr lang="pt-BR" sz="1000" b="1">
              <a:latin typeface="Times New Roman" pitchFamily="18" charset="0"/>
            </a:endParaRPr>
          </a:p>
          <a:p>
            <a:pPr indent="363538" algn="just">
              <a:buClr>
                <a:srgbClr val="3333CC"/>
              </a:buClr>
              <a:buSzPct val="70000"/>
              <a:buFont typeface="Wingdings" pitchFamily="2" charset="2"/>
              <a:buChar char="v"/>
            </a:pPr>
            <a:r>
              <a:rPr lang="pt-BR" sz="2000">
                <a:latin typeface="Times New Roman" pitchFamily="18" charset="0"/>
              </a:rPr>
              <a:t> Vivemos numa época perigosa. O homem domina a natureza antes que tenha aprendido a dominar-se a si mesmo.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0" y="980728"/>
            <a:ext cx="5148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Frases e pensamentos de Albert Schweitzer: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404664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 época contemporânea foi um período de grande evolução da medicina. Desde técnicas medicinais, medicamentos e instrumentos, tudo sofreu um grande avanço. Iremos agora citar os principais inventos e descobertas:</a:t>
            </a:r>
          </a:p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Antibióticos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Descobertos por Alexandre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Flemming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,em 1928, nomeadamente a penicilina que foi utilizada para fazer antibióticos.</a:t>
            </a:r>
          </a:p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Vacinas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Foi usada pela primeira vez por Edward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Jenner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em 1796, a vacina contra a varíola.</a:t>
            </a:r>
          </a:p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Anestesia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O dentista Thomas Green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Morton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em 1846, usou pela primeira vez éter como anestesia.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35488" y="661177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http://evolucaomedicina.blogspot.com.br/2010/05/medicina-na-epoca-moderna.html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LOGGER_PHOTO_ID_5472198531087961362" descr="http://3.bp.blogspot.com/_-uKzEDM5Nn4/S_EnkjHpjRI/AAAAAAAAADE/Zp_sF6YVBAo/s320/penicilina_frasc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LOGGER_PHOTO_ID_5472198075191649954" descr="http://3.bp.blogspot.com/_-uKzEDM5Nn4/S_EnKAxf5qI/AAAAAAAAAC8/gNS6uUL9_EM/s320/vacina19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9276" y="3429000"/>
            <a:ext cx="3259579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LOGGER_PHOTO_ID_5472197789386156466" descr="http://3.bp.blogspot.com/_-uKzEDM5Nn4/S_Em5YEKKbI/AAAAAAAAAC0/8CSWmjUmKl8/s320/imagemanestesi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1644" y="3429000"/>
            <a:ext cx="29520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62956" y="0"/>
            <a:ext cx="6192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atin typeface="Times New Roman" pitchFamily="18" charset="0"/>
              </a:rPr>
              <a:t>EVOLUÇÃO DA MEDICINA</a:t>
            </a:r>
            <a:endParaRPr lang="pt-BR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40466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Transplantes: A transfusão de sangue e o transplantes de órgãos, como os rins, córneas, pele, ossos, medula, coração e fígado, tornaram-se possíveis a partir das descobertas do cientista americano Alexis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Carrel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nos anos 20s, que descobriu como manter tecidos vivos fora do corpo, por cirurgiões que desenvolveram as técnicas cirúrgicas e pós-cirúrgicas, como o Dr. John Murray, da Universidade Harvard (transplantes de rim) e o famoso Dr.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Christiaan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Barnard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que fez o primeiro transplante cardíaco na África do Sul, em dezembro de 1967. O futuro dos transplantes reside nas técnicas homólogas, utilizando a engenharia genética para fabricar cópias perfeitas dos nossos próprios órgãos, a partir de células-tronco (células embrionárias precursoras de todos os tecidos).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35488" y="661177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http://evolucaomedicina.blogspot.com.br/2010/05/medicina-na-epoca-moderna.html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62956" y="0"/>
            <a:ext cx="6192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atin typeface="Times New Roman" pitchFamily="18" charset="0"/>
              </a:rPr>
              <a:t>EVOLUÇÃO DA MEDICINA</a:t>
            </a:r>
            <a:endParaRPr lang="pt-BR" sz="3200" b="1" dirty="0">
              <a:latin typeface="Times New Roman" pitchFamily="18" charset="0"/>
            </a:endParaRPr>
          </a:p>
        </p:txBody>
      </p:sp>
      <p:pic>
        <p:nvPicPr>
          <p:cNvPr id="10" name="BLOGGER_PHOTO_ID_5472197421123989746" descr="http://2.bp.blogspot.com/_-uKzEDM5Nn4/S_Emj8LncPI/AAAAAAAAACs/vav9xx1avec/s320/transp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21088"/>
            <a:ext cx="304355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hospitaldeolhosdoparana.com.br/blog/wp-content/uploads/2012/08/transplante-de-corne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3897" y="4221088"/>
            <a:ext cx="3103448" cy="234000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2504852" y="6548279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www.hospitaldeolhosdoparana.com.br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2.bp.blogspot.com/-qXxtbNNkUTk/TbybMoPNcEI/AAAAAAAAADc/D-oLorXCIQU/s1600/Transplante-de-Medula-Ossea-TMO.jpg"/>
          <p:cNvPicPr>
            <a:picLocks noChangeAspect="1" noChangeArrowheads="1"/>
          </p:cNvPicPr>
          <p:nvPr/>
        </p:nvPicPr>
        <p:blipFill>
          <a:blip r:embed="rId5" cstate="print"/>
          <a:srcRect l="17640" r="20621"/>
          <a:stretch>
            <a:fillRect/>
          </a:stretch>
        </p:blipFill>
        <p:spPr bwMode="auto">
          <a:xfrm>
            <a:off x="395536" y="4221088"/>
            <a:ext cx="2039570" cy="234000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353244" y="6510179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felipeznegrao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.blogspot.com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404664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Microscópio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A partir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Antonie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Leeuwenhoek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o cientista holandês que notabilizou o uso do microscópio, no século XVII, tornou-se a ferramenta básica da pesquisa médica, sendo usado por grandes nomes como Pasteur,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Koch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Virchow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e muitos outros. Depois do microscópio óptico, surgiram na segunda metade do século XX outras invenções muito importantes, como o microscópio eletrônico, o microscópio de varredura, e o microscópio de forças atômicas.</a:t>
            </a:r>
          </a:p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Radiografia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uma das mais espetaculares e influentes invenções, o aparelho de radiografia, pelo físico alemão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Wilhelm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Röntgen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em 1895, revolucionou a medicina ao permitir que os médicos obtivessem imagens não invasivas do corpo dos pacientes.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35488" y="661177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http://evolucaomedicina.blogspot.com.br/2010/05/medicina-na-epoca-moderna.html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62956" y="0"/>
            <a:ext cx="6192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atin typeface="Times New Roman" pitchFamily="18" charset="0"/>
              </a:rPr>
              <a:t>EVOLUÇÃO DA MEDICINA</a:t>
            </a:r>
            <a:endParaRPr lang="pt-BR" sz="3200" b="1" dirty="0">
              <a:latin typeface="Times New Roman" pitchFamily="18" charset="0"/>
            </a:endParaRPr>
          </a:p>
        </p:txBody>
      </p:sp>
      <p:pic>
        <p:nvPicPr>
          <p:cNvPr id="14" name="BLOGGER_PHOTO_ID_5472197020695396098" descr="http://1.bp.blogspot.com/_-uKzEDM5Nn4/S_EmMod__wI/AAAAAAAAACk/KpbKHyengfI/s320/microscopi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23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LOGGER_PHOTO_ID_5472196745664039026" descr="http://4.bp.blogspot.com/_-uKzEDM5Nn4/S_El8n5aiHI/AAAAAAAAACc/1CQICyfjO0M/s320/radiografia.bmp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933056"/>
            <a:ext cx="23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cdn1.vaicomtudo.com/wp-content/uploads/2010/08/microscop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3" y="3933056"/>
            <a:ext cx="2457931" cy="2340000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4067944" y="6237312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www.vaicomtudo.com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3292" y="404664"/>
            <a:ext cx="828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TAC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(Tomografia Axial Computadorizada):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entre as grandes invenções médicas, esta é a única feita pela engenharia, e também teve um impacto significativo sobre a medicina moderna. Em 1968, os engenheiros Godfrey Hounsfield e Allan Cormack, descobriram que podiam obter imagens de raios-x na forma de "fatias" transversais do corpo humano, com alta resolução. Ganharam o prêmio Nobel por esse feito, que exige o auxílio de um computador e complexas técnicas matemáticas. Outras formas de tomografia foram posteriormente desenvolvidas, aumentando o arsenal de sofisticadas técnicas de imagens anatômicas e funcionais à disposição do diagnóstico: em 1971, Raymond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Damadian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desenvolveu a tomografia de ressonância nuclear magnética (MRI) e em 1978, Louis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Sokoloff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inventou o tomógrafo de emissão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positrônica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(PET). Os aparelhos de ultrassom também foram um grande progresso na área de imagens médicas não invasivas neste século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92080" y="6525344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http://evolucaomedicina.blogspot.com.br/2010/05/medicina-na-epoca-moderna.html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62956" y="0"/>
            <a:ext cx="6192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atin typeface="Times New Roman" pitchFamily="18" charset="0"/>
              </a:rPr>
              <a:t>EVOLUÇÃO DA MEDICINA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59632" y="661177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slideshare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.net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www.hvil.sld.cu/radiologia/imagines/Fig1_T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3563888" y="4437112"/>
            <a:ext cx="1681005" cy="2160000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3851920" y="656715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www.hvil.sld.cu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http://img.somdiagnosticos.com.br/gencode/img-banco/tomografia-1.jpg"/>
          <p:cNvPicPr>
            <a:picLocks noChangeAspect="1" noChangeArrowheads="1"/>
          </p:cNvPicPr>
          <p:nvPr/>
        </p:nvPicPr>
        <p:blipFill>
          <a:blip r:embed="rId3" cstate="print"/>
          <a:srcRect l="6948" r="7945"/>
          <a:stretch>
            <a:fillRect/>
          </a:stretch>
        </p:blipFill>
        <p:spPr bwMode="auto">
          <a:xfrm>
            <a:off x="5364088" y="4437112"/>
            <a:ext cx="3528392" cy="2160000"/>
          </a:xfrm>
          <a:prstGeom prst="rect">
            <a:avLst/>
          </a:prstGeom>
          <a:noFill/>
        </p:spPr>
      </p:pic>
      <p:pic>
        <p:nvPicPr>
          <p:cNvPr id="39948" name="Picture 12" descr="http://image.slidesharecdn.com/tomografa-computada1557/95/tomografa-computada-2-728.jpg?cb=1192211386"/>
          <p:cNvPicPr>
            <a:picLocks noChangeAspect="1" noChangeArrowheads="1"/>
          </p:cNvPicPr>
          <p:nvPr/>
        </p:nvPicPr>
        <p:blipFill>
          <a:blip r:embed="rId4" cstate="print"/>
          <a:srcRect l="9346" t="12462" r="8616" b="7232"/>
          <a:stretch>
            <a:fillRect/>
          </a:stretch>
        </p:blipFill>
        <p:spPr bwMode="auto">
          <a:xfrm>
            <a:off x="467544" y="4437112"/>
            <a:ext cx="2952328" cy="21675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404664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Pílula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A pílula foi desenvolvida por dois médicos americanos entre 1950 e 1955, Gregory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Pincus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e Carl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Djerassi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incentivados pela feminista e ativista social Margaret Sanger (que inventou o termo "controle do nascimento") e Katharine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McCormick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uma rica herdeira industrial, que financiou a pesquisa que levou, dentro de uma década à comercialização do primeiro anticoncepcional oral. Chamava-se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Enovid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e foi colocada no mercado em 1961, pela Searle.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35488" y="661177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http://evolucaomedicina.blogspot.com.br/2010/05/medicina-na-epoca-moderna.html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62956" y="0"/>
            <a:ext cx="6192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atin typeface="Times New Roman" pitchFamily="18" charset="0"/>
              </a:rPr>
              <a:t>EVOLUÇÃO DA MEDICINA</a:t>
            </a:r>
            <a:endParaRPr lang="pt-BR" sz="3200" b="1" dirty="0">
              <a:latin typeface="Times New Roman" pitchFamily="18" charset="0"/>
            </a:endParaRPr>
          </a:p>
        </p:txBody>
      </p:sp>
      <p:pic>
        <p:nvPicPr>
          <p:cNvPr id="6" name="BLOGGER_PHOTO_ID_5472195962149222722" descr="http://3.bp.blogspot.com/_-uKzEDM5Nn4/S_ElPBE7OUI/AAAAAAAAACM/Ix9qOveiA24/s320/pilulas_cap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97152"/>
            <a:ext cx="2374900" cy="17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alentejolitoral.pt/PortalRegional/PublishingImages/Aconselhamento%20e%20Apoio/pilula.jpg"/>
          <p:cNvPicPr>
            <a:picLocks noChangeAspect="1" noChangeArrowheads="1"/>
          </p:cNvPicPr>
          <p:nvPr/>
        </p:nvPicPr>
        <p:blipFill>
          <a:blip r:embed="rId4" cstate="print"/>
          <a:srcRect l="15120" t="28148" r="9281" b="27618"/>
          <a:stretch>
            <a:fillRect/>
          </a:stretch>
        </p:blipFill>
        <p:spPr bwMode="auto">
          <a:xfrm rot="16200000">
            <a:off x="3491880" y="5013176"/>
            <a:ext cx="1800200" cy="79208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635896" y="6309320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www.alentejolitoral.pt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mdemulher.abril.com.br/blogs/taca-em-y/files/2011/10/p%C3%ADlu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36912"/>
            <a:ext cx="2746276" cy="121110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691680" y="3818530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mdemulher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.abril.com.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92796" y="6611779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somospoetasunited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.blogspot.com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http://4.bp.blogspot.com/-fun1k8dsck4/UMHxnrCMqpI/AAAAAAAAApI/f_zsEqkoUgU/s1600/pilula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23547"/>
            <a:ext cx="2857500" cy="2143125"/>
          </a:xfrm>
          <a:prstGeom prst="rect">
            <a:avLst/>
          </a:prstGeom>
          <a:noFill/>
        </p:spPr>
      </p:pic>
      <p:pic>
        <p:nvPicPr>
          <p:cNvPr id="15368" name="Picture 8" descr="http://blogdodito.com.br/wp-content/uploads/2011/03/xxx.jpg"/>
          <p:cNvPicPr>
            <a:picLocks noChangeAspect="1" noChangeArrowheads="1"/>
          </p:cNvPicPr>
          <p:nvPr/>
        </p:nvPicPr>
        <p:blipFill>
          <a:blip r:embed="rId7" cstate="print"/>
          <a:srcRect t="10454" r="9567" b="17688"/>
          <a:stretch>
            <a:fillRect/>
          </a:stretch>
        </p:blipFill>
        <p:spPr bwMode="auto">
          <a:xfrm>
            <a:off x="5004048" y="2312876"/>
            <a:ext cx="3745680" cy="2232248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7631584" y="4504928"/>
            <a:ext cx="1188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blogdodito.com.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404664"/>
            <a:ext cx="828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1974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Norio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Taniguchi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(1912-1999) cunhou o termo “nanotecnologia” – Cria novos materiais e desenvolve novos produtos e processos de ver e manipular átomos e moléculas </a:t>
            </a:r>
          </a:p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1986 - 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Eric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Drexler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(25/04/1955) engenheiro norte-americano, autor do livro 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Engines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creation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coming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era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nanotechnology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(Engenhos da criação: o advento da era da nanotecnologia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 obteve o título de primeiro PhD em nanotecnologia do mundo em 1991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1980 (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década) -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descoberta das moléculas com 60 átomos de carbono, os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fulerenos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foi um dos acontecimentos que abriram as portas para a era da nanotecnologia.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55976" y="1196752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http://pt.slideshare.net/camargolucy/seminrio-nanotecnologia-aplicada-medicina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62956" y="0"/>
            <a:ext cx="6192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atin typeface="Times New Roman" pitchFamily="18" charset="0"/>
              </a:rPr>
              <a:t>EVOLUÇÃO DA MEDICINA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645333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http://pt.slideshare.net/camargolucy/seminrio-nanotecnologia-aplicada-medicina 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Seminário   nanotecnologia aplicada à medicina"/>
          <p:cNvPicPr>
            <a:picLocks noChangeAspect="1" noChangeArrowheads="1"/>
          </p:cNvPicPr>
          <p:nvPr/>
        </p:nvPicPr>
        <p:blipFill>
          <a:blip r:embed="rId2" cstate="print"/>
          <a:srcRect l="18426" t="19687" r="17344" b="12392"/>
          <a:stretch>
            <a:fillRect/>
          </a:stretch>
        </p:blipFill>
        <p:spPr bwMode="auto">
          <a:xfrm>
            <a:off x="539552" y="3645024"/>
            <a:ext cx="3540916" cy="2808312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3275856" y="3228945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http://cienciahoje.uol.com.br/revista-ch/2013/308/nanotecnologia-uma-historia-um-pouco-diferente/?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searchterm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=Nanotecnologia:%20uma%20hist%C3%B3ria%20um%20pouco%20diferente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Fulereno"/>
          <p:cNvPicPr>
            <a:picLocks noChangeAspect="1" noChangeArrowheads="1"/>
          </p:cNvPicPr>
          <p:nvPr/>
        </p:nvPicPr>
        <p:blipFill>
          <a:blip r:embed="rId3" cstate="print"/>
          <a:srcRect l="15748" r="16213"/>
          <a:stretch>
            <a:fillRect/>
          </a:stretch>
        </p:blipFill>
        <p:spPr bwMode="auto">
          <a:xfrm>
            <a:off x="5508104" y="3645024"/>
            <a:ext cx="2448272" cy="239289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5076056" y="6021288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(imagem: 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Wikimedia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Saperaud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 – CC BY-SA 3.0)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31183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Desenvolvida a prova de conceito do circuito integrado (CI), rapidamente reconhecido como a primeira rota eficiente para miniaturização da eletrônica em escala sem precedentes. O físico e engenheiro norte-americano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Jack Kilby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(1923- 2005) – Nobel de Física de 2000 pela invenção do CI – teria anotado, em seu caderno de laboratório, em 1958: “Miniaturização extrema de muitos circuitos elétricos pode ser alcançada, fazendo resistores, capacitores, transistores e diodos em uma única fatia de silício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48264" y="3182779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nanotecnologia308.pdf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62956" y="0"/>
            <a:ext cx="6192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atin typeface="Times New Roman" pitchFamily="18" charset="0"/>
              </a:rPr>
              <a:t>EVOLUÇÃO DA MEDICINA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03848" y="2780928"/>
            <a:ext cx="543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http://cienciahoje.uol.com.br/revista-ch/2013/308/nanotecnologia-uma-historia-um-pouco-diferente/?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searchterm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=Nanotecnologia:%20uma%20hist%C3%B3ria%20um%20pouco%20diferente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9852" y="6237312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pt.wikipedia.org/wiki/Cirurgia_robótica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upload.wikimedia.org/wikipedia/commons/thumb/0/0d/Laproscopic_Surgery_Robot.jpg/800px-Laproscopic_Surgery_Robot.jpg"/>
          <p:cNvPicPr>
            <a:picLocks noChangeAspect="1" noChangeArrowheads="1"/>
          </p:cNvPicPr>
          <p:nvPr/>
        </p:nvPicPr>
        <p:blipFill>
          <a:blip r:embed="rId2" cstate="print"/>
          <a:srcRect b="6476"/>
          <a:stretch>
            <a:fillRect/>
          </a:stretch>
        </p:blipFill>
        <p:spPr bwMode="auto">
          <a:xfrm>
            <a:off x="6300192" y="3212976"/>
            <a:ext cx="2429809" cy="3306439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39552" y="3429000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1985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- Primeira vez em que foi utilizado um robô (PUMA 560), foi utilizado durante a realização de uma biopsia no cérebro para guiar 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agulha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o PROBOT, desenvolvido no Imperial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foi usado para realizar uma operação de próstata</a:t>
            </a:r>
          </a:p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1992 -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ROBODOC, da empresa "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Surgical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Systems", para esculpir com precisão encaixes em um fêmur durante uma operação para instalação de uma prótese de quadril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19672" y="6453336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http://www.magnamed.com.br/br/UTIVentilador.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aspx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188640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1952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Claus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Bang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– Dinamarca;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Carl-Gunnar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Engströn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Suécia (1953) Desenvolveram os primeiros ventiladores automáticos a pressão positiva utilizáveis em larga escala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 l="34056" t="39899" r="35625" b="27201"/>
          <a:stretch>
            <a:fillRect/>
          </a:stretch>
        </p:blipFill>
        <p:spPr bwMode="auto">
          <a:xfrm>
            <a:off x="4860032" y="116632"/>
            <a:ext cx="4176464" cy="25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259632" y="1772816"/>
            <a:ext cx="3563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Milton  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Hanashiro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. Perfil de crianças e adolescentes dependentes de ventilação mecânica. Tese mestrado  FMUSP SP. 2013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4" name="Picture 10" descr="ICU Ventilator - Neonatal, Pediatric and Ad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2232248" cy="3449838"/>
          </a:xfrm>
          <a:prstGeom prst="rect">
            <a:avLst/>
          </a:prstGeom>
          <a:noFill/>
        </p:spPr>
      </p:pic>
      <p:sp>
        <p:nvSpPr>
          <p:cNvPr id="23" name="Retângulo 22"/>
          <p:cNvSpPr/>
          <p:nvPr/>
        </p:nvSpPr>
        <p:spPr>
          <a:xfrm>
            <a:off x="323528" y="2708920"/>
            <a:ext cx="410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 2015 - </a:t>
            </a:r>
            <a:r>
              <a:rPr lang="pt-BR" sz="1600" b="1" dirty="0" err="1" smtClean="0">
                <a:latin typeface="Times New Roman" pitchFamily="18" charset="0"/>
                <a:cs typeface="Times New Roman" pitchFamily="18" charset="0"/>
              </a:rPr>
              <a:t>FlexiMag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- Ventilador Pulmonar Neonatal, Pediátrico e Adulto</a:t>
            </a:r>
          </a:p>
          <a:p>
            <a:pPr algn="just">
              <a:buClr>
                <a:srgbClr val="002060"/>
              </a:buClr>
              <a:buSzPct val="60000"/>
            </a:pP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VCV, PCV, PLV, V-SIMV, P-SIMV, CPAP/PS, </a:t>
            </a:r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DualPAP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, NIV,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Display LCD de 10.4 ou 15 polegadas com </a:t>
            </a:r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touch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screen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Monitor de EtCO2 ou SpO2 com curvas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Sistema de Alarme Inteligente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ARM - Assistência Remonta </a:t>
            </a:r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Magnamed</a:t>
            </a:r>
            <a:endParaRPr lang="pt-B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Ventila pacientes neonatais, pediátricos e adultos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Sensor de concentração de oxigênio interno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Inicia a ventilação instantaneamente ao tocar a figura do tipo de paciente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Ventilação não invasiva (</a:t>
            </a:r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Non-invasive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Ventilation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- NIV)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Monitorização de ventilação completa com todos os gráficos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Unidade compacta que reduz espaço ocupado em UTI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Baixo custo operacional (baixo </a:t>
            </a:r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TCO-Total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Ownership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Nebulizador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e TGI sincronizados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Bateria interna com duração superior a 3 horas</a:t>
            </a:r>
          </a:p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Certificação CE e ANVISA</a:t>
            </a:r>
          </a:p>
        </p:txBody>
      </p:sp>
      <p:pic>
        <p:nvPicPr>
          <p:cNvPr id="41996" name="Picture 12" descr="http://www.magnamed.com.br/images/logo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021887"/>
            <a:ext cx="779847" cy="551129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6300192" y="3573016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O prêmio foi recebido pelo engenheiro </a:t>
            </a:r>
            <a:r>
              <a:rPr lang="pt-BR" sz="1200" b="1" dirty="0" err="1" smtClean="0">
                <a:latin typeface="Times New Roman" pitchFamily="18" charset="0"/>
                <a:cs typeface="Times New Roman" pitchFamily="18" charset="0"/>
              </a:rPr>
              <a:t>Tatsuo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Suzuki,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sócio da empresa junto com </a:t>
            </a:r>
            <a:r>
              <a:rPr lang="pt-BR" sz="1200" b="1" dirty="0" err="1" smtClean="0">
                <a:latin typeface="Times New Roman" pitchFamily="18" charset="0"/>
                <a:cs typeface="Times New Roman" pitchFamily="18" charset="0"/>
              </a:rPr>
              <a:t>Wataru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Ueda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1200" b="1" dirty="0" err="1" smtClean="0">
                <a:latin typeface="Times New Roman" pitchFamily="18" charset="0"/>
                <a:cs typeface="Times New Roman" pitchFamily="18" charset="0"/>
              </a:rPr>
              <a:t>Toru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b="1" dirty="0" err="1" smtClean="0">
                <a:latin typeface="Times New Roman" pitchFamily="18" charset="0"/>
                <a:cs typeface="Times New Roman" pitchFamily="18" charset="0"/>
              </a:rPr>
              <a:t>Miyagi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b="1" dirty="0" err="1" smtClean="0">
                <a:latin typeface="Times New Roman" pitchFamily="18" charset="0"/>
                <a:cs typeface="Times New Roman" pitchFamily="18" charset="0"/>
              </a:rPr>
              <a:t>Kinjo</a:t>
            </a:r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. “Não esperava e fiquei muito contente. Representa o reconhecimento de nossa equipe, que sempre desenvolve produtos inovadores. Eu acredito que inovação é a arma para vencer qualquer obstáculo”.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8" name="Picture 14" descr="rhb_premio_inova_saude_2013_magnamed_oxym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301208"/>
            <a:ext cx="1656184" cy="1242138"/>
          </a:xfrm>
          <a:prstGeom prst="rect">
            <a:avLst/>
          </a:prstGeom>
          <a:noFill/>
        </p:spPr>
      </p:pic>
      <p:sp>
        <p:nvSpPr>
          <p:cNvPr id="28" name="Retângulo 27"/>
          <p:cNvSpPr/>
          <p:nvPr/>
        </p:nvSpPr>
        <p:spPr>
          <a:xfrm>
            <a:off x="5724128" y="6488668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900" dirty="0" smtClean="0">
                <a:latin typeface="Times New Roman" pitchFamily="18" charset="0"/>
                <a:cs typeface="Times New Roman" pitchFamily="18" charset="0"/>
              </a:rPr>
              <a:t>http://www.revistahospitaisbrasil.com.br/destaque-empresarial/magnamed-solucoes-em-ventilacao-pulmonar-e-anestesia/</a:t>
            </a:r>
            <a:endParaRPr lang="pt-BR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569283"/>
            <a:ext cx="828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MONITOR MULTIPARAMÉTRICO</a:t>
            </a:r>
          </a:p>
          <a:p>
            <a:pPr algn="just">
              <a:buClr>
                <a:srgbClr val="002060"/>
              </a:buClr>
              <a:buSzPct val="60000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Graças aos avanços tecnológicos dos últimos anos, a área de saúde pode contar com equipamentos muito modernos, confiáveis e precisos para auxiliar em intervenções e no tratamento de pacientes de diversos setores, como no caso do monitor multiparamétrico, centro cirúrgico, UTI, emergências e etc. O monitor multiparamétrico é um aparelho que apresenta vários parâmetros relacionados ao estado do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paciente: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pressão arterial,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oximetria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eletrocardiograma, respiração, temperatura, saturação de oxigênio entre muitos outros. Ele é utilizado por médicos, enfermeiros,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anestesistas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enfim, todos os envolvidos nas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intervenções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62956" y="0"/>
            <a:ext cx="6192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latin typeface="Times New Roman" pitchFamily="18" charset="0"/>
              </a:rPr>
              <a:t>EVOLUÇÃO DA MEDICINA</a:t>
            </a:r>
            <a:endParaRPr lang="pt-BR" sz="3200" b="1" dirty="0">
              <a:latin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75856" y="6611779"/>
            <a:ext cx="4140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http://iespesenfb.blogspot.com.br/2010/12/monitor-multiparametrico.html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2.bp.blogspot.com/_5kW7KnwF0wg/TP6bO0C5blI/AAAAAAAAAlo/khiGRnHSqek/s1600/Monitor+multiparam%25C3%25A9tr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3456384" cy="256142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 Iluminismo ou Esclarecimento foi um movimento cultural da elite intelectual europeia do século XVIII que procurou mobilizar o poder da razão, a fim de reformar a sociedade e o conhecimento herdado da tradição medieval. Promoveu o intercâmbio intelectual e foi contra a intolerância e os abusos da Igreja e do Estado. Originário do período compreendido entre os anos de 1650 e 1700, o Iluminismo foi despertado pelos filósofos Baruch Spinoza (1632-1677), John Locke(1632-1704), Pierre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Bayle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(1647-1706) e pelo matemático Isaac Newton (1643-1727). Príncipes reinantes, muitas vezes apoiaram e fomentaram figuras do Iluminismo e até mesmo tentaram aplicar as suas ideias de governo. O Iluminismo floresceu até cerca de 1790-1800, após o qual a ênfase na razão deu lugar ao ênfase do romantismo na emoção e um movimento 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Contra-Iluminismo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ganhou força.</a:t>
            </a:r>
          </a:p>
        </p:txBody>
      </p:sp>
      <p:pic>
        <p:nvPicPr>
          <p:cNvPr id="31746" name="Picture 2" descr="http://www.infoescola.com/wp-content/uploads/2009/07/baruch-spin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57465"/>
            <a:ext cx="1870661" cy="2340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11560" y="6611779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http://www.infoescola.com/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4139827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Baruch Spinoza (1632-1677)</a:t>
            </a:r>
            <a:endParaRPr lang="pt-BR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1840" y="6611779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www.portalsophia.org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99792" y="4139827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John Locke(1632-1704)</a:t>
            </a:r>
            <a:endParaRPr lang="pt-BR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www.portalsophia.org/image/posts/2010/velez-rodriguez-locke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046" y="4349433"/>
            <a:ext cx="1872000" cy="2340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067379" y="6611779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netnature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.wordpress.com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16016" y="4139827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Pierre </a:t>
            </a:r>
            <a:r>
              <a:rPr lang="pt-BR" sz="1100" b="1" dirty="0" err="1" smtClean="0">
                <a:latin typeface="Times New Roman" pitchFamily="18" charset="0"/>
                <a:cs typeface="Times New Roman" pitchFamily="18" charset="0"/>
              </a:rPr>
              <a:t>Bayle</a:t>
            </a:r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 (1647-1706)</a:t>
            </a:r>
            <a:endParaRPr lang="pt-BR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netnature.files.wordpress.com/2011/06/pierre-bayle.jpg"/>
          <p:cNvPicPr preferRelativeResize="0">
            <a:picLocks noChangeArrowheads="1"/>
          </p:cNvPicPr>
          <p:nvPr/>
        </p:nvPicPr>
        <p:blipFill>
          <a:blip r:embed="rId4" cstate="print"/>
          <a:srcRect r="23355"/>
          <a:stretch>
            <a:fillRect/>
          </a:stretch>
        </p:blipFill>
        <p:spPr bwMode="auto">
          <a:xfrm>
            <a:off x="4644008" y="4365104"/>
            <a:ext cx="1872208" cy="2340000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7083603" y="6611779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netnature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.wordpress.com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4139827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Isaac Newton (1643-1727)</a:t>
            </a:r>
            <a:endParaRPr lang="pt-BR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2" name="Picture 8" descr="http://g1.globo.com/Noticias/Ciencia/foto/0,,15245848,00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365104"/>
            <a:ext cx="1872000" cy="234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6165304"/>
            <a:ext cx="4824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http://pastoradrianotrajano.blogspot.com.br/2010/08/religiao-e-ciencia-encontros-ou.html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3.bp.blogspot.com/_GePdTNRca7E/THgcg2oFENI/AAAAAAAABeo/gMLrMKUOm34/s1600/20081125151147_CIENCIARELIGI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1" y="692696"/>
            <a:ext cx="6840758" cy="5472608"/>
          </a:xfrm>
          <a:prstGeom prst="rect">
            <a:avLst/>
          </a:prstGeom>
          <a:noFill/>
        </p:spPr>
      </p:pic>
      <p:sp>
        <p:nvSpPr>
          <p:cNvPr id="4" name="WordArt 26"/>
          <p:cNvSpPr>
            <a:spLocks noChangeArrowheads="1" noChangeShapeType="1" noTextEdit="1"/>
          </p:cNvSpPr>
          <p:nvPr/>
        </p:nvSpPr>
        <p:spPr bwMode="auto">
          <a:xfrm>
            <a:off x="1259632" y="764704"/>
            <a:ext cx="2672309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2800" b="1" kern="1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/>
                <a:cs typeface="Times New Roman"/>
              </a:rPr>
              <a:t>Obrigado</a:t>
            </a:r>
          </a:p>
        </p:txBody>
      </p:sp>
      <p:sp>
        <p:nvSpPr>
          <p:cNvPr id="5" name="WordArt 26"/>
          <p:cNvSpPr>
            <a:spLocks noChangeArrowheads="1" noChangeShapeType="1" noTextEdit="1"/>
          </p:cNvSpPr>
          <p:nvPr/>
        </p:nvSpPr>
        <p:spPr bwMode="auto">
          <a:xfrm>
            <a:off x="5076056" y="5661248"/>
            <a:ext cx="2672309" cy="319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2800" b="1" kern="1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/>
                <a:cs typeface="Times New Roman"/>
              </a:rPr>
              <a:t>egsoares@fmrp.usp.br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53168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 centro do Iluminismo foi a França, onde foi baseado nos salões e culminou com a grande 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Encyclopédie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(1751-1772) editada por Denis Diderot (1713-1784) e Jean Le Rond d'Alembert (1717-1783) com contribuições de centenas de líderes filosóficos (intelectuais), tais como Voltaire (1694-1778) e Montesquieu (1689-1755). Cerca de 25.000 cópias do conjunto de 35 volumes foram vendidos, metade deles fora da França. As novas forças intelectuais se espalharam para os centros urbanos em toda a Europa, nomeadamente Inglaterra, Escócia, os estados alemães, Países Baixos, Rússia, Itália, Áustria e Espanha, em seguida, saltou o Atlântico em colônias europeias, onde influenciou Benjamin Franklin e Thomas Jefferson, entre muitos outros, e desempenhou um papel importante na Revolução Americana. Os ideais políticos influenciaram a Declaração de Independência dos Estados Unidos, a Carta dos Direitos dos Estados Unidos, a Declaração Francesa dos Direitos do Homem e do Cidadão e a Constituição Polaco-Lituana de 03/05/1791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9333" y="6656097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www.draughtshistory.nl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draughtshistory.nl/Diderotde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861417"/>
            <a:ext cx="990181" cy="1836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51520" y="4492186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Denis Diderot (1713-1784)</a:t>
            </a:r>
            <a:r>
              <a:rPr lang="pt-BR" sz="1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t-BR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11760" y="6656097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www.techno-science.net 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23728" y="449218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Jean Le Rond </a:t>
            </a:r>
            <a:r>
              <a:rPr lang="pt-BR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d'Alembert (1717-1783)</a:t>
            </a:r>
            <a:endParaRPr lang="pt-BR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t1.gstatic.com/images?q=tbn:ANd9GcTMdtXM41umxrAegKWY_mA9D-GMWaBsA6a_7EjyDEWx_jmtC-Hl4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913" y="4861417"/>
            <a:ext cx="1476000" cy="1836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328084" y="6656097"/>
            <a:ext cx="972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kdfrases.com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88679" y="4492186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Voltaire (1694 -1778)</a:t>
            </a:r>
            <a:endParaRPr lang="pt-BR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6" descr="http://kdfrases.com/imagens/voltaire.jpg"/>
          <p:cNvPicPr preferRelativeResize="0">
            <a:picLocks noChangeArrowheads="1"/>
          </p:cNvPicPr>
          <p:nvPr/>
        </p:nvPicPr>
        <p:blipFill>
          <a:blip r:embed="rId4" cstate="print"/>
          <a:srcRect l="1367" r="5788"/>
          <a:stretch>
            <a:fillRect/>
          </a:stretch>
        </p:blipFill>
        <p:spPr bwMode="auto">
          <a:xfrm>
            <a:off x="4698093" y="4861417"/>
            <a:ext cx="1476000" cy="183600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7136817" y="6656097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www.emersonkent.com 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911828" y="4492186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Montesquieu (1689-1755)</a:t>
            </a:r>
            <a:endParaRPr lang="pt-BR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8" descr="https://encrypted-tbn0.gstatic.com/images?q=tbn:ANd9GcSuNvRSKG44TwFppno97c9av2VdPAweo6SWLxIxd8ZI1iAb1CLR"/>
          <p:cNvPicPr preferRelativeResize="0">
            <a:picLocks noChangeArrowheads="1"/>
          </p:cNvPicPr>
          <p:nvPr/>
        </p:nvPicPr>
        <p:blipFill>
          <a:blip r:embed="rId5" cstate="print"/>
          <a:srcRect l="7844" r="13716"/>
          <a:stretch>
            <a:fillRect/>
          </a:stretch>
        </p:blipFill>
        <p:spPr bwMode="auto">
          <a:xfrm>
            <a:off x="7020272" y="4861417"/>
            <a:ext cx="1476000" cy="1836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348880"/>
            <a:ext cx="324036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Século XVIII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Revolução Francesa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Guerras Napoleônicas</a:t>
            </a:r>
          </a:p>
        </p:txBody>
      </p:sp>
      <p:pic>
        <p:nvPicPr>
          <p:cNvPr id="33794" name="Picture 2" descr="Napoleon in His Stud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2607"/>
            <a:ext cx="3389362" cy="561278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004048" y="625248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O Imperador Napoleão em seus estudos em 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Tulherias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, de Jacques-Louis David.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20072" y="6611779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http://pt.wikipedia.org/wiki/Napole</a:t>
            </a:r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ão_Bonaparte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88640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Século XIX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Independência da América Espanhola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Guerra civil dos Estados Unidos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Unificação da Itália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Unificação da Alemanha</a:t>
            </a:r>
          </a:p>
        </p:txBody>
      </p:sp>
      <p:pic>
        <p:nvPicPr>
          <p:cNvPr id="37890" name="Picture 2" descr="http://4.bp.blogspot.com/-KzqNhvoHoNo/UC2R02bHO0I/AAAAAAAABR0/WM_zbyyaSBo/s200/untitlednnnnnnnn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94746"/>
            <a:ext cx="2628292" cy="3458279"/>
          </a:xfrm>
          <a:prstGeom prst="rect">
            <a:avLst/>
          </a:prstGeom>
          <a:noFill/>
        </p:spPr>
      </p:pic>
      <p:pic>
        <p:nvPicPr>
          <p:cNvPr id="37892" name="Picture 4" descr="http://1.bp.blogspot.com/-P02T3jUU0PI/UC2W0pRBfyI/AAAAAAAABSo/sFDhwWSDWZc/s200/CivilW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94747"/>
            <a:ext cx="5256584" cy="349563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483768" y="642313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http://zarabranquinha.blogspot.com.br/2012/08/uma-comovente-historia.html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88640"/>
            <a:ext cx="4104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  <a:buSzPct val="60000"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Século XX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Belle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Époque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Primeira Guerra Mundial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Revolução Russa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Crise de 1929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Modernismo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Comunismo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Fascismo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Nazismo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Guerra Civil Espanhola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Segunda Guerra Mundial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40152" y="6525344"/>
            <a:ext cx="1895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err="1" smtClean="0">
                <a:latin typeface="Times New Roman" pitchFamily="18" charset="0"/>
                <a:cs typeface="Times New Roman" pitchFamily="18" charset="0"/>
              </a:rPr>
              <a:t>perversaodaordem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.blogspot.com 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00192" y="3429000"/>
            <a:ext cx="18646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Times New Roman" pitchFamily="18" charset="0"/>
                <a:cs typeface="Times New Roman" pitchFamily="18" charset="0"/>
              </a:rPr>
              <a:t>www.portalsaofrancisco.com.br </a:t>
            </a:r>
          </a:p>
        </p:txBody>
      </p:sp>
      <p:pic>
        <p:nvPicPr>
          <p:cNvPr id="40962" name="Picture 2" descr="http://www.portalsaofrancisco.com.br/alfa/capas/historia-geral/imagens/naz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2656"/>
            <a:ext cx="2174399" cy="3096344"/>
          </a:xfrm>
          <a:prstGeom prst="rect">
            <a:avLst/>
          </a:prstGeom>
          <a:noFill/>
        </p:spPr>
      </p:pic>
      <p:pic>
        <p:nvPicPr>
          <p:cNvPr id="40964" name="Picture 4" descr="http://4.bp.blogspot.com/-jhFnOCPDJhM/UNxIhC_Li9I/AAAAAAAAAGM/6cZ5lsiGQc4/s1600/camp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3672408" cy="27353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3.bp.blogspot.com/-Jzvnv3zzzPk/Tpq-KA9-aPI/AAAAAAAACPI/BXHZNXB-vKU/s400/11_set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408712" cy="4806534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467544" y="188640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Século XXI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Atentados de 11 de setembro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Guerra ao Terror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60000"/>
              <a:buFont typeface="Wingdings" pitchFamily="2" charset="2"/>
              <a:buChar char="v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Revolução Digital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3779912" y="6611779"/>
            <a:ext cx="41569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http://geoconceicao.blogspot.com.br/2011/10/atentados-terroristas-2001.html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628106" y="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latin typeface="Times New Roman" pitchFamily="18" charset="0"/>
              </a:rPr>
              <a:t>MICROBIOLOGIA</a:t>
            </a:r>
          </a:p>
        </p:txBody>
      </p:sp>
      <p:pic>
        <p:nvPicPr>
          <p:cNvPr id="4100" name="Picture 7" descr="Emil Adolf von Behring">
            <a:hlinkClick r:id="rId2" tooltip="&quot;Emil Adolf von Behring&quot;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25463" y="1171575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1835150" y="2244725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Emil Adolf von Behring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 (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1854-1917) Alemanha 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Soro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anti-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diftérico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 Prêmio Nobel de Medicina em 1901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1673225" y="4170363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latin typeface="Times New Roman" pitchFamily="18" charset="0"/>
                <a:cs typeface="Times New Roman" pitchFamily="18" charset="0"/>
              </a:rPr>
              <a:t>Ilya Ilyich Mechnikov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–  (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1845-1916) Rússia 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Fagocitose de bactérias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 Prêmio Nobel de Medicina em 1908</a:t>
            </a:r>
          </a:p>
        </p:txBody>
      </p:sp>
      <p:pic>
        <p:nvPicPr>
          <p:cNvPr id="4103" name="Picture 14" descr="Ilya Ilyich Mechnikov">
            <a:hlinkClick r:id="rId5" tooltip="&quot;Ilya Ilyich Mechnikov&quot;"/>
          </p:cNvPr>
          <p:cNvPicPr>
            <a:picLocks noChangeAspect="1" noChangeArrowheads="1"/>
          </p:cNvPicPr>
          <p:nvPr/>
        </p:nvPicPr>
        <p:blipFill>
          <a:blip r:embed="rId6" cstate="print"/>
          <a:srcRect t="8408"/>
          <a:stretch>
            <a:fillRect/>
          </a:stretch>
        </p:blipFill>
        <p:spPr bwMode="auto">
          <a:xfrm>
            <a:off x="525463" y="3116263"/>
            <a:ext cx="11604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463" y="4930775"/>
            <a:ext cx="113188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1638300" y="5902325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 dirty="0">
                <a:latin typeface="Times New Roman" pitchFamily="18" charset="0"/>
                <a:cs typeface="Times New Roman" pitchFamily="18" charset="0"/>
              </a:rPr>
              <a:t>Stanley B. Prusiner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 (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1942 –(71 anos)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USA 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Descoberta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 Prêmio Nobel de Medicina em 1997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1795</Words>
  <Application>Microsoft Office PowerPoint</Application>
  <PresentationFormat>Apresentação na tela (4:3)</PresentationFormat>
  <Paragraphs>216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EGS</dc:creator>
  <cp:lastModifiedBy>EGS</cp:lastModifiedBy>
  <cp:revision>94</cp:revision>
  <dcterms:created xsi:type="dcterms:W3CDTF">2013-05-21T17:56:20Z</dcterms:created>
  <dcterms:modified xsi:type="dcterms:W3CDTF">2015-08-27T15:40:55Z</dcterms:modified>
</cp:coreProperties>
</file>