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58" r:id="rId5"/>
    <p:sldId id="282" r:id="rId6"/>
    <p:sldId id="267" r:id="rId7"/>
    <p:sldId id="265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80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E25378-E3EA-4F43-8B1A-54380A2AC2A9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49CD6F-FDD6-47F2-AE5F-AA1955E2CD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tchinsweb.me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07355"/>
            <a:ext cx="8136904" cy="1470025"/>
          </a:xfrm>
        </p:spPr>
        <p:txBody>
          <a:bodyPr/>
          <a:lstStyle/>
          <a:p>
            <a:r>
              <a:rPr lang="pt-BR" sz="2800" dirty="0" smtClean="0"/>
              <a:t>A natureza das linguagens documentárias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HUTCHINS (1975)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1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92896"/>
            <a:ext cx="7848872" cy="424847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altLang="pt-BR" sz="2800" dirty="0" smtClean="0"/>
              <a:t>L</a:t>
            </a:r>
            <a:r>
              <a:rPr lang="en-US" altLang="pt-BR" sz="2800" dirty="0" err="1" smtClean="0"/>
              <a:t>i</a:t>
            </a:r>
            <a:r>
              <a:rPr lang="pt-BR" altLang="pt-BR" sz="2800" dirty="0" err="1" smtClean="0"/>
              <a:t>nguagem</a:t>
            </a:r>
            <a:r>
              <a:rPr lang="pt-BR" altLang="pt-BR" sz="2800" dirty="0" smtClean="0"/>
              <a:t> documentária:</a:t>
            </a:r>
          </a:p>
          <a:p>
            <a:pPr marL="0" indent="0" algn="just" eaLnBrk="1" hangingPunct="1">
              <a:buNone/>
            </a:pPr>
            <a:r>
              <a:rPr lang="en-US" altLang="pt-BR" sz="2800" dirty="0"/>
              <a:t>	</a:t>
            </a:r>
            <a:r>
              <a:rPr lang="en-US" altLang="pt-BR" sz="2800" dirty="0" smtClean="0"/>
              <a:t>R</a:t>
            </a:r>
            <a:r>
              <a:rPr lang="pt-BR" altLang="pt-BR" sz="2800" dirty="0" smtClean="0"/>
              <a:t>elação significante/significado estabelecida por “regras </a:t>
            </a:r>
            <a:r>
              <a:rPr lang="pt-BR" altLang="pt-BR" sz="2800" i="1" dirty="0" smtClean="0"/>
              <a:t>de jure”</a:t>
            </a:r>
          </a:p>
          <a:p>
            <a:pPr marL="0" indent="0" algn="just" eaLnBrk="1" hangingPunct="1">
              <a:buNone/>
            </a:pPr>
            <a:r>
              <a:rPr lang="pt-BR" altLang="pt-BR" sz="2800" i="1" dirty="0" smtClean="0"/>
              <a:t> - DESCRITORES</a:t>
            </a:r>
          </a:p>
          <a:p>
            <a:pPr algn="just" eaLnBrk="1" hangingPunct="1"/>
            <a:endParaRPr lang="pt-BR" altLang="pt-BR" sz="2800" dirty="0"/>
          </a:p>
          <a:p>
            <a:pPr marL="0" indent="0" algn="just">
              <a:buNone/>
            </a:pPr>
            <a:r>
              <a:rPr lang="pt-BR" altLang="pt-BR" sz="2800" dirty="0"/>
              <a:t>L</a:t>
            </a:r>
            <a:r>
              <a:rPr lang="pt-BR" altLang="pt-BR" sz="2800" dirty="0" smtClean="0"/>
              <a:t>inguagem natural:</a:t>
            </a:r>
          </a:p>
          <a:p>
            <a:pPr marL="0" indent="0" algn="just">
              <a:buNone/>
            </a:pPr>
            <a:r>
              <a:rPr lang="en-US" altLang="pt-BR" sz="2800" dirty="0" smtClean="0"/>
              <a:t>R</a:t>
            </a:r>
            <a:r>
              <a:rPr lang="pt-BR" altLang="pt-BR" sz="2800" dirty="0" smtClean="0"/>
              <a:t>elação </a:t>
            </a:r>
            <a:r>
              <a:rPr lang="pt-BR" altLang="pt-BR" sz="2800" dirty="0"/>
              <a:t>significante/significado </a:t>
            </a:r>
            <a:r>
              <a:rPr lang="pt-BR" altLang="pt-BR" sz="2800" dirty="0" smtClean="0"/>
              <a:t>estabelecida </a:t>
            </a:r>
            <a:r>
              <a:rPr lang="pt-BR" altLang="pt-BR" sz="2800" dirty="0"/>
              <a:t>por “regras </a:t>
            </a:r>
            <a:r>
              <a:rPr lang="pt-BR" altLang="pt-BR" sz="2800" i="1" dirty="0"/>
              <a:t>de </a:t>
            </a:r>
            <a:r>
              <a:rPr lang="pt-BR" altLang="pt-BR" sz="2800" i="1" dirty="0" smtClean="0"/>
              <a:t>facto”</a:t>
            </a:r>
            <a:endParaRPr lang="pt-BR" altLang="pt-BR" sz="2800" i="1" dirty="0"/>
          </a:p>
          <a:p>
            <a:pPr marL="0" indent="0" algn="just" eaLnBrk="1" hangingPunct="1">
              <a:buNone/>
            </a:pPr>
            <a:r>
              <a:rPr lang="pt-BR" altLang="pt-BR" sz="2800" dirty="0" smtClean="0"/>
              <a:t>- PALAVRAS</a:t>
            </a:r>
          </a:p>
          <a:p>
            <a:pPr algn="just" eaLnBrk="1" hangingPunct="1">
              <a:buFont typeface="+mj-lt"/>
              <a:buAutoNum type="arabicPeriod"/>
            </a:pP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208912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Linguagem Documentária / Linguagem Natural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825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852936"/>
            <a:ext cx="7848872" cy="38884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dirty="0" smtClean="0"/>
              <a:t>Linguagem Natural pode funcionar como metalinguagem, ou seja, pode “falar” de outra linguagem. (Exemplo: Utilizo o português para falar de biologia)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 smtClean="0"/>
              <a:t>Linguagem Documentária não funciona como metalinguagem de si própria. </a:t>
            </a:r>
          </a:p>
          <a:p>
            <a:pPr algn="just" eaLnBrk="1" hangingPunct="1"/>
            <a:r>
              <a:rPr lang="pt-BR" altLang="pt-BR" dirty="0" smtClean="0"/>
              <a:t>FALAS-SE DELA POR MEIO DA </a:t>
            </a:r>
            <a:r>
              <a:rPr lang="pt-BR" altLang="pt-BR" dirty="0" smtClean="0"/>
              <a:t>LINGUAGEM NATURAL e de </a:t>
            </a:r>
            <a:r>
              <a:rPr lang="pt-BR" altLang="pt-BR" dirty="0"/>
              <a:t>o</a:t>
            </a:r>
            <a:r>
              <a:rPr lang="pt-BR" altLang="pt-BR" dirty="0" smtClean="0"/>
              <a:t>utras </a:t>
            </a:r>
            <a:r>
              <a:rPr lang="pt-BR" altLang="pt-BR" dirty="0" smtClean="0"/>
              <a:t>linguagens (LINGUAGEM DE ESPECIALIDADE)</a:t>
            </a:r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91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396044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altLang="pt-BR" dirty="0" smtClean="0"/>
              <a:t>Linguagem Documentária:  linguagem artificial, construída, para designar funções específicas de descrição e acesso à </a:t>
            </a:r>
            <a:r>
              <a:rPr lang="pt-BR" altLang="pt-BR" dirty="0" smtClean="0"/>
              <a:t>informação.</a:t>
            </a:r>
            <a:endParaRPr lang="pt-BR" altLang="pt-BR" dirty="0" smtClean="0"/>
          </a:p>
          <a:p>
            <a:pPr algn="just" eaLnBrk="1" hangingPunct="1"/>
            <a:r>
              <a:rPr lang="pt-BR" altLang="pt-BR" dirty="0" smtClean="0"/>
              <a:t>Controle da significação (limitação da semiose)</a:t>
            </a: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Monossemia: Um termo representa apenas um conceito e vice-versa.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Exemplo: Em um tesauro sobre frutas, MANGA pode ser representada por  FRUTA (deslocamento genérico</a:t>
            </a:r>
            <a:r>
              <a:rPr lang="pt-BR" altLang="pt-BR" dirty="0" smtClean="0"/>
              <a:t>).</a:t>
            </a: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Exemplo: Em um tesauro sobre moda, manga pode ser parte de </a:t>
            </a:r>
            <a:r>
              <a:rPr lang="pt-BR" altLang="pt-BR" dirty="0" smtClean="0"/>
              <a:t>vestimenta.</a:t>
            </a: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6480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95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3888432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pt-BR" altLang="pt-BR" dirty="0" smtClean="0"/>
              <a:t>Linguagens Artificiais como a Linguagem Documentária são criadas para preencher funções </a:t>
            </a:r>
            <a:r>
              <a:rPr lang="pt-BR" altLang="pt-BR" dirty="0" smtClean="0"/>
              <a:t>particulares.</a:t>
            </a: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Linguagens documentárias devem ser “mais” eficientes que as linguagens naturais pois:</a:t>
            </a:r>
          </a:p>
          <a:p>
            <a:pPr algn="just" eaLnBrk="1" hangingPunct="1"/>
            <a:r>
              <a:rPr lang="pt-BR" altLang="pt-BR" dirty="0" smtClean="0"/>
              <a:t>Devem reduzir ou eliminar a redundância e a ambiguidade da linguagem natural;</a:t>
            </a:r>
          </a:p>
          <a:p>
            <a:pPr algn="just" eaLnBrk="1" hangingPunct="1"/>
            <a:r>
              <a:rPr lang="pt-BR" altLang="pt-BR" dirty="0" smtClean="0"/>
              <a:t>Buscam “normalizar/padronizar”  termos</a:t>
            </a:r>
          </a:p>
          <a:p>
            <a:pPr algn="just" eaLnBrk="1" hangingPunct="1"/>
            <a:r>
              <a:rPr lang="pt-BR" altLang="pt-BR" dirty="0" smtClean="0"/>
              <a:t>CDD/CDU (sistemas de notações especiais).</a:t>
            </a:r>
          </a:p>
          <a:p>
            <a:pPr algn="just" eaLnBrk="1" hangingPunct="1"/>
            <a:r>
              <a:rPr lang="pt-BR" altLang="pt-BR" dirty="0" smtClean="0"/>
              <a:t>(dupla codificação, coexistência de dois sistemas de significação</a:t>
            </a:r>
            <a:r>
              <a:rPr lang="pt-BR" altLang="pt-BR" dirty="0" smtClean="0"/>
              <a:t>)</a:t>
            </a: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Linguagem Documentária /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8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47564" y="1844824"/>
            <a:ext cx="7848872" cy="5184576"/>
          </a:xfrm>
        </p:spPr>
        <p:txBody>
          <a:bodyPr>
            <a:normAutofit/>
          </a:bodyPr>
          <a:lstStyle/>
          <a:p>
            <a:pPr algn="just"/>
            <a:r>
              <a:rPr lang="pt-BR" altLang="pt-BR" dirty="0" smtClean="0"/>
              <a:t>Função </a:t>
            </a:r>
            <a:r>
              <a:rPr lang="pt-BR" altLang="pt-BR" dirty="0" smtClean="0"/>
              <a:t>informativa ou referencial: </a:t>
            </a:r>
            <a:r>
              <a:rPr lang="pt-BR" altLang="pt-BR" dirty="0"/>
              <a:t>c</a:t>
            </a:r>
            <a:r>
              <a:rPr lang="pt-BR" altLang="pt-BR" dirty="0" smtClean="0"/>
              <a:t>omunicar informação (ciência)</a:t>
            </a:r>
          </a:p>
          <a:p>
            <a:pPr algn="just"/>
            <a:r>
              <a:rPr lang="pt-BR" altLang="pt-BR" dirty="0" smtClean="0"/>
              <a:t>Função poética (estética)</a:t>
            </a:r>
          </a:p>
          <a:p>
            <a:pPr algn="just"/>
            <a:r>
              <a:rPr lang="pt-BR" altLang="pt-BR" dirty="0" smtClean="0"/>
              <a:t>Função emotiva</a:t>
            </a:r>
          </a:p>
          <a:p>
            <a:pPr algn="just"/>
            <a:r>
              <a:rPr lang="pt-BR" altLang="pt-BR" dirty="0" smtClean="0"/>
              <a:t>Função conativa (persuasão) </a:t>
            </a:r>
            <a:r>
              <a:rPr lang="en-US" altLang="pt-BR" dirty="0" smtClean="0"/>
              <a:t>–</a:t>
            </a:r>
            <a:r>
              <a:rPr lang="pt-BR" altLang="pt-BR" dirty="0" smtClean="0"/>
              <a:t> </a:t>
            </a:r>
            <a:r>
              <a:rPr lang="pt-BR" altLang="pt-BR" dirty="0" smtClean="0"/>
              <a:t>imperativo</a:t>
            </a:r>
            <a:endParaRPr lang="pt-BR" altLang="pt-BR" dirty="0" smtClean="0"/>
          </a:p>
          <a:p>
            <a:pPr algn="just"/>
            <a:r>
              <a:rPr lang="pt-BR" altLang="pt-BR" dirty="0" smtClean="0"/>
              <a:t>Função fática (contato)</a:t>
            </a:r>
          </a:p>
          <a:p>
            <a:pPr algn="just"/>
            <a:r>
              <a:rPr lang="pt-BR" altLang="pt-BR" dirty="0" smtClean="0"/>
              <a:t>Função metalinguística</a:t>
            </a:r>
          </a:p>
          <a:p>
            <a:pPr algn="just"/>
            <a:endParaRPr lang="pt-BR" altLang="pt-BR" dirty="0"/>
          </a:p>
          <a:p>
            <a:pPr marL="0" indent="0" algn="just">
              <a:buNone/>
            </a:pPr>
            <a:r>
              <a:rPr lang="pt-BR" altLang="pt-BR" dirty="0" smtClean="0"/>
              <a:t>Jakobson (as seis funções da linguagem)</a:t>
            </a:r>
          </a:p>
          <a:p>
            <a:pPr marL="0" indent="0" algn="just">
              <a:buNone/>
            </a:pPr>
            <a:r>
              <a:rPr lang="pt-BR" altLang="pt-BR" dirty="0" smtClean="0"/>
              <a:t>Características:</a:t>
            </a:r>
          </a:p>
          <a:p>
            <a:pPr marL="0" indent="0" algn="just">
              <a:buNone/>
            </a:pPr>
            <a:r>
              <a:rPr lang="pt-BR" altLang="pt-BR" dirty="0" smtClean="0"/>
              <a:t>Polissemia / Ambiguidade</a:t>
            </a:r>
          </a:p>
          <a:p>
            <a:pPr marL="0" indent="0" algn="just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5040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Funções da Linguagem Natural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664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altLang="pt-BR" dirty="0" smtClean="0"/>
          </a:p>
          <a:p>
            <a:pPr marL="0" indent="0" algn="just">
              <a:buNone/>
            </a:pPr>
            <a:r>
              <a:rPr lang="pt-BR" altLang="pt-BR" sz="2800" dirty="0"/>
              <a:t>C</a:t>
            </a:r>
            <a:r>
              <a:rPr lang="pt-BR" altLang="pt-BR" sz="2800" dirty="0" smtClean="0"/>
              <a:t>anal de comunicação entre documentos e leitores </a:t>
            </a:r>
            <a:r>
              <a:rPr lang="en-US" altLang="pt-BR" sz="2800" dirty="0" smtClean="0"/>
              <a:t>–</a:t>
            </a:r>
            <a:r>
              <a:rPr lang="pt-BR" altLang="pt-BR" sz="2800" dirty="0" smtClean="0"/>
              <a:t> função informativa, referencial </a:t>
            </a:r>
          </a:p>
          <a:p>
            <a:pPr algn="just" eaLnBrk="1" hangingPunct="1"/>
            <a:r>
              <a:rPr lang="pt-BR" altLang="pt-BR" sz="2800" dirty="0" smtClean="0"/>
              <a:t>Representa informação.</a:t>
            </a:r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Funções das Linguagens Documentárias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78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36912"/>
            <a:ext cx="7848872" cy="324036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Tx/>
              <a:buChar char="•"/>
            </a:pPr>
            <a:r>
              <a:rPr lang="pt-BR" altLang="pt-BR" sz="2800" dirty="0"/>
              <a:t>P</a:t>
            </a:r>
            <a:r>
              <a:rPr lang="pt-BR" altLang="pt-BR" sz="2800" dirty="0" smtClean="0"/>
              <a:t>ropósito de um sistema de informação: fornecer aos usuários documentos que sejam interessantes para </a:t>
            </a:r>
            <a:r>
              <a:rPr lang="pt-BR" altLang="pt-BR" sz="2800" dirty="0" smtClean="0"/>
              <a:t>eles.</a:t>
            </a:r>
            <a:endParaRPr lang="pt-BR" altLang="pt-BR" sz="2800" dirty="0" smtClean="0"/>
          </a:p>
          <a:p>
            <a:pPr algn="just" eaLnBrk="1" hangingPunct="1">
              <a:buFontTx/>
              <a:buChar char="•"/>
            </a:pPr>
            <a:endParaRPr lang="pt-BR" altLang="pt-BR" sz="2800" dirty="0" smtClean="0"/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Critérios de validação: relevância, precisão,  </a:t>
            </a:r>
            <a:r>
              <a:rPr lang="pt-BR" altLang="pt-BR" sz="2800" dirty="0" err="1" smtClean="0"/>
              <a:t>revocação</a:t>
            </a:r>
            <a:r>
              <a:rPr lang="pt-BR" altLang="pt-BR" sz="2800" dirty="0" smtClean="0"/>
              <a:t>).</a:t>
            </a:r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- Avaliação: quantitativa, qualitativa.</a:t>
            </a:r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- quantitativa: capacidade de discriminar </a:t>
            </a:r>
            <a:r>
              <a:rPr lang="pt-BR" altLang="pt-BR" sz="2800" dirty="0" smtClean="0"/>
              <a:t>informação.</a:t>
            </a:r>
            <a:endParaRPr lang="pt-BR" altLang="pt-BR" sz="2800" dirty="0" smtClean="0"/>
          </a:p>
          <a:p>
            <a:pPr algn="just" eaLnBrk="1" hangingPunct="1">
              <a:buFontTx/>
              <a:buChar char="•"/>
            </a:pPr>
            <a:r>
              <a:rPr lang="pt-BR" altLang="pt-BR" sz="2800" dirty="0" smtClean="0"/>
              <a:t>- qualitativa: efeitos de sentido produzidos.</a:t>
            </a:r>
          </a:p>
          <a:p>
            <a:pPr marL="0" indent="0" algn="just" eaLnBrk="1" hangingPunct="1">
              <a:buNone/>
            </a:pP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marL="0" indent="0" algn="just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5040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Sistemas de Informação</a:t>
            </a:r>
            <a:endParaRPr lang="pt-BR" sz="2800" dirty="0"/>
          </a:p>
        </p:txBody>
      </p:sp>
      <p:sp>
        <p:nvSpPr>
          <p:cNvPr id="2" name="Seta para a direita 1"/>
          <p:cNvSpPr/>
          <p:nvPr/>
        </p:nvSpPr>
        <p:spPr>
          <a:xfrm>
            <a:off x="6588224" y="3429000"/>
            <a:ext cx="194421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6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47564" y="2204864"/>
            <a:ext cx="7848872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000" dirty="0" smtClean="0"/>
              <a:t>Sistemas </a:t>
            </a:r>
            <a:r>
              <a:rPr lang="pt-BR" altLang="pt-BR" sz="2000" dirty="0" err="1" smtClean="0"/>
              <a:t>pré</a:t>
            </a:r>
            <a:r>
              <a:rPr lang="pt-BR" altLang="pt-BR" sz="2000" dirty="0" err="1"/>
              <a:t>-</a:t>
            </a:r>
            <a:r>
              <a:rPr lang="pt-BR" altLang="pt-BR" sz="2000" dirty="0" err="1" smtClean="0"/>
              <a:t>coordenados</a:t>
            </a:r>
            <a:r>
              <a:rPr lang="pt-BR" altLang="pt-BR" sz="2000" dirty="0" smtClean="0"/>
              <a:t>: compostos de assuntos </a:t>
            </a:r>
          </a:p>
          <a:p>
            <a:pPr marL="0" indent="0" algn="just">
              <a:buNone/>
            </a:pPr>
            <a:r>
              <a:rPr lang="pt-BR" altLang="pt-BR" sz="2000" dirty="0" smtClean="0"/>
              <a:t>(sintagmas: temas + lugar/tempo +idioma)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000" dirty="0" smtClean="0"/>
              <a:t>Vários conceitos compõem um assunto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000" dirty="0" smtClean="0"/>
              <a:t>- </a:t>
            </a:r>
            <a:r>
              <a:rPr lang="en-US" sz="2000" dirty="0" smtClean="0"/>
              <a:t>CABEÇALHOS</a:t>
            </a:r>
            <a:r>
              <a:rPr lang="pt-BR" sz="2000" dirty="0" smtClean="0"/>
              <a:t> DE ASSUNTOS, SÍMBOLOS DE SISTEMAS DE CLASSIFICAÇÃO</a:t>
            </a:r>
            <a:endParaRPr lang="pt-BR" sz="2000" dirty="0"/>
          </a:p>
          <a:p>
            <a:pPr marL="0" indent="0" algn="just">
              <a:lnSpc>
                <a:spcPct val="80000"/>
              </a:lnSpc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marL="0" indent="0" algn="just" eaLnBrk="1" hangingPunct="1">
              <a:buNone/>
            </a:pPr>
            <a:endParaRPr lang="pt-BR" altLang="pt-BR" sz="2000" dirty="0"/>
          </a:p>
          <a:p>
            <a:pPr marL="0" indent="0" algn="just" eaLnBrk="1" hangingPunct="1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Sistemas </a:t>
            </a:r>
            <a:r>
              <a:rPr lang="pt-BR" sz="2400" dirty="0" err="1" smtClean="0"/>
              <a:t>Pré-Coordenados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684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90159" y="2852936"/>
            <a:ext cx="78488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Unidades = descritores </a:t>
            </a:r>
          </a:p>
          <a:p>
            <a:pPr marL="0" indent="0" algn="just">
              <a:buNone/>
            </a:pPr>
            <a:r>
              <a:rPr lang="pt-BR" sz="2800" dirty="0" smtClean="0"/>
              <a:t>(termos de linguagens de especialidade + sintaxe)</a:t>
            </a:r>
          </a:p>
          <a:p>
            <a:pPr marL="0" indent="0" algn="just">
              <a:buNone/>
            </a:pPr>
            <a:endParaRPr lang="pt-BR" altLang="pt-BR" sz="2800" dirty="0" smtClean="0"/>
          </a:p>
          <a:p>
            <a:pPr marL="0" indent="0" algn="just">
              <a:buNone/>
            </a:pPr>
            <a:r>
              <a:rPr lang="pt-BR" altLang="pt-BR" sz="2800" dirty="0" smtClean="0"/>
              <a:t>Exemplo: Sistema UNITERMO, tesauros.</a:t>
            </a:r>
          </a:p>
          <a:p>
            <a:pPr marL="0" indent="0" algn="just" eaLnBrk="1" hangingPunct="1">
              <a:buNone/>
            </a:pP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sz="2800" dirty="0" smtClean="0"/>
          </a:p>
          <a:p>
            <a:pPr marL="0" indent="0" algn="just">
              <a:buNone/>
            </a:pPr>
            <a:endParaRPr lang="pt-BR" altLang="pt-BR" sz="2800" dirty="0" smtClean="0"/>
          </a:p>
          <a:p>
            <a:pPr algn="just" eaLnBrk="1" hangingPunct="1"/>
            <a:endParaRPr lang="pt-BR" altLang="pt-BR" sz="2800" dirty="0" smtClean="0"/>
          </a:p>
          <a:p>
            <a:pPr algn="just" eaLnBrk="1" hangingPunct="1"/>
            <a:endParaRPr lang="pt-BR" altLang="pt-BR" sz="28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Sistemas pós-coordenados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613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90159" y="2708920"/>
            <a:ext cx="7848872" cy="38884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dirty="0" smtClean="0"/>
              <a:t>Compatibilizam: linguagem de especialidade, linguagem natural, linguagem do documento, linguagem do usuários)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 smtClean="0"/>
              <a:t>Linguagens documentárias: sistemas de significação complexos, construídos por regras de jure, fundamentadas em critérios lógico-semânticos.</a:t>
            </a:r>
            <a:endParaRPr lang="pt-BR" altLang="pt-BR" sz="2800" dirty="0" smtClean="0"/>
          </a:p>
          <a:p>
            <a:pPr marL="0" indent="0" algn="just" eaLnBrk="1" hangingPunct="1">
              <a:buNone/>
            </a:pPr>
            <a:r>
              <a:rPr lang="pt-BR" altLang="pt-BR" sz="2800" dirty="0" smtClean="0"/>
              <a:t>(os demais capítulos da obra de </a:t>
            </a:r>
            <a:r>
              <a:rPr lang="pt-BR" altLang="pt-BR" sz="2800" dirty="0" err="1" smtClean="0"/>
              <a:t>Hutchins</a:t>
            </a:r>
            <a:r>
              <a:rPr lang="pt-BR" altLang="pt-BR" sz="2800" dirty="0" smtClean="0"/>
              <a:t> exploram esses fundamentos)</a:t>
            </a:r>
          </a:p>
          <a:p>
            <a:pPr algn="just" eaLnBrk="1" hangingPunct="1">
              <a:buFontTx/>
              <a:buChar char="-"/>
            </a:pPr>
            <a:r>
              <a:rPr lang="pt-BR" altLang="pt-BR" sz="2800" dirty="0" smtClean="0"/>
              <a:t>As normas de construção de vocabulários controlados: sistemas de classificação tesauros, taxonomias, ontologias operacionalizam os conceitos lógico-linguísticos e pragmáticos</a:t>
            </a:r>
            <a:r>
              <a:rPr lang="pt-BR" altLang="pt-BR" sz="2800" dirty="0" smtClean="0"/>
              <a:t>).</a:t>
            </a:r>
            <a:endParaRPr lang="pt-BR" altLang="pt-BR" sz="2800" dirty="0"/>
          </a:p>
          <a:p>
            <a:pPr marL="0" indent="0" algn="just" eaLnBrk="1" hangingPunct="1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  <a:p>
            <a:pPr algn="just" eaLnBrk="1" hangingPunct="1"/>
            <a:endParaRPr lang="pt-BR" altLang="pt-BR" sz="20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8208912" cy="4320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LINGUAGENS DOCUMENTÁRIAS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68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</a:t>
            </a:r>
            <a:r>
              <a:rPr lang="pt-BR" dirty="0" err="1" smtClean="0"/>
              <a:t>Hutchins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William John </a:t>
            </a:r>
            <a:r>
              <a:rPr lang="pt-BR" dirty="0" err="1" smtClean="0"/>
              <a:t>Hutchins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Nascimento: 27/01/1939</a:t>
            </a:r>
          </a:p>
          <a:p>
            <a:pPr algn="just"/>
            <a:r>
              <a:rPr lang="pt-BR" dirty="0" smtClean="0"/>
              <a:t>É um linguística e cientista da informação inglês, especialista em tradução automática.</a:t>
            </a:r>
          </a:p>
          <a:p>
            <a:pPr algn="just"/>
            <a:r>
              <a:rPr lang="pt-BR" dirty="0" smtClean="0"/>
              <a:t>Publica principalmente nas áreas de linguística, recuperação da informação, biblioteconomia e tradução automática.</a:t>
            </a:r>
          </a:p>
          <a:p>
            <a:pPr algn="just"/>
            <a:r>
              <a:rPr lang="pt-BR" dirty="0"/>
              <a:t>Home Page: </a:t>
            </a:r>
            <a:r>
              <a:rPr lang="pt-BR" dirty="0">
                <a:hlinkClick r:id="rId2"/>
              </a:rPr>
              <a:t>http://www.hutchinsweb.me.uk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7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r>
              <a:rPr lang="en-US" dirty="0" err="1" smtClean="0"/>
              <a:t>Linguagens</a:t>
            </a:r>
            <a:r>
              <a:rPr lang="en-US" dirty="0" smtClean="0"/>
              <a:t> de </a:t>
            </a:r>
            <a:r>
              <a:rPr lang="en-US" dirty="0" err="1" smtClean="0"/>
              <a:t>indexação</a:t>
            </a:r>
            <a:r>
              <a:rPr lang="en-US" dirty="0" smtClean="0"/>
              <a:t> e </a:t>
            </a:r>
            <a:r>
              <a:rPr lang="en-US" dirty="0" err="1" smtClean="0"/>
              <a:t>classificação</a:t>
            </a:r>
            <a:r>
              <a:rPr lang="en-US" dirty="0" smtClean="0"/>
              <a:t>: </a:t>
            </a:r>
            <a:r>
              <a:rPr lang="en-US" dirty="0" err="1" smtClean="0"/>
              <a:t>conteúdo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772816"/>
            <a:ext cx="7125112" cy="4824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000" dirty="0" err="1" smtClean="0"/>
              <a:t>Introdução</a:t>
            </a:r>
            <a:r>
              <a:rPr lang="en-US" sz="2000" dirty="0" smtClean="0"/>
              <a:t>: </a:t>
            </a:r>
            <a:r>
              <a:rPr lang="en-US" sz="2000" dirty="0" err="1" smtClean="0"/>
              <a:t>explicitação</a:t>
            </a:r>
            <a:r>
              <a:rPr lang="en-US" sz="2000" dirty="0" smtClean="0"/>
              <a:t> da </a:t>
            </a:r>
            <a:r>
              <a:rPr lang="en-US" sz="2000" dirty="0" err="1" smtClean="0"/>
              <a:t>abordagem</a:t>
            </a:r>
            <a:r>
              <a:rPr lang="en-US" sz="2000" dirty="0" smtClean="0"/>
              <a:t>: </a:t>
            </a:r>
            <a:r>
              <a:rPr lang="en-US" sz="2000" dirty="0" err="1" smtClean="0"/>
              <a:t>estudo</a:t>
            </a:r>
            <a:r>
              <a:rPr lang="en-US" sz="2000" dirty="0" smtClean="0"/>
              <a:t> </a:t>
            </a:r>
            <a:r>
              <a:rPr lang="en-US" sz="2000" dirty="0" err="1" smtClean="0"/>
              <a:t>exploratório</a:t>
            </a:r>
            <a:r>
              <a:rPr lang="en-US" sz="2000" dirty="0"/>
              <a:t> </a:t>
            </a:r>
            <a:r>
              <a:rPr lang="en-US" sz="2000" dirty="0" smtClean="0"/>
              <a:t>dos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linguísticos</a:t>
            </a:r>
            <a:r>
              <a:rPr lang="en-US" sz="2000" dirty="0" smtClean="0"/>
              <a:t> da </a:t>
            </a:r>
            <a:r>
              <a:rPr lang="en-US" sz="2000" dirty="0" err="1" smtClean="0"/>
              <a:t>Indexação</a:t>
            </a:r>
            <a:r>
              <a:rPr lang="en-US" sz="2000" dirty="0"/>
              <a:t> </a:t>
            </a:r>
            <a:r>
              <a:rPr lang="en-US" sz="2000" dirty="0" smtClean="0"/>
              <a:t>e </a:t>
            </a:r>
            <a:r>
              <a:rPr lang="en-US" sz="2000" dirty="0" err="1" smtClean="0"/>
              <a:t>classificação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(Na </a:t>
            </a:r>
            <a:r>
              <a:rPr lang="en-US" sz="2000" dirty="0" err="1" smtClean="0"/>
              <a:t>linguagem</a:t>
            </a:r>
            <a:r>
              <a:rPr lang="en-US" sz="2000" dirty="0" smtClean="0"/>
              <a:t> da web =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/>
              <a:t>linguísticos</a:t>
            </a:r>
            <a:r>
              <a:rPr lang="en-US" sz="2000" dirty="0"/>
              <a:t> </a:t>
            </a:r>
            <a:r>
              <a:rPr lang="en-US" sz="2000" dirty="0" smtClean="0"/>
              <a:t>do </a:t>
            </a:r>
            <a:r>
              <a:rPr lang="en-US" sz="2000" dirty="0" err="1" smtClean="0"/>
              <a:t>taggeamento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recursos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informacionais</a:t>
            </a:r>
            <a:r>
              <a:rPr lang="en-US" sz="2000" dirty="0" smtClean="0"/>
              <a:t>) 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Cap.2-Natureza das </a:t>
            </a:r>
            <a:r>
              <a:rPr lang="en-US" sz="2000" dirty="0" err="1" smtClean="0"/>
              <a:t>linguagens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documentárias</a:t>
            </a:r>
            <a:r>
              <a:rPr lang="en-US" sz="2000" dirty="0" smtClean="0"/>
              <a:t> (LDs)</a:t>
            </a:r>
          </a:p>
          <a:p>
            <a:pPr marL="0" indent="0" algn="just">
              <a:buNone/>
            </a:pPr>
            <a:r>
              <a:rPr lang="en-US" sz="2000" dirty="0" smtClean="0"/>
              <a:t>Cap.3-Aspectos </a:t>
            </a:r>
            <a:r>
              <a:rPr lang="en-US" sz="2000" dirty="0" err="1" smtClean="0"/>
              <a:t>formais</a:t>
            </a:r>
            <a:r>
              <a:rPr lang="en-US" sz="2000" dirty="0" smtClean="0"/>
              <a:t> das LDs: (</a:t>
            </a:r>
            <a:r>
              <a:rPr lang="en-US" sz="2000" dirty="0" err="1" smtClean="0"/>
              <a:t>estrutura</a:t>
            </a:r>
            <a:r>
              <a:rPr lang="en-US" sz="2000" dirty="0" smtClean="0"/>
              <a:t>, forma dos </a:t>
            </a:r>
            <a:r>
              <a:rPr lang="en-US" sz="2000" dirty="0" err="1" smtClean="0"/>
              <a:t>descritores</a:t>
            </a:r>
            <a:r>
              <a:rPr lang="en-US" sz="2000" dirty="0" smtClean="0"/>
              <a:t>,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sintático-semânticos</a:t>
            </a:r>
            <a:r>
              <a:rPr lang="en-US" sz="2000" dirty="0" smtClean="0"/>
              <a:t>, </a:t>
            </a:r>
            <a:r>
              <a:rPr lang="en-US" sz="2000" dirty="0" err="1" smtClean="0"/>
              <a:t>simbolização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Cap.4-Aspectos </a:t>
            </a:r>
            <a:r>
              <a:rPr lang="en-US" sz="2000" dirty="0" err="1" smtClean="0"/>
              <a:t>semânticos</a:t>
            </a:r>
            <a:r>
              <a:rPr lang="en-US" sz="2000" dirty="0" smtClean="0"/>
              <a:t> das LDs: </a:t>
            </a:r>
            <a:r>
              <a:rPr lang="en-US" sz="2000" dirty="0" err="1" smtClean="0"/>
              <a:t>organização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paradigmática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Cap.5-</a:t>
            </a:r>
            <a:r>
              <a:rPr lang="en-US" sz="2000" dirty="0"/>
              <a:t>Aspectos </a:t>
            </a:r>
            <a:r>
              <a:rPr lang="en-US" sz="2000" dirty="0" err="1"/>
              <a:t>semânticos</a:t>
            </a:r>
            <a:r>
              <a:rPr lang="en-US" sz="2000" dirty="0"/>
              <a:t> das LDs</a:t>
            </a:r>
            <a:r>
              <a:rPr lang="en-US" sz="2000" dirty="0" smtClean="0"/>
              <a:t>: </a:t>
            </a:r>
            <a:r>
              <a:rPr lang="en-US" sz="2000" dirty="0" err="1" smtClean="0"/>
              <a:t>eixo</a:t>
            </a:r>
            <a:r>
              <a:rPr lang="en-US" sz="2000" dirty="0" smtClean="0"/>
              <a:t> </a:t>
            </a:r>
            <a:r>
              <a:rPr lang="en-US" sz="2000" dirty="0" err="1" smtClean="0"/>
              <a:t>sintagmático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Cap.6-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pragmáticos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Cap.7-Indexação</a:t>
            </a:r>
          </a:p>
          <a:p>
            <a:pPr marL="0" indent="0" algn="just">
              <a:buNone/>
            </a:pPr>
            <a:r>
              <a:rPr lang="en-US" sz="2000" dirty="0" smtClean="0"/>
              <a:t>Cap.8- </a:t>
            </a:r>
            <a:r>
              <a:rPr lang="en-US" sz="2000" dirty="0" err="1" smtClean="0"/>
              <a:t>Busca</a:t>
            </a:r>
            <a:r>
              <a:rPr lang="en-US" sz="2000" dirty="0" smtClean="0"/>
              <a:t> (</a:t>
            </a:r>
            <a:r>
              <a:rPr lang="en-US" sz="2000" dirty="0" err="1" smtClean="0"/>
              <a:t>estratégias</a:t>
            </a:r>
            <a:r>
              <a:rPr lang="en-US" sz="2000" dirty="0" smtClean="0"/>
              <a:t> de </a:t>
            </a:r>
            <a:r>
              <a:rPr lang="en-US" sz="2000" dirty="0" err="1" smtClean="0"/>
              <a:t>busca</a:t>
            </a:r>
            <a:r>
              <a:rPr lang="en-US" sz="2000" dirty="0" smtClean="0"/>
              <a:t>)</a:t>
            </a:r>
          </a:p>
          <a:p>
            <a:pPr marL="0" indent="0" algn="just">
              <a:buNone/>
            </a:pPr>
            <a:r>
              <a:rPr lang="en-US" sz="2000" dirty="0" smtClean="0"/>
              <a:t>Cap.9- </a:t>
            </a:r>
            <a:r>
              <a:rPr lang="en-US" sz="2000" dirty="0" err="1" smtClean="0"/>
              <a:t>Universais</a:t>
            </a:r>
            <a:r>
              <a:rPr lang="en-US" sz="2000" dirty="0" smtClean="0"/>
              <a:t> da </a:t>
            </a:r>
            <a:r>
              <a:rPr lang="en-US" sz="2000" dirty="0" err="1" smtClean="0"/>
              <a:t>linguagem</a:t>
            </a:r>
            <a:r>
              <a:rPr lang="en-US" sz="2000" dirty="0" smtClean="0"/>
              <a:t> (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</a:t>
            </a:r>
            <a:r>
              <a:rPr lang="en-US" sz="2000" dirty="0" err="1" smtClean="0"/>
              <a:t>lógicos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1"/>
            <a:ext cx="8027054" cy="864096"/>
          </a:xfrm>
        </p:spPr>
        <p:txBody>
          <a:bodyPr/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atureza das linguagens documentárias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11256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Preocupação das </a:t>
            </a:r>
            <a:r>
              <a:rPr lang="pt-BR" sz="2000" dirty="0" err="1" smtClean="0"/>
              <a:t>LDs</a:t>
            </a:r>
            <a:r>
              <a:rPr lang="pt-BR" sz="2000" dirty="0" smtClean="0"/>
              <a:t>: comunicação de informações sobre documentos para usuários potenciais</a:t>
            </a:r>
          </a:p>
          <a:p>
            <a:pPr algn="just"/>
            <a:r>
              <a:rPr lang="pt-BR" sz="2000" dirty="0" err="1" smtClean="0"/>
              <a:t>LDs</a:t>
            </a:r>
            <a:r>
              <a:rPr lang="pt-BR" sz="2000" dirty="0" smtClean="0"/>
              <a:t>: meios de comunicação entre sistemas de informação e usuários</a:t>
            </a:r>
          </a:p>
          <a:p>
            <a:pPr algn="just"/>
            <a:r>
              <a:rPr lang="pt-BR" sz="2000" dirty="0" smtClean="0"/>
              <a:t>Linguagens documentárias são LINGUAGENS</a:t>
            </a:r>
          </a:p>
          <a:p>
            <a:pPr lvl="1" algn="just"/>
            <a:r>
              <a:rPr lang="en-US" sz="2000" dirty="0" smtClean="0"/>
              <a:t>N</a:t>
            </a:r>
            <a:r>
              <a:rPr lang="pt-BR" sz="2000" dirty="0" err="1" smtClean="0"/>
              <a:t>ão</a:t>
            </a:r>
            <a:r>
              <a:rPr lang="pt-BR" sz="2000" dirty="0" smtClean="0"/>
              <a:t> são nomenclaturas ou listas de termos</a:t>
            </a:r>
          </a:p>
          <a:p>
            <a:pPr lvl="1" algn="just"/>
            <a:endParaRPr lang="pt-BR" sz="2000" dirty="0"/>
          </a:p>
          <a:p>
            <a:pPr algn="just"/>
            <a:r>
              <a:rPr lang="pt-BR" sz="2000" dirty="0" err="1" smtClean="0"/>
              <a:t>R</a:t>
            </a:r>
            <a:r>
              <a:rPr lang="en-US" sz="2000" dirty="0" smtClean="0"/>
              <a:t>e</a:t>
            </a:r>
            <a:r>
              <a:rPr lang="pt-BR" sz="2000" dirty="0" err="1" smtClean="0"/>
              <a:t>ferências</a:t>
            </a:r>
            <a:r>
              <a:rPr lang="pt-BR" sz="2000" dirty="0" smtClean="0"/>
              <a:t> teóricas da abordagem: Charles S. </a:t>
            </a:r>
            <a:r>
              <a:rPr lang="pt-BR" sz="2000" dirty="0" err="1" smtClean="0"/>
              <a:t>Peirce</a:t>
            </a:r>
            <a:r>
              <a:rPr lang="pt-BR" sz="2000" dirty="0" smtClean="0"/>
              <a:t> / Ferdinand de </a:t>
            </a:r>
            <a:r>
              <a:rPr lang="pt-BR" sz="2000" dirty="0" err="1" smtClean="0"/>
              <a:t>Saussurre</a:t>
            </a:r>
            <a:r>
              <a:rPr lang="pt-BR" sz="2000" dirty="0"/>
              <a:t> </a:t>
            </a:r>
            <a:r>
              <a:rPr lang="pt-BR" sz="2000" dirty="0" smtClean="0"/>
              <a:t>- Semiótica e Semiologia – Ciência geral dos signos.</a:t>
            </a:r>
          </a:p>
        </p:txBody>
      </p:sp>
    </p:spTree>
    <p:extLst>
      <p:ext uri="{BB962C8B-B14F-4D97-AF65-F5344CB8AC3E}">
        <p14:creationId xmlns:p14="http://schemas.microsoft.com/office/powerpoint/2010/main" val="25014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864096"/>
          </a:xfrm>
        </p:spPr>
        <p:txBody>
          <a:bodyPr/>
          <a:lstStyle/>
          <a:p>
            <a:pPr algn="ctr"/>
            <a:r>
              <a:rPr lang="en-US" sz="4000" dirty="0" err="1" smtClean="0"/>
              <a:t>Semiose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517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S(s, </a:t>
            </a:r>
            <a:r>
              <a:rPr lang="en-US" sz="2800" b="1" dirty="0"/>
              <a:t>i</a:t>
            </a:r>
            <a:r>
              <a:rPr lang="en-US" sz="2800" b="1" dirty="0" smtClean="0"/>
              <a:t>, e, d, c)</a:t>
            </a:r>
          </a:p>
          <a:p>
            <a:pPr marL="0" indent="0">
              <a:buNone/>
            </a:pPr>
            <a:r>
              <a:rPr lang="en-US" sz="2800" dirty="0" smtClean="0"/>
              <a:t>	s = </a:t>
            </a:r>
            <a:r>
              <a:rPr lang="en-US" sz="2800" dirty="0" err="1" smtClean="0"/>
              <a:t>veículo</a:t>
            </a:r>
            <a:r>
              <a:rPr lang="en-US" sz="2800" dirty="0" smtClean="0"/>
              <a:t> </a:t>
            </a:r>
            <a:r>
              <a:rPr lang="en-US" sz="2800" dirty="0" err="1" smtClean="0"/>
              <a:t>sígnico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emissores</a:t>
            </a:r>
            <a:r>
              <a:rPr lang="en-US" sz="2800" dirty="0" smtClean="0"/>
              <a:t> e </a:t>
            </a:r>
            <a:r>
              <a:rPr lang="en-US" sz="2800" dirty="0" err="1" smtClean="0"/>
              <a:t>receptores</a:t>
            </a:r>
            <a:r>
              <a:rPr lang="en-US" sz="2800" dirty="0" smtClean="0"/>
              <a:t> (</a:t>
            </a:r>
            <a:r>
              <a:rPr lang="en-US" sz="2800" dirty="0" err="1" smtClean="0"/>
              <a:t>intérpretes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	e = </a:t>
            </a:r>
            <a:r>
              <a:rPr lang="en-US" sz="2800" dirty="0" err="1" smtClean="0"/>
              <a:t>efeitos</a:t>
            </a:r>
            <a:r>
              <a:rPr lang="en-US" sz="2800" dirty="0" smtClean="0"/>
              <a:t> de </a:t>
            </a:r>
            <a:r>
              <a:rPr lang="en-US" sz="2800" dirty="0" err="1" smtClean="0"/>
              <a:t>sentido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d = </a:t>
            </a:r>
            <a:r>
              <a:rPr lang="en-US" sz="2800" dirty="0" err="1" smtClean="0"/>
              <a:t>designata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c = </a:t>
            </a:r>
            <a:r>
              <a:rPr lang="en-US" sz="2800" dirty="0" err="1" smtClean="0"/>
              <a:t>contexto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 err="1" smtClean="0"/>
              <a:t>Veículo</a:t>
            </a:r>
            <a:r>
              <a:rPr lang="en-US" sz="2800" dirty="0" smtClean="0"/>
              <a:t> </a:t>
            </a:r>
            <a:r>
              <a:rPr lang="en-US" sz="2800" dirty="0" err="1" smtClean="0"/>
              <a:t>sígnico</a:t>
            </a:r>
            <a:r>
              <a:rPr lang="en-US" sz="2800" dirty="0" smtClean="0"/>
              <a:t>: </a:t>
            </a:r>
            <a:r>
              <a:rPr lang="en-US" sz="2800" dirty="0" err="1" smtClean="0"/>
              <a:t>remete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referente</a:t>
            </a:r>
            <a:r>
              <a:rPr lang="en-US" sz="2800" dirty="0" smtClean="0"/>
              <a:t>, </a:t>
            </a:r>
            <a:r>
              <a:rPr lang="en-US" sz="2800" dirty="0" err="1" smtClean="0"/>
              <a:t>identifica</a:t>
            </a:r>
            <a:r>
              <a:rPr lang="en-US" sz="2800" dirty="0" smtClean="0"/>
              <a:t> o </a:t>
            </a:r>
            <a:r>
              <a:rPr lang="en-US" sz="2800" dirty="0" err="1" smtClean="0"/>
              <a:t>referente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711325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pt-BR" altLang="pt-BR" sz="3200" dirty="0" smtClean="0"/>
              <a:t>O signo é entendido como alguma coisa que está em lugar de outra coisa para substituí-lo, em certos contextos (PEIRCE</a:t>
            </a:r>
            <a:r>
              <a:rPr lang="pt-BR" altLang="pt-BR" sz="3200" dirty="0" smtClean="0"/>
              <a:t>).</a:t>
            </a:r>
            <a:endParaRPr lang="pt-BR" altLang="pt-BR" sz="3200" dirty="0" smtClean="0"/>
          </a:p>
          <a:p>
            <a:pPr algn="just" eaLnBrk="1" hangingPunct="1"/>
            <a:endParaRPr lang="pt-BR" altLang="pt-BR" sz="3200" dirty="0" smtClean="0"/>
          </a:p>
          <a:p>
            <a:pPr marL="0" indent="0" algn="just" eaLnBrk="1" hangingPunct="1">
              <a:buNone/>
            </a:pPr>
            <a:r>
              <a:rPr lang="pt-BR" altLang="pt-BR" sz="3200" dirty="0" smtClean="0"/>
              <a:t>Signo: não representa a totalidade do objeto,</a:t>
            </a:r>
          </a:p>
          <a:p>
            <a:pPr marL="0" indent="0" algn="just" eaLnBrk="1" hangingPunct="1">
              <a:buNone/>
            </a:pPr>
            <a:r>
              <a:rPr lang="en-US" altLang="pt-BR" sz="3200" dirty="0"/>
              <a:t>P</a:t>
            </a:r>
            <a:r>
              <a:rPr lang="pt-BR" altLang="pt-BR" sz="3200" dirty="0" err="1" smtClean="0"/>
              <a:t>or</a:t>
            </a:r>
            <a:r>
              <a:rPr lang="pt-BR" altLang="pt-BR" sz="3200" dirty="0" smtClean="0"/>
              <a:t> abstração, representa-o de um certo ponto de vista.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>SIGNO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98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4536504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buNone/>
            </a:pPr>
            <a:r>
              <a:rPr lang="pt-BR" altLang="pt-BR" sz="3000" dirty="0"/>
              <a:t>S</a:t>
            </a:r>
            <a:r>
              <a:rPr lang="pt-BR" altLang="pt-BR" sz="3000" dirty="0" smtClean="0"/>
              <a:t>igno: forma física da linguagem documentária;</a:t>
            </a:r>
          </a:p>
          <a:p>
            <a:pPr marL="0" indent="0" algn="just" eaLnBrk="1" hangingPunct="1">
              <a:buNone/>
            </a:pPr>
            <a:r>
              <a:rPr lang="pt-BR" altLang="pt-BR" sz="3000" dirty="0" smtClean="0"/>
              <a:t>Intérpretes são os indexadores e/ou usuários;</a:t>
            </a:r>
          </a:p>
          <a:p>
            <a:pPr marL="0" indent="0" algn="just" eaLnBrk="1" hangingPunct="1">
              <a:buNone/>
            </a:pPr>
            <a:r>
              <a:rPr lang="pt-BR" altLang="pt-BR" sz="3000" dirty="0"/>
              <a:t>E</a:t>
            </a:r>
            <a:r>
              <a:rPr lang="pt-BR" altLang="pt-BR" sz="3000" dirty="0" smtClean="0"/>
              <a:t>feitos: </a:t>
            </a:r>
          </a:p>
          <a:p>
            <a:pPr marL="0" indent="0" algn="just" eaLnBrk="1" hangingPunct="1">
              <a:buNone/>
            </a:pPr>
            <a:r>
              <a:rPr lang="pt-BR" altLang="pt-BR" sz="3000" dirty="0"/>
              <a:t>R</a:t>
            </a:r>
            <a:r>
              <a:rPr lang="pt-BR" altLang="pt-BR" sz="3000" dirty="0" smtClean="0"/>
              <a:t>eações dos usuários (os documentos recuperados estão de acordo com a necessidade de informação</a:t>
            </a:r>
            <a:r>
              <a:rPr lang="pt-BR" altLang="pt-BR" sz="3000" dirty="0" smtClean="0"/>
              <a:t>?)</a:t>
            </a:r>
            <a:endParaRPr lang="pt-BR" altLang="pt-BR" sz="3000" dirty="0" smtClean="0"/>
          </a:p>
          <a:p>
            <a:pPr marL="0" indent="0" algn="just" eaLnBrk="1" hangingPunct="1">
              <a:buNone/>
            </a:pPr>
            <a:r>
              <a:rPr lang="pt-BR" altLang="pt-BR" sz="3000" dirty="0" smtClean="0"/>
              <a:t>Relevância</a:t>
            </a: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049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O </a:t>
            </a:r>
            <a:r>
              <a:rPr lang="en-US" dirty="0" smtClean="0"/>
              <a:t>S</a:t>
            </a:r>
            <a:r>
              <a:rPr lang="pt-BR" dirty="0" err="1" smtClean="0"/>
              <a:t>igno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800000"/>
                </a:solidFill>
              </a:rPr>
              <a:t>em </a:t>
            </a:r>
            <a:r>
              <a:rPr lang="pt-BR" dirty="0" smtClean="0"/>
              <a:t>sistemas de indexação ou classificação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4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852936"/>
            <a:ext cx="7848872" cy="3888432"/>
          </a:xfrm>
        </p:spPr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pt-BR" altLang="pt-BR" dirty="0" smtClean="0"/>
              <a:t>Distinções linguísticas fundamentais da linguagem natural:</a:t>
            </a:r>
            <a:endParaRPr lang="pt-BR" altLang="pt-BR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>
                <a:solidFill>
                  <a:schemeClr val="tx1"/>
                </a:solidFill>
              </a:rPr>
              <a:t>Língua e fala (</a:t>
            </a:r>
            <a:r>
              <a:rPr lang="pt-BR" altLang="pt-BR" dirty="0" err="1" smtClean="0">
                <a:solidFill>
                  <a:schemeClr val="tx1"/>
                </a:solidFill>
              </a:rPr>
              <a:t>Saussurre</a:t>
            </a:r>
            <a:r>
              <a:rPr lang="pt-BR" altLang="pt-BR" dirty="0" smtClean="0">
                <a:solidFill>
                  <a:schemeClr val="tx1"/>
                </a:solidFill>
              </a:rPr>
              <a:t>) – língua é código (sistema)</a:t>
            </a:r>
          </a:p>
          <a:p>
            <a:pPr marL="0" indent="0" algn="just" eaLnBrk="1" hangingPunct="1">
              <a:buNone/>
            </a:pPr>
            <a:r>
              <a:rPr lang="pt-BR" altLang="pt-BR" dirty="0" smtClean="0">
                <a:solidFill>
                  <a:schemeClr val="tx1"/>
                </a:solidFill>
              </a:rPr>
              <a:t>2. </a:t>
            </a:r>
            <a:r>
              <a:rPr lang="pt-BR" altLang="pt-BR" dirty="0" smtClean="0">
                <a:solidFill>
                  <a:schemeClr val="tx1"/>
                </a:solidFill>
              </a:rPr>
              <a:t>Fala </a:t>
            </a:r>
            <a:r>
              <a:rPr lang="pt-BR" altLang="pt-BR" dirty="0" smtClean="0">
                <a:solidFill>
                  <a:schemeClr val="tx1"/>
                </a:solidFill>
              </a:rPr>
              <a:t>é </a:t>
            </a:r>
            <a:r>
              <a:rPr lang="pt-BR" altLang="pt-BR" dirty="0" smtClean="0">
                <a:solidFill>
                  <a:srgbClr val="FF0000"/>
                </a:solidFill>
              </a:rPr>
              <a:t>uso </a:t>
            </a:r>
            <a:r>
              <a:rPr lang="pt-BR" altLang="pt-BR" dirty="0" smtClean="0">
                <a:solidFill>
                  <a:schemeClr val="tx1"/>
                </a:solidFill>
              </a:rPr>
              <a:t>da língua.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r>
              <a:rPr lang="pt-BR" altLang="pt-BR" dirty="0" smtClean="0"/>
              <a:t>CHOMSKY: Competência linguística (INATA) (cl)</a:t>
            </a:r>
          </a:p>
          <a:p>
            <a:pPr marL="0" indent="0" algn="just" eaLnBrk="1" hangingPunct="1">
              <a:buNone/>
            </a:pPr>
            <a:r>
              <a:rPr lang="pt-BR" altLang="pt-BR" dirty="0"/>
              <a:t>P</a:t>
            </a:r>
            <a:r>
              <a:rPr lang="pt-BR" altLang="pt-BR" dirty="0" smtClean="0"/>
              <a:t>erformance (</a:t>
            </a:r>
            <a:r>
              <a:rPr lang="pt-BR" altLang="pt-BR" dirty="0" err="1" smtClean="0"/>
              <a:t>p</a:t>
            </a:r>
            <a:r>
              <a:rPr lang="pt-BR" altLang="pt-BR" dirty="0" smtClean="0"/>
              <a:t>) ATUALIZAÇÃO DO SISTEMA LINGUÍSTICO PELOS FALANTES</a:t>
            </a:r>
          </a:p>
          <a:p>
            <a:pPr marL="0" indent="0" algn="just" eaLnBrk="1" hangingPunct="1">
              <a:buNone/>
            </a:pPr>
            <a:r>
              <a:rPr lang="pt-BR" altLang="pt-BR" dirty="0" smtClean="0"/>
              <a:t>(ESTRUTURA PROFUNDA/ESTRUTURA DE SUPERFÍCIE)</a:t>
            </a:r>
          </a:p>
          <a:p>
            <a:pPr algn="just" eaLnBrk="1" hangingPunct="1">
              <a:buFont typeface="+mj-lt"/>
              <a:buAutoNum type="arabicPeriod"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Fonética (som) – </a:t>
            </a:r>
            <a:r>
              <a:rPr lang="pt-BR" altLang="pt-BR" dirty="0" err="1" smtClean="0"/>
              <a:t>better</a:t>
            </a:r>
            <a:r>
              <a:rPr lang="pt-BR" altLang="pt-BR" dirty="0" smtClean="0"/>
              <a:t> / </a:t>
            </a:r>
            <a:r>
              <a:rPr lang="pt-BR" altLang="pt-BR" dirty="0" err="1" smtClean="0"/>
              <a:t>bedder</a:t>
            </a:r>
            <a:r>
              <a:rPr lang="pt-BR" altLang="pt-BR" dirty="0" smtClean="0"/>
              <a:t> (mesmo som).</a:t>
            </a: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Unidade lexical = lexema (próximo à palavra). Lexemas combinam-se para formar frases.</a:t>
            </a:r>
          </a:p>
          <a:p>
            <a:pPr algn="just" eaLnBrk="1" hangingPunct="1">
              <a:buFont typeface="+mj-lt"/>
              <a:buAutoNum type="arabicPeriod"/>
            </a:pPr>
            <a:r>
              <a:rPr lang="pt-BR" altLang="pt-BR" dirty="0" smtClean="0"/>
              <a:t>Um lexema é a noção mais resumida de palavras gramaticais.</a:t>
            </a:r>
          </a:p>
          <a:p>
            <a:pPr algn="just" eaLnBrk="1" hangingPunct="1">
              <a:buFont typeface="+mj-lt"/>
              <a:buAutoNum type="arabicPeriod"/>
            </a:pPr>
            <a:endParaRPr lang="pt-BR" altLang="pt-BR" dirty="0" smtClean="0"/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marL="0" indent="0" algn="just" eaLnBrk="1" hangingPunct="1">
              <a:buNone/>
            </a:pPr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endParaRPr lang="pt-BR" alt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924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Linguística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990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125113" cy="924475"/>
          </a:xfrm>
        </p:spPr>
        <p:txBody>
          <a:bodyPr/>
          <a:lstStyle/>
          <a:p>
            <a:pPr eaLnBrk="1" hangingPunct="1"/>
            <a:r>
              <a:rPr lang="pt-BR" sz="2400" dirty="0" smtClean="0">
                <a:solidFill>
                  <a:schemeClr val="tx1"/>
                </a:solidFill>
              </a:rPr>
              <a:t>Sintagma e Paradigma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pt-BR" sz="2000" dirty="0" smtClean="0"/>
              <a:t>As unidades da língua dependem de 2 planos: </a:t>
            </a:r>
            <a:endParaRPr lang="pt-BR" sz="2000" dirty="0"/>
          </a:p>
          <a:p>
            <a:pPr algn="just" eaLnBrk="1" hangingPunct="1"/>
            <a:r>
              <a:rPr lang="pt-BR" sz="2000" dirty="0" smtClean="0"/>
              <a:t>Sintagmático (relações de sucessão material no seio da cadeia falada) (IN PRAESENTIA)</a:t>
            </a:r>
          </a:p>
          <a:p>
            <a:pPr algn="just" eaLnBrk="1" hangingPunct="1"/>
            <a:r>
              <a:rPr lang="pt-BR" sz="2000" dirty="0" smtClean="0"/>
              <a:t>Paradigmático (eixo da substituição, podendo cada elemento ser substituído no seu nível e dentro de uma classe formal). (IN AUSENTIA)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Art.     </a:t>
            </a:r>
            <a:r>
              <a:rPr lang="pt-BR" sz="2000" dirty="0" err="1" smtClean="0"/>
              <a:t>Subs</a:t>
            </a:r>
            <a:r>
              <a:rPr lang="pt-BR" sz="2000" dirty="0" smtClean="0"/>
              <a:t>.        Verbo      Adj.</a:t>
            </a:r>
          </a:p>
          <a:p>
            <a:pPr marL="0" indent="0" algn="just" eaLnBrk="1" hangingPunct="1">
              <a:buNone/>
            </a:pPr>
            <a:r>
              <a:rPr lang="pt-BR" sz="2000" dirty="0" err="1" smtClean="0"/>
              <a:t>Ex</a:t>
            </a:r>
            <a:r>
              <a:rPr lang="pt-BR" sz="2000" dirty="0" smtClean="0"/>
              <a:t>:  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A      </a:t>
            </a:r>
            <a:r>
              <a:rPr lang="pt-BR" sz="2000" dirty="0" smtClean="0"/>
              <a:t>menina    </a:t>
            </a:r>
            <a:r>
              <a:rPr lang="pt-BR" sz="2000" dirty="0" smtClean="0"/>
              <a:t>está           bem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Eixo            Os      rapazes   parecem   alegres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err="1" smtClean="0"/>
              <a:t>Parad</a:t>
            </a:r>
            <a:r>
              <a:rPr lang="pt-BR" sz="2000" dirty="0" smtClean="0"/>
              <a:t>.        Uma    mulher        foi         sequestrada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pt-BR" sz="2000" dirty="0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              Eixo Sintagmático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pt-BR" sz="2000" dirty="0" smtClean="0"/>
              <a:t>                       Sujeito                          Predicado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403350" y="4941888"/>
            <a:ext cx="5905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rot="5400000" flipH="1" flipV="1">
            <a:off x="504330" y="4040982"/>
            <a:ext cx="1800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1764060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2916188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406824" y="4581128"/>
            <a:ext cx="5183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403449" y="4221088"/>
            <a:ext cx="5184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4068316" y="42957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403350" y="5301208"/>
            <a:ext cx="187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4992901" y="5301208"/>
            <a:ext cx="2160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792</TotalTime>
  <Words>879</Words>
  <Application>Microsoft Office PowerPoint</Application>
  <PresentationFormat>Apresentação na tela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Spring</vt:lpstr>
      <vt:lpstr>A natureza das linguagens documentárias</vt:lpstr>
      <vt:lpstr>John Hutchins</vt:lpstr>
      <vt:lpstr>Linguagens de indexação e classificação: conteúdo</vt:lpstr>
      <vt:lpstr>Natureza das linguagens documentárias</vt:lpstr>
      <vt:lpstr>Semiose</vt:lpstr>
      <vt:lpstr>SIGNO</vt:lpstr>
      <vt:lpstr>O Signo em sistemas de indexação ou classificação</vt:lpstr>
      <vt:lpstr>Linguística</vt:lpstr>
      <vt:lpstr>Sintagma e Paradigma</vt:lpstr>
      <vt:lpstr>Linguagem Documentária / Linguagem Natural</vt:lpstr>
      <vt:lpstr>Linguagem Documentária / Linguagem Natural</vt:lpstr>
      <vt:lpstr>Linguagem Documentária / Linguagem Natural</vt:lpstr>
      <vt:lpstr>Linguagem Documentária / Linguagem Natural</vt:lpstr>
      <vt:lpstr>Funções da Linguagem Natural</vt:lpstr>
      <vt:lpstr>Funções das Linguagens Documentárias</vt:lpstr>
      <vt:lpstr>Sistemas de Informação</vt:lpstr>
      <vt:lpstr>Sistemas Pré-Coordenados </vt:lpstr>
      <vt:lpstr>Sistemas pós-coordenados</vt:lpstr>
      <vt:lpstr>LINGUAGENS DOCUMENTÁRIAS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natureza das linguagens documentárias</dc:title>
  <dc:creator>admcbd</dc:creator>
  <cp:lastModifiedBy>admcbd</cp:lastModifiedBy>
  <cp:revision>37</cp:revision>
  <dcterms:created xsi:type="dcterms:W3CDTF">2015-05-18T12:11:51Z</dcterms:created>
  <dcterms:modified xsi:type="dcterms:W3CDTF">2015-05-19T14:28:00Z</dcterms:modified>
</cp:coreProperties>
</file>