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8" r:id="rId6"/>
    <p:sldMasterId id="2147483738" r:id="rId7"/>
    <p:sldMasterId id="2147483753" r:id="rId8"/>
  </p:sldMasterIdLst>
  <p:notesMasterIdLst>
    <p:notesMasterId r:id="rId76"/>
  </p:notesMasterIdLst>
  <p:sldIdLst>
    <p:sldId id="289" r:id="rId9"/>
    <p:sldId id="364" r:id="rId10"/>
    <p:sldId id="365" r:id="rId11"/>
    <p:sldId id="347" r:id="rId12"/>
    <p:sldId id="348" r:id="rId13"/>
    <p:sldId id="360" r:id="rId14"/>
    <p:sldId id="294" r:id="rId15"/>
    <p:sldId id="356" r:id="rId16"/>
    <p:sldId id="359" r:id="rId17"/>
    <p:sldId id="303" r:id="rId18"/>
    <p:sldId id="304" r:id="rId19"/>
    <p:sldId id="305" r:id="rId20"/>
    <p:sldId id="357" r:id="rId21"/>
    <p:sldId id="310" r:id="rId22"/>
    <p:sldId id="311" r:id="rId23"/>
    <p:sldId id="312" r:id="rId24"/>
    <p:sldId id="309" r:id="rId25"/>
    <p:sldId id="422" r:id="rId26"/>
    <p:sldId id="424" r:id="rId27"/>
    <p:sldId id="425" r:id="rId28"/>
    <p:sldId id="423" r:id="rId29"/>
    <p:sldId id="283" r:id="rId30"/>
    <p:sldId id="363" r:id="rId31"/>
    <p:sldId id="435" r:id="rId32"/>
    <p:sldId id="419" r:id="rId33"/>
    <p:sldId id="420" r:id="rId34"/>
    <p:sldId id="421" r:id="rId35"/>
    <p:sldId id="354" r:id="rId36"/>
    <p:sldId id="429" r:id="rId37"/>
    <p:sldId id="428" r:id="rId38"/>
    <p:sldId id="282" r:id="rId39"/>
    <p:sldId id="353" r:id="rId40"/>
    <p:sldId id="416" r:id="rId41"/>
    <p:sldId id="297" r:id="rId42"/>
    <p:sldId id="262" r:id="rId43"/>
    <p:sldId id="274" r:id="rId44"/>
    <p:sldId id="275" r:id="rId45"/>
    <p:sldId id="276" r:id="rId46"/>
    <p:sldId id="277" r:id="rId47"/>
    <p:sldId id="278" r:id="rId48"/>
    <p:sldId id="279" r:id="rId49"/>
    <p:sldId id="427" r:id="rId50"/>
    <p:sldId id="264" r:id="rId51"/>
    <p:sldId id="380" r:id="rId52"/>
    <p:sldId id="381" r:id="rId53"/>
    <p:sldId id="317" r:id="rId54"/>
    <p:sldId id="386" r:id="rId55"/>
    <p:sldId id="387" r:id="rId56"/>
    <p:sldId id="389" r:id="rId57"/>
    <p:sldId id="385" r:id="rId58"/>
    <p:sldId id="388" r:id="rId59"/>
    <p:sldId id="414" r:id="rId60"/>
    <p:sldId id="415" r:id="rId61"/>
    <p:sldId id="430" r:id="rId62"/>
    <p:sldId id="431" r:id="rId63"/>
    <p:sldId id="432" r:id="rId64"/>
    <p:sldId id="433" r:id="rId65"/>
    <p:sldId id="409" r:id="rId66"/>
    <p:sldId id="397" r:id="rId67"/>
    <p:sldId id="398" r:id="rId68"/>
    <p:sldId id="399" r:id="rId69"/>
    <p:sldId id="400" r:id="rId70"/>
    <p:sldId id="401" r:id="rId71"/>
    <p:sldId id="402" r:id="rId72"/>
    <p:sldId id="405" r:id="rId73"/>
    <p:sldId id="404" r:id="rId74"/>
    <p:sldId id="408" r:id="rId7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12B2B"/>
    <a:srgbClr val="F9A5A5"/>
    <a:srgbClr val="FF3300"/>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58" autoAdjust="0"/>
    <p:restoredTop sz="94619"/>
  </p:normalViewPr>
  <p:slideViewPr>
    <p:cSldViewPr>
      <p:cViewPr varScale="1">
        <p:scale>
          <a:sx n="109" d="100"/>
          <a:sy n="109" d="100"/>
        </p:scale>
        <p:origin x="1568"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notesMaster" Target="notesMasters/notesMaster1.xml"/><Relationship Id="rId7" Type="http://schemas.openxmlformats.org/officeDocument/2006/relationships/slideMaster" Target="slideMasters/slideMaster3.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F20AE5-A476-44FC-92BC-716796032167}"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pt-BR"/>
        </a:p>
      </dgm:t>
    </dgm:pt>
    <dgm:pt modelId="{3BA7753A-FA17-40D8-BD1D-E53AD5A75825}">
      <dgm:prSet phldrT="[Texto]"/>
      <dgm:spPr>
        <a:xfrm>
          <a:off x="1022325" y="1025722"/>
          <a:ext cx="1022790" cy="1066660"/>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dirty="0">
              <a:solidFill>
                <a:sysClr val="window" lastClr="FFFFFF"/>
              </a:solidFill>
              <a:latin typeface="Calibri" panose="020F0502020204030204"/>
              <a:ea typeface="+mn-ea"/>
              <a:cs typeface="+mn-cs"/>
            </a:rPr>
            <a:t>Segurado</a:t>
          </a:r>
        </a:p>
      </dgm:t>
    </dgm:pt>
    <dgm:pt modelId="{A70939AF-E35A-4A7B-A608-38FB3FB57231}" type="parTrans" cxnId="{86D6BCBB-FB4B-4A8C-AE41-716EB789B00A}">
      <dgm:prSet/>
      <dgm:spPr/>
      <dgm:t>
        <a:bodyPr/>
        <a:lstStyle/>
        <a:p>
          <a:endParaRPr lang="pt-BR"/>
        </a:p>
      </dgm:t>
    </dgm:pt>
    <dgm:pt modelId="{115C3198-FBAB-4C02-B5F3-BAA8C903381B}" type="sibTrans" cxnId="{86D6BCBB-FB4B-4A8C-AE41-716EB789B00A}">
      <dgm:prSet/>
      <dgm:spPr/>
      <dgm:t>
        <a:bodyPr/>
        <a:lstStyle/>
        <a:p>
          <a:endParaRPr lang="pt-BR"/>
        </a:p>
      </dgm:t>
    </dgm:pt>
    <dgm:pt modelId="{87B19D63-A42E-4CC6-9402-04CA03CE92CA}">
      <dgm:prSet phldrT="[Texto]"/>
      <dgm:spPr>
        <a:xfrm>
          <a:off x="229347" y="2590209"/>
          <a:ext cx="932403" cy="752395"/>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dirty="0">
              <a:solidFill>
                <a:sysClr val="window" lastClr="FFFFFF"/>
              </a:solidFill>
              <a:latin typeface="Calibri" panose="020F0502020204030204"/>
              <a:ea typeface="+mn-ea"/>
              <a:cs typeface="+mn-cs"/>
            </a:rPr>
            <a:t>Seguradora A</a:t>
          </a:r>
        </a:p>
      </dgm:t>
    </dgm:pt>
    <dgm:pt modelId="{78A91151-5D62-4451-AEF9-AA8736B91CEA}" type="parTrans" cxnId="{9E49106D-AEFE-44BA-910F-D8A37C9BD4CB}">
      <dgm:prSet/>
      <dgm:spPr>
        <a:xfrm rot="18411927">
          <a:off x="584996" y="2097873"/>
          <a:ext cx="594135" cy="180000"/>
        </a:xfrm>
        <a:prstGeom prst="leftArrow">
          <a:avLst>
            <a:gd name="adj1" fmla="val 60000"/>
            <a:gd name="adj2" fmla="val 50000"/>
          </a:avLst>
        </a:prstGeom>
        <a:solidFill>
          <a:srgbClr val="4472C4">
            <a:tint val="60000"/>
            <a:hueOff val="0"/>
            <a:satOff val="0"/>
            <a:lumOff val="0"/>
            <a:alphaOff val="0"/>
          </a:srgbClr>
        </a:solidFill>
        <a:ln>
          <a:noFill/>
        </a:ln>
        <a:effectLst/>
      </dgm:spPr>
      <dgm:t>
        <a:bodyPr/>
        <a:lstStyle/>
        <a:p>
          <a:endParaRPr lang="pt-BR"/>
        </a:p>
      </dgm:t>
    </dgm:pt>
    <dgm:pt modelId="{5115D848-9A2E-4D32-BECD-905FC9BD4B79}" type="sibTrans" cxnId="{9E49106D-AEFE-44BA-910F-D8A37C9BD4CB}">
      <dgm:prSet/>
      <dgm:spPr/>
      <dgm:t>
        <a:bodyPr/>
        <a:lstStyle/>
        <a:p>
          <a:endParaRPr lang="pt-BR"/>
        </a:p>
      </dgm:t>
    </dgm:pt>
    <dgm:pt modelId="{51A6A31B-0864-4CED-A9B1-3BECF9092F89}">
      <dgm:prSet phldrT="[Texto]"/>
      <dgm:spPr>
        <a:xfrm>
          <a:off x="1917129" y="2618953"/>
          <a:ext cx="931528" cy="752266"/>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dirty="0">
              <a:solidFill>
                <a:sysClr val="window" lastClr="FFFFFF"/>
              </a:solidFill>
              <a:latin typeface="Calibri" panose="020F0502020204030204"/>
              <a:ea typeface="+mn-ea"/>
              <a:cs typeface="+mn-cs"/>
            </a:rPr>
            <a:t>Seguradora B</a:t>
          </a:r>
        </a:p>
      </dgm:t>
    </dgm:pt>
    <dgm:pt modelId="{07C4BDD5-E611-44BF-8A20-9CE03DE4F260}" type="parTrans" cxnId="{1399FD60-F66B-4D16-A4C1-9EFCFC1AD7B7}">
      <dgm:prSet/>
      <dgm:spPr>
        <a:xfrm rot="14162156">
          <a:off x="1825988" y="2171634"/>
          <a:ext cx="649091" cy="180000"/>
        </a:xfrm>
        <a:prstGeom prst="leftArrow">
          <a:avLst>
            <a:gd name="adj1" fmla="val 60000"/>
            <a:gd name="adj2" fmla="val 50000"/>
          </a:avLst>
        </a:prstGeom>
        <a:solidFill>
          <a:srgbClr val="4472C4">
            <a:tint val="60000"/>
            <a:hueOff val="0"/>
            <a:satOff val="0"/>
            <a:lumOff val="0"/>
            <a:alphaOff val="0"/>
          </a:srgbClr>
        </a:solidFill>
        <a:ln>
          <a:noFill/>
        </a:ln>
        <a:effectLst/>
      </dgm:spPr>
      <dgm:t>
        <a:bodyPr/>
        <a:lstStyle/>
        <a:p>
          <a:endParaRPr lang="pt-BR"/>
        </a:p>
      </dgm:t>
    </dgm:pt>
    <dgm:pt modelId="{4971FC62-05B1-4D72-B929-7B2FD97CB224}" type="sibTrans" cxnId="{1399FD60-F66B-4D16-A4C1-9EFCFC1AD7B7}">
      <dgm:prSet/>
      <dgm:spPr/>
      <dgm:t>
        <a:bodyPr/>
        <a:lstStyle/>
        <a:p>
          <a:endParaRPr lang="pt-BR"/>
        </a:p>
      </dgm:t>
    </dgm:pt>
    <dgm:pt modelId="{1670B207-CF39-45A7-AFA2-71283CB2F734}">
      <dgm:prSet/>
      <dgm:spPr/>
      <dgm:t>
        <a:bodyPr/>
        <a:lstStyle/>
        <a:p>
          <a:endParaRPr lang="pt-BR"/>
        </a:p>
      </dgm:t>
    </dgm:pt>
    <dgm:pt modelId="{CDCC70DB-9A62-4867-A56C-DEA5B512F89E}" type="parTrans" cxnId="{9067E7CF-7754-4787-B37C-2D5A2E08CECD}">
      <dgm:prSet/>
      <dgm:spPr/>
      <dgm:t>
        <a:bodyPr/>
        <a:lstStyle/>
        <a:p>
          <a:endParaRPr lang="pt-BR"/>
        </a:p>
      </dgm:t>
    </dgm:pt>
    <dgm:pt modelId="{37A2FFA4-2156-4C01-BDF5-F4D680E2DE13}" type="sibTrans" cxnId="{9067E7CF-7754-4787-B37C-2D5A2E08CECD}">
      <dgm:prSet/>
      <dgm:spPr/>
      <dgm:t>
        <a:bodyPr/>
        <a:lstStyle/>
        <a:p>
          <a:endParaRPr lang="pt-BR"/>
        </a:p>
      </dgm:t>
    </dgm:pt>
    <dgm:pt modelId="{7D90ED67-70DC-4327-9045-D9AAC0B953ED}" type="pres">
      <dgm:prSet presAssocID="{8EF20AE5-A476-44FC-92BC-716796032167}" presName="cycle" presStyleCnt="0">
        <dgm:presLayoutVars>
          <dgm:chMax val="1"/>
          <dgm:dir/>
          <dgm:animLvl val="ctr"/>
          <dgm:resizeHandles val="exact"/>
        </dgm:presLayoutVars>
      </dgm:prSet>
      <dgm:spPr/>
    </dgm:pt>
    <dgm:pt modelId="{036C0E72-25D2-41D3-BA35-4F52B4A3E159}" type="pres">
      <dgm:prSet presAssocID="{3BA7753A-FA17-40D8-BD1D-E53AD5A75825}" presName="centerShape" presStyleLbl="node0" presStyleIdx="0" presStyleCnt="1" custScaleX="84420" custScaleY="88041" custLinFactNeighborX="-9913" custLinFactNeighborY="-41140"/>
      <dgm:spPr/>
    </dgm:pt>
    <dgm:pt modelId="{2867FBD5-74B3-4E7D-9C65-0E46B1E50327}" type="pres">
      <dgm:prSet presAssocID="{78A91151-5D62-4451-AEF9-AA8736B91CEA}" presName="parTrans" presStyleLbl="bgSibTrans2D1" presStyleIdx="0" presStyleCnt="2" custAng="11165332" custScaleX="56604" custScaleY="52130" custLinFactNeighborX="-7815" custLinFactNeighborY="-94884"/>
      <dgm:spPr/>
    </dgm:pt>
    <dgm:pt modelId="{8902C06F-E39C-4266-8CB5-9681808C1541}" type="pres">
      <dgm:prSet presAssocID="{87B19D63-A42E-4CC6-9402-04CA03CE92CA}" presName="node" presStyleLbl="node1" presStyleIdx="0" presStyleCnt="2" custScaleX="81010" custScaleY="81713" custRadScaleRad="80210" custRadScaleInc="-62658">
        <dgm:presLayoutVars>
          <dgm:bulletEnabled val="1"/>
        </dgm:presLayoutVars>
      </dgm:prSet>
      <dgm:spPr/>
    </dgm:pt>
    <dgm:pt modelId="{D115B4F1-98EA-4DA1-9A91-EB0DB2E6304A}" type="pres">
      <dgm:prSet presAssocID="{07C4BDD5-E611-44BF-8A20-9CE03DE4F260}" presName="parTrans" presStyleLbl="bgSibTrans2D1" presStyleIdx="1" presStyleCnt="2" custAng="10597987" custScaleX="60202" custScaleY="52130" custLinFactNeighborX="3899" custLinFactNeighborY="-78026"/>
      <dgm:spPr/>
    </dgm:pt>
    <dgm:pt modelId="{12FFC2D8-5C6C-4C64-B842-A28333DA8318}" type="pres">
      <dgm:prSet presAssocID="{51A6A31B-0864-4CED-A9B1-3BECF9092F89}" presName="node" presStyleLbl="node1" presStyleIdx="1" presStyleCnt="2" custScaleX="80934" custScaleY="81699" custRadScaleRad="41963" custRadScaleInc="91820">
        <dgm:presLayoutVars>
          <dgm:bulletEnabled val="1"/>
        </dgm:presLayoutVars>
      </dgm:prSet>
      <dgm:spPr/>
    </dgm:pt>
  </dgm:ptLst>
  <dgm:cxnLst>
    <dgm:cxn modelId="{1D1EBB30-C939-4FAA-BACD-1CF2B47D1EDE}" type="presOf" srcId="{07C4BDD5-E611-44BF-8A20-9CE03DE4F260}" destId="{D115B4F1-98EA-4DA1-9A91-EB0DB2E6304A}" srcOrd="0" destOrd="0" presId="urn:microsoft.com/office/officeart/2005/8/layout/radial4"/>
    <dgm:cxn modelId="{01F8AC37-AE4A-4EFD-B3A5-1131B31BF427}" type="presOf" srcId="{51A6A31B-0864-4CED-A9B1-3BECF9092F89}" destId="{12FFC2D8-5C6C-4C64-B842-A28333DA8318}" srcOrd="0" destOrd="0" presId="urn:microsoft.com/office/officeart/2005/8/layout/radial4"/>
    <dgm:cxn modelId="{1399FD60-F66B-4D16-A4C1-9EFCFC1AD7B7}" srcId="{3BA7753A-FA17-40D8-BD1D-E53AD5A75825}" destId="{51A6A31B-0864-4CED-A9B1-3BECF9092F89}" srcOrd="1" destOrd="0" parTransId="{07C4BDD5-E611-44BF-8A20-9CE03DE4F260}" sibTransId="{4971FC62-05B1-4D72-B929-7B2FD97CB224}"/>
    <dgm:cxn modelId="{A54A6667-2618-4A73-ADC7-7A48289C5979}" type="presOf" srcId="{78A91151-5D62-4451-AEF9-AA8736B91CEA}" destId="{2867FBD5-74B3-4E7D-9C65-0E46B1E50327}" srcOrd="0" destOrd="0" presId="urn:microsoft.com/office/officeart/2005/8/layout/radial4"/>
    <dgm:cxn modelId="{9E49106D-AEFE-44BA-910F-D8A37C9BD4CB}" srcId="{3BA7753A-FA17-40D8-BD1D-E53AD5A75825}" destId="{87B19D63-A42E-4CC6-9402-04CA03CE92CA}" srcOrd="0" destOrd="0" parTransId="{78A91151-5D62-4451-AEF9-AA8736B91CEA}" sibTransId="{5115D848-9A2E-4D32-BECD-905FC9BD4B79}"/>
    <dgm:cxn modelId="{EF5ACA6D-BBCB-4479-8D4B-2148A3926832}" type="presOf" srcId="{8EF20AE5-A476-44FC-92BC-716796032167}" destId="{7D90ED67-70DC-4327-9045-D9AAC0B953ED}" srcOrd="0" destOrd="0" presId="urn:microsoft.com/office/officeart/2005/8/layout/radial4"/>
    <dgm:cxn modelId="{2932E786-C2EE-45A8-97B9-AED6C53FE6FE}" type="presOf" srcId="{87B19D63-A42E-4CC6-9402-04CA03CE92CA}" destId="{8902C06F-E39C-4266-8CB5-9681808C1541}" srcOrd="0" destOrd="0" presId="urn:microsoft.com/office/officeart/2005/8/layout/radial4"/>
    <dgm:cxn modelId="{875B378D-CD22-464E-83E4-C37FA046E060}" type="presOf" srcId="{3BA7753A-FA17-40D8-BD1D-E53AD5A75825}" destId="{036C0E72-25D2-41D3-BA35-4F52B4A3E159}" srcOrd="0" destOrd="0" presId="urn:microsoft.com/office/officeart/2005/8/layout/radial4"/>
    <dgm:cxn modelId="{86D6BCBB-FB4B-4A8C-AE41-716EB789B00A}" srcId="{8EF20AE5-A476-44FC-92BC-716796032167}" destId="{3BA7753A-FA17-40D8-BD1D-E53AD5A75825}" srcOrd="0" destOrd="0" parTransId="{A70939AF-E35A-4A7B-A608-38FB3FB57231}" sibTransId="{115C3198-FBAB-4C02-B5F3-BAA8C903381B}"/>
    <dgm:cxn modelId="{9067E7CF-7754-4787-B37C-2D5A2E08CECD}" srcId="{8EF20AE5-A476-44FC-92BC-716796032167}" destId="{1670B207-CF39-45A7-AFA2-71283CB2F734}" srcOrd="1" destOrd="0" parTransId="{CDCC70DB-9A62-4867-A56C-DEA5B512F89E}" sibTransId="{37A2FFA4-2156-4C01-BDF5-F4D680E2DE13}"/>
    <dgm:cxn modelId="{BA011B9D-AB8B-4F7F-847A-5875106E4C03}" type="presParOf" srcId="{7D90ED67-70DC-4327-9045-D9AAC0B953ED}" destId="{036C0E72-25D2-41D3-BA35-4F52B4A3E159}" srcOrd="0" destOrd="0" presId="urn:microsoft.com/office/officeart/2005/8/layout/radial4"/>
    <dgm:cxn modelId="{FE42796F-64C0-4FDA-9675-32B9F69061F5}" type="presParOf" srcId="{7D90ED67-70DC-4327-9045-D9AAC0B953ED}" destId="{2867FBD5-74B3-4E7D-9C65-0E46B1E50327}" srcOrd="1" destOrd="0" presId="urn:microsoft.com/office/officeart/2005/8/layout/radial4"/>
    <dgm:cxn modelId="{E5492317-CD2B-4683-87E5-9D3F8FA7AECA}" type="presParOf" srcId="{7D90ED67-70DC-4327-9045-D9AAC0B953ED}" destId="{8902C06F-E39C-4266-8CB5-9681808C1541}" srcOrd="2" destOrd="0" presId="urn:microsoft.com/office/officeart/2005/8/layout/radial4"/>
    <dgm:cxn modelId="{3C6F67AB-D511-4509-95BE-14859C9949F8}" type="presParOf" srcId="{7D90ED67-70DC-4327-9045-D9AAC0B953ED}" destId="{D115B4F1-98EA-4DA1-9A91-EB0DB2E6304A}" srcOrd="3" destOrd="0" presId="urn:microsoft.com/office/officeart/2005/8/layout/radial4"/>
    <dgm:cxn modelId="{F7266441-D697-4AF0-90E4-36229EDCD773}" type="presParOf" srcId="{7D90ED67-70DC-4327-9045-D9AAC0B953ED}" destId="{12FFC2D8-5C6C-4C64-B842-A28333DA8318}"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C0E72-25D2-41D3-BA35-4F52B4A3E159}">
      <dsp:nvSpPr>
        <dsp:cNvPr id="0" name=""/>
        <dsp:cNvSpPr/>
      </dsp:nvSpPr>
      <dsp:spPr>
        <a:xfrm>
          <a:off x="1056971" y="408310"/>
          <a:ext cx="997701" cy="1040495"/>
        </a:xfrm>
        <a:prstGeom prst="ellipse">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t-BR" sz="1400" kern="1200" dirty="0">
              <a:solidFill>
                <a:sysClr val="window" lastClr="FFFFFF"/>
              </a:solidFill>
              <a:latin typeface="Calibri" panose="020F0502020204030204"/>
              <a:ea typeface="+mn-ea"/>
              <a:cs typeface="+mn-cs"/>
            </a:rPr>
            <a:t>Segurado</a:t>
          </a:r>
        </a:p>
      </dsp:txBody>
      <dsp:txXfrm>
        <a:off x="1203081" y="560687"/>
        <a:ext cx="705481" cy="735741"/>
      </dsp:txXfrm>
    </dsp:sp>
    <dsp:sp modelId="{2867FBD5-74B3-4E7D-9C65-0E46B1E50327}">
      <dsp:nvSpPr>
        <dsp:cNvPr id="0" name=""/>
        <dsp:cNvSpPr/>
      </dsp:nvSpPr>
      <dsp:spPr>
        <a:xfrm rot="18136716">
          <a:off x="484763" y="1679432"/>
          <a:ext cx="785789" cy="175585"/>
        </a:xfrm>
        <a:prstGeom prst="leftArrow">
          <a:avLst>
            <a:gd name="adj1" fmla="val 60000"/>
            <a:gd name="adj2" fmla="val 50000"/>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8902C06F-E39C-4266-8CB5-9681808C1541}">
      <dsp:nvSpPr>
        <dsp:cNvPr id="0" name=""/>
        <dsp:cNvSpPr/>
      </dsp:nvSpPr>
      <dsp:spPr>
        <a:xfrm>
          <a:off x="225039" y="2342697"/>
          <a:ext cx="909531" cy="733939"/>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pt-BR" sz="1300" kern="1200" dirty="0">
              <a:solidFill>
                <a:sysClr val="window" lastClr="FFFFFF"/>
              </a:solidFill>
              <a:latin typeface="Calibri" panose="020F0502020204030204"/>
              <a:ea typeface="+mn-ea"/>
              <a:cs typeface="+mn-cs"/>
            </a:rPr>
            <a:t>Seguradora A</a:t>
          </a:r>
        </a:p>
      </dsp:txBody>
      <dsp:txXfrm>
        <a:off x="246535" y="2364193"/>
        <a:ext cx="866539" cy="690947"/>
      </dsp:txXfrm>
    </dsp:sp>
    <dsp:sp modelId="{D115B4F1-98EA-4DA1-9A91-EB0DB2E6304A}">
      <dsp:nvSpPr>
        <dsp:cNvPr id="0" name=""/>
        <dsp:cNvSpPr/>
      </dsp:nvSpPr>
      <dsp:spPr>
        <a:xfrm rot="14617630">
          <a:off x="1697762" y="1756999"/>
          <a:ext cx="824104" cy="175585"/>
        </a:xfrm>
        <a:prstGeom prst="leftArrow">
          <a:avLst>
            <a:gd name="adj1" fmla="val 60000"/>
            <a:gd name="adj2" fmla="val 50000"/>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2FFC2D8-5C6C-4C64-B842-A28333DA8318}">
      <dsp:nvSpPr>
        <dsp:cNvPr id="0" name=""/>
        <dsp:cNvSpPr/>
      </dsp:nvSpPr>
      <dsp:spPr>
        <a:xfrm>
          <a:off x="1869603" y="2370705"/>
          <a:ext cx="908677" cy="733813"/>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pt-BR" sz="1300" kern="1200" dirty="0">
              <a:solidFill>
                <a:sysClr val="window" lastClr="FFFFFF"/>
              </a:solidFill>
              <a:latin typeface="Calibri" panose="020F0502020204030204"/>
              <a:ea typeface="+mn-ea"/>
              <a:cs typeface="+mn-cs"/>
            </a:rPr>
            <a:t>Seguradora B</a:t>
          </a:r>
        </a:p>
      </dsp:txBody>
      <dsp:txXfrm>
        <a:off x="1891096" y="2392198"/>
        <a:ext cx="865691" cy="69082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CB3AB02-140D-805D-EFED-295794C2F650}"/>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ltLang="pt-BR"/>
          </a:p>
        </p:txBody>
      </p:sp>
      <p:sp>
        <p:nvSpPr>
          <p:cNvPr id="29699" name="Rectangle 3">
            <a:extLst>
              <a:ext uri="{FF2B5EF4-FFF2-40B4-BE49-F238E27FC236}">
                <a16:creationId xmlns:a16="http://schemas.microsoft.com/office/drawing/2014/main" id="{212613A4-955B-0D08-14A1-2E6BFA64481F}"/>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pt-BR"/>
          </a:p>
        </p:txBody>
      </p:sp>
      <p:sp>
        <p:nvSpPr>
          <p:cNvPr id="5124" name="Rectangle 4">
            <a:extLst>
              <a:ext uri="{FF2B5EF4-FFF2-40B4-BE49-F238E27FC236}">
                <a16:creationId xmlns:a16="http://schemas.microsoft.com/office/drawing/2014/main" id="{AE1F28FA-2136-C56E-32BE-D149ACA8746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1" name="Rectangle 5">
            <a:extLst>
              <a:ext uri="{FF2B5EF4-FFF2-40B4-BE49-F238E27FC236}">
                <a16:creationId xmlns:a16="http://schemas.microsoft.com/office/drawing/2014/main" id="{E03C8009-91DD-D1BB-5B68-312AC85A7BBF}"/>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pt-BR" noProof="0"/>
              <a:t>Clique para editar os estilos do texto mestre</a:t>
            </a:r>
          </a:p>
          <a:p>
            <a:pPr lvl="1"/>
            <a:r>
              <a:rPr lang="en-US" altLang="pt-BR" noProof="0"/>
              <a:t>Segundo nível</a:t>
            </a:r>
          </a:p>
          <a:p>
            <a:pPr lvl="2"/>
            <a:r>
              <a:rPr lang="en-US" altLang="pt-BR" noProof="0"/>
              <a:t>Terceiro nível</a:t>
            </a:r>
          </a:p>
          <a:p>
            <a:pPr lvl="3"/>
            <a:r>
              <a:rPr lang="en-US" altLang="pt-BR" noProof="0"/>
              <a:t>Quarto nível</a:t>
            </a:r>
          </a:p>
          <a:p>
            <a:pPr lvl="4"/>
            <a:r>
              <a:rPr lang="en-US" altLang="pt-BR" noProof="0"/>
              <a:t>Quinto nível</a:t>
            </a:r>
          </a:p>
        </p:txBody>
      </p:sp>
      <p:sp>
        <p:nvSpPr>
          <p:cNvPr id="29702" name="Rectangle 6">
            <a:extLst>
              <a:ext uri="{FF2B5EF4-FFF2-40B4-BE49-F238E27FC236}">
                <a16:creationId xmlns:a16="http://schemas.microsoft.com/office/drawing/2014/main" id="{DD0499E6-6450-5330-F200-BD99A2CF9896}"/>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pt-BR"/>
          </a:p>
        </p:txBody>
      </p:sp>
      <p:sp>
        <p:nvSpPr>
          <p:cNvPr id="29703" name="Rectangle 7">
            <a:extLst>
              <a:ext uri="{FF2B5EF4-FFF2-40B4-BE49-F238E27FC236}">
                <a16:creationId xmlns:a16="http://schemas.microsoft.com/office/drawing/2014/main" id="{150AC8C8-DBA4-B755-38EE-217EE3F53D60}"/>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2A356CE-F121-4F7A-B031-AB838BD79DE5}" type="slidenum">
              <a:rPr lang="en-US" altLang="pt-BR"/>
              <a:pPr>
                <a:defRPr/>
              </a:pPr>
              <a:t>‹nº›</a:t>
            </a:fld>
            <a:endParaRPr lang="en-US"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E30CA4EF-CCD5-64F3-8110-994B38DC93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35B7B9-3364-4973-9803-C7D83AFF8D29}" type="slidenum">
              <a:rPr lang="en-US" altLang="pt-BR">
                <a:solidFill>
                  <a:srgbClr val="000000"/>
                </a:solidFill>
              </a:rPr>
              <a:pPr>
                <a:spcBef>
                  <a:spcPct val="0"/>
                </a:spcBef>
              </a:pPr>
              <a:t>2</a:t>
            </a:fld>
            <a:endParaRPr lang="en-US" altLang="pt-BR">
              <a:solidFill>
                <a:srgbClr val="000000"/>
              </a:solidFill>
            </a:endParaRPr>
          </a:p>
        </p:txBody>
      </p:sp>
      <p:sp>
        <p:nvSpPr>
          <p:cNvPr id="9219" name="Rectangle 2">
            <a:extLst>
              <a:ext uri="{FF2B5EF4-FFF2-40B4-BE49-F238E27FC236}">
                <a16:creationId xmlns:a16="http://schemas.microsoft.com/office/drawing/2014/main" id="{02FB5069-9C11-FD15-36AB-4CD6E2100DC7}"/>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9220" name="Rectangle 3">
            <a:extLst>
              <a:ext uri="{FF2B5EF4-FFF2-40B4-BE49-F238E27FC236}">
                <a16:creationId xmlns:a16="http://schemas.microsoft.com/office/drawing/2014/main" id="{31F2B613-77F6-18FB-03F6-0D25CCEBA6B4}"/>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9596438D-CAEF-6326-B546-C4855B1F82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EECBE5-18E0-4CFA-98FE-32769C47803C}" type="slidenum">
              <a:rPr lang="en-US" altLang="pt-BR"/>
              <a:pPr>
                <a:spcBef>
                  <a:spcPct val="0"/>
                </a:spcBef>
              </a:pPr>
              <a:t>11</a:t>
            </a:fld>
            <a:endParaRPr lang="en-US" altLang="pt-BR"/>
          </a:p>
        </p:txBody>
      </p:sp>
      <p:sp>
        <p:nvSpPr>
          <p:cNvPr id="44035" name="Rectangle 2">
            <a:extLst>
              <a:ext uri="{FF2B5EF4-FFF2-40B4-BE49-F238E27FC236}">
                <a16:creationId xmlns:a16="http://schemas.microsoft.com/office/drawing/2014/main" id="{CCD65D2D-203F-3BF0-1E8C-A0B2A5B50B71}"/>
              </a:ext>
            </a:extLst>
          </p:cNvPr>
          <p:cNvSpPr>
            <a:spLocks noGrp="1" noRot="1" noChangeAspect="1" noChangeArrowheads="1" noTextEdit="1"/>
          </p:cNvSpPr>
          <p:nvPr>
            <p:ph type="sldImg"/>
          </p:nvPr>
        </p:nvSpPr>
        <p:spPr>
          <a:xfrm>
            <a:off x="1146175" y="687388"/>
            <a:ext cx="4565650" cy="3425825"/>
          </a:xfrm>
          <a:ln w="12700"/>
        </p:spPr>
      </p:sp>
      <p:sp>
        <p:nvSpPr>
          <p:cNvPr id="44036" name="Rectangle 3">
            <a:extLst>
              <a:ext uri="{FF2B5EF4-FFF2-40B4-BE49-F238E27FC236}">
                <a16:creationId xmlns:a16="http://schemas.microsoft.com/office/drawing/2014/main" id="{D85BCEE2-DD5B-BEF8-E43E-A60BF8AB859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74" tIns="45288" rIns="90574" bIns="45288"/>
          <a:lstStyle/>
          <a:p>
            <a:pPr eaLnBrk="1" hangingPunct="1"/>
            <a:endParaRPr lang="pt-BR" altLang="pt-BR">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36264BD6-3147-A223-B902-9438089956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DDAB40-2CDF-493B-B169-96C0B9C1B53A}" type="slidenum">
              <a:rPr lang="en-US" altLang="pt-BR"/>
              <a:pPr>
                <a:spcBef>
                  <a:spcPct val="0"/>
                </a:spcBef>
              </a:pPr>
              <a:t>12</a:t>
            </a:fld>
            <a:endParaRPr lang="en-US" altLang="pt-BR"/>
          </a:p>
        </p:txBody>
      </p:sp>
      <p:sp>
        <p:nvSpPr>
          <p:cNvPr id="46083" name="Rectangle 2">
            <a:extLst>
              <a:ext uri="{FF2B5EF4-FFF2-40B4-BE49-F238E27FC236}">
                <a16:creationId xmlns:a16="http://schemas.microsoft.com/office/drawing/2014/main" id="{E6258E54-2367-DC85-D622-A1DF7F4D6697}"/>
              </a:ext>
            </a:extLst>
          </p:cNvPr>
          <p:cNvSpPr>
            <a:spLocks noGrp="1" noRot="1" noChangeAspect="1" noChangeArrowheads="1" noTextEdit="1"/>
          </p:cNvSpPr>
          <p:nvPr>
            <p:ph type="sldImg"/>
          </p:nvPr>
        </p:nvSpPr>
        <p:spPr>
          <a:xfrm>
            <a:off x="1146175" y="687388"/>
            <a:ext cx="4565650" cy="3425825"/>
          </a:xfrm>
          <a:ln w="12700"/>
        </p:spPr>
      </p:sp>
      <p:sp>
        <p:nvSpPr>
          <p:cNvPr id="46084" name="Rectangle 3">
            <a:extLst>
              <a:ext uri="{FF2B5EF4-FFF2-40B4-BE49-F238E27FC236}">
                <a16:creationId xmlns:a16="http://schemas.microsoft.com/office/drawing/2014/main" id="{6E6B121B-2CB5-AAAC-0F49-133EED4FEBA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74" tIns="45288" rIns="90574" bIns="45288"/>
          <a:lstStyle/>
          <a:p>
            <a:pPr eaLnBrk="1" hangingPunct="1"/>
            <a:endParaRPr lang="pt-BR" altLang="pt-BR">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7613B2A-F1D1-3126-9135-8A05C50AE58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8CC933-0AD6-43F2-9FE3-CEAE76BCB4E6}" type="slidenum">
              <a:rPr lang="en-US" altLang="pt-BR"/>
              <a:pPr>
                <a:spcBef>
                  <a:spcPct val="0"/>
                </a:spcBef>
              </a:pPr>
              <a:t>13</a:t>
            </a:fld>
            <a:endParaRPr lang="en-US" altLang="pt-BR"/>
          </a:p>
        </p:txBody>
      </p:sp>
      <p:sp>
        <p:nvSpPr>
          <p:cNvPr id="48131" name="Rectangle 2">
            <a:extLst>
              <a:ext uri="{FF2B5EF4-FFF2-40B4-BE49-F238E27FC236}">
                <a16:creationId xmlns:a16="http://schemas.microsoft.com/office/drawing/2014/main" id="{3C106889-1A12-6E28-BEB5-1F389DAD845C}"/>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a:latin typeface="Univers" panose="020B0503020202020204" pitchFamily="34" charset="0"/>
            </a:endParaRPr>
          </a:p>
        </p:txBody>
      </p:sp>
      <p:sp>
        <p:nvSpPr>
          <p:cNvPr id="48132" name="Rectangle 3">
            <a:extLst>
              <a:ext uri="{FF2B5EF4-FFF2-40B4-BE49-F238E27FC236}">
                <a16:creationId xmlns:a16="http://schemas.microsoft.com/office/drawing/2014/main" id="{B8BE4524-6016-EBAA-50B0-03CCC806816F}"/>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72973F55-0025-259D-D1BE-1F77602139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71607C-AD8D-4CE7-AA65-0D7A7A6675FF}" type="slidenum">
              <a:rPr lang="en-US" altLang="pt-BR"/>
              <a:pPr>
                <a:spcBef>
                  <a:spcPct val="0"/>
                </a:spcBef>
              </a:pPr>
              <a:t>14</a:t>
            </a:fld>
            <a:endParaRPr lang="en-US" altLang="pt-BR"/>
          </a:p>
        </p:txBody>
      </p:sp>
      <p:sp>
        <p:nvSpPr>
          <p:cNvPr id="50179" name="Rectangle 2">
            <a:extLst>
              <a:ext uri="{FF2B5EF4-FFF2-40B4-BE49-F238E27FC236}">
                <a16:creationId xmlns:a16="http://schemas.microsoft.com/office/drawing/2014/main" id="{40CE43CD-CCF5-8697-A4D9-1C51FCD39E2F}"/>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sz="1000">
              <a:latin typeface="Univers" panose="020B0503020202020204" pitchFamily="34" charset="0"/>
            </a:endParaRPr>
          </a:p>
        </p:txBody>
      </p:sp>
      <p:sp>
        <p:nvSpPr>
          <p:cNvPr id="50180" name="Rectangle 3">
            <a:extLst>
              <a:ext uri="{FF2B5EF4-FFF2-40B4-BE49-F238E27FC236}">
                <a16:creationId xmlns:a16="http://schemas.microsoft.com/office/drawing/2014/main" id="{B88183D0-7D2A-A4DD-0C40-7C02B9E915FB}"/>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82BBD6AB-0247-B29F-DF62-5E570CE8DAE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1AFBE8-8868-40CB-92BF-95440BBB74FF}" type="slidenum">
              <a:rPr lang="en-US" altLang="pt-BR"/>
              <a:pPr>
                <a:spcBef>
                  <a:spcPct val="0"/>
                </a:spcBef>
              </a:pPr>
              <a:t>15</a:t>
            </a:fld>
            <a:endParaRPr lang="en-US" altLang="pt-BR"/>
          </a:p>
        </p:txBody>
      </p:sp>
      <p:sp>
        <p:nvSpPr>
          <p:cNvPr id="52227" name="Rectangle 2">
            <a:extLst>
              <a:ext uri="{FF2B5EF4-FFF2-40B4-BE49-F238E27FC236}">
                <a16:creationId xmlns:a16="http://schemas.microsoft.com/office/drawing/2014/main" id="{7154E72A-1B1C-4000-1B51-D84E603B40D1}"/>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a:latin typeface="Univers" panose="020B0503020202020204" pitchFamily="34" charset="0"/>
            </a:endParaRPr>
          </a:p>
        </p:txBody>
      </p:sp>
      <p:sp>
        <p:nvSpPr>
          <p:cNvPr id="52228" name="Rectangle 3">
            <a:extLst>
              <a:ext uri="{FF2B5EF4-FFF2-40B4-BE49-F238E27FC236}">
                <a16:creationId xmlns:a16="http://schemas.microsoft.com/office/drawing/2014/main" id="{A6B12729-0C57-5A39-11EC-7C683D458B97}"/>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2328144-8A1F-E5F6-EFF5-3DCF702A52E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6803729-2D64-49DC-B081-6348C60AFDC8}" type="slidenum">
              <a:rPr lang="en-US" altLang="pt-BR"/>
              <a:pPr>
                <a:spcBef>
                  <a:spcPct val="0"/>
                </a:spcBef>
              </a:pPr>
              <a:t>16</a:t>
            </a:fld>
            <a:endParaRPr lang="en-US" altLang="pt-BR"/>
          </a:p>
        </p:txBody>
      </p:sp>
      <p:sp>
        <p:nvSpPr>
          <p:cNvPr id="54275" name="Rectangle 2">
            <a:extLst>
              <a:ext uri="{FF2B5EF4-FFF2-40B4-BE49-F238E27FC236}">
                <a16:creationId xmlns:a16="http://schemas.microsoft.com/office/drawing/2014/main" id="{E4751E1C-A8FA-0C75-4A56-7186E98BA80E}"/>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dirty="0">
              <a:latin typeface="Arial" panose="020B0604020202020204" pitchFamily="34" charset="0"/>
            </a:endParaRPr>
          </a:p>
        </p:txBody>
      </p:sp>
      <p:sp>
        <p:nvSpPr>
          <p:cNvPr id="54276" name="Rectangle 3">
            <a:extLst>
              <a:ext uri="{FF2B5EF4-FFF2-40B4-BE49-F238E27FC236}">
                <a16:creationId xmlns:a16="http://schemas.microsoft.com/office/drawing/2014/main" id="{2467FD46-98D7-990E-49D1-F2277B8F1CA1}"/>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82A20F6-8751-C0F6-E556-49562808E2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714E3A-F713-458C-AB86-E0F628D4F0B1}" type="slidenum">
              <a:rPr lang="en-US" altLang="pt-BR"/>
              <a:pPr>
                <a:spcBef>
                  <a:spcPct val="0"/>
                </a:spcBef>
              </a:pPr>
              <a:t>17</a:t>
            </a:fld>
            <a:endParaRPr lang="en-US" altLang="pt-BR"/>
          </a:p>
        </p:txBody>
      </p:sp>
      <p:sp>
        <p:nvSpPr>
          <p:cNvPr id="56323" name="Rectangle 2">
            <a:extLst>
              <a:ext uri="{FF2B5EF4-FFF2-40B4-BE49-F238E27FC236}">
                <a16:creationId xmlns:a16="http://schemas.microsoft.com/office/drawing/2014/main" id="{8A1F27AC-C166-C68D-5682-1FD1A558C29B}"/>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a:latin typeface="Univers" panose="020B0503020202020204" pitchFamily="34" charset="0"/>
            </a:endParaRPr>
          </a:p>
        </p:txBody>
      </p:sp>
      <p:sp>
        <p:nvSpPr>
          <p:cNvPr id="56324" name="Rectangle 3">
            <a:extLst>
              <a:ext uri="{FF2B5EF4-FFF2-40B4-BE49-F238E27FC236}">
                <a16:creationId xmlns:a16="http://schemas.microsoft.com/office/drawing/2014/main" id="{5B03370E-46AD-15CE-0E52-88706BC84C81}"/>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82A20F6-8751-C0F6-E556-49562808E2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714E3A-F713-458C-AB86-E0F628D4F0B1}" type="slidenum">
              <a:rPr lang="en-US" altLang="pt-BR"/>
              <a:pPr>
                <a:spcBef>
                  <a:spcPct val="0"/>
                </a:spcBef>
              </a:pPr>
              <a:t>18</a:t>
            </a:fld>
            <a:endParaRPr lang="en-US" altLang="pt-BR"/>
          </a:p>
        </p:txBody>
      </p:sp>
      <p:sp>
        <p:nvSpPr>
          <p:cNvPr id="56323" name="Rectangle 2">
            <a:extLst>
              <a:ext uri="{FF2B5EF4-FFF2-40B4-BE49-F238E27FC236}">
                <a16:creationId xmlns:a16="http://schemas.microsoft.com/office/drawing/2014/main" id="{8A1F27AC-C166-C68D-5682-1FD1A558C29B}"/>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a:latin typeface="Univers" panose="020B0503020202020204" pitchFamily="34" charset="0"/>
            </a:endParaRPr>
          </a:p>
        </p:txBody>
      </p:sp>
      <p:sp>
        <p:nvSpPr>
          <p:cNvPr id="56324" name="Rectangle 3">
            <a:extLst>
              <a:ext uri="{FF2B5EF4-FFF2-40B4-BE49-F238E27FC236}">
                <a16:creationId xmlns:a16="http://schemas.microsoft.com/office/drawing/2014/main" id="{5B03370E-46AD-15CE-0E52-88706BC84C81}"/>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extLst>
      <p:ext uri="{BB962C8B-B14F-4D97-AF65-F5344CB8AC3E}">
        <p14:creationId xmlns:p14="http://schemas.microsoft.com/office/powerpoint/2010/main" val="4099586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82A20F6-8751-C0F6-E556-49562808E2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714E3A-F713-458C-AB86-E0F628D4F0B1}" type="slidenum">
              <a:rPr lang="en-US" altLang="pt-BR"/>
              <a:pPr>
                <a:spcBef>
                  <a:spcPct val="0"/>
                </a:spcBef>
              </a:pPr>
              <a:t>19</a:t>
            </a:fld>
            <a:endParaRPr lang="en-US" altLang="pt-BR"/>
          </a:p>
        </p:txBody>
      </p:sp>
      <p:sp>
        <p:nvSpPr>
          <p:cNvPr id="56323" name="Rectangle 2">
            <a:extLst>
              <a:ext uri="{FF2B5EF4-FFF2-40B4-BE49-F238E27FC236}">
                <a16:creationId xmlns:a16="http://schemas.microsoft.com/office/drawing/2014/main" id="{8A1F27AC-C166-C68D-5682-1FD1A558C29B}"/>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a:latin typeface="Univers" panose="020B0503020202020204" pitchFamily="34" charset="0"/>
            </a:endParaRPr>
          </a:p>
        </p:txBody>
      </p:sp>
      <p:sp>
        <p:nvSpPr>
          <p:cNvPr id="56324" name="Rectangle 3">
            <a:extLst>
              <a:ext uri="{FF2B5EF4-FFF2-40B4-BE49-F238E27FC236}">
                <a16:creationId xmlns:a16="http://schemas.microsoft.com/office/drawing/2014/main" id="{5B03370E-46AD-15CE-0E52-88706BC84C81}"/>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extLst>
      <p:ext uri="{BB962C8B-B14F-4D97-AF65-F5344CB8AC3E}">
        <p14:creationId xmlns:p14="http://schemas.microsoft.com/office/powerpoint/2010/main" val="2151707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82A20F6-8751-C0F6-E556-49562808E2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714E3A-F713-458C-AB86-E0F628D4F0B1}" type="slidenum">
              <a:rPr lang="en-US" altLang="pt-BR"/>
              <a:pPr>
                <a:spcBef>
                  <a:spcPct val="0"/>
                </a:spcBef>
              </a:pPr>
              <a:t>20</a:t>
            </a:fld>
            <a:endParaRPr lang="en-US" altLang="pt-BR"/>
          </a:p>
        </p:txBody>
      </p:sp>
      <p:sp>
        <p:nvSpPr>
          <p:cNvPr id="56323" name="Rectangle 2">
            <a:extLst>
              <a:ext uri="{FF2B5EF4-FFF2-40B4-BE49-F238E27FC236}">
                <a16:creationId xmlns:a16="http://schemas.microsoft.com/office/drawing/2014/main" id="{8A1F27AC-C166-C68D-5682-1FD1A558C29B}"/>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a:latin typeface="Univers" panose="020B0503020202020204" pitchFamily="34" charset="0"/>
            </a:endParaRPr>
          </a:p>
        </p:txBody>
      </p:sp>
      <p:sp>
        <p:nvSpPr>
          <p:cNvPr id="56324" name="Rectangle 3">
            <a:extLst>
              <a:ext uri="{FF2B5EF4-FFF2-40B4-BE49-F238E27FC236}">
                <a16:creationId xmlns:a16="http://schemas.microsoft.com/office/drawing/2014/main" id="{5B03370E-46AD-15CE-0E52-88706BC84C81}"/>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extLst>
      <p:ext uri="{BB962C8B-B14F-4D97-AF65-F5344CB8AC3E}">
        <p14:creationId xmlns:p14="http://schemas.microsoft.com/office/powerpoint/2010/main" val="2131096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3BEBBC19-442B-3C99-66CF-E606687CA79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4EA8AF-51E1-455D-B5FE-D4328E671E4A}" type="slidenum">
              <a:rPr lang="en-US" altLang="pt-BR">
                <a:solidFill>
                  <a:srgbClr val="000000"/>
                </a:solidFill>
              </a:rPr>
              <a:pPr>
                <a:spcBef>
                  <a:spcPct val="0"/>
                </a:spcBef>
              </a:pPr>
              <a:t>3</a:t>
            </a:fld>
            <a:endParaRPr lang="en-US" altLang="pt-BR">
              <a:solidFill>
                <a:srgbClr val="000000"/>
              </a:solidFill>
            </a:endParaRPr>
          </a:p>
        </p:txBody>
      </p:sp>
      <p:sp>
        <p:nvSpPr>
          <p:cNvPr id="11267" name="Rectangle 2">
            <a:extLst>
              <a:ext uri="{FF2B5EF4-FFF2-40B4-BE49-F238E27FC236}">
                <a16:creationId xmlns:a16="http://schemas.microsoft.com/office/drawing/2014/main" id="{9D4280A6-37E1-D5A6-F068-850FB754CB88}"/>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1268" name="Rectangle 3">
            <a:extLst>
              <a:ext uri="{FF2B5EF4-FFF2-40B4-BE49-F238E27FC236}">
                <a16:creationId xmlns:a16="http://schemas.microsoft.com/office/drawing/2014/main" id="{E59B4884-389F-A67E-AF1F-F70FF73E767E}"/>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82A20F6-8751-C0F6-E556-49562808E2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714E3A-F713-458C-AB86-E0F628D4F0B1}" type="slidenum">
              <a:rPr lang="en-US" altLang="pt-BR"/>
              <a:pPr>
                <a:spcBef>
                  <a:spcPct val="0"/>
                </a:spcBef>
              </a:pPr>
              <a:t>21</a:t>
            </a:fld>
            <a:endParaRPr lang="en-US" altLang="pt-BR"/>
          </a:p>
        </p:txBody>
      </p:sp>
      <p:sp>
        <p:nvSpPr>
          <p:cNvPr id="56323" name="Rectangle 2">
            <a:extLst>
              <a:ext uri="{FF2B5EF4-FFF2-40B4-BE49-F238E27FC236}">
                <a16:creationId xmlns:a16="http://schemas.microsoft.com/office/drawing/2014/main" id="{8A1F27AC-C166-C68D-5682-1FD1A558C29B}"/>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a:latin typeface="Univers" panose="020B0503020202020204" pitchFamily="34" charset="0"/>
            </a:endParaRPr>
          </a:p>
        </p:txBody>
      </p:sp>
      <p:sp>
        <p:nvSpPr>
          <p:cNvPr id="56324" name="Rectangle 3">
            <a:extLst>
              <a:ext uri="{FF2B5EF4-FFF2-40B4-BE49-F238E27FC236}">
                <a16:creationId xmlns:a16="http://schemas.microsoft.com/office/drawing/2014/main" id="{5B03370E-46AD-15CE-0E52-88706BC84C81}"/>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extLst>
      <p:ext uri="{BB962C8B-B14F-4D97-AF65-F5344CB8AC3E}">
        <p14:creationId xmlns:p14="http://schemas.microsoft.com/office/powerpoint/2010/main" val="1617150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5D751808-0088-E384-1341-B04312838A3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F319E5-2799-41C7-8725-BAFE35204940}" type="slidenum">
              <a:rPr kumimoji="0" lang="en-US"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55" name="Rectangle 2">
            <a:extLst>
              <a:ext uri="{FF2B5EF4-FFF2-40B4-BE49-F238E27FC236}">
                <a16:creationId xmlns:a16="http://schemas.microsoft.com/office/drawing/2014/main" id="{06E03870-21C6-E428-2136-B03EB82A7A8A}"/>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23556" name="Rectangle 3">
            <a:extLst>
              <a:ext uri="{FF2B5EF4-FFF2-40B4-BE49-F238E27FC236}">
                <a16:creationId xmlns:a16="http://schemas.microsoft.com/office/drawing/2014/main" id="{A0C969D4-F652-8280-1039-BBC4D38DF465}"/>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2474724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6E77C71-FF54-375F-5E24-8CA7CD71CE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7CBE6B-9ABB-480E-947D-3B5196115F84}" type="slidenum">
              <a:rPr kumimoji="0" lang="en-US"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3" name="Rectangle 2">
            <a:extLst>
              <a:ext uri="{FF2B5EF4-FFF2-40B4-BE49-F238E27FC236}">
                <a16:creationId xmlns:a16="http://schemas.microsoft.com/office/drawing/2014/main" id="{5B33EE4F-2CAF-2146-FF31-DC00E7171EF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25604" name="Rectangle 3">
            <a:extLst>
              <a:ext uri="{FF2B5EF4-FFF2-40B4-BE49-F238E27FC236}">
                <a16:creationId xmlns:a16="http://schemas.microsoft.com/office/drawing/2014/main" id="{479FBCB3-249C-80D7-31F8-13A41369BFC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4034564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6E77C71-FF54-375F-5E24-8CA7CD71CE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7CBE6B-9ABB-480E-947D-3B5196115F84}" type="slidenum">
              <a:rPr kumimoji="0" lang="en-US"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3" name="Rectangle 2">
            <a:extLst>
              <a:ext uri="{FF2B5EF4-FFF2-40B4-BE49-F238E27FC236}">
                <a16:creationId xmlns:a16="http://schemas.microsoft.com/office/drawing/2014/main" id="{5B33EE4F-2CAF-2146-FF31-DC00E7171EF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25604" name="Rectangle 3">
            <a:extLst>
              <a:ext uri="{FF2B5EF4-FFF2-40B4-BE49-F238E27FC236}">
                <a16:creationId xmlns:a16="http://schemas.microsoft.com/office/drawing/2014/main" id="{479FBCB3-249C-80D7-31F8-13A41369BFC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960465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6E77C71-FF54-375F-5E24-8CA7CD71CE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7CBE6B-9ABB-480E-947D-3B5196115F84}" type="slidenum">
              <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3" name="Rectangle 2">
            <a:extLst>
              <a:ext uri="{FF2B5EF4-FFF2-40B4-BE49-F238E27FC236}">
                <a16:creationId xmlns:a16="http://schemas.microsoft.com/office/drawing/2014/main" id="{5B33EE4F-2CAF-2146-FF31-DC00E7171EF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25604" name="Rectangle 3">
            <a:extLst>
              <a:ext uri="{FF2B5EF4-FFF2-40B4-BE49-F238E27FC236}">
                <a16:creationId xmlns:a16="http://schemas.microsoft.com/office/drawing/2014/main" id="{479FBCB3-249C-80D7-31F8-13A41369BFC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606768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6E77C71-FF54-375F-5E24-8CA7CD71CE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7CBE6B-9ABB-480E-947D-3B5196115F84}" type="slidenum">
              <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3" name="Rectangle 2">
            <a:extLst>
              <a:ext uri="{FF2B5EF4-FFF2-40B4-BE49-F238E27FC236}">
                <a16:creationId xmlns:a16="http://schemas.microsoft.com/office/drawing/2014/main" id="{5B33EE4F-2CAF-2146-FF31-DC00E7171EF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25604" name="Rectangle 3">
            <a:extLst>
              <a:ext uri="{FF2B5EF4-FFF2-40B4-BE49-F238E27FC236}">
                <a16:creationId xmlns:a16="http://schemas.microsoft.com/office/drawing/2014/main" id="{479FBCB3-249C-80D7-31F8-13A41369BFC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2553077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6E77C71-FF54-375F-5E24-8CA7CD71CE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7CBE6B-9ABB-480E-947D-3B5196115F84}" type="slidenum">
              <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3" name="Rectangle 2">
            <a:extLst>
              <a:ext uri="{FF2B5EF4-FFF2-40B4-BE49-F238E27FC236}">
                <a16:creationId xmlns:a16="http://schemas.microsoft.com/office/drawing/2014/main" id="{5B33EE4F-2CAF-2146-FF31-DC00E7171EF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25604" name="Rectangle 3">
            <a:extLst>
              <a:ext uri="{FF2B5EF4-FFF2-40B4-BE49-F238E27FC236}">
                <a16:creationId xmlns:a16="http://schemas.microsoft.com/office/drawing/2014/main" id="{479FBCB3-249C-80D7-31F8-13A41369BFC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3293993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46716D4F-9BE2-42FB-3DAA-5C3403E31A6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0378B3-16FD-49B2-90E1-D934063F7B15}" type="slidenum">
              <a:rPr kumimoji="0" lang="en-US"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795" name="Rectangle 2">
            <a:extLst>
              <a:ext uri="{FF2B5EF4-FFF2-40B4-BE49-F238E27FC236}">
                <a16:creationId xmlns:a16="http://schemas.microsoft.com/office/drawing/2014/main" id="{3611CDDB-4AF9-BA76-69EC-8457AB6DBDB2}"/>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33796" name="Rectangle 3">
            <a:extLst>
              <a:ext uri="{FF2B5EF4-FFF2-40B4-BE49-F238E27FC236}">
                <a16:creationId xmlns:a16="http://schemas.microsoft.com/office/drawing/2014/main" id="{FCE4B71F-479D-CD5F-12C9-651447F64754}"/>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2756160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AB25D01C-B314-B767-00D0-B55D8C9101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A9B734-3C74-4213-92AE-0FE0280FFFB2}" type="slidenum">
              <a:rPr kumimoji="0" lang="en-US"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3731" name="Rectangle 2">
            <a:extLst>
              <a:ext uri="{FF2B5EF4-FFF2-40B4-BE49-F238E27FC236}">
                <a16:creationId xmlns:a16="http://schemas.microsoft.com/office/drawing/2014/main" id="{C05357A5-00DB-3D61-6744-3127F90F7215}"/>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73732" name="Rectangle 3">
            <a:extLst>
              <a:ext uri="{FF2B5EF4-FFF2-40B4-BE49-F238E27FC236}">
                <a16:creationId xmlns:a16="http://schemas.microsoft.com/office/drawing/2014/main" id="{378AC6DB-B8CB-028B-3C80-5265A6EBCEFF}"/>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2249914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D6E06E31-26A4-9B9A-C548-0ABF890D567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8336DA-08B8-48E7-A068-ACCA1408F148}" type="slidenum">
              <a:rPr kumimoji="0" lang="en-US"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459" name="Rectangle 2">
            <a:extLst>
              <a:ext uri="{FF2B5EF4-FFF2-40B4-BE49-F238E27FC236}">
                <a16:creationId xmlns:a16="http://schemas.microsoft.com/office/drawing/2014/main" id="{EE5A59C7-52F1-EF41-C94F-6295AE378619}"/>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9460" name="Rectangle 3">
            <a:extLst>
              <a:ext uri="{FF2B5EF4-FFF2-40B4-BE49-F238E27FC236}">
                <a16:creationId xmlns:a16="http://schemas.microsoft.com/office/drawing/2014/main" id="{ADEBF2D2-6D60-7A4F-7164-C888CA32943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89433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1FD27EBA-E6F5-0296-ECA5-3B5FE0BA2B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26D5ED-6BBF-4E10-BEBA-D3ECEBCA2361}" type="slidenum">
              <a:rPr lang="en-US" altLang="pt-BR"/>
              <a:pPr>
                <a:spcBef>
                  <a:spcPct val="0"/>
                </a:spcBef>
              </a:pPr>
              <a:t>4</a:t>
            </a:fld>
            <a:endParaRPr lang="en-US" altLang="pt-BR"/>
          </a:p>
        </p:txBody>
      </p:sp>
      <p:sp>
        <p:nvSpPr>
          <p:cNvPr id="13315" name="Rectangle 2">
            <a:extLst>
              <a:ext uri="{FF2B5EF4-FFF2-40B4-BE49-F238E27FC236}">
                <a16:creationId xmlns:a16="http://schemas.microsoft.com/office/drawing/2014/main" id="{5506E439-1D5F-A300-5690-05B23A1601E5}"/>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3316" name="Rectangle 3">
            <a:extLst>
              <a:ext uri="{FF2B5EF4-FFF2-40B4-BE49-F238E27FC236}">
                <a16:creationId xmlns:a16="http://schemas.microsoft.com/office/drawing/2014/main" id="{F9D0D347-64E6-5C3B-7D6B-02628D91C28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4BC52D6F-B4EC-6349-3D09-EAD2409CBAC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F4D9EB-542E-47D5-98D6-3C586BFBBF64}" type="slidenum">
              <a:rPr kumimoji="0" lang="en-US"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07" name="Rectangle 2">
            <a:extLst>
              <a:ext uri="{FF2B5EF4-FFF2-40B4-BE49-F238E27FC236}">
                <a16:creationId xmlns:a16="http://schemas.microsoft.com/office/drawing/2014/main" id="{D6363488-9041-C094-E44A-99EEDE541414}"/>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21508" name="Rectangle 3">
            <a:extLst>
              <a:ext uri="{FF2B5EF4-FFF2-40B4-BE49-F238E27FC236}">
                <a16:creationId xmlns:a16="http://schemas.microsoft.com/office/drawing/2014/main" id="{6F8B0D75-B3D1-6931-FA81-51A37797C47A}"/>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1620922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B6A87466-E45B-C558-467F-A94B5902B44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724157-C8BA-4DAB-BBE9-6B22DD0BCDC0}" type="slidenum">
              <a:rPr kumimoji="0" lang="en-US"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4515" name="Rectangle 2">
            <a:extLst>
              <a:ext uri="{FF2B5EF4-FFF2-40B4-BE49-F238E27FC236}">
                <a16:creationId xmlns:a16="http://schemas.microsoft.com/office/drawing/2014/main" id="{BFAE02DA-EB81-9228-F2FF-ACD635883850}"/>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64516" name="Rectangle 3">
            <a:extLst>
              <a:ext uri="{FF2B5EF4-FFF2-40B4-BE49-F238E27FC236}">
                <a16:creationId xmlns:a16="http://schemas.microsoft.com/office/drawing/2014/main" id="{9F54E030-1865-B68B-E8F8-8AAC45F9AC73}"/>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452419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CF2B46EE-4CA4-6A62-E513-7E8EB7161B3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B48EF4-D944-486A-A2EA-34B8D194BFB2}" type="slidenum">
              <a:rPr lang="en-US" altLang="pt-BR">
                <a:solidFill>
                  <a:srgbClr val="000000"/>
                </a:solidFill>
              </a:rPr>
              <a:pPr>
                <a:spcBef>
                  <a:spcPct val="0"/>
                </a:spcBef>
              </a:pPr>
              <a:t>44</a:t>
            </a:fld>
            <a:endParaRPr lang="en-US" altLang="pt-BR">
              <a:solidFill>
                <a:srgbClr val="000000"/>
              </a:solidFill>
            </a:endParaRPr>
          </a:p>
        </p:txBody>
      </p:sp>
      <p:sp>
        <p:nvSpPr>
          <p:cNvPr id="66563" name="Rectangle 2">
            <a:extLst>
              <a:ext uri="{FF2B5EF4-FFF2-40B4-BE49-F238E27FC236}">
                <a16:creationId xmlns:a16="http://schemas.microsoft.com/office/drawing/2014/main" id="{31B8E564-7C1F-DFDD-6ECC-59B81B6BB88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66564" name="Rectangle 3">
            <a:extLst>
              <a:ext uri="{FF2B5EF4-FFF2-40B4-BE49-F238E27FC236}">
                <a16:creationId xmlns:a16="http://schemas.microsoft.com/office/drawing/2014/main" id="{31F2EA73-9219-E31D-126E-C3576353878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F2169006-B342-FB8D-710E-401499996A1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D5D614-46D3-4790-83E0-EDDCA86F89C9}" type="slidenum">
              <a:rPr lang="en-US" altLang="pt-BR">
                <a:solidFill>
                  <a:srgbClr val="000000"/>
                </a:solidFill>
              </a:rPr>
              <a:pPr>
                <a:spcBef>
                  <a:spcPct val="0"/>
                </a:spcBef>
              </a:pPr>
              <a:t>45</a:t>
            </a:fld>
            <a:endParaRPr lang="en-US" altLang="pt-BR">
              <a:solidFill>
                <a:srgbClr val="000000"/>
              </a:solidFill>
            </a:endParaRPr>
          </a:p>
        </p:txBody>
      </p:sp>
      <p:sp>
        <p:nvSpPr>
          <p:cNvPr id="68611" name="Rectangle 2">
            <a:extLst>
              <a:ext uri="{FF2B5EF4-FFF2-40B4-BE49-F238E27FC236}">
                <a16:creationId xmlns:a16="http://schemas.microsoft.com/office/drawing/2014/main" id="{40EE0272-43BB-7B4D-B279-95C348E42E2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68612" name="Rectangle 3">
            <a:extLst>
              <a:ext uri="{FF2B5EF4-FFF2-40B4-BE49-F238E27FC236}">
                <a16:creationId xmlns:a16="http://schemas.microsoft.com/office/drawing/2014/main" id="{61AEBEC0-37C2-11C2-506E-463AAC02CD9C}"/>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3CF87A85-EF82-3F37-29A2-6595E35500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B96D16-7200-4F99-BEA8-26979A2FE6AF}" type="slidenum">
              <a:rPr lang="en-US" altLang="pt-BR"/>
              <a:pPr>
                <a:spcBef>
                  <a:spcPct val="0"/>
                </a:spcBef>
              </a:pPr>
              <a:t>46</a:t>
            </a:fld>
            <a:endParaRPr lang="en-US" altLang="pt-BR"/>
          </a:p>
        </p:txBody>
      </p:sp>
      <p:sp>
        <p:nvSpPr>
          <p:cNvPr id="70659" name="Rectangle 2">
            <a:extLst>
              <a:ext uri="{FF2B5EF4-FFF2-40B4-BE49-F238E27FC236}">
                <a16:creationId xmlns:a16="http://schemas.microsoft.com/office/drawing/2014/main" id="{2DDF0A87-E0C3-8155-6FD0-C0B3B7430FD1}"/>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70660" name="Rectangle 3">
            <a:extLst>
              <a:ext uri="{FF2B5EF4-FFF2-40B4-BE49-F238E27FC236}">
                <a16:creationId xmlns:a16="http://schemas.microsoft.com/office/drawing/2014/main" id="{7875EDE8-E6B6-D24E-A9F8-F3EA42ABD07F}"/>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74C6C616-BBD5-D64B-2E07-7A592A1D407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F0832F-AC85-44B9-BC72-F0C94CFDA6E9}" type="slidenum">
              <a:rPr lang="en-US" altLang="pt-BR">
                <a:solidFill>
                  <a:srgbClr val="000000"/>
                </a:solidFill>
              </a:rPr>
              <a:pPr>
                <a:spcBef>
                  <a:spcPct val="0"/>
                </a:spcBef>
              </a:pPr>
              <a:t>47</a:t>
            </a:fld>
            <a:endParaRPr lang="en-US" altLang="pt-BR">
              <a:solidFill>
                <a:srgbClr val="000000"/>
              </a:solidFill>
            </a:endParaRPr>
          </a:p>
        </p:txBody>
      </p:sp>
      <p:sp>
        <p:nvSpPr>
          <p:cNvPr id="75779" name="Rectangle 2">
            <a:extLst>
              <a:ext uri="{FF2B5EF4-FFF2-40B4-BE49-F238E27FC236}">
                <a16:creationId xmlns:a16="http://schemas.microsoft.com/office/drawing/2014/main" id="{50B0EFE8-0538-19E1-D9A2-1766F7CADEC6}"/>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75780" name="Rectangle 3">
            <a:extLst>
              <a:ext uri="{FF2B5EF4-FFF2-40B4-BE49-F238E27FC236}">
                <a16:creationId xmlns:a16="http://schemas.microsoft.com/office/drawing/2014/main" id="{4CEC0672-531A-C7F9-B12B-6C8F12AB8E6C}"/>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80195A11-FFED-CCEB-D6E8-41BEFC9045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E845A8-5534-4FA5-8309-EB6F65CF0B52}" type="slidenum">
              <a:rPr lang="en-US" altLang="pt-BR">
                <a:solidFill>
                  <a:srgbClr val="000000"/>
                </a:solidFill>
              </a:rPr>
              <a:pPr>
                <a:spcBef>
                  <a:spcPct val="0"/>
                </a:spcBef>
              </a:pPr>
              <a:t>48</a:t>
            </a:fld>
            <a:endParaRPr lang="en-US" altLang="pt-BR">
              <a:solidFill>
                <a:srgbClr val="000000"/>
              </a:solidFill>
            </a:endParaRPr>
          </a:p>
        </p:txBody>
      </p:sp>
      <p:sp>
        <p:nvSpPr>
          <p:cNvPr id="77827" name="Rectangle 2">
            <a:extLst>
              <a:ext uri="{FF2B5EF4-FFF2-40B4-BE49-F238E27FC236}">
                <a16:creationId xmlns:a16="http://schemas.microsoft.com/office/drawing/2014/main" id="{93B27A6D-519B-2601-07F6-BCA368A92EC7}"/>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77828" name="Rectangle 3">
            <a:extLst>
              <a:ext uri="{FF2B5EF4-FFF2-40B4-BE49-F238E27FC236}">
                <a16:creationId xmlns:a16="http://schemas.microsoft.com/office/drawing/2014/main" id="{B0FEA82D-2F3D-AC6D-340B-F3525F752FF1}"/>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95B61DAC-B518-AE33-471C-E8A0F570C19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D72551-10A9-4969-88FF-6DB85D258B7B}" type="slidenum">
              <a:rPr lang="en-US" altLang="pt-BR">
                <a:solidFill>
                  <a:srgbClr val="000000"/>
                </a:solidFill>
              </a:rPr>
              <a:pPr>
                <a:spcBef>
                  <a:spcPct val="0"/>
                </a:spcBef>
              </a:pPr>
              <a:t>49</a:t>
            </a:fld>
            <a:endParaRPr lang="en-US" altLang="pt-BR">
              <a:solidFill>
                <a:srgbClr val="000000"/>
              </a:solidFill>
            </a:endParaRPr>
          </a:p>
        </p:txBody>
      </p:sp>
      <p:sp>
        <p:nvSpPr>
          <p:cNvPr id="79875" name="Rectangle 2">
            <a:extLst>
              <a:ext uri="{FF2B5EF4-FFF2-40B4-BE49-F238E27FC236}">
                <a16:creationId xmlns:a16="http://schemas.microsoft.com/office/drawing/2014/main" id="{D2416BB5-F7CF-B67E-A7F5-1A9B4FA6923F}"/>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79876" name="Rectangle 3">
            <a:extLst>
              <a:ext uri="{FF2B5EF4-FFF2-40B4-BE49-F238E27FC236}">
                <a16:creationId xmlns:a16="http://schemas.microsoft.com/office/drawing/2014/main" id="{165A83E6-4D11-9668-94AA-D57ADACA57B7}"/>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BC2AF5A2-7AA3-B4B0-0D40-4696563A658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6F8D59-F595-4852-BC76-91754F955DE1}" type="slidenum">
              <a:rPr lang="en-US" altLang="pt-BR">
                <a:solidFill>
                  <a:srgbClr val="000000"/>
                </a:solidFill>
              </a:rPr>
              <a:pPr>
                <a:spcBef>
                  <a:spcPct val="0"/>
                </a:spcBef>
              </a:pPr>
              <a:t>50</a:t>
            </a:fld>
            <a:endParaRPr lang="en-US" altLang="pt-BR">
              <a:solidFill>
                <a:srgbClr val="000000"/>
              </a:solidFill>
            </a:endParaRPr>
          </a:p>
        </p:txBody>
      </p:sp>
      <p:sp>
        <p:nvSpPr>
          <p:cNvPr id="81923" name="Rectangle 2">
            <a:extLst>
              <a:ext uri="{FF2B5EF4-FFF2-40B4-BE49-F238E27FC236}">
                <a16:creationId xmlns:a16="http://schemas.microsoft.com/office/drawing/2014/main" id="{1CCA1CA7-43D2-618C-1124-D149B75A477E}"/>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81924" name="Rectangle 3">
            <a:extLst>
              <a:ext uri="{FF2B5EF4-FFF2-40B4-BE49-F238E27FC236}">
                <a16:creationId xmlns:a16="http://schemas.microsoft.com/office/drawing/2014/main" id="{57B3785F-F5D2-077E-B994-2CAA615A6015}"/>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6930E008-4479-B1D2-9FB2-94D36A4A0A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101ECFB-9D05-4B0F-B0C9-63FF5AEFDBE9}" type="slidenum">
              <a:rPr lang="en-US" altLang="pt-BR">
                <a:solidFill>
                  <a:srgbClr val="000000"/>
                </a:solidFill>
              </a:rPr>
              <a:pPr>
                <a:spcBef>
                  <a:spcPct val="0"/>
                </a:spcBef>
              </a:pPr>
              <a:t>51</a:t>
            </a:fld>
            <a:endParaRPr lang="en-US" altLang="pt-BR">
              <a:solidFill>
                <a:srgbClr val="000000"/>
              </a:solidFill>
            </a:endParaRPr>
          </a:p>
        </p:txBody>
      </p:sp>
      <p:sp>
        <p:nvSpPr>
          <p:cNvPr id="83971" name="Rectangle 2">
            <a:extLst>
              <a:ext uri="{FF2B5EF4-FFF2-40B4-BE49-F238E27FC236}">
                <a16:creationId xmlns:a16="http://schemas.microsoft.com/office/drawing/2014/main" id="{7628F3C3-58D0-C45B-307D-089729C78A05}"/>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83972" name="Rectangle 3">
            <a:extLst>
              <a:ext uri="{FF2B5EF4-FFF2-40B4-BE49-F238E27FC236}">
                <a16:creationId xmlns:a16="http://schemas.microsoft.com/office/drawing/2014/main" id="{3C5192B7-F39A-CB3D-1B43-402531D40B6F}"/>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D89C343-8516-5FCB-8B8C-A7E72A333F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CEB4BF-64BE-48BB-B069-18184F5DF229}" type="slidenum">
              <a:rPr lang="en-US" altLang="pt-BR"/>
              <a:pPr>
                <a:spcBef>
                  <a:spcPct val="0"/>
                </a:spcBef>
              </a:pPr>
              <a:t>5</a:t>
            </a:fld>
            <a:endParaRPr lang="en-US" altLang="pt-BR"/>
          </a:p>
        </p:txBody>
      </p:sp>
      <p:sp>
        <p:nvSpPr>
          <p:cNvPr id="15363" name="Rectangle 2">
            <a:extLst>
              <a:ext uri="{FF2B5EF4-FFF2-40B4-BE49-F238E27FC236}">
                <a16:creationId xmlns:a16="http://schemas.microsoft.com/office/drawing/2014/main" id="{52B5ABAF-02DF-4B9D-BAFC-E7B6069E865B}"/>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5364" name="Rectangle 3">
            <a:extLst>
              <a:ext uri="{FF2B5EF4-FFF2-40B4-BE49-F238E27FC236}">
                <a16:creationId xmlns:a16="http://schemas.microsoft.com/office/drawing/2014/main" id="{C57A01D8-6970-30DA-7740-78089326996D}"/>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3B57E4FE-C02A-4E39-C5FD-F4263C663B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6D383F-EF8A-450A-9A89-917D8726D8CC}" type="slidenum">
              <a:rPr lang="en-US" altLang="pt-BR">
                <a:solidFill>
                  <a:srgbClr val="000000"/>
                </a:solidFill>
              </a:rPr>
              <a:pPr>
                <a:spcBef>
                  <a:spcPct val="0"/>
                </a:spcBef>
              </a:pPr>
              <a:t>52</a:t>
            </a:fld>
            <a:endParaRPr lang="en-US" altLang="pt-BR">
              <a:solidFill>
                <a:srgbClr val="000000"/>
              </a:solidFill>
            </a:endParaRPr>
          </a:p>
        </p:txBody>
      </p:sp>
      <p:sp>
        <p:nvSpPr>
          <p:cNvPr id="86019" name="Rectangle 2">
            <a:extLst>
              <a:ext uri="{FF2B5EF4-FFF2-40B4-BE49-F238E27FC236}">
                <a16:creationId xmlns:a16="http://schemas.microsoft.com/office/drawing/2014/main" id="{E4135D8B-16A4-29C0-98FC-B7191C09054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86020" name="Rectangle 3">
            <a:extLst>
              <a:ext uri="{FF2B5EF4-FFF2-40B4-BE49-F238E27FC236}">
                <a16:creationId xmlns:a16="http://schemas.microsoft.com/office/drawing/2014/main" id="{C77B4A82-E205-9121-0FC1-871E50A58015}"/>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64D4DA15-0120-16EA-659F-54CBD7683A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207078-BD93-4888-9DE5-0D819D8C1424}" type="slidenum">
              <a:rPr lang="en-US" altLang="pt-BR">
                <a:solidFill>
                  <a:srgbClr val="000000"/>
                </a:solidFill>
              </a:rPr>
              <a:pPr>
                <a:spcBef>
                  <a:spcPct val="0"/>
                </a:spcBef>
              </a:pPr>
              <a:t>53</a:t>
            </a:fld>
            <a:endParaRPr lang="en-US" altLang="pt-BR">
              <a:solidFill>
                <a:srgbClr val="000000"/>
              </a:solidFill>
            </a:endParaRPr>
          </a:p>
        </p:txBody>
      </p:sp>
      <p:sp>
        <p:nvSpPr>
          <p:cNvPr id="88067" name="Rectangle 2">
            <a:extLst>
              <a:ext uri="{FF2B5EF4-FFF2-40B4-BE49-F238E27FC236}">
                <a16:creationId xmlns:a16="http://schemas.microsoft.com/office/drawing/2014/main" id="{43793FC9-FC93-12E1-0B45-47DEBF7CE4B1}"/>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88068" name="Rectangle 3">
            <a:extLst>
              <a:ext uri="{FF2B5EF4-FFF2-40B4-BE49-F238E27FC236}">
                <a16:creationId xmlns:a16="http://schemas.microsoft.com/office/drawing/2014/main" id="{51BD5A22-3605-E005-9EC0-301BEBCCEA9B}"/>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64D4DA15-0120-16EA-659F-54CBD7683A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207078-BD93-4888-9DE5-0D819D8C1424}" type="slidenum">
              <a:rPr lang="en-US" altLang="pt-BR">
                <a:solidFill>
                  <a:srgbClr val="000000"/>
                </a:solidFill>
              </a:rPr>
              <a:pPr>
                <a:spcBef>
                  <a:spcPct val="0"/>
                </a:spcBef>
              </a:pPr>
              <a:t>54</a:t>
            </a:fld>
            <a:endParaRPr lang="en-US" altLang="pt-BR">
              <a:solidFill>
                <a:srgbClr val="000000"/>
              </a:solidFill>
            </a:endParaRPr>
          </a:p>
        </p:txBody>
      </p:sp>
      <p:sp>
        <p:nvSpPr>
          <p:cNvPr id="88067" name="Rectangle 2">
            <a:extLst>
              <a:ext uri="{FF2B5EF4-FFF2-40B4-BE49-F238E27FC236}">
                <a16:creationId xmlns:a16="http://schemas.microsoft.com/office/drawing/2014/main" id="{43793FC9-FC93-12E1-0B45-47DEBF7CE4B1}"/>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88068" name="Rectangle 3">
            <a:extLst>
              <a:ext uri="{FF2B5EF4-FFF2-40B4-BE49-F238E27FC236}">
                <a16:creationId xmlns:a16="http://schemas.microsoft.com/office/drawing/2014/main" id="{51BD5A22-3605-E005-9EC0-301BEBCCEA9B}"/>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2575615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64D4DA15-0120-16EA-659F-54CBD7683A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207078-BD93-4888-9DE5-0D819D8C1424}" type="slidenum">
              <a:rPr lang="en-US" altLang="pt-BR">
                <a:solidFill>
                  <a:srgbClr val="000000"/>
                </a:solidFill>
              </a:rPr>
              <a:pPr>
                <a:spcBef>
                  <a:spcPct val="0"/>
                </a:spcBef>
              </a:pPr>
              <a:t>55</a:t>
            </a:fld>
            <a:endParaRPr lang="en-US" altLang="pt-BR">
              <a:solidFill>
                <a:srgbClr val="000000"/>
              </a:solidFill>
            </a:endParaRPr>
          </a:p>
        </p:txBody>
      </p:sp>
      <p:sp>
        <p:nvSpPr>
          <p:cNvPr id="88067" name="Rectangle 2">
            <a:extLst>
              <a:ext uri="{FF2B5EF4-FFF2-40B4-BE49-F238E27FC236}">
                <a16:creationId xmlns:a16="http://schemas.microsoft.com/office/drawing/2014/main" id="{43793FC9-FC93-12E1-0B45-47DEBF7CE4B1}"/>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88068" name="Rectangle 3">
            <a:extLst>
              <a:ext uri="{FF2B5EF4-FFF2-40B4-BE49-F238E27FC236}">
                <a16:creationId xmlns:a16="http://schemas.microsoft.com/office/drawing/2014/main" id="{51BD5A22-3605-E005-9EC0-301BEBCCEA9B}"/>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3068784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64D4DA15-0120-16EA-659F-54CBD7683A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207078-BD93-4888-9DE5-0D819D8C1424}" type="slidenum">
              <a:rPr lang="en-US" altLang="pt-BR">
                <a:solidFill>
                  <a:srgbClr val="000000"/>
                </a:solidFill>
              </a:rPr>
              <a:pPr>
                <a:spcBef>
                  <a:spcPct val="0"/>
                </a:spcBef>
              </a:pPr>
              <a:t>56</a:t>
            </a:fld>
            <a:endParaRPr lang="en-US" altLang="pt-BR">
              <a:solidFill>
                <a:srgbClr val="000000"/>
              </a:solidFill>
            </a:endParaRPr>
          </a:p>
        </p:txBody>
      </p:sp>
      <p:sp>
        <p:nvSpPr>
          <p:cNvPr id="88067" name="Rectangle 2">
            <a:extLst>
              <a:ext uri="{FF2B5EF4-FFF2-40B4-BE49-F238E27FC236}">
                <a16:creationId xmlns:a16="http://schemas.microsoft.com/office/drawing/2014/main" id="{43793FC9-FC93-12E1-0B45-47DEBF7CE4B1}"/>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88068" name="Rectangle 3">
            <a:extLst>
              <a:ext uri="{FF2B5EF4-FFF2-40B4-BE49-F238E27FC236}">
                <a16:creationId xmlns:a16="http://schemas.microsoft.com/office/drawing/2014/main" id="{51BD5A22-3605-E005-9EC0-301BEBCCEA9B}"/>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731286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64D4DA15-0120-16EA-659F-54CBD7683A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207078-BD93-4888-9DE5-0D819D8C1424}" type="slidenum">
              <a:rPr lang="en-US" altLang="pt-BR">
                <a:solidFill>
                  <a:srgbClr val="000000"/>
                </a:solidFill>
              </a:rPr>
              <a:pPr>
                <a:spcBef>
                  <a:spcPct val="0"/>
                </a:spcBef>
              </a:pPr>
              <a:t>57</a:t>
            </a:fld>
            <a:endParaRPr lang="en-US" altLang="pt-BR">
              <a:solidFill>
                <a:srgbClr val="000000"/>
              </a:solidFill>
            </a:endParaRPr>
          </a:p>
        </p:txBody>
      </p:sp>
      <p:sp>
        <p:nvSpPr>
          <p:cNvPr id="88067" name="Rectangle 2">
            <a:extLst>
              <a:ext uri="{FF2B5EF4-FFF2-40B4-BE49-F238E27FC236}">
                <a16:creationId xmlns:a16="http://schemas.microsoft.com/office/drawing/2014/main" id="{43793FC9-FC93-12E1-0B45-47DEBF7CE4B1}"/>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88068" name="Rectangle 3">
            <a:extLst>
              <a:ext uri="{FF2B5EF4-FFF2-40B4-BE49-F238E27FC236}">
                <a16:creationId xmlns:a16="http://schemas.microsoft.com/office/drawing/2014/main" id="{51BD5A22-3605-E005-9EC0-301BEBCCEA9B}"/>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1533699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64F135DD-7EDF-0A1B-2B9F-A7A1A96DEA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CD6C7B-82AB-4A02-9E16-C65A3FBB3C5D}" type="slidenum">
              <a:rPr lang="en-US" altLang="pt-BR">
                <a:solidFill>
                  <a:srgbClr val="000000"/>
                </a:solidFill>
              </a:rPr>
              <a:pPr>
                <a:spcBef>
                  <a:spcPct val="0"/>
                </a:spcBef>
              </a:pPr>
              <a:t>58</a:t>
            </a:fld>
            <a:endParaRPr lang="en-US" altLang="pt-BR">
              <a:solidFill>
                <a:srgbClr val="000000"/>
              </a:solidFill>
            </a:endParaRPr>
          </a:p>
        </p:txBody>
      </p:sp>
      <p:sp>
        <p:nvSpPr>
          <p:cNvPr id="102403" name="Rectangle 2">
            <a:extLst>
              <a:ext uri="{FF2B5EF4-FFF2-40B4-BE49-F238E27FC236}">
                <a16:creationId xmlns:a16="http://schemas.microsoft.com/office/drawing/2014/main" id="{3903CEA3-CD43-72CE-6229-DF533C14A1C4}"/>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02404" name="Rectangle 3">
            <a:extLst>
              <a:ext uri="{FF2B5EF4-FFF2-40B4-BE49-F238E27FC236}">
                <a16:creationId xmlns:a16="http://schemas.microsoft.com/office/drawing/2014/main" id="{64335440-A300-AD55-0460-14A38BB83C05}"/>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E8D12AF3-AB1C-5C5E-3EFB-D112645FE1C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F5C2B4-3CAA-4680-A446-709EE97D58FA}" type="slidenum">
              <a:rPr lang="en-US" altLang="pt-BR">
                <a:solidFill>
                  <a:srgbClr val="000000"/>
                </a:solidFill>
              </a:rPr>
              <a:pPr>
                <a:spcBef>
                  <a:spcPct val="0"/>
                </a:spcBef>
              </a:pPr>
              <a:t>59</a:t>
            </a:fld>
            <a:endParaRPr lang="en-US" altLang="pt-BR">
              <a:solidFill>
                <a:srgbClr val="000000"/>
              </a:solidFill>
            </a:endParaRPr>
          </a:p>
        </p:txBody>
      </p:sp>
      <p:sp>
        <p:nvSpPr>
          <p:cNvPr id="104451" name="Rectangle 2">
            <a:extLst>
              <a:ext uri="{FF2B5EF4-FFF2-40B4-BE49-F238E27FC236}">
                <a16:creationId xmlns:a16="http://schemas.microsoft.com/office/drawing/2014/main" id="{12C14882-FD52-D570-B896-B761BB7693ED}"/>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04452" name="Rectangle 3">
            <a:extLst>
              <a:ext uri="{FF2B5EF4-FFF2-40B4-BE49-F238E27FC236}">
                <a16:creationId xmlns:a16="http://schemas.microsoft.com/office/drawing/2014/main" id="{2FF9159A-BAAA-FEA2-50E8-3DC22866C6AA}"/>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E37F2B7E-84F2-62C4-89B1-DEB06B682C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C8FF91-5309-4C34-8F91-014DFD50CF86}" type="slidenum">
              <a:rPr lang="en-US" altLang="pt-BR">
                <a:solidFill>
                  <a:srgbClr val="000000"/>
                </a:solidFill>
              </a:rPr>
              <a:pPr>
                <a:spcBef>
                  <a:spcPct val="0"/>
                </a:spcBef>
              </a:pPr>
              <a:t>60</a:t>
            </a:fld>
            <a:endParaRPr lang="en-US" altLang="pt-BR">
              <a:solidFill>
                <a:srgbClr val="000000"/>
              </a:solidFill>
            </a:endParaRPr>
          </a:p>
        </p:txBody>
      </p:sp>
      <p:sp>
        <p:nvSpPr>
          <p:cNvPr id="106499" name="Rectangle 2">
            <a:extLst>
              <a:ext uri="{FF2B5EF4-FFF2-40B4-BE49-F238E27FC236}">
                <a16:creationId xmlns:a16="http://schemas.microsoft.com/office/drawing/2014/main" id="{29E1BD8C-1ABE-EB71-563E-FCDC67B1554C}"/>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06500" name="Rectangle 3">
            <a:extLst>
              <a:ext uri="{FF2B5EF4-FFF2-40B4-BE49-F238E27FC236}">
                <a16:creationId xmlns:a16="http://schemas.microsoft.com/office/drawing/2014/main" id="{615E9A62-BBCE-BE8D-EEF0-301A1BDD1187}"/>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0CA208D9-449D-D5E7-4A7A-B01D7EA42C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21ACFB-B387-4780-80DD-64A51FE3CADC}" type="slidenum">
              <a:rPr lang="en-US" altLang="pt-BR">
                <a:solidFill>
                  <a:srgbClr val="000000"/>
                </a:solidFill>
              </a:rPr>
              <a:pPr>
                <a:spcBef>
                  <a:spcPct val="0"/>
                </a:spcBef>
              </a:pPr>
              <a:t>61</a:t>
            </a:fld>
            <a:endParaRPr lang="en-US" altLang="pt-BR">
              <a:solidFill>
                <a:srgbClr val="000000"/>
              </a:solidFill>
            </a:endParaRPr>
          </a:p>
        </p:txBody>
      </p:sp>
      <p:sp>
        <p:nvSpPr>
          <p:cNvPr id="108547" name="Rectangle 2">
            <a:extLst>
              <a:ext uri="{FF2B5EF4-FFF2-40B4-BE49-F238E27FC236}">
                <a16:creationId xmlns:a16="http://schemas.microsoft.com/office/drawing/2014/main" id="{8C9AA454-85B5-2D67-210A-A11BB5FB89DA}"/>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08548" name="Rectangle 3">
            <a:extLst>
              <a:ext uri="{FF2B5EF4-FFF2-40B4-BE49-F238E27FC236}">
                <a16:creationId xmlns:a16="http://schemas.microsoft.com/office/drawing/2014/main" id="{7C3D3A58-9E3B-F65A-1037-C70E1DB2A12C}"/>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10100277-F8C4-32C6-A1DD-66E31E2C0CE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743C99-F76A-4AB5-931C-C717F93230D3}" type="slidenum">
              <a:rPr lang="en-US" altLang="pt-BR"/>
              <a:pPr>
                <a:spcBef>
                  <a:spcPct val="0"/>
                </a:spcBef>
              </a:pPr>
              <a:t>6</a:t>
            </a:fld>
            <a:endParaRPr lang="en-US" altLang="pt-BR"/>
          </a:p>
        </p:txBody>
      </p:sp>
      <p:sp>
        <p:nvSpPr>
          <p:cNvPr id="17411" name="Rectangle 2">
            <a:extLst>
              <a:ext uri="{FF2B5EF4-FFF2-40B4-BE49-F238E27FC236}">
                <a16:creationId xmlns:a16="http://schemas.microsoft.com/office/drawing/2014/main" id="{2C02A513-F8BC-86AD-B895-BFE818697629}"/>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7412" name="Rectangle 3">
            <a:extLst>
              <a:ext uri="{FF2B5EF4-FFF2-40B4-BE49-F238E27FC236}">
                <a16:creationId xmlns:a16="http://schemas.microsoft.com/office/drawing/2014/main" id="{F6B69412-C558-D836-5D86-A78F52290228}"/>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87C2EBCF-2A32-1BA8-0362-8896CF54C3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05BD031-2FAB-4F29-B280-3A76813476AC}" type="slidenum">
              <a:rPr lang="en-US" altLang="pt-BR">
                <a:solidFill>
                  <a:srgbClr val="000000"/>
                </a:solidFill>
              </a:rPr>
              <a:pPr>
                <a:spcBef>
                  <a:spcPct val="0"/>
                </a:spcBef>
              </a:pPr>
              <a:t>62</a:t>
            </a:fld>
            <a:endParaRPr lang="en-US" altLang="pt-BR">
              <a:solidFill>
                <a:srgbClr val="000000"/>
              </a:solidFill>
            </a:endParaRPr>
          </a:p>
        </p:txBody>
      </p:sp>
      <p:sp>
        <p:nvSpPr>
          <p:cNvPr id="110595" name="Rectangle 2">
            <a:extLst>
              <a:ext uri="{FF2B5EF4-FFF2-40B4-BE49-F238E27FC236}">
                <a16:creationId xmlns:a16="http://schemas.microsoft.com/office/drawing/2014/main" id="{2C7329A7-25B3-1319-07EF-15DC33D83371}"/>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10596" name="Rectangle 3">
            <a:extLst>
              <a:ext uri="{FF2B5EF4-FFF2-40B4-BE49-F238E27FC236}">
                <a16:creationId xmlns:a16="http://schemas.microsoft.com/office/drawing/2014/main" id="{13379262-AFC6-E677-6680-44C16F714985}"/>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106AA777-A7E7-1852-2A2B-D9D7877CF1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A76929C-F10C-41FB-BC63-30D87185346D}" type="slidenum">
              <a:rPr lang="en-US" altLang="pt-BR">
                <a:solidFill>
                  <a:srgbClr val="000000"/>
                </a:solidFill>
              </a:rPr>
              <a:pPr>
                <a:spcBef>
                  <a:spcPct val="0"/>
                </a:spcBef>
              </a:pPr>
              <a:t>63</a:t>
            </a:fld>
            <a:endParaRPr lang="en-US" altLang="pt-BR">
              <a:solidFill>
                <a:srgbClr val="000000"/>
              </a:solidFill>
            </a:endParaRPr>
          </a:p>
        </p:txBody>
      </p:sp>
      <p:sp>
        <p:nvSpPr>
          <p:cNvPr id="112643" name="Rectangle 2">
            <a:extLst>
              <a:ext uri="{FF2B5EF4-FFF2-40B4-BE49-F238E27FC236}">
                <a16:creationId xmlns:a16="http://schemas.microsoft.com/office/drawing/2014/main" id="{ED7027EF-4ACC-1DC3-1492-FEB711367704}"/>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12644" name="Rectangle 3">
            <a:extLst>
              <a:ext uri="{FF2B5EF4-FFF2-40B4-BE49-F238E27FC236}">
                <a16:creationId xmlns:a16="http://schemas.microsoft.com/office/drawing/2014/main" id="{98A5AFC5-D9F3-374E-E02B-A93107BBC662}"/>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69620AE9-1AE6-274B-EB82-F2F92720A34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9FDC79-D592-4DC8-9CFD-F8EEF3A475B3}" type="slidenum">
              <a:rPr lang="en-US" altLang="pt-BR">
                <a:solidFill>
                  <a:srgbClr val="000000"/>
                </a:solidFill>
              </a:rPr>
              <a:pPr>
                <a:spcBef>
                  <a:spcPct val="0"/>
                </a:spcBef>
              </a:pPr>
              <a:t>64</a:t>
            </a:fld>
            <a:endParaRPr lang="en-US" altLang="pt-BR">
              <a:solidFill>
                <a:srgbClr val="000000"/>
              </a:solidFill>
            </a:endParaRPr>
          </a:p>
        </p:txBody>
      </p:sp>
      <p:sp>
        <p:nvSpPr>
          <p:cNvPr id="116739" name="Rectangle 2">
            <a:extLst>
              <a:ext uri="{FF2B5EF4-FFF2-40B4-BE49-F238E27FC236}">
                <a16:creationId xmlns:a16="http://schemas.microsoft.com/office/drawing/2014/main" id="{242E79F8-FFF7-40AD-9A10-89ADDDC5074B}"/>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16740" name="Rectangle 3">
            <a:extLst>
              <a:ext uri="{FF2B5EF4-FFF2-40B4-BE49-F238E27FC236}">
                <a16:creationId xmlns:a16="http://schemas.microsoft.com/office/drawing/2014/main" id="{CC33DD82-49C3-F98A-EE45-A2EDA299B7E7}"/>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600EAAE5-8A02-6825-5E56-0AE31E4F93B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56F21C-A65A-43F7-BF66-6859D4C11153}" type="slidenum">
              <a:rPr lang="en-US" altLang="pt-BR">
                <a:solidFill>
                  <a:srgbClr val="000000"/>
                </a:solidFill>
              </a:rPr>
              <a:pPr>
                <a:spcBef>
                  <a:spcPct val="0"/>
                </a:spcBef>
              </a:pPr>
              <a:t>65</a:t>
            </a:fld>
            <a:endParaRPr lang="en-US" altLang="pt-BR">
              <a:solidFill>
                <a:srgbClr val="000000"/>
              </a:solidFill>
            </a:endParaRPr>
          </a:p>
        </p:txBody>
      </p:sp>
      <p:sp>
        <p:nvSpPr>
          <p:cNvPr id="118787" name="Rectangle 2">
            <a:extLst>
              <a:ext uri="{FF2B5EF4-FFF2-40B4-BE49-F238E27FC236}">
                <a16:creationId xmlns:a16="http://schemas.microsoft.com/office/drawing/2014/main" id="{797A22C3-696C-5FB2-B7A0-5CC870907FB9}"/>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18788" name="Rectangle 3">
            <a:extLst>
              <a:ext uri="{FF2B5EF4-FFF2-40B4-BE49-F238E27FC236}">
                <a16:creationId xmlns:a16="http://schemas.microsoft.com/office/drawing/2014/main" id="{137FAE0B-D31F-831A-81AA-5453948A9B1A}"/>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21BEEDA1-D86A-5F86-782B-552780FE96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2F0986-B9D9-4EE8-B440-D549BB185F0D}" type="slidenum">
              <a:rPr lang="en-US" altLang="pt-BR">
                <a:solidFill>
                  <a:srgbClr val="000000"/>
                </a:solidFill>
              </a:rPr>
              <a:pPr>
                <a:spcBef>
                  <a:spcPct val="0"/>
                </a:spcBef>
              </a:pPr>
              <a:t>66</a:t>
            </a:fld>
            <a:endParaRPr lang="en-US" altLang="pt-BR">
              <a:solidFill>
                <a:srgbClr val="000000"/>
              </a:solidFill>
            </a:endParaRPr>
          </a:p>
        </p:txBody>
      </p:sp>
      <p:sp>
        <p:nvSpPr>
          <p:cNvPr id="120835" name="Rectangle 2">
            <a:extLst>
              <a:ext uri="{FF2B5EF4-FFF2-40B4-BE49-F238E27FC236}">
                <a16:creationId xmlns:a16="http://schemas.microsoft.com/office/drawing/2014/main" id="{741F2420-0D9B-A9DC-9267-9F68FB90A13C}"/>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20836" name="Rectangle 3">
            <a:extLst>
              <a:ext uri="{FF2B5EF4-FFF2-40B4-BE49-F238E27FC236}">
                <a16:creationId xmlns:a16="http://schemas.microsoft.com/office/drawing/2014/main" id="{DD40822F-72DE-7942-BE27-D45C710B7364}"/>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5B50898E-561E-E077-F10B-CF969710A71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63EC1E-43BB-44B4-81E2-FD0B97719534}" type="slidenum">
              <a:rPr lang="en-US" altLang="pt-BR">
                <a:solidFill>
                  <a:srgbClr val="000000"/>
                </a:solidFill>
              </a:rPr>
              <a:pPr>
                <a:spcBef>
                  <a:spcPct val="0"/>
                </a:spcBef>
              </a:pPr>
              <a:t>67</a:t>
            </a:fld>
            <a:endParaRPr lang="en-US" altLang="pt-BR">
              <a:solidFill>
                <a:srgbClr val="000000"/>
              </a:solidFill>
            </a:endParaRPr>
          </a:p>
        </p:txBody>
      </p:sp>
      <p:sp>
        <p:nvSpPr>
          <p:cNvPr id="100355" name="Rectangle 2">
            <a:extLst>
              <a:ext uri="{FF2B5EF4-FFF2-40B4-BE49-F238E27FC236}">
                <a16:creationId xmlns:a16="http://schemas.microsoft.com/office/drawing/2014/main" id="{8A06A3FE-0E8E-3D6E-0DDB-615174FACFFF}"/>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100356" name="Rectangle 3">
            <a:extLst>
              <a:ext uri="{FF2B5EF4-FFF2-40B4-BE49-F238E27FC236}">
                <a16:creationId xmlns:a16="http://schemas.microsoft.com/office/drawing/2014/main" id="{EAA7F6AD-DAFB-7562-5E5F-686D5CEAF5E7}"/>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21966C5D-075F-54C8-F1EE-6FD886AD56E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87646B-FAD6-4156-9F5D-A447C398C14B}" type="slidenum">
              <a:rPr lang="en-US" altLang="pt-BR"/>
              <a:pPr>
                <a:spcBef>
                  <a:spcPct val="0"/>
                </a:spcBef>
              </a:pPr>
              <a:t>7</a:t>
            </a:fld>
            <a:endParaRPr lang="en-US" altLang="pt-BR"/>
          </a:p>
        </p:txBody>
      </p:sp>
      <p:sp>
        <p:nvSpPr>
          <p:cNvPr id="35843" name="Rectangle 2">
            <a:extLst>
              <a:ext uri="{FF2B5EF4-FFF2-40B4-BE49-F238E27FC236}">
                <a16:creationId xmlns:a16="http://schemas.microsoft.com/office/drawing/2014/main" id="{B6204F10-7159-3B9E-376C-33D54A90211F}"/>
              </a:ext>
            </a:extLst>
          </p:cNvPr>
          <p:cNvSpPr>
            <a:spLocks noGrp="1" noChangeArrowheads="1"/>
          </p:cNvSpPr>
          <p:nvPr>
            <p:ph type="body" idx="1"/>
          </p:nvPr>
        </p:nvSpPr>
        <p:spPr>
          <a:xfrm>
            <a:off x="914400" y="4356100"/>
            <a:ext cx="5029200" cy="41322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a:endParaRPr lang="pt-BR" altLang="pt-BR" sz="1000">
              <a:latin typeface="Univers" panose="020B0503020202020204" pitchFamily="34" charset="0"/>
            </a:endParaRPr>
          </a:p>
        </p:txBody>
      </p:sp>
      <p:sp>
        <p:nvSpPr>
          <p:cNvPr id="35844" name="Rectangle 3">
            <a:extLst>
              <a:ext uri="{FF2B5EF4-FFF2-40B4-BE49-F238E27FC236}">
                <a16:creationId xmlns:a16="http://schemas.microsoft.com/office/drawing/2014/main" id="{9A6B2567-5663-CE19-BE19-47DD904FC51E}"/>
              </a:ext>
            </a:extLst>
          </p:cNvPr>
          <p:cNvSpPr>
            <a:spLocks noGrp="1" noRot="1" noChangeAspect="1" noChangeArrowheads="1" noTextEdit="1"/>
          </p:cNvSpPr>
          <p:nvPr>
            <p:ph type="sldImg"/>
          </p:nvPr>
        </p:nvSpPr>
        <p:spPr>
          <a:xfrm>
            <a:off x="1293813" y="793750"/>
            <a:ext cx="4270375" cy="3203575"/>
          </a:xfrm>
          <a:ln w="12700">
            <a:solidFill>
              <a:schemeClr val="tx1"/>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D2C3F654-1C43-A820-64F6-706AF8B35D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227AF95-E612-4B11-9D7C-2C92692D6DA7}" type="slidenum">
              <a:rPr lang="en-US" altLang="pt-BR"/>
              <a:pPr>
                <a:spcBef>
                  <a:spcPct val="0"/>
                </a:spcBef>
              </a:pPr>
              <a:t>8</a:t>
            </a:fld>
            <a:endParaRPr lang="en-US" altLang="pt-BR"/>
          </a:p>
        </p:txBody>
      </p:sp>
      <p:sp>
        <p:nvSpPr>
          <p:cNvPr id="37891" name="Rectangle 2">
            <a:extLst>
              <a:ext uri="{FF2B5EF4-FFF2-40B4-BE49-F238E27FC236}">
                <a16:creationId xmlns:a16="http://schemas.microsoft.com/office/drawing/2014/main" id="{4123DA37-2041-2CD5-EFE7-7EA6CAE6208E}"/>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37892" name="Rectangle 3">
            <a:extLst>
              <a:ext uri="{FF2B5EF4-FFF2-40B4-BE49-F238E27FC236}">
                <a16:creationId xmlns:a16="http://schemas.microsoft.com/office/drawing/2014/main" id="{BF2D9346-2460-B0E7-49FA-E8F3870F4411}"/>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A88860F4-4009-5FE8-60BC-192F521CF7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126862-29A5-4A4A-A05D-EB01D5F081D9}" type="slidenum">
              <a:rPr lang="en-US" altLang="pt-BR"/>
              <a:pPr>
                <a:spcBef>
                  <a:spcPct val="0"/>
                </a:spcBef>
              </a:pPr>
              <a:t>9</a:t>
            </a:fld>
            <a:endParaRPr lang="en-US" altLang="pt-BR"/>
          </a:p>
        </p:txBody>
      </p:sp>
      <p:sp>
        <p:nvSpPr>
          <p:cNvPr id="39939" name="Rectangle 2">
            <a:extLst>
              <a:ext uri="{FF2B5EF4-FFF2-40B4-BE49-F238E27FC236}">
                <a16:creationId xmlns:a16="http://schemas.microsoft.com/office/drawing/2014/main" id="{FBF8C698-10A7-6CE8-544F-110EB428B31A}"/>
              </a:ext>
            </a:extLst>
          </p:cNvPr>
          <p:cNvSpPr>
            <a:spLocks noGrp="1" noRot="1" noChangeAspect="1" noChangeArrowheads="1" noTextEdit="1"/>
          </p:cNvSpPr>
          <p:nvPr>
            <p:ph type="sldImg"/>
          </p:nvPr>
        </p:nvSpPr>
        <p:spPr>
          <a:xfrm>
            <a:off x="1290638" y="795338"/>
            <a:ext cx="4276725" cy="3208337"/>
          </a:xfrm>
          <a:ln w="12700">
            <a:solidFill>
              <a:schemeClr val="tx1"/>
            </a:solidFill>
          </a:ln>
        </p:spPr>
      </p:sp>
      <p:sp>
        <p:nvSpPr>
          <p:cNvPr id="39940" name="Rectangle 3">
            <a:extLst>
              <a:ext uri="{FF2B5EF4-FFF2-40B4-BE49-F238E27FC236}">
                <a16:creationId xmlns:a16="http://schemas.microsoft.com/office/drawing/2014/main" id="{ADFD97A4-D972-215A-16FA-10A53C83897A}"/>
              </a:ext>
            </a:extLst>
          </p:cNvPr>
          <p:cNvSpPr>
            <a:spLocks noGrp="1" noChangeArrowheads="1"/>
          </p:cNvSpPr>
          <p:nvPr>
            <p:ph type="body" idx="1"/>
          </p:nvPr>
        </p:nvSpPr>
        <p:spPr>
          <a:xfrm>
            <a:off x="914400" y="4348163"/>
            <a:ext cx="5029200" cy="38592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36" tIns="46849" rIns="92136" bIns="46849"/>
          <a:lstStyle/>
          <a:p>
            <a:pPr defTabSz="949325" eaLnBrk="1" hangingPunct="1"/>
            <a:endParaRPr lang="pt-BR" altLang="pt-BR">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1A617A85-C28F-25AA-6F0B-399CF60073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7EDC04-2BAC-4D0C-90EE-9B3C96202F25}" type="slidenum">
              <a:rPr lang="en-US" altLang="pt-BR"/>
              <a:pPr>
                <a:spcBef>
                  <a:spcPct val="0"/>
                </a:spcBef>
              </a:pPr>
              <a:t>10</a:t>
            </a:fld>
            <a:endParaRPr lang="en-US" altLang="pt-BR"/>
          </a:p>
        </p:txBody>
      </p:sp>
      <p:sp>
        <p:nvSpPr>
          <p:cNvPr id="41987" name="Rectangle 2">
            <a:extLst>
              <a:ext uri="{FF2B5EF4-FFF2-40B4-BE49-F238E27FC236}">
                <a16:creationId xmlns:a16="http://schemas.microsoft.com/office/drawing/2014/main" id="{6FB42828-6E09-1E5B-5211-C5A48A54A0ED}"/>
              </a:ext>
            </a:extLst>
          </p:cNvPr>
          <p:cNvSpPr>
            <a:spLocks noGrp="1" noRot="1" noChangeAspect="1" noChangeArrowheads="1" noTextEdit="1"/>
          </p:cNvSpPr>
          <p:nvPr>
            <p:ph type="sldImg"/>
          </p:nvPr>
        </p:nvSpPr>
        <p:spPr>
          <a:xfrm>
            <a:off x="1146175" y="687388"/>
            <a:ext cx="4565650" cy="3425825"/>
          </a:xfrm>
          <a:ln w="12700"/>
        </p:spPr>
      </p:sp>
      <p:sp>
        <p:nvSpPr>
          <p:cNvPr id="41988" name="Rectangle 3">
            <a:extLst>
              <a:ext uri="{FF2B5EF4-FFF2-40B4-BE49-F238E27FC236}">
                <a16:creationId xmlns:a16="http://schemas.microsoft.com/office/drawing/2014/main" id="{297A9DC5-9ED7-B7FF-B536-7856233D07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574" tIns="45288" rIns="90574" bIns="45288"/>
          <a:lstStyle/>
          <a:p>
            <a:pPr eaLnBrk="1" hangingPunct="1"/>
            <a:endParaRPr lang="pt-BR" altLang="pt-BR">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4">
            <a:extLst>
              <a:ext uri="{FF2B5EF4-FFF2-40B4-BE49-F238E27FC236}">
                <a16:creationId xmlns:a16="http://schemas.microsoft.com/office/drawing/2014/main" id="{90C3E964-2FD0-FC1C-FB68-264208410C52}"/>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B2C79C7C-2F71-C435-E3E9-04F7C27D068F}"/>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33A31B72-A96B-F3D9-2F8B-17A3E88F4E4E}"/>
              </a:ext>
            </a:extLst>
          </p:cNvPr>
          <p:cNvSpPr>
            <a:spLocks noGrp="1" noChangeArrowheads="1"/>
          </p:cNvSpPr>
          <p:nvPr>
            <p:ph type="sldNum" sz="quarter" idx="12"/>
          </p:nvPr>
        </p:nvSpPr>
        <p:spPr>
          <a:ln/>
        </p:spPr>
        <p:txBody>
          <a:bodyPr/>
          <a:lstStyle>
            <a:lvl1pPr>
              <a:defRPr/>
            </a:lvl1pPr>
          </a:lstStyle>
          <a:p>
            <a:pPr>
              <a:defRPr/>
            </a:pPr>
            <a:fld id="{BDBA4369-9A17-42B1-BAEF-9B44110A2A47}" type="slidenum">
              <a:rPr lang="en-US" altLang="pt-BR"/>
              <a:pPr>
                <a:defRPr/>
              </a:pPr>
              <a:t>‹nº›</a:t>
            </a:fld>
            <a:endParaRPr lang="en-US" altLang="pt-BR"/>
          </a:p>
        </p:txBody>
      </p:sp>
    </p:spTree>
    <p:extLst>
      <p:ext uri="{BB962C8B-B14F-4D97-AF65-F5344CB8AC3E}">
        <p14:creationId xmlns:p14="http://schemas.microsoft.com/office/powerpoint/2010/main" val="368639338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CEF48A45-1F84-51D1-013E-9FFBE07F48FF}"/>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95171FD0-FCAC-9321-D768-8FDE0D9E9803}"/>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4D97A1BF-8011-88CB-6125-942C37D114ED}"/>
              </a:ext>
            </a:extLst>
          </p:cNvPr>
          <p:cNvSpPr>
            <a:spLocks noGrp="1" noChangeArrowheads="1"/>
          </p:cNvSpPr>
          <p:nvPr>
            <p:ph type="sldNum" sz="quarter" idx="12"/>
          </p:nvPr>
        </p:nvSpPr>
        <p:spPr>
          <a:ln/>
        </p:spPr>
        <p:txBody>
          <a:bodyPr/>
          <a:lstStyle>
            <a:lvl1pPr>
              <a:defRPr/>
            </a:lvl1pPr>
          </a:lstStyle>
          <a:p>
            <a:pPr>
              <a:defRPr/>
            </a:pPr>
            <a:fld id="{F5B3AE2C-ACF5-4111-A8DE-67B03889A39E}" type="slidenum">
              <a:rPr lang="en-US" altLang="pt-BR"/>
              <a:pPr>
                <a:defRPr/>
              </a:pPr>
              <a:t>‹nº›</a:t>
            </a:fld>
            <a:endParaRPr lang="en-US" altLang="pt-BR"/>
          </a:p>
        </p:txBody>
      </p:sp>
    </p:spTree>
    <p:extLst>
      <p:ext uri="{BB962C8B-B14F-4D97-AF65-F5344CB8AC3E}">
        <p14:creationId xmlns:p14="http://schemas.microsoft.com/office/powerpoint/2010/main" val="410179993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71444821-E7F8-50B6-D404-CFD166112804}"/>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4F6CD3E1-4D05-233B-A17D-45DC0905B020}"/>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06EAF5A8-C968-AA6E-7ABD-DD7DED8BD887}"/>
              </a:ext>
            </a:extLst>
          </p:cNvPr>
          <p:cNvSpPr>
            <a:spLocks noGrp="1" noChangeArrowheads="1"/>
          </p:cNvSpPr>
          <p:nvPr>
            <p:ph type="sldNum" sz="quarter" idx="12"/>
          </p:nvPr>
        </p:nvSpPr>
        <p:spPr>
          <a:ln/>
        </p:spPr>
        <p:txBody>
          <a:bodyPr/>
          <a:lstStyle>
            <a:lvl1pPr>
              <a:defRPr/>
            </a:lvl1pPr>
          </a:lstStyle>
          <a:p>
            <a:pPr>
              <a:defRPr/>
            </a:pPr>
            <a:fld id="{D8656890-5DD8-4141-BC90-0B1231CC5A3D}" type="slidenum">
              <a:rPr lang="en-US" altLang="pt-BR"/>
              <a:pPr>
                <a:defRPr/>
              </a:pPr>
              <a:t>‹nº›</a:t>
            </a:fld>
            <a:endParaRPr lang="en-US" altLang="pt-BR"/>
          </a:p>
        </p:txBody>
      </p:sp>
    </p:spTree>
    <p:extLst>
      <p:ext uri="{BB962C8B-B14F-4D97-AF65-F5344CB8AC3E}">
        <p14:creationId xmlns:p14="http://schemas.microsoft.com/office/powerpoint/2010/main" val="31612260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457200" y="274638"/>
            <a:ext cx="8229600" cy="1143000"/>
          </a:xfrm>
        </p:spPr>
        <p:txBody>
          <a:bodyPr/>
          <a:lstStyle/>
          <a:p>
            <a:r>
              <a:rPr lang="pt-BR"/>
              <a:t>Clique para editar o título mestre</a:t>
            </a:r>
          </a:p>
        </p:txBody>
      </p:sp>
      <p:sp>
        <p:nvSpPr>
          <p:cNvPr id="3" name="Espaço Reservado para Conteúdo 2"/>
          <p:cNvSpPr>
            <a:spLocks noGrp="1"/>
          </p:cNvSpPr>
          <p:nvPr>
            <p:ph sz="quarter" idx="1"/>
          </p:nvPr>
        </p:nvSpPr>
        <p:spPr>
          <a:xfrm>
            <a:off x="457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57200" y="3938588"/>
            <a:ext cx="4038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Conteúdo 5"/>
          <p:cNvSpPr>
            <a:spLocks noGrp="1"/>
          </p:cNvSpPr>
          <p:nvPr>
            <p:ph sz="quarter" idx="4"/>
          </p:nvPr>
        </p:nvSpPr>
        <p:spPr>
          <a:xfrm>
            <a:off x="4648200" y="3938588"/>
            <a:ext cx="4038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B4B57D26-15A8-F717-8486-7416CFD9EC4C}"/>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8" name="Rectangle 5">
            <a:extLst>
              <a:ext uri="{FF2B5EF4-FFF2-40B4-BE49-F238E27FC236}">
                <a16:creationId xmlns:a16="http://schemas.microsoft.com/office/drawing/2014/main" id="{36ADF865-11A7-0D24-5036-B44C282BECDF}"/>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9" name="Rectangle 6">
            <a:extLst>
              <a:ext uri="{FF2B5EF4-FFF2-40B4-BE49-F238E27FC236}">
                <a16:creationId xmlns:a16="http://schemas.microsoft.com/office/drawing/2014/main" id="{92A7D926-28B7-A86B-3853-E25522C4D505}"/>
              </a:ext>
            </a:extLst>
          </p:cNvPr>
          <p:cNvSpPr>
            <a:spLocks noGrp="1" noChangeArrowheads="1"/>
          </p:cNvSpPr>
          <p:nvPr>
            <p:ph type="sldNum" sz="quarter" idx="12"/>
          </p:nvPr>
        </p:nvSpPr>
        <p:spPr>
          <a:ln/>
        </p:spPr>
        <p:txBody>
          <a:bodyPr/>
          <a:lstStyle>
            <a:lvl1pPr>
              <a:defRPr/>
            </a:lvl1pPr>
          </a:lstStyle>
          <a:p>
            <a:pPr>
              <a:defRPr/>
            </a:pPr>
            <a:fld id="{1F4B9F20-C51E-4A64-BF22-35D9BD11AF49}" type="slidenum">
              <a:rPr lang="en-US" altLang="pt-BR"/>
              <a:pPr>
                <a:defRPr/>
              </a:pPr>
              <a:t>‹nº›</a:t>
            </a:fld>
            <a:endParaRPr lang="en-US" altLang="pt-BR"/>
          </a:p>
        </p:txBody>
      </p:sp>
    </p:spTree>
    <p:extLst>
      <p:ext uri="{BB962C8B-B14F-4D97-AF65-F5344CB8AC3E}">
        <p14:creationId xmlns:p14="http://schemas.microsoft.com/office/powerpoint/2010/main" val="374208392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ítulo e 2 partes de conteúdo em cima do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título mestre</a:t>
            </a:r>
          </a:p>
        </p:txBody>
      </p:sp>
      <p:sp>
        <p:nvSpPr>
          <p:cNvPr id="3" name="Espaço Reservado para Conteúdo 2"/>
          <p:cNvSpPr>
            <a:spLocks noGrp="1"/>
          </p:cNvSpPr>
          <p:nvPr>
            <p:ph sz="quarter" idx="1"/>
          </p:nvPr>
        </p:nvSpPr>
        <p:spPr>
          <a:xfrm>
            <a:off x="457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half" idx="3"/>
          </p:nvPr>
        </p:nvSpPr>
        <p:spPr>
          <a:xfrm>
            <a:off x="457200" y="3938588"/>
            <a:ext cx="8229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Rectangle 4">
            <a:extLst>
              <a:ext uri="{FF2B5EF4-FFF2-40B4-BE49-F238E27FC236}">
                <a16:creationId xmlns:a16="http://schemas.microsoft.com/office/drawing/2014/main" id="{1A3FC8B6-4CE2-1D9B-870F-AAAA8985FBA2}"/>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7" name="Rectangle 5">
            <a:extLst>
              <a:ext uri="{FF2B5EF4-FFF2-40B4-BE49-F238E27FC236}">
                <a16:creationId xmlns:a16="http://schemas.microsoft.com/office/drawing/2014/main" id="{26BF5AFD-43C1-B5B7-A4B5-E8FD7FEBEEDE}"/>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8" name="Rectangle 6">
            <a:extLst>
              <a:ext uri="{FF2B5EF4-FFF2-40B4-BE49-F238E27FC236}">
                <a16:creationId xmlns:a16="http://schemas.microsoft.com/office/drawing/2014/main" id="{4670D8EA-F43E-A306-4436-352AE5055FDA}"/>
              </a:ext>
            </a:extLst>
          </p:cNvPr>
          <p:cNvSpPr>
            <a:spLocks noGrp="1" noChangeArrowheads="1"/>
          </p:cNvSpPr>
          <p:nvPr>
            <p:ph type="sldNum" sz="quarter" idx="12"/>
          </p:nvPr>
        </p:nvSpPr>
        <p:spPr>
          <a:ln/>
        </p:spPr>
        <p:txBody>
          <a:bodyPr/>
          <a:lstStyle>
            <a:lvl1pPr>
              <a:defRPr/>
            </a:lvl1pPr>
          </a:lstStyle>
          <a:p>
            <a:pPr>
              <a:defRPr/>
            </a:pPr>
            <a:fld id="{EAE46D23-7B2E-4F25-8C3D-70FB341B8BDF}" type="slidenum">
              <a:rPr lang="en-US" altLang="pt-BR"/>
              <a:pPr>
                <a:defRPr/>
              </a:pPr>
              <a:t>‹nº›</a:t>
            </a:fld>
            <a:endParaRPr lang="en-US" altLang="pt-BR"/>
          </a:p>
        </p:txBody>
      </p:sp>
    </p:spTree>
    <p:extLst>
      <p:ext uri="{BB962C8B-B14F-4D97-AF65-F5344CB8AC3E}">
        <p14:creationId xmlns:p14="http://schemas.microsoft.com/office/powerpoint/2010/main" val="264710327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AndTx" preserve="1">
  <p:cSld name="Título, gráfic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título mestre</a:t>
            </a:r>
          </a:p>
        </p:txBody>
      </p:sp>
      <p:sp>
        <p:nvSpPr>
          <p:cNvPr id="3" name="Espaço Reservado para Gráfico 2"/>
          <p:cNvSpPr>
            <a:spLocks noGrp="1"/>
          </p:cNvSpPr>
          <p:nvPr>
            <p:ph type="chart" sz="half" idx="1"/>
          </p:nvPr>
        </p:nvSpPr>
        <p:spPr>
          <a:xfrm>
            <a:off x="457200" y="1600200"/>
            <a:ext cx="4038600" cy="4525963"/>
          </a:xfrm>
        </p:spPr>
        <p:txBody>
          <a:bodyPr/>
          <a:lstStyle/>
          <a:p>
            <a:pPr lvl="0"/>
            <a:endParaRPr lang="pt-BR" noProof="0"/>
          </a:p>
        </p:txBody>
      </p:sp>
      <p:sp>
        <p:nvSpPr>
          <p:cNvPr id="4" name="Espaço Reservado para Texto 3"/>
          <p:cNvSpPr>
            <a:spLocks noGrp="1"/>
          </p:cNvSpPr>
          <p:nvPr>
            <p:ph type="body" sz="half" idx="2"/>
          </p:nvPr>
        </p:nvSpPr>
        <p:spPr>
          <a:xfrm>
            <a:off x="4648200" y="1600200"/>
            <a:ext cx="4038600" cy="4525963"/>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503BF550-A517-D155-E578-A75E8A78E31D}"/>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6" name="Rectangle 5">
            <a:extLst>
              <a:ext uri="{FF2B5EF4-FFF2-40B4-BE49-F238E27FC236}">
                <a16:creationId xmlns:a16="http://schemas.microsoft.com/office/drawing/2014/main" id="{8DCE82AB-4607-8503-785F-9DC672B995E9}"/>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7" name="Rectangle 6">
            <a:extLst>
              <a:ext uri="{FF2B5EF4-FFF2-40B4-BE49-F238E27FC236}">
                <a16:creationId xmlns:a16="http://schemas.microsoft.com/office/drawing/2014/main" id="{D0AC7DFC-BD13-2F0D-87BF-B88D5E3115C3}"/>
              </a:ext>
            </a:extLst>
          </p:cNvPr>
          <p:cNvSpPr>
            <a:spLocks noGrp="1" noChangeArrowheads="1"/>
          </p:cNvSpPr>
          <p:nvPr>
            <p:ph type="sldNum" sz="quarter" idx="12"/>
          </p:nvPr>
        </p:nvSpPr>
        <p:spPr>
          <a:ln/>
        </p:spPr>
        <p:txBody>
          <a:bodyPr/>
          <a:lstStyle>
            <a:lvl1pPr>
              <a:defRPr/>
            </a:lvl1pPr>
          </a:lstStyle>
          <a:p>
            <a:pPr>
              <a:defRPr/>
            </a:pPr>
            <a:fld id="{2911AFA7-7BBD-4031-9EB2-F1E413180FA6}" type="slidenum">
              <a:rPr lang="en-US" altLang="pt-BR"/>
              <a:pPr>
                <a:defRPr/>
              </a:pPr>
              <a:t>‹nº›</a:t>
            </a:fld>
            <a:endParaRPr lang="en-US" altLang="pt-BR"/>
          </a:p>
        </p:txBody>
      </p:sp>
    </p:spTree>
    <p:extLst>
      <p:ext uri="{BB962C8B-B14F-4D97-AF65-F5344CB8AC3E}">
        <p14:creationId xmlns:p14="http://schemas.microsoft.com/office/powerpoint/2010/main" val="175348682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pt-BR"/>
              <a:t>Clique para editar o estilo do subtítulo mestre</a:t>
            </a:r>
          </a:p>
        </p:txBody>
      </p:sp>
      <p:sp>
        <p:nvSpPr>
          <p:cNvPr id="4" name="Rectangle 4">
            <a:extLst>
              <a:ext uri="{FF2B5EF4-FFF2-40B4-BE49-F238E27FC236}">
                <a16:creationId xmlns:a16="http://schemas.microsoft.com/office/drawing/2014/main" id="{E15FBB3D-B316-6E93-9C64-DB2001EF35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4E5307-481F-3984-7D5B-4CADB7253A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F42762-4EA7-91DE-933B-FF42D8233F0A}"/>
              </a:ext>
            </a:extLst>
          </p:cNvPr>
          <p:cNvSpPr>
            <a:spLocks noGrp="1" noChangeArrowheads="1"/>
          </p:cNvSpPr>
          <p:nvPr>
            <p:ph type="sldNum" sz="quarter" idx="12"/>
          </p:nvPr>
        </p:nvSpPr>
        <p:spPr>
          <a:ln/>
        </p:spPr>
        <p:txBody>
          <a:bodyPr/>
          <a:lstStyle>
            <a:lvl1pPr>
              <a:defRPr/>
            </a:lvl1pPr>
          </a:lstStyle>
          <a:p>
            <a:pPr>
              <a:defRPr/>
            </a:pPr>
            <a:fld id="{7FA1126F-2AFC-49E6-866E-6A1919B90BDE}" type="slidenum">
              <a:rPr lang="en-US" altLang="pt-BR"/>
              <a:pPr>
                <a:defRPr/>
              </a:pPr>
              <a:t>‹nº›</a:t>
            </a:fld>
            <a:endParaRPr lang="en-US" altLang="pt-BR"/>
          </a:p>
        </p:txBody>
      </p:sp>
    </p:spTree>
    <p:extLst>
      <p:ext uri="{BB962C8B-B14F-4D97-AF65-F5344CB8AC3E}">
        <p14:creationId xmlns:p14="http://schemas.microsoft.com/office/powerpoint/2010/main" val="233814105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AD83B316-4879-D05B-7D13-E1BBD15277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EF45E0-5F51-7249-AEED-92F89EE0D7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BF4278-7DFC-AFA7-8099-F4F4FA9A8E28}"/>
              </a:ext>
            </a:extLst>
          </p:cNvPr>
          <p:cNvSpPr>
            <a:spLocks noGrp="1" noChangeArrowheads="1"/>
          </p:cNvSpPr>
          <p:nvPr>
            <p:ph type="sldNum" sz="quarter" idx="12"/>
          </p:nvPr>
        </p:nvSpPr>
        <p:spPr>
          <a:ln/>
        </p:spPr>
        <p:txBody>
          <a:bodyPr/>
          <a:lstStyle>
            <a:lvl1pPr>
              <a:defRPr/>
            </a:lvl1pPr>
          </a:lstStyle>
          <a:p>
            <a:pPr>
              <a:defRPr/>
            </a:pPr>
            <a:fld id="{B938E472-E68A-4C16-B31C-456B2795DE08}" type="slidenum">
              <a:rPr lang="en-US" altLang="pt-BR"/>
              <a:pPr>
                <a:defRPr/>
              </a:pPr>
              <a:t>‹nº›</a:t>
            </a:fld>
            <a:endParaRPr lang="en-US" altLang="pt-BR"/>
          </a:p>
        </p:txBody>
      </p:sp>
    </p:spTree>
    <p:extLst>
      <p:ext uri="{BB962C8B-B14F-4D97-AF65-F5344CB8AC3E}">
        <p14:creationId xmlns:p14="http://schemas.microsoft.com/office/powerpoint/2010/main" val="288940529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3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pt-BR"/>
              <a:t>Clique para editar o texto mestre</a:t>
            </a:r>
          </a:p>
        </p:txBody>
      </p:sp>
      <p:sp>
        <p:nvSpPr>
          <p:cNvPr id="4" name="Rectangle 4">
            <a:extLst>
              <a:ext uri="{FF2B5EF4-FFF2-40B4-BE49-F238E27FC236}">
                <a16:creationId xmlns:a16="http://schemas.microsoft.com/office/drawing/2014/main" id="{26AC1B48-4C2C-77FD-16A7-8B5553C68B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82C08F-97C8-2ED8-6155-0E7D49F6FB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4DFF51-C998-8F88-C408-4E5C2540BB1E}"/>
              </a:ext>
            </a:extLst>
          </p:cNvPr>
          <p:cNvSpPr>
            <a:spLocks noGrp="1" noChangeArrowheads="1"/>
          </p:cNvSpPr>
          <p:nvPr>
            <p:ph type="sldNum" sz="quarter" idx="12"/>
          </p:nvPr>
        </p:nvSpPr>
        <p:spPr>
          <a:ln/>
        </p:spPr>
        <p:txBody>
          <a:bodyPr/>
          <a:lstStyle>
            <a:lvl1pPr>
              <a:defRPr/>
            </a:lvl1pPr>
          </a:lstStyle>
          <a:p>
            <a:pPr>
              <a:defRPr/>
            </a:pPr>
            <a:fld id="{58302DE6-AA1B-4ACD-B6EB-8C6436814D8E}" type="slidenum">
              <a:rPr lang="en-US" altLang="pt-BR"/>
              <a:pPr>
                <a:defRPr/>
              </a:pPr>
              <a:t>‹nº›</a:t>
            </a:fld>
            <a:endParaRPr lang="en-US" altLang="pt-BR"/>
          </a:p>
        </p:txBody>
      </p:sp>
    </p:spTree>
    <p:extLst>
      <p:ext uri="{BB962C8B-B14F-4D97-AF65-F5344CB8AC3E}">
        <p14:creationId xmlns:p14="http://schemas.microsoft.com/office/powerpoint/2010/main" val="120396755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75A04001-337D-51D7-5503-079DE68B107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EC4B45-D112-3FE8-470B-92775F0DD8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76EE87-D3EC-B30E-1047-31BC2512E4E4}"/>
              </a:ext>
            </a:extLst>
          </p:cNvPr>
          <p:cNvSpPr>
            <a:spLocks noGrp="1" noChangeArrowheads="1"/>
          </p:cNvSpPr>
          <p:nvPr>
            <p:ph type="sldNum" sz="quarter" idx="12"/>
          </p:nvPr>
        </p:nvSpPr>
        <p:spPr>
          <a:ln/>
        </p:spPr>
        <p:txBody>
          <a:bodyPr/>
          <a:lstStyle>
            <a:lvl1pPr>
              <a:defRPr/>
            </a:lvl1pPr>
          </a:lstStyle>
          <a:p>
            <a:pPr>
              <a:defRPr/>
            </a:pPr>
            <a:fld id="{771FC2FC-3718-42F0-8E01-74611C710ECF}" type="slidenum">
              <a:rPr lang="en-US" altLang="pt-BR"/>
              <a:pPr>
                <a:defRPr/>
              </a:pPr>
              <a:t>‹nº›</a:t>
            </a:fld>
            <a:endParaRPr lang="en-US" altLang="pt-BR"/>
          </a:p>
        </p:txBody>
      </p:sp>
    </p:spTree>
    <p:extLst>
      <p:ext uri="{BB962C8B-B14F-4D97-AF65-F5344CB8AC3E}">
        <p14:creationId xmlns:p14="http://schemas.microsoft.com/office/powerpoint/2010/main" val="266636531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 texto mestre</a:t>
            </a:r>
          </a:p>
        </p:txBody>
      </p:sp>
      <p:sp>
        <p:nvSpPr>
          <p:cNvPr id="6" name="Espaço Reservado para Conteúdo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62A211B9-18C7-8007-0317-5AA6DC14CD5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481C9B5-76D7-098F-1A59-5ECF4C0DF6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C4F0DF4-6622-3A29-679B-92E56F2B39CB}"/>
              </a:ext>
            </a:extLst>
          </p:cNvPr>
          <p:cNvSpPr>
            <a:spLocks noGrp="1" noChangeArrowheads="1"/>
          </p:cNvSpPr>
          <p:nvPr>
            <p:ph type="sldNum" sz="quarter" idx="12"/>
          </p:nvPr>
        </p:nvSpPr>
        <p:spPr>
          <a:ln/>
        </p:spPr>
        <p:txBody>
          <a:bodyPr/>
          <a:lstStyle>
            <a:lvl1pPr>
              <a:defRPr/>
            </a:lvl1pPr>
          </a:lstStyle>
          <a:p>
            <a:pPr>
              <a:defRPr/>
            </a:pPr>
            <a:fld id="{B24DB7C9-012C-42AB-A33D-13E2FC8FC97D}" type="slidenum">
              <a:rPr lang="en-US" altLang="pt-BR"/>
              <a:pPr>
                <a:defRPr/>
              </a:pPr>
              <a:t>‹nº›</a:t>
            </a:fld>
            <a:endParaRPr lang="en-US" altLang="pt-BR"/>
          </a:p>
        </p:txBody>
      </p:sp>
    </p:spTree>
    <p:extLst>
      <p:ext uri="{BB962C8B-B14F-4D97-AF65-F5344CB8AC3E}">
        <p14:creationId xmlns:p14="http://schemas.microsoft.com/office/powerpoint/2010/main" val="37241438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0A40F69C-0672-44C8-F06F-A24409586F1C}"/>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307AA623-375A-300E-A29E-751EE197BCD5}"/>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2342649D-9719-4DB7-82C4-CBF6B278164B}"/>
              </a:ext>
            </a:extLst>
          </p:cNvPr>
          <p:cNvSpPr>
            <a:spLocks noGrp="1" noChangeArrowheads="1"/>
          </p:cNvSpPr>
          <p:nvPr>
            <p:ph type="sldNum" sz="quarter" idx="12"/>
          </p:nvPr>
        </p:nvSpPr>
        <p:spPr>
          <a:ln/>
        </p:spPr>
        <p:txBody>
          <a:bodyPr/>
          <a:lstStyle>
            <a:lvl1pPr>
              <a:defRPr/>
            </a:lvl1pPr>
          </a:lstStyle>
          <a:p>
            <a:pPr>
              <a:defRPr/>
            </a:pPr>
            <a:fld id="{4C599A55-524F-4A06-9098-54EB8CD2CD61}" type="slidenum">
              <a:rPr lang="en-US" altLang="pt-BR"/>
              <a:pPr>
                <a:defRPr/>
              </a:pPr>
              <a:t>‹nº›</a:t>
            </a:fld>
            <a:endParaRPr lang="en-US" altLang="pt-BR"/>
          </a:p>
        </p:txBody>
      </p:sp>
    </p:spTree>
    <p:extLst>
      <p:ext uri="{BB962C8B-B14F-4D97-AF65-F5344CB8AC3E}">
        <p14:creationId xmlns:p14="http://schemas.microsoft.com/office/powerpoint/2010/main" val="40606671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4">
            <a:extLst>
              <a:ext uri="{FF2B5EF4-FFF2-40B4-BE49-F238E27FC236}">
                <a16:creationId xmlns:a16="http://schemas.microsoft.com/office/drawing/2014/main" id="{E7E69943-EDC6-9499-A26B-0FDA512FB48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421559-ED11-9FF6-34C6-C9754CA275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0A1316C-1286-F28B-CB3D-2CD21B9E077A}"/>
              </a:ext>
            </a:extLst>
          </p:cNvPr>
          <p:cNvSpPr>
            <a:spLocks noGrp="1" noChangeArrowheads="1"/>
          </p:cNvSpPr>
          <p:nvPr>
            <p:ph type="sldNum" sz="quarter" idx="12"/>
          </p:nvPr>
        </p:nvSpPr>
        <p:spPr>
          <a:ln/>
        </p:spPr>
        <p:txBody>
          <a:bodyPr/>
          <a:lstStyle>
            <a:lvl1pPr>
              <a:defRPr/>
            </a:lvl1pPr>
          </a:lstStyle>
          <a:p>
            <a:pPr>
              <a:defRPr/>
            </a:pPr>
            <a:fld id="{175F2123-A249-45FC-AF24-C2CF27398E1D}" type="slidenum">
              <a:rPr lang="en-US" altLang="pt-BR"/>
              <a:pPr>
                <a:defRPr/>
              </a:pPr>
              <a:t>‹nº›</a:t>
            </a:fld>
            <a:endParaRPr lang="en-US" altLang="pt-BR"/>
          </a:p>
        </p:txBody>
      </p:sp>
    </p:spTree>
    <p:extLst>
      <p:ext uri="{BB962C8B-B14F-4D97-AF65-F5344CB8AC3E}">
        <p14:creationId xmlns:p14="http://schemas.microsoft.com/office/powerpoint/2010/main" val="74652649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8817D7-6852-582D-7C66-90EBE69DF13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31AAB3E-0E1C-03F7-CEB8-F53601DF75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803E80E-2698-48EF-0C73-E326E5FD0E63}"/>
              </a:ext>
            </a:extLst>
          </p:cNvPr>
          <p:cNvSpPr>
            <a:spLocks noGrp="1" noChangeArrowheads="1"/>
          </p:cNvSpPr>
          <p:nvPr>
            <p:ph type="sldNum" sz="quarter" idx="12"/>
          </p:nvPr>
        </p:nvSpPr>
        <p:spPr>
          <a:ln/>
        </p:spPr>
        <p:txBody>
          <a:bodyPr/>
          <a:lstStyle>
            <a:lvl1pPr>
              <a:defRPr/>
            </a:lvl1pPr>
          </a:lstStyle>
          <a:p>
            <a:pPr>
              <a:defRPr/>
            </a:pPr>
            <a:fld id="{488D5399-A0D6-453B-AB84-0202561A58E8}" type="slidenum">
              <a:rPr lang="en-US" altLang="pt-BR"/>
              <a:pPr>
                <a:defRPr/>
              </a:pPr>
              <a:t>‹nº›</a:t>
            </a:fld>
            <a:endParaRPr lang="en-US" altLang="pt-BR"/>
          </a:p>
        </p:txBody>
      </p:sp>
    </p:spTree>
    <p:extLst>
      <p:ext uri="{BB962C8B-B14F-4D97-AF65-F5344CB8AC3E}">
        <p14:creationId xmlns:p14="http://schemas.microsoft.com/office/powerpoint/2010/main" val="421525984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3050"/>
            <a:ext cx="3008313" cy="1162050"/>
          </a:xfrm>
        </p:spPr>
        <p:txBody>
          <a:bodyPr anchor="b"/>
          <a:lstStyle>
            <a:lvl1pPr algn="l">
              <a:defRPr sz="1500" b="1"/>
            </a:lvl1pPr>
          </a:lstStyle>
          <a:p>
            <a:r>
              <a:rPr lang="pt-BR"/>
              <a:t>Clique para editar o título mestre</a:t>
            </a:r>
          </a:p>
        </p:txBody>
      </p:sp>
      <p:sp>
        <p:nvSpPr>
          <p:cNvPr id="3" name="Espaço Reservado para Conteúdo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Clique para editar o texto mestre</a:t>
            </a:r>
          </a:p>
        </p:txBody>
      </p:sp>
      <p:sp>
        <p:nvSpPr>
          <p:cNvPr id="5" name="Rectangle 4">
            <a:extLst>
              <a:ext uri="{FF2B5EF4-FFF2-40B4-BE49-F238E27FC236}">
                <a16:creationId xmlns:a16="http://schemas.microsoft.com/office/drawing/2014/main" id="{2FF6201A-9780-2ECD-DFF9-900A3F57B0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7C0537-C809-8069-EEB2-92DEE5F6C0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242BFBC-5593-A20A-949C-9CF19956921C}"/>
              </a:ext>
            </a:extLst>
          </p:cNvPr>
          <p:cNvSpPr>
            <a:spLocks noGrp="1" noChangeArrowheads="1"/>
          </p:cNvSpPr>
          <p:nvPr>
            <p:ph type="sldNum" sz="quarter" idx="12"/>
          </p:nvPr>
        </p:nvSpPr>
        <p:spPr>
          <a:ln/>
        </p:spPr>
        <p:txBody>
          <a:bodyPr/>
          <a:lstStyle>
            <a:lvl1pPr>
              <a:defRPr/>
            </a:lvl1pPr>
          </a:lstStyle>
          <a:p>
            <a:pPr>
              <a:defRPr/>
            </a:pPr>
            <a:fld id="{4AE7D801-3477-491D-B66B-615BC1219AD4}" type="slidenum">
              <a:rPr lang="en-US" altLang="pt-BR"/>
              <a:pPr>
                <a:defRPr/>
              </a:pPr>
              <a:t>‹nº›</a:t>
            </a:fld>
            <a:endParaRPr lang="en-US" altLang="pt-BR"/>
          </a:p>
        </p:txBody>
      </p:sp>
    </p:spTree>
    <p:extLst>
      <p:ext uri="{BB962C8B-B14F-4D97-AF65-F5344CB8AC3E}">
        <p14:creationId xmlns:p14="http://schemas.microsoft.com/office/powerpoint/2010/main" val="73077060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15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Clique para editar o texto mestre</a:t>
            </a:r>
          </a:p>
        </p:txBody>
      </p:sp>
      <p:sp>
        <p:nvSpPr>
          <p:cNvPr id="5" name="Rectangle 4">
            <a:extLst>
              <a:ext uri="{FF2B5EF4-FFF2-40B4-BE49-F238E27FC236}">
                <a16:creationId xmlns:a16="http://schemas.microsoft.com/office/drawing/2014/main" id="{93F099FB-FA09-5C81-C099-0D48E78EC9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FAFC53-B460-797D-0705-7DF687B76D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6F084F-25E1-D02A-6A77-7C75B3FE3175}"/>
              </a:ext>
            </a:extLst>
          </p:cNvPr>
          <p:cNvSpPr>
            <a:spLocks noGrp="1" noChangeArrowheads="1"/>
          </p:cNvSpPr>
          <p:nvPr>
            <p:ph type="sldNum" sz="quarter" idx="12"/>
          </p:nvPr>
        </p:nvSpPr>
        <p:spPr>
          <a:ln/>
        </p:spPr>
        <p:txBody>
          <a:bodyPr/>
          <a:lstStyle>
            <a:lvl1pPr>
              <a:defRPr/>
            </a:lvl1pPr>
          </a:lstStyle>
          <a:p>
            <a:pPr>
              <a:defRPr/>
            </a:pPr>
            <a:fld id="{D0BD3129-876D-4075-80EF-23E747DED02E}" type="slidenum">
              <a:rPr lang="en-US" altLang="pt-BR"/>
              <a:pPr>
                <a:defRPr/>
              </a:pPr>
              <a:t>‹nº›</a:t>
            </a:fld>
            <a:endParaRPr lang="en-US" altLang="pt-BR"/>
          </a:p>
        </p:txBody>
      </p:sp>
    </p:spTree>
    <p:extLst>
      <p:ext uri="{BB962C8B-B14F-4D97-AF65-F5344CB8AC3E}">
        <p14:creationId xmlns:p14="http://schemas.microsoft.com/office/powerpoint/2010/main" val="37647198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9AE7EBB8-84B3-9994-E5BB-D970A736EB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4F10D4-1D03-2D98-71BC-E7CACD5930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0E175B-7472-CB36-C687-E3035D56287E}"/>
              </a:ext>
            </a:extLst>
          </p:cNvPr>
          <p:cNvSpPr>
            <a:spLocks noGrp="1" noChangeArrowheads="1"/>
          </p:cNvSpPr>
          <p:nvPr>
            <p:ph type="sldNum" sz="quarter" idx="12"/>
          </p:nvPr>
        </p:nvSpPr>
        <p:spPr>
          <a:ln/>
        </p:spPr>
        <p:txBody>
          <a:bodyPr/>
          <a:lstStyle>
            <a:lvl1pPr>
              <a:defRPr/>
            </a:lvl1pPr>
          </a:lstStyle>
          <a:p>
            <a:pPr>
              <a:defRPr/>
            </a:pPr>
            <a:fld id="{46B9BCB3-7182-40D2-8131-BC5E81F00BB8}" type="slidenum">
              <a:rPr lang="en-US" altLang="pt-BR"/>
              <a:pPr>
                <a:defRPr/>
              </a:pPr>
              <a:t>‹nº›</a:t>
            </a:fld>
            <a:endParaRPr lang="en-US" altLang="pt-BR"/>
          </a:p>
        </p:txBody>
      </p:sp>
    </p:spTree>
    <p:extLst>
      <p:ext uri="{BB962C8B-B14F-4D97-AF65-F5344CB8AC3E}">
        <p14:creationId xmlns:p14="http://schemas.microsoft.com/office/powerpoint/2010/main" val="46046224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0"/>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40"/>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477AAF26-072E-77E4-7DD8-1A3016AA68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DBC997-A1BC-C85B-F962-60467EEB91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70C003-C7E5-9FD4-729F-0994859C5702}"/>
              </a:ext>
            </a:extLst>
          </p:cNvPr>
          <p:cNvSpPr>
            <a:spLocks noGrp="1" noChangeArrowheads="1"/>
          </p:cNvSpPr>
          <p:nvPr>
            <p:ph type="sldNum" sz="quarter" idx="12"/>
          </p:nvPr>
        </p:nvSpPr>
        <p:spPr>
          <a:ln/>
        </p:spPr>
        <p:txBody>
          <a:bodyPr/>
          <a:lstStyle>
            <a:lvl1pPr>
              <a:defRPr/>
            </a:lvl1pPr>
          </a:lstStyle>
          <a:p>
            <a:pPr>
              <a:defRPr/>
            </a:pPr>
            <a:fld id="{5DD1A2FC-B5B6-4A2B-8230-97E43B2AA09F}" type="slidenum">
              <a:rPr lang="en-US" altLang="pt-BR"/>
              <a:pPr>
                <a:defRPr/>
              </a:pPr>
              <a:t>‹nº›</a:t>
            </a:fld>
            <a:endParaRPr lang="en-US" altLang="pt-BR"/>
          </a:p>
        </p:txBody>
      </p:sp>
    </p:spTree>
    <p:extLst>
      <p:ext uri="{BB962C8B-B14F-4D97-AF65-F5344CB8AC3E}">
        <p14:creationId xmlns:p14="http://schemas.microsoft.com/office/powerpoint/2010/main" val="21119576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457200" y="274638"/>
            <a:ext cx="8229600" cy="1143000"/>
          </a:xfrm>
        </p:spPr>
        <p:txBody>
          <a:bodyPr/>
          <a:lstStyle/>
          <a:p>
            <a:r>
              <a:rPr lang="pt-BR"/>
              <a:t>Clique para editar o título mestre</a:t>
            </a:r>
          </a:p>
        </p:txBody>
      </p:sp>
      <p:sp>
        <p:nvSpPr>
          <p:cNvPr id="3" name="Espaço Reservado para Conteúdo 2"/>
          <p:cNvSpPr>
            <a:spLocks noGrp="1"/>
          </p:cNvSpPr>
          <p:nvPr>
            <p:ph sz="quarter" idx="1"/>
          </p:nvPr>
        </p:nvSpPr>
        <p:spPr>
          <a:xfrm>
            <a:off x="457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57200" y="3938590"/>
            <a:ext cx="4038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Conteúdo 5"/>
          <p:cNvSpPr>
            <a:spLocks noGrp="1"/>
          </p:cNvSpPr>
          <p:nvPr>
            <p:ph sz="quarter" idx="4"/>
          </p:nvPr>
        </p:nvSpPr>
        <p:spPr>
          <a:xfrm>
            <a:off x="4648200" y="3938590"/>
            <a:ext cx="4038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52B05B06-B698-9451-13FC-F1310BF6283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92B353D-1145-D7C6-CBC1-B1096C310F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3067E8F-3CF7-4E05-4F49-3A3E1B0363D5}"/>
              </a:ext>
            </a:extLst>
          </p:cNvPr>
          <p:cNvSpPr>
            <a:spLocks noGrp="1" noChangeArrowheads="1"/>
          </p:cNvSpPr>
          <p:nvPr>
            <p:ph type="sldNum" sz="quarter" idx="12"/>
          </p:nvPr>
        </p:nvSpPr>
        <p:spPr>
          <a:ln/>
        </p:spPr>
        <p:txBody>
          <a:bodyPr/>
          <a:lstStyle>
            <a:lvl1pPr>
              <a:defRPr/>
            </a:lvl1pPr>
          </a:lstStyle>
          <a:p>
            <a:pPr>
              <a:defRPr/>
            </a:pPr>
            <a:fld id="{F3BBEB7F-9284-46FF-8FE0-9D5399671750}" type="slidenum">
              <a:rPr lang="en-US" altLang="pt-BR"/>
              <a:pPr>
                <a:defRPr/>
              </a:pPr>
              <a:t>‹nº›</a:t>
            </a:fld>
            <a:endParaRPr lang="en-US" altLang="pt-BR"/>
          </a:p>
        </p:txBody>
      </p:sp>
    </p:spTree>
    <p:extLst>
      <p:ext uri="{BB962C8B-B14F-4D97-AF65-F5344CB8AC3E}">
        <p14:creationId xmlns:p14="http://schemas.microsoft.com/office/powerpoint/2010/main" val="380925958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OverTx" preserve="1">
  <p:cSld name="Título e 2 partes de conteúdo em cima do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título mestre</a:t>
            </a:r>
          </a:p>
        </p:txBody>
      </p:sp>
      <p:sp>
        <p:nvSpPr>
          <p:cNvPr id="3" name="Espaço Reservado para Conteúdo 2"/>
          <p:cNvSpPr>
            <a:spLocks noGrp="1"/>
          </p:cNvSpPr>
          <p:nvPr>
            <p:ph sz="quarter" idx="1"/>
          </p:nvPr>
        </p:nvSpPr>
        <p:spPr>
          <a:xfrm>
            <a:off x="457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half" idx="3"/>
          </p:nvPr>
        </p:nvSpPr>
        <p:spPr>
          <a:xfrm>
            <a:off x="457200" y="3938590"/>
            <a:ext cx="8229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Rectangle 4">
            <a:extLst>
              <a:ext uri="{FF2B5EF4-FFF2-40B4-BE49-F238E27FC236}">
                <a16:creationId xmlns:a16="http://schemas.microsoft.com/office/drawing/2014/main" id="{DE8E88F2-E11D-85E6-15E2-3F9B01D6375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09C63FD-3E39-6C58-51CA-324456ADFD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3549D1D-D671-7296-8D8A-6C5B4315D29F}"/>
              </a:ext>
            </a:extLst>
          </p:cNvPr>
          <p:cNvSpPr>
            <a:spLocks noGrp="1" noChangeArrowheads="1"/>
          </p:cNvSpPr>
          <p:nvPr>
            <p:ph type="sldNum" sz="quarter" idx="12"/>
          </p:nvPr>
        </p:nvSpPr>
        <p:spPr>
          <a:ln/>
        </p:spPr>
        <p:txBody>
          <a:bodyPr/>
          <a:lstStyle>
            <a:lvl1pPr>
              <a:defRPr/>
            </a:lvl1pPr>
          </a:lstStyle>
          <a:p>
            <a:pPr>
              <a:defRPr/>
            </a:pPr>
            <a:fld id="{6864567F-D38C-4C3F-8542-C4B6C2B18D94}" type="slidenum">
              <a:rPr lang="en-US" altLang="pt-BR"/>
              <a:pPr>
                <a:defRPr/>
              </a:pPr>
              <a:t>‹nº›</a:t>
            </a:fld>
            <a:endParaRPr lang="en-US" altLang="pt-BR"/>
          </a:p>
        </p:txBody>
      </p:sp>
    </p:spTree>
    <p:extLst>
      <p:ext uri="{BB962C8B-B14F-4D97-AF65-F5344CB8AC3E}">
        <p14:creationId xmlns:p14="http://schemas.microsoft.com/office/powerpoint/2010/main" val="37041879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chartAndTx" preserve="1">
  <p:cSld name="Título, gráfic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título mestre</a:t>
            </a:r>
          </a:p>
        </p:txBody>
      </p:sp>
      <p:sp>
        <p:nvSpPr>
          <p:cNvPr id="3" name="Espaço Reservado para Gráfico 2"/>
          <p:cNvSpPr>
            <a:spLocks noGrp="1"/>
          </p:cNvSpPr>
          <p:nvPr>
            <p:ph type="chart" sz="half" idx="1"/>
          </p:nvPr>
        </p:nvSpPr>
        <p:spPr>
          <a:xfrm>
            <a:off x="457200" y="1600202"/>
            <a:ext cx="4038600" cy="4525963"/>
          </a:xfrm>
        </p:spPr>
        <p:txBody>
          <a:bodyPr/>
          <a:lstStyle/>
          <a:p>
            <a:pPr lvl="0"/>
            <a:endParaRPr lang="pt-BR" noProof="0"/>
          </a:p>
        </p:txBody>
      </p:sp>
      <p:sp>
        <p:nvSpPr>
          <p:cNvPr id="4" name="Espaço Reservado para Texto 3"/>
          <p:cNvSpPr>
            <a:spLocks noGrp="1"/>
          </p:cNvSpPr>
          <p:nvPr>
            <p:ph type="body" sz="half" idx="2"/>
          </p:nvPr>
        </p:nvSpPr>
        <p:spPr>
          <a:xfrm>
            <a:off x="4648200" y="1600202"/>
            <a:ext cx="4038600" cy="4525963"/>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251D3023-ADEF-A530-66B4-6F13A20600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E0B95E-DE15-EEF5-0A78-57D0BE0BF2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9BC40C-E030-98A4-467C-405ACA5035EC}"/>
              </a:ext>
            </a:extLst>
          </p:cNvPr>
          <p:cNvSpPr>
            <a:spLocks noGrp="1" noChangeArrowheads="1"/>
          </p:cNvSpPr>
          <p:nvPr>
            <p:ph type="sldNum" sz="quarter" idx="12"/>
          </p:nvPr>
        </p:nvSpPr>
        <p:spPr>
          <a:ln/>
        </p:spPr>
        <p:txBody>
          <a:bodyPr/>
          <a:lstStyle>
            <a:lvl1pPr>
              <a:defRPr/>
            </a:lvl1pPr>
          </a:lstStyle>
          <a:p>
            <a:pPr>
              <a:defRPr/>
            </a:pPr>
            <a:fld id="{C4DE0840-FEBF-4C11-AC94-573EA0C7FF63}" type="slidenum">
              <a:rPr lang="en-US" altLang="pt-BR"/>
              <a:pPr>
                <a:defRPr/>
              </a:pPr>
              <a:t>‹nº›</a:t>
            </a:fld>
            <a:endParaRPr lang="en-US" altLang="pt-BR"/>
          </a:p>
        </p:txBody>
      </p:sp>
    </p:spTree>
    <p:extLst>
      <p:ext uri="{BB962C8B-B14F-4D97-AF65-F5344CB8AC3E}">
        <p14:creationId xmlns:p14="http://schemas.microsoft.com/office/powerpoint/2010/main" val="117502242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381000"/>
            <a:ext cx="8229600" cy="1371600"/>
          </a:xfrm>
        </p:spPr>
        <p:txBody>
          <a:bodyPr/>
          <a:lstStyle/>
          <a:p>
            <a:r>
              <a:rPr lang="pt-BR"/>
              <a:t>Clique para editar o título mestre</a:t>
            </a:r>
          </a:p>
        </p:txBody>
      </p:sp>
      <p:sp>
        <p:nvSpPr>
          <p:cNvPr id="3" name="Espaço Reservado para Texto 2"/>
          <p:cNvSpPr>
            <a:spLocks noGrp="1"/>
          </p:cNvSpPr>
          <p:nvPr>
            <p:ph type="body" sz="half" idx="1"/>
          </p:nvPr>
        </p:nvSpPr>
        <p:spPr>
          <a:xfrm>
            <a:off x="457200" y="1981200"/>
            <a:ext cx="4038600" cy="411480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981200"/>
            <a:ext cx="4038600" cy="411480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FDDDF3E-E46B-DA85-1AB2-89F9331D52C0}"/>
              </a:ext>
            </a:extLst>
          </p:cNvPr>
          <p:cNvSpPr>
            <a:spLocks noGrp="1"/>
          </p:cNvSpPr>
          <p:nvPr>
            <p:ph type="dt" sz="half" idx="10"/>
          </p:nvPr>
        </p:nvSpPr>
        <p:spPr/>
        <p:txBody>
          <a:bodyPr/>
          <a:lstStyle>
            <a:lvl1pPr>
              <a:defRPr/>
            </a:lvl1pPr>
          </a:lstStyle>
          <a:p>
            <a:pPr>
              <a:defRPr/>
            </a:pPr>
            <a:endParaRPr lang="pt-BR"/>
          </a:p>
        </p:txBody>
      </p:sp>
      <p:sp>
        <p:nvSpPr>
          <p:cNvPr id="6" name="Espaço Reservado para Rodapé 5">
            <a:extLst>
              <a:ext uri="{FF2B5EF4-FFF2-40B4-BE49-F238E27FC236}">
                <a16:creationId xmlns:a16="http://schemas.microsoft.com/office/drawing/2014/main" id="{3C039286-808C-A9F3-A984-DB783CA21935}"/>
              </a:ext>
            </a:extLst>
          </p:cNvPr>
          <p:cNvSpPr>
            <a:spLocks noGrp="1"/>
          </p:cNvSpPr>
          <p:nvPr>
            <p:ph type="ftr" sz="quarter" idx="11"/>
          </p:nvPr>
        </p:nvSpPr>
        <p:spPr>
          <a:xfrm>
            <a:off x="3124200" y="6245225"/>
            <a:ext cx="2895600" cy="476250"/>
          </a:xfrm>
        </p:spPr>
        <p:txBody>
          <a:bodyPr/>
          <a:lstStyle>
            <a:lvl1pPr>
              <a:defRPr/>
            </a:lvl1pPr>
          </a:lstStyle>
          <a:p>
            <a:pPr>
              <a:defRPr/>
            </a:pPr>
            <a:endParaRPr lang="pt-BR"/>
          </a:p>
        </p:txBody>
      </p:sp>
      <p:sp>
        <p:nvSpPr>
          <p:cNvPr id="7" name="Espaço Reservado para Número de Slide 6">
            <a:extLst>
              <a:ext uri="{FF2B5EF4-FFF2-40B4-BE49-F238E27FC236}">
                <a16:creationId xmlns:a16="http://schemas.microsoft.com/office/drawing/2014/main" id="{B0C8A2BE-BBB4-FF8B-8846-C757EA005052}"/>
              </a:ext>
            </a:extLst>
          </p:cNvPr>
          <p:cNvSpPr>
            <a:spLocks noGrp="1"/>
          </p:cNvSpPr>
          <p:nvPr>
            <p:ph type="sldNum" sz="quarter" idx="12"/>
          </p:nvPr>
        </p:nvSpPr>
        <p:spPr/>
        <p:txBody>
          <a:bodyPr/>
          <a:lstStyle>
            <a:lvl1pPr>
              <a:defRPr/>
            </a:lvl1pPr>
          </a:lstStyle>
          <a:p>
            <a:pPr>
              <a:defRPr/>
            </a:pPr>
            <a:fld id="{CD5A26FE-A238-4332-9FE5-9214B7B0E1F5}" type="slidenum">
              <a:rPr lang="pt-BR" altLang="pt-BR"/>
              <a:pPr>
                <a:defRPr/>
              </a:pPr>
              <a:t>‹nº›</a:t>
            </a:fld>
            <a:endParaRPr lang="pt-BR" altLang="pt-BR"/>
          </a:p>
        </p:txBody>
      </p:sp>
    </p:spTree>
    <p:extLst>
      <p:ext uri="{BB962C8B-B14F-4D97-AF65-F5344CB8AC3E}">
        <p14:creationId xmlns:p14="http://schemas.microsoft.com/office/powerpoint/2010/main" val="153169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 texto mestre</a:t>
            </a:r>
          </a:p>
        </p:txBody>
      </p:sp>
      <p:sp>
        <p:nvSpPr>
          <p:cNvPr id="4" name="Rectangle 4">
            <a:extLst>
              <a:ext uri="{FF2B5EF4-FFF2-40B4-BE49-F238E27FC236}">
                <a16:creationId xmlns:a16="http://schemas.microsoft.com/office/drawing/2014/main" id="{F31C7028-8B27-20EA-2182-EF123F87CE60}"/>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B9B78CCF-885D-A8E9-AA5B-B94B313369FF}"/>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0D03A0A7-CCB0-D9C8-4CB1-92C6F61EFBBD}"/>
              </a:ext>
            </a:extLst>
          </p:cNvPr>
          <p:cNvSpPr>
            <a:spLocks noGrp="1" noChangeArrowheads="1"/>
          </p:cNvSpPr>
          <p:nvPr>
            <p:ph type="sldNum" sz="quarter" idx="12"/>
          </p:nvPr>
        </p:nvSpPr>
        <p:spPr>
          <a:ln/>
        </p:spPr>
        <p:txBody>
          <a:bodyPr/>
          <a:lstStyle>
            <a:lvl1pPr>
              <a:defRPr/>
            </a:lvl1pPr>
          </a:lstStyle>
          <a:p>
            <a:pPr>
              <a:defRPr/>
            </a:pPr>
            <a:fld id="{C0E313E3-0961-4D17-A405-02DF1B203658}" type="slidenum">
              <a:rPr lang="en-US" altLang="pt-BR"/>
              <a:pPr>
                <a:defRPr/>
              </a:pPr>
              <a:t>‹nº›</a:t>
            </a:fld>
            <a:endParaRPr lang="en-US" altLang="pt-BR"/>
          </a:p>
        </p:txBody>
      </p:sp>
    </p:spTree>
    <p:extLst>
      <p:ext uri="{BB962C8B-B14F-4D97-AF65-F5344CB8AC3E}">
        <p14:creationId xmlns:p14="http://schemas.microsoft.com/office/powerpoint/2010/main" val="36860132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pt-BR"/>
              <a:t>Clique para editar o estilo do subtítulo mestre</a:t>
            </a:r>
          </a:p>
        </p:txBody>
      </p:sp>
      <p:sp>
        <p:nvSpPr>
          <p:cNvPr id="4" name="Rectangle 4">
            <a:extLst>
              <a:ext uri="{FF2B5EF4-FFF2-40B4-BE49-F238E27FC236}">
                <a16:creationId xmlns:a16="http://schemas.microsoft.com/office/drawing/2014/main" id="{887DAB39-DCBD-FEC7-843E-D9016D6032DD}"/>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3D9D9A21-82A5-BA8E-6BEC-AF5D929B9652}"/>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0EF2DA79-49F0-33C5-818B-44F3EF19A86E}"/>
              </a:ext>
            </a:extLst>
          </p:cNvPr>
          <p:cNvSpPr>
            <a:spLocks noGrp="1" noChangeArrowheads="1"/>
          </p:cNvSpPr>
          <p:nvPr>
            <p:ph type="sldNum" sz="quarter" idx="12"/>
          </p:nvPr>
        </p:nvSpPr>
        <p:spPr>
          <a:ln/>
        </p:spPr>
        <p:txBody>
          <a:bodyPr/>
          <a:lstStyle>
            <a:lvl1pPr>
              <a:defRPr/>
            </a:lvl1pPr>
          </a:lstStyle>
          <a:p>
            <a:pPr>
              <a:defRPr/>
            </a:pPr>
            <a:fld id="{45665121-C68D-4F93-B4A9-B30F1F563012}" type="slidenum">
              <a:rPr lang="en-US" altLang="pt-BR"/>
              <a:pPr>
                <a:defRPr/>
              </a:pPr>
              <a:t>‹nº›</a:t>
            </a:fld>
            <a:endParaRPr lang="en-US" altLang="pt-BR"/>
          </a:p>
        </p:txBody>
      </p:sp>
    </p:spTree>
    <p:extLst>
      <p:ext uri="{BB962C8B-B14F-4D97-AF65-F5344CB8AC3E}">
        <p14:creationId xmlns:p14="http://schemas.microsoft.com/office/powerpoint/2010/main" val="362218909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F6D3A549-3EDB-549F-2CBB-954B2D551249}"/>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807BCB31-E351-B8EF-0452-FBBCE7A064E1}"/>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A03426B7-28AB-8FEF-C9CE-AB3F8082EABA}"/>
              </a:ext>
            </a:extLst>
          </p:cNvPr>
          <p:cNvSpPr>
            <a:spLocks noGrp="1" noChangeArrowheads="1"/>
          </p:cNvSpPr>
          <p:nvPr>
            <p:ph type="sldNum" sz="quarter" idx="12"/>
          </p:nvPr>
        </p:nvSpPr>
        <p:spPr>
          <a:ln/>
        </p:spPr>
        <p:txBody>
          <a:bodyPr/>
          <a:lstStyle>
            <a:lvl1pPr>
              <a:defRPr/>
            </a:lvl1pPr>
          </a:lstStyle>
          <a:p>
            <a:pPr>
              <a:defRPr/>
            </a:pPr>
            <a:fld id="{B87B20EA-7E10-489E-BF7C-F292F681AF05}" type="slidenum">
              <a:rPr lang="en-US" altLang="pt-BR"/>
              <a:pPr>
                <a:defRPr/>
              </a:pPr>
              <a:t>‹nº›</a:t>
            </a:fld>
            <a:endParaRPr lang="en-US" altLang="pt-BR"/>
          </a:p>
        </p:txBody>
      </p:sp>
    </p:spTree>
    <p:extLst>
      <p:ext uri="{BB962C8B-B14F-4D97-AF65-F5344CB8AC3E}">
        <p14:creationId xmlns:p14="http://schemas.microsoft.com/office/powerpoint/2010/main" val="380210622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3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pt-BR"/>
              <a:t>Clique para editar o texto mestre</a:t>
            </a:r>
          </a:p>
        </p:txBody>
      </p:sp>
      <p:sp>
        <p:nvSpPr>
          <p:cNvPr id="4" name="Rectangle 4">
            <a:extLst>
              <a:ext uri="{FF2B5EF4-FFF2-40B4-BE49-F238E27FC236}">
                <a16:creationId xmlns:a16="http://schemas.microsoft.com/office/drawing/2014/main" id="{045C539D-6750-8A27-1E17-A602F0FAF5E5}"/>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3C1B9259-77DB-DF62-B2D8-9533841E9AC1}"/>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9D116A05-199A-BEBF-2073-47FCB9FFD8B2}"/>
              </a:ext>
            </a:extLst>
          </p:cNvPr>
          <p:cNvSpPr>
            <a:spLocks noGrp="1" noChangeArrowheads="1"/>
          </p:cNvSpPr>
          <p:nvPr>
            <p:ph type="sldNum" sz="quarter" idx="12"/>
          </p:nvPr>
        </p:nvSpPr>
        <p:spPr>
          <a:ln/>
        </p:spPr>
        <p:txBody>
          <a:bodyPr/>
          <a:lstStyle>
            <a:lvl1pPr>
              <a:defRPr/>
            </a:lvl1pPr>
          </a:lstStyle>
          <a:p>
            <a:pPr>
              <a:defRPr/>
            </a:pPr>
            <a:fld id="{F8C76C29-0780-475D-9E05-F13AAA5EA22B}" type="slidenum">
              <a:rPr lang="en-US" altLang="pt-BR"/>
              <a:pPr>
                <a:defRPr/>
              </a:pPr>
              <a:t>‹nº›</a:t>
            </a:fld>
            <a:endParaRPr lang="en-US" altLang="pt-BR"/>
          </a:p>
        </p:txBody>
      </p:sp>
    </p:spTree>
    <p:extLst>
      <p:ext uri="{BB962C8B-B14F-4D97-AF65-F5344CB8AC3E}">
        <p14:creationId xmlns:p14="http://schemas.microsoft.com/office/powerpoint/2010/main" val="352032493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EBB7F7D9-79A0-3C1F-10FA-D888DD65C28D}"/>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6" name="Rectangle 5">
            <a:extLst>
              <a:ext uri="{FF2B5EF4-FFF2-40B4-BE49-F238E27FC236}">
                <a16:creationId xmlns:a16="http://schemas.microsoft.com/office/drawing/2014/main" id="{2AFB333B-0B93-A54D-64DD-6B51E3E9F088}"/>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7" name="Rectangle 6">
            <a:extLst>
              <a:ext uri="{FF2B5EF4-FFF2-40B4-BE49-F238E27FC236}">
                <a16:creationId xmlns:a16="http://schemas.microsoft.com/office/drawing/2014/main" id="{BF7C27F7-B1E5-6DDE-A9F2-DC1C87162F80}"/>
              </a:ext>
            </a:extLst>
          </p:cNvPr>
          <p:cNvSpPr>
            <a:spLocks noGrp="1" noChangeArrowheads="1"/>
          </p:cNvSpPr>
          <p:nvPr>
            <p:ph type="sldNum" sz="quarter" idx="12"/>
          </p:nvPr>
        </p:nvSpPr>
        <p:spPr>
          <a:ln/>
        </p:spPr>
        <p:txBody>
          <a:bodyPr/>
          <a:lstStyle>
            <a:lvl1pPr>
              <a:defRPr/>
            </a:lvl1pPr>
          </a:lstStyle>
          <a:p>
            <a:pPr>
              <a:defRPr/>
            </a:pPr>
            <a:fld id="{89EFDFEE-A2DC-4374-A36A-8AC539E81198}" type="slidenum">
              <a:rPr lang="en-US" altLang="pt-BR"/>
              <a:pPr>
                <a:defRPr/>
              </a:pPr>
              <a:t>‹nº›</a:t>
            </a:fld>
            <a:endParaRPr lang="en-US" altLang="pt-BR"/>
          </a:p>
        </p:txBody>
      </p:sp>
    </p:spTree>
    <p:extLst>
      <p:ext uri="{BB962C8B-B14F-4D97-AF65-F5344CB8AC3E}">
        <p14:creationId xmlns:p14="http://schemas.microsoft.com/office/powerpoint/2010/main" val="413019671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 texto mestre</a:t>
            </a:r>
          </a:p>
        </p:txBody>
      </p:sp>
      <p:sp>
        <p:nvSpPr>
          <p:cNvPr id="6" name="Espaço Reservado para Conteúdo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31972972-6A8A-16B2-BAB5-DFB5493A5ECA}"/>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8" name="Rectangle 5">
            <a:extLst>
              <a:ext uri="{FF2B5EF4-FFF2-40B4-BE49-F238E27FC236}">
                <a16:creationId xmlns:a16="http://schemas.microsoft.com/office/drawing/2014/main" id="{AFD42D6E-3BC1-06E4-3C9F-4D2754B2B127}"/>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9" name="Rectangle 6">
            <a:extLst>
              <a:ext uri="{FF2B5EF4-FFF2-40B4-BE49-F238E27FC236}">
                <a16:creationId xmlns:a16="http://schemas.microsoft.com/office/drawing/2014/main" id="{EE7982F7-5C92-1925-A79E-42A556ED7667}"/>
              </a:ext>
            </a:extLst>
          </p:cNvPr>
          <p:cNvSpPr>
            <a:spLocks noGrp="1" noChangeArrowheads="1"/>
          </p:cNvSpPr>
          <p:nvPr>
            <p:ph type="sldNum" sz="quarter" idx="12"/>
          </p:nvPr>
        </p:nvSpPr>
        <p:spPr>
          <a:ln/>
        </p:spPr>
        <p:txBody>
          <a:bodyPr/>
          <a:lstStyle>
            <a:lvl1pPr>
              <a:defRPr/>
            </a:lvl1pPr>
          </a:lstStyle>
          <a:p>
            <a:pPr>
              <a:defRPr/>
            </a:pPr>
            <a:fld id="{48FAE377-3BF0-43AB-A257-4D1496DB8439}" type="slidenum">
              <a:rPr lang="en-US" altLang="pt-BR"/>
              <a:pPr>
                <a:defRPr/>
              </a:pPr>
              <a:t>‹nº›</a:t>
            </a:fld>
            <a:endParaRPr lang="en-US" altLang="pt-BR"/>
          </a:p>
        </p:txBody>
      </p:sp>
    </p:spTree>
    <p:extLst>
      <p:ext uri="{BB962C8B-B14F-4D97-AF65-F5344CB8AC3E}">
        <p14:creationId xmlns:p14="http://schemas.microsoft.com/office/powerpoint/2010/main" val="366876742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4">
            <a:extLst>
              <a:ext uri="{FF2B5EF4-FFF2-40B4-BE49-F238E27FC236}">
                <a16:creationId xmlns:a16="http://schemas.microsoft.com/office/drawing/2014/main" id="{59314921-153A-97B9-1B58-7DE0C36D0945}"/>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4" name="Rectangle 5">
            <a:extLst>
              <a:ext uri="{FF2B5EF4-FFF2-40B4-BE49-F238E27FC236}">
                <a16:creationId xmlns:a16="http://schemas.microsoft.com/office/drawing/2014/main" id="{B01BA348-9AD9-D6E2-812F-34CD9C8A31B7}"/>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5" name="Rectangle 6">
            <a:extLst>
              <a:ext uri="{FF2B5EF4-FFF2-40B4-BE49-F238E27FC236}">
                <a16:creationId xmlns:a16="http://schemas.microsoft.com/office/drawing/2014/main" id="{B18975B2-E70E-7E5D-4940-F454B8D964F6}"/>
              </a:ext>
            </a:extLst>
          </p:cNvPr>
          <p:cNvSpPr>
            <a:spLocks noGrp="1" noChangeArrowheads="1"/>
          </p:cNvSpPr>
          <p:nvPr>
            <p:ph type="sldNum" sz="quarter" idx="12"/>
          </p:nvPr>
        </p:nvSpPr>
        <p:spPr>
          <a:ln/>
        </p:spPr>
        <p:txBody>
          <a:bodyPr/>
          <a:lstStyle>
            <a:lvl1pPr>
              <a:defRPr/>
            </a:lvl1pPr>
          </a:lstStyle>
          <a:p>
            <a:pPr>
              <a:defRPr/>
            </a:pPr>
            <a:fld id="{9EF56640-183D-4CFC-AC31-ACB154A1E137}" type="slidenum">
              <a:rPr lang="en-US" altLang="pt-BR"/>
              <a:pPr>
                <a:defRPr/>
              </a:pPr>
              <a:t>‹nº›</a:t>
            </a:fld>
            <a:endParaRPr lang="en-US" altLang="pt-BR"/>
          </a:p>
        </p:txBody>
      </p:sp>
    </p:spTree>
    <p:extLst>
      <p:ext uri="{BB962C8B-B14F-4D97-AF65-F5344CB8AC3E}">
        <p14:creationId xmlns:p14="http://schemas.microsoft.com/office/powerpoint/2010/main" val="139659096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52A9065-002C-F657-B5C8-F738B5BB460F}"/>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3" name="Rectangle 5">
            <a:extLst>
              <a:ext uri="{FF2B5EF4-FFF2-40B4-BE49-F238E27FC236}">
                <a16:creationId xmlns:a16="http://schemas.microsoft.com/office/drawing/2014/main" id="{9FCC402E-4FF2-9CA6-A57B-E0FE2941C842}"/>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4" name="Rectangle 6">
            <a:extLst>
              <a:ext uri="{FF2B5EF4-FFF2-40B4-BE49-F238E27FC236}">
                <a16:creationId xmlns:a16="http://schemas.microsoft.com/office/drawing/2014/main" id="{42D50867-F225-C684-61D3-8BF2ED840980}"/>
              </a:ext>
            </a:extLst>
          </p:cNvPr>
          <p:cNvSpPr>
            <a:spLocks noGrp="1" noChangeArrowheads="1"/>
          </p:cNvSpPr>
          <p:nvPr>
            <p:ph type="sldNum" sz="quarter" idx="12"/>
          </p:nvPr>
        </p:nvSpPr>
        <p:spPr>
          <a:ln/>
        </p:spPr>
        <p:txBody>
          <a:bodyPr/>
          <a:lstStyle>
            <a:lvl1pPr>
              <a:defRPr/>
            </a:lvl1pPr>
          </a:lstStyle>
          <a:p>
            <a:pPr>
              <a:defRPr/>
            </a:pPr>
            <a:fld id="{1B48ABCE-05A1-4107-AC8E-97E18DE60936}" type="slidenum">
              <a:rPr lang="en-US" altLang="pt-BR"/>
              <a:pPr>
                <a:defRPr/>
              </a:pPr>
              <a:t>‹nº›</a:t>
            </a:fld>
            <a:endParaRPr lang="en-US" altLang="pt-BR"/>
          </a:p>
        </p:txBody>
      </p:sp>
    </p:spTree>
    <p:extLst>
      <p:ext uri="{BB962C8B-B14F-4D97-AF65-F5344CB8AC3E}">
        <p14:creationId xmlns:p14="http://schemas.microsoft.com/office/powerpoint/2010/main" val="169137517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3050"/>
            <a:ext cx="3008313" cy="1162050"/>
          </a:xfrm>
        </p:spPr>
        <p:txBody>
          <a:bodyPr anchor="b"/>
          <a:lstStyle>
            <a:lvl1pPr algn="l">
              <a:defRPr sz="1500" b="1"/>
            </a:lvl1pPr>
          </a:lstStyle>
          <a:p>
            <a:r>
              <a:rPr lang="pt-BR"/>
              <a:t>Clique para editar o título mestre</a:t>
            </a:r>
          </a:p>
        </p:txBody>
      </p:sp>
      <p:sp>
        <p:nvSpPr>
          <p:cNvPr id="3" name="Espaço Reservado para Conteúdo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Clique para editar o texto mestre</a:t>
            </a:r>
          </a:p>
        </p:txBody>
      </p:sp>
      <p:sp>
        <p:nvSpPr>
          <p:cNvPr id="5" name="Rectangle 4">
            <a:extLst>
              <a:ext uri="{FF2B5EF4-FFF2-40B4-BE49-F238E27FC236}">
                <a16:creationId xmlns:a16="http://schemas.microsoft.com/office/drawing/2014/main" id="{3A164707-AD17-6745-69A7-824FF1049AFA}"/>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6" name="Rectangle 5">
            <a:extLst>
              <a:ext uri="{FF2B5EF4-FFF2-40B4-BE49-F238E27FC236}">
                <a16:creationId xmlns:a16="http://schemas.microsoft.com/office/drawing/2014/main" id="{6872A991-23F4-D0EC-7E0F-166237A670D0}"/>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7" name="Rectangle 6">
            <a:extLst>
              <a:ext uri="{FF2B5EF4-FFF2-40B4-BE49-F238E27FC236}">
                <a16:creationId xmlns:a16="http://schemas.microsoft.com/office/drawing/2014/main" id="{56406295-0DF4-7417-10F9-344502CC839C}"/>
              </a:ext>
            </a:extLst>
          </p:cNvPr>
          <p:cNvSpPr>
            <a:spLocks noGrp="1" noChangeArrowheads="1"/>
          </p:cNvSpPr>
          <p:nvPr>
            <p:ph type="sldNum" sz="quarter" idx="12"/>
          </p:nvPr>
        </p:nvSpPr>
        <p:spPr>
          <a:ln/>
        </p:spPr>
        <p:txBody>
          <a:bodyPr/>
          <a:lstStyle>
            <a:lvl1pPr>
              <a:defRPr/>
            </a:lvl1pPr>
          </a:lstStyle>
          <a:p>
            <a:pPr>
              <a:defRPr/>
            </a:pPr>
            <a:fld id="{B68C7B02-217B-4858-AC14-62AE9469CDAC}" type="slidenum">
              <a:rPr lang="en-US" altLang="pt-BR"/>
              <a:pPr>
                <a:defRPr/>
              </a:pPr>
              <a:t>‹nº›</a:t>
            </a:fld>
            <a:endParaRPr lang="en-US" altLang="pt-BR"/>
          </a:p>
        </p:txBody>
      </p:sp>
    </p:spTree>
    <p:extLst>
      <p:ext uri="{BB962C8B-B14F-4D97-AF65-F5344CB8AC3E}">
        <p14:creationId xmlns:p14="http://schemas.microsoft.com/office/powerpoint/2010/main" val="96268451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15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Clique para editar o texto mestre</a:t>
            </a:r>
          </a:p>
        </p:txBody>
      </p:sp>
      <p:sp>
        <p:nvSpPr>
          <p:cNvPr id="5" name="Rectangle 4">
            <a:extLst>
              <a:ext uri="{FF2B5EF4-FFF2-40B4-BE49-F238E27FC236}">
                <a16:creationId xmlns:a16="http://schemas.microsoft.com/office/drawing/2014/main" id="{6D7A575B-09B1-6004-5FBD-C4B059C936E3}"/>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6" name="Rectangle 5">
            <a:extLst>
              <a:ext uri="{FF2B5EF4-FFF2-40B4-BE49-F238E27FC236}">
                <a16:creationId xmlns:a16="http://schemas.microsoft.com/office/drawing/2014/main" id="{D3056F8D-518A-C679-029C-42805D607208}"/>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7" name="Rectangle 6">
            <a:extLst>
              <a:ext uri="{FF2B5EF4-FFF2-40B4-BE49-F238E27FC236}">
                <a16:creationId xmlns:a16="http://schemas.microsoft.com/office/drawing/2014/main" id="{78FE7FA7-72E9-2DEE-E4AC-19F1B1344A9F}"/>
              </a:ext>
            </a:extLst>
          </p:cNvPr>
          <p:cNvSpPr>
            <a:spLocks noGrp="1" noChangeArrowheads="1"/>
          </p:cNvSpPr>
          <p:nvPr>
            <p:ph type="sldNum" sz="quarter" idx="12"/>
          </p:nvPr>
        </p:nvSpPr>
        <p:spPr>
          <a:ln/>
        </p:spPr>
        <p:txBody>
          <a:bodyPr/>
          <a:lstStyle>
            <a:lvl1pPr>
              <a:defRPr/>
            </a:lvl1pPr>
          </a:lstStyle>
          <a:p>
            <a:pPr>
              <a:defRPr/>
            </a:pPr>
            <a:fld id="{EE771DB7-889E-4473-B424-C0352901C487}" type="slidenum">
              <a:rPr lang="en-US" altLang="pt-BR"/>
              <a:pPr>
                <a:defRPr/>
              </a:pPr>
              <a:t>‹nº›</a:t>
            </a:fld>
            <a:endParaRPr lang="en-US" altLang="pt-BR"/>
          </a:p>
        </p:txBody>
      </p:sp>
    </p:spTree>
    <p:extLst>
      <p:ext uri="{BB962C8B-B14F-4D97-AF65-F5344CB8AC3E}">
        <p14:creationId xmlns:p14="http://schemas.microsoft.com/office/powerpoint/2010/main" val="25836900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9C6D668E-C7D3-52BA-4A88-850E365760BE}"/>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F8B7728D-6A2D-D6F9-2768-AF9A5E227E4C}"/>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8C93EB05-21A6-5BDC-56A0-9D60CF4B6239}"/>
              </a:ext>
            </a:extLst>
          </p:cNvPr>
          <p:cNvSpPr>
            <a:spLocks noGrp="1" noChangeArrowheads="1"/>
          </p:cNvSpPr>
          <p:nvPr>
            <p:ph type="sldNum" sz="quarter" idx="12"/>
          </p:nvPr>
        </p:nvSpPr>
        <p:spPr>
          <a:ln/>
        </p:spPr>
        <p:txBody>
          <a:bodyPr/>
          <a:lstStyle>
            <a:lvl1pPr>
              <a:defRPr/>
            </a:lvl1pPr>
          </a:lstStyle>
          <a:p>
            <a:pPr>
              <a:defRPr/>
            </a:pPr>
            <a:fld id="{493C2084-813B-48DC-9F21-AE626A4F7609}" type="slidenum">
              <a:rPr lang="en-US" altLang="pt-BR"/>
              <a:pPr>
                <a:defRPr/>
              </a:pPr>
              <a:t>‹nº›</a:t>
            </a:fld>
            <a:endParaRPr lang="en-US" altLang="pt-BR"/>
          </a:p>
        </p:txBody>
      </p:sp>
    </p:spTree>
    <p:extLst>
      <p:ext uri="{BB962C8B-B14F-4D97-AF65-F5344CB8AC3E}">
        <p14:creationId xmlns:p14="http://schemas.microsoft.com/office/powerpoint/2010/main" val="30467857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F6F412FC-9EE1-26BE-C006-2EA756C068E4}"/>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6" name="Rectangle 5">
            <a:extLst>
              <a:ext uri="{FF2B5EF4-FFF2-40B4-BE49-F238E27FC236}">
                <a16:creationId xmlns:a16="http://schemas.microsoft.com/office/drawing/2014/main" id="{5B470A69-DB8D-16DD-CF97-4CF35AF6E1D8}"/>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7" name="Rectangle 6">
            <a:extLst>
              <a:ext uri="{FF2B5EF4-FFF2-40B4-BE49-F238E27FC236}">
                <a16:creationId xmlns:a16="http://schemas.microsoft.com/office/drawing/2014/main" id="{834F1B30-0CAB-C7DA-F07A-79927EB34E23}"/>
              </a:ext>
            </a:extLst>
          </p:cNvPr>
          <p:cNvSpPr>
            <a:spLocks noGrp="1" noChangeArrowheads="1"/>
          </p:cNvSpPr>
          <p:nvPr>
            <p:ph type="sldNum" sz="quarter" idx="12"/>
          </p:nvPr>
        </p:nvSpPr>
        <p:spPr>
          <a:ln/>
        </p:spPr>
        <p:txBody>
          <a:bodyPr/>
          <a:lstStyle>
            <a:lvl1pPr>
              <a:defRPr/>
            </a:lvl1pPr>
          </a:lstStyle>
          <a:p>
            <a:pPr>
              <a:defRPr/>
            </a:pPr>
            <a:fld id="{820919FC-F387-4A1D-9730-6674783097DB}" type="slidenum">
              <a:rPr lang="en-US" altLang="pt-BR"/>
              <a:pPr>
                <a:defRPr/>
              </a:pPr>
              <a:t>‹nº›</a:t>
            </a:fld>
            <a:endParaRPr lang="en-US" altLang="pt-BR"/>
          </a:p>
        </p:txBody>
      </p:sp>
    </p:spTree>
    <p:extLst>
      <p:ext uri="{BB962C8B-B14F-4D97-AF65-F5344CB8AC3E}">
        <p14:creationId xmlns:p14="http://schemas.microsoft.com/office/powerpoint/2010/main" val="47783798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0"/>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40"/>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a:extLst>
              <a:ext uri="{FF2B5EF4-FFF2-40B4-BE49-F238E27FC236}">
                <a16:creationId xmlns:a16="http://schemas.microsoft.com/office/drawing/2014/main" id="{288D07D3-0178-3D88-9F5B-2B5BA8750052}"/>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5" name="Rectangle 5">
            <a:extLst>
              <a:ext uri="{FF2B5EF4-FFF2-40B4-BE49-F238E27FC236}">
                <a16:creationId xmlns:a16="http://schemas.microsoft.com/office/drawing/2014/main" id="{6402FEBD-DCA0-DA6D-6371-186671C69ADA}"/>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6" name="Rectangle 6">
            <a:extLst>
              <a:ext uri="{FF2B5EF4-FFF2-40B4-BE49-F238E27FC236}">
                <a16:creationId xmlns:a16="http://schemas.microsoft.com/office/drawing/2014/main" id="{DEB07F92-C4D2-FF9E-6506-173EDC540EF5}"/>
              </a:ext>
            </a:extLst>
          </p:cNvPr>
          <p:cNvSpPr>
            <a:spLocks noGrp="1" noChangeArrowheads="1"/>
          </p:cNvSpPr>
          <p:nvPr>
            <p:ph type="sldNum" sz="quarter" idx="12"/>
          </p:nvPr>
        </p:nvSpPr>
        <p:spPr>
          <a:ln/>
        </p:spPr>
        <p:txBody>
          <a:bodyPr/>
          <a:lstStyle>
            <a:lvl1pPr>
              <a:defRPr/>
            </a:lvl1pPr>
          </a:lstStyle>
          <a:p>
            <a:pPr>
              <a:defRPr/>
            </a:pPr>
            <a:fld id="{FDDB0032-FD1A-4942-B241-3CB7FEB7AC90}" type="slidenum">
              <a:rPr lang="en-US" altLang="pt-BR"/>
              <a:pPr>
                <a:defRPr/>
              </a:pPr>
              <a:t>‹nº›</a:t>
            </a:fld>
            <a:endParaRPr lang="en-US" altLang="pt-BR"/>
          </a:p>
        </p:txBody>
      </p:sp>
    </p:spTree>
    <p:extLst>
      <p:ext uri="{BB962C8B-B14F-4D97-AF65-F5344CB8AC3E}">
        <p14:creationId xmlns:p14="http://schemas.microsoft.com/office/powerpoint/2010/main" val="202176758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457200" y="274638"/>
            <a:ext cx="8229600" cy="1143000"/>
          </a:xfrm>
        </p:spPr>
        <p:txBody>
          <a:bodyPr/>
          <a:lstStyle/>
          <a:p>
            <a:r>
              <a:rPr lang="pt-BR"/>
              <a:t>Clique para editar o título mestre</a:t>
            </a:r>
          </a:p>
        </p:txBody>
      </p:sp>
      <p:sp>
        <p:nvSpPr>
          <p:cNvPr id="3" name="Espaço Reservado para Conteúdo 2"/>
          <p:cNvSpPr>
            <a:spLocks noGrp="1"/>
          </p:cNvSpPr>
          <p:nvPr>
            <p:ph sz="quarter" idx="1"/>
          </p:nvPr>
        </p:nvSpPr>
        <p:spPr>
          <a:xfrm>
            <a:off x="457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57200" y="3938590"/>
            <a:ext cx="4038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Conteúdo 5"/>
          <p:cNvSpPr>
            <a:spLocks noGrp="1"/>
          </p:cNvSpPr>
          <p:nvPr>
            <p:ph sz="quarter" idx="4"/>
          </p:nvPr>
        </p:nvSpPr>
        <p:spPr>
          <a:xfrm>
            <a:off x="4648200" y="3938590"/>
            <a:ext cx="4038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6120639D-E9A9-E24D-C47D-4DA7A8E5C149}"/>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8" name="Rectangle 5">
            <a:extLst>
              <a:ext uri="{FF2B5EF4-FFF2-40B4-BE49-F238E27FC236}">
                <a16:creationId xmlns:a16="http://schemas.microsoft.com/office/drawing/2014/main" id="{12201237-36BD-6E7B-DE91-AA97E2BC21F8}"/>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9" name="Rectangle 6">
            <a:extLst>
              <a:ext uri="{FF2B5EF4-FFF2-40B4-BE49-F238E27FC236}">
                <a16:creationId xmlns:a16="http://schemas.microsoft.com/office/drawing/2014/main" id="{D4CB3D1F-BBE5-098A-0581-42FF8E2C54EB}"/>
              </a:ext>
            </a:extLst>
          </p:cNvPr>
          <p:cNvSpPr>
            <a:spLocks noGrp="1" noChangeArrowheads="1"/>
          </p:cNvSpPr>
          <p:nvPr>
            <p:ph type="sldNum" sz="quarter" idx="12"/>
          </p:nvPr>
        </p:nvSpPr>
        <p:spPr>
          <a:ln/>
        </p:spPr>
        <p:txBody>
          <a:bodyPr/>
          <a:lstStyle>
            <a:lvl1pPr>
              <a:defRPr/>
            </a:lvl1pPr>
          </a:lstStyle>
          <a:p>
            <a:pPr>
              <a:defRPr/>
            </a:pPr>
            <a:fld id="{9CC1F810-B25B-42FD-AD2C-717176B73DA9}" type="slidenum">
              <a:rPr lang="en-US" altLang="pt-BR"/>
              <a:pPr>
                <a:defRPr/>
              </a:pPr>
              <a:t>‹nº›</a:t>
            </a:fld>
            <a:endParaRPr lang="en-US" altLang="pt-BR"/>
          </a:p>
        </p:txBody>
      </p:sp>
    </p:spTree>
    <p:extLst>
      <p:ext uri="{BB962C8B-B14F-4D97-AF65-F5344CB8AC3E}">
        <p14:creationId xmlns:p14="http://schemas.microsoft.com/office/powerpoint/2010/main" val="211143964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OverTx" preserve="1">
  <p:cSld name="Título e 2 partes de conteúdo em cima do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título mestre</a:t>
            </a:r>
          </a:p>
        </p:txBody>
      </p:sp>
      <p:sp>
        <p:nvSpPr>
          <p:cNvPr id="3" name="Espaço Reservado para Conteúdo 2"/>
          <p:cNvSpPr>
            <a:spLocks noGrp="1"/>
          </p:cNvSpPr>
          <p:nvPr>
            <p:ph sz="quarter" idx="1"/>
          </p:nvPr>
        </p:nvSpPr>
        <p:spPr>
          <a:xfrm>
            <a:off x="457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half" idx="3"/>
          </p:nvPr>
        </p:nvSpPr>
        <p:spPr>
          <a:xfrm>
            <a:off x="457200" y="3938590"/>
            <a:ext cx="82296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Rectangle 4">
            <a:extLst>
              <a:ext uri="{FF2B5EF4-FFF2-40B4-BE49-F238E27FC236}">
                <a16:creationId xmlns:a16="http://schemas.microsoft.com/office/drawing/2014/main" id="{16E6306A-EC4A-9C8F-995C-1A91C382C95A}"/>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7" name="Rectangle 5">
            <a:extLst>
              <a:ext uri="{FF2B5EF4-FFF2-40B4-BE49-F238E27FC236}">
                <a16:creationId xmlns:a16="http://schemas.microsoft.com/office/drawing/2014/main" id="{609085C9-9E0D-C66C-E87F-20CAEF40BF11}"/>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8" name="Rectangle 6">
            <a:extLst>
              <a:ext uri="{FF2B5EF4-FFF2-40B4-BE49-F238E27FC236}">
                <a16:creationId xmlns:a16="http://schemas.microsoft.com/office/drawing/2014/main" id="{53993C77-80F8-9378-31DD-F0694CB2B14C}"/>
              </a:ext>
            </a:extLst>
          </p:cNvPr>
          <p:cNvSpPr>
            <a:spLocks noGrp="1" noChangeArrowheads="1"/>
          </p:cNvSpPr>
          <p:nvPr>
            <p:ph type="sldNum" sz="quarter" idx="12"/>
          </p:nvPr>
        </p:nvSpPr>
        <p:spPr>
          <a:ln/>
        </p:spPr>
        <p:txBody>
          <a:bodyPr/>
          <a:lstStyle>
            <a:lvl1pPr>
              <a:defRPr/>
            </a:lvl1pPr>
          </a:lstStyle>
          <a:p>
            <a:pPr>
              <a:defRPr/>
            </a:pPr>
            <a:fld id="{5DB65D29-99D5-4C99-89A6-7EDDCE9CB056}" type="slidenum">
              <a:rPr lang="en-US" altLang="pt-BR"/>
              <a:pPr>
                <a:defRPr/>
              </a:pPr>
              <a:t>‹nº›</a:t>
            </a:fld>
            <a:endParaRPr lang="en-US" altLang="pt-BR"/>
          </a:p>
        </p:txBody>
      </p:sp>
    </p:spTree>
    <p:extLst>
      <p:ext uri="{BB962C8B-B14F-4D97-AF65-F5344CB8AC3E}">
        <p14:creationId xmlns:p14="http://schemas.microsoft.com/office/powerpoint/2010/main" val="2018613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chartAndTx" preserve="1">
  <p:cSld name="Título, gráfic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título mestre</a:t>
            </a:r>
          </a:p>
        </p:txBody>
      </p:sp>
      <p:sp>
        <p:nvSpPr>
          <p:cNvPr id="3" name="Espaço Reservado para Gráfico 2"/>
          <p:cNvSpPr>
            <a:spLocks noGrp="1"/>
          </p:cNvSpPr>
          <p:nvPr>
            <p:ph type="chart" sz="half" idx="1"/>
          </p:nvPr>
        </p:nvSpPr>
        <p:spPr>
          <a:xfrm>
            <a:off x="457200" y="1600202"/>
            <a:ext cx="4038600" cy="4525963"/>
          </a:xfrm>
        </p:spPr>
        <p:txBody>
          <a:bodyPr/>
          <a:lstStyle/>
          <a:p>
            <a:pPr lvl="0"/>
            <a:endParaRPr lang="pt-BR" noProof="0"/>
          </a:p>
        </p:txBody>
      </p:sp>
      <p:sp>
        <p:nvSpPr>
          <p:cNvPr id="4" name="Espaço Reservado para Texto 3"/>
          <p:cNvSpPr>
            <a:spLocks noGrp="1"/>
          </p:cNvSpPr>
          <p:nvPr>
            <p:ph type="body" sz="half" idx="2"/>
          </p:nvPr>
        </p:nvSpPr>
        <p:spPr>
          <a:xfrm>
            <a:off x="4648200" y="1600202"/>
            <a:ext cx="4038600" cy="4525963"/>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a:extLst>
              <a:ext uri="{FF2B5EF4-FFF2-40B4-BE49-F238E27FC236}">
                <a16:creationId xmlns:a16="http://schemas.microsoft.com/office/drawing/2014/main" id="{1F3939A3-E34B-0A14-7BFF-1362D3DF7699}"/>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6" name="Rectangle 5">
            <a:extLst>
              <a:ext uri="{FF2B5EF4-FFF2-40B4-BE49-F238E27FC236}">
                <a16:creationId xmlns:a16="http://schemas.microsoft.com/office/drawing/2014/main" id="{EB5ED43A-0FA3-6969-2DED-F2AEA28F6EDE}"/>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7" name="Rectangle 6">
            <a:extLst>
              <a:ext uri="{FF2B5EF4-FFF2-40B4-BE49-F238E27FC236}">
                <a16:creationId xmlns:a16="http://schemas.microsoft.com/office/drawing/2014/main" id="{128EF0B0-BEDC-712B-F631-34FEDFD02A75}"/>
              </a:ext>
            </a:extLst>
          </p:cNvPr>
          <p:cNvSpPr>
            <a:spLocks noGrp="1" noChangeArrowheads="1"/>
          </p:cNvSpPr>
          <p:nvPr>
            <p:ph type="sldNum" sz="quarter" idx="12"/>
          </p:nvPr>
        </p:nvSpPr>
        <p:spPr>
          <a:ln/>
        </p:spPr>
        <p:txBody>
          <a:bodyPr/>
          <a:lstStyle>
            <a:lvl1pPr>
              <a:defRPr/>
            </a:lvl1pPr>
          </a:lstStyle>
          <a:p>
            <a:pPr>
              <a:defRPr/>
            </a:pPr>
            <a:fld id="{635FBF58-EBB6-487D-8249-F09F57BCFDB5}" type="slidenum">
              <a:rPr lang="en-US" altLang="pt-BR"/>
              <a:pPr>
                <a:defRPr/>
              </a:pPr>
              <a:t>‹nº›</a:t>
            </a:fld>
            <a:endParaRPr lang="en-US" altLang="pt-BR"/>
          </a:p>
        </p:txBody>
      </p:sp>
    </p:spTree>
    <p:extLst>
      <p:ext uri="{BB962C8B-B14F-4D97-AF65-F5344CB8AC3E}">
        <p14:creationId xmlns:p14="http://schemas.microsoft.com/office/powerpoint/2010/main" val="72441392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pt-BR"/>
              <a:t>Clique para editar o título mestre</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9DEDFCA-4D0E-4906-8227-FB0FBC1C59A6}" type="datetimeFigureOut">
              <a:rPr lang="pt-BR" smtClean="0"/>
              <a:t>29/11/2023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42005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9DEDFCA-4D0E-4906-8227-FB0FBC1C59A6}" type="datetimeFigureOut">
              <a:rPr lang="pt-BR" smtClean="0"/>
              <a:t>29/11/2023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9943789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pt-BR"/>
              <a:t>Clique para editar o título mestre</a:t>
            </a:r>
          </a:p>
        </p:txBody>
      </p:sp>
      <p:sp>
        <p:nvSpPr>
          <p:cNvPr id="3" name="Espaço Reservado para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59DEDFCA-4D0E-4906-8227-FB0FBC1C59A6}" type="datetimeFigureOut">
              <a:rPr lang="pt-BR" smtClean="0"/>
              <a:t>29/11/2023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1824949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28650" y="1825625"/>
            <a:ext cx="38862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29150" y="1825625"/>
            <a:ext cx="38862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9DEDFCA-4D0E-4906-8227-FB0FBC1C59A6}" type="datetimeFigureOut">
              <a:rPr lang="pt-BR" smtClean="0"/>
              <a:t>29/11/2023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1541287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pt-BR"/>
              <a:t>Clique para editar o título mestre</a:t>
            </a:r>
          </a:p>
        </p:txBody>
      </p:sp>
      <p:sp>
        <p:nvSpPr>
          <p:cNvPr id="3" name="Espaço Reservado para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Editar estilos de texto Mestre</a:t>
            </a:r>
          </a:p>
        </p:txBody>
      </p:sp>
      <p:sp>
        <p:nvSpPr>
          <p:cNvPr id="4" name="Espaço Reservado para Conteúdo 3"/>
          <p:cNvSpPr>
            <a:spLocks noGrp="1"/>
          </p:cNvSpPr>
          <p:nvPr>
            <p:ph sz="half" idx="2"/>
          </p:nvPr>
        </p:nvSpPr>
        <p:spPr>
          <a:xfrm>
            <a:off x="629842" y="2505075"/>
            <a:ext cx="3868340"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Editar estilos de texto Mestre</a:t>
            </a:r>
          </a:p>
        </p:txBody>
      </p:sp>
      <p:sp>
        <p:nvSpPr>
          <p:cNvPr id="6" name="Espaço Reservado para Conteúdo 5"/>
          <p:cNvSpPr>
            <a:spLocks noGrp="1"/>
          </p:cNvSpPr>
          <p:nvPr>
            <p:ph sz="quarter" idx="4"/>
          </p:nvPr>
        </p:nvSpPr>
        <p:spPr>
          <a:xfrm>
            <a:off x="4629150" y="2505075"/>
            <a:ext cx="3887391"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9DEDFCA-4D0E-4906-8227-FB0FBC1C59A6}" type="datetimeFigureOut">
              <a:rPr lang="pt-BR" smtClean="0"/>
              <a:t>29/11/2023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634848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9DEDFCA-4D0E-4906-8227-FB0FBC1C59A6}" type="datetimeFigureOut">
              <a:rPr lang="pt-BR" smtClean="0"/>
              <a:t>29/11/2023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2819402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a:extLst>
              <a:ext uri="{FF2B5EF4-FFF2-40B4-BE49-F238E27FC236}">
                <a16:creationId xmlns:a16="http://schemas.microsoft.com/office/drawing/2014/main" id="{98B9795E-57F7-1993-1B13-1B750F8FEED3}"/>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8" name="Rectangle 5">
            <a:extLst>
              <a:ext uri="{FF2B5EF4-FFF2-40B4-BE49-F238E27FC236}">
                <a16:creationId xmlns:a16="http://schemas.microsoft.com/office/drawing/2014/main" id="{2C516829-27C3-D140-BD66-BA7530E904EF}"/>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9" name="Rectangle 6">
            <a:extLst>
              <a:ext uri="{FF2B5EF4-FFF2-40B4-BE49-F238E27FC236}">
                <a16:creationId xmlns:a16="http://schemas.microsoft.com/office/drawing/2014/main" id="{97E7E799-DF4F-60FC-FBBD-D451D6D7FFF1}"/>
              </a:ext>
            </a:extLst>
          </p:cNvPr>
          <p:cNvSpPr>
            <a:spLocks noGrp="1" noChangeArrowheads="1"/>
          </p:cNvSpPr>
          <p:nvPr>
            <p:ph type="sldNum" sz="quarter" idx="12"/>
          </p:nvPr>
        </p:nvSpPr>
        <p:spPr>
          <a:ln/>
        </p:spPr>
        <p:txBody>
          <a:bodyPr/>
          <a:lstStyle>
            <a:lvl1pPr>
              <a:defRPr/>
            </a:lvl1pPr>
          </a:lstStyle>
          <a:p>
            <a:pPr>
              <a:defRPr/>
            </a:pPr>
            <a:fld id="{2278D443-6B10-4830-B2EB-2FFD71F24E17}" type="slidenum">
              <a:rPr lang="en-US" altLang="pt-BR"/>
              <a:pPr>
                <a:defRPr/>
              </a:pPr>
              <a:t>‹nº›</a:t>
            </a:fld>
            <a:endParaRPr lang="en-US" altLang="pt-BR"/>
          </a:p>
        </p:txBody>
      </p:sp>
    </p:spTree>
    <p:extLst>
      <p:ext uri="{BB962C8B-B14F-4D97-AF65-F5344CB8AC3E}">
        <p14:creationId xmlns:p14="http://schemas.microsoft.com/office/powerpoint/2010/main" val="409309794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9DEDFCA-4D0E-4906-8227-FB0FBC1C59A6}" type="datetimeFigureOut">
              <a:rPr lang="pt-BR" smtClean="0"/>
              <a:t>29/11/2023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35137631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Conteú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59DEDFCA-4D0E-4906-8227-FB0FBC1C59A6}" type="datetimeFigureOut">
              <a:rPr lang="pt-BR" smtClean="0"/>
              <a:t>29/11/2023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1770792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Imagem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BR"/>
          </a:p>
        </p:txBody>
      </p:sp>
      <p:sp>
        <p:nvSpPr>
          <p:cNvPr id="4" name="Espaço Reservado para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59DEDFCA-4D0E-4906-8227-FB0FBC1C59A6}" type="datetimeFigureOut">
              <a:rPr lang="pt-BR" smtClean="0"/>
              <a:t>29/11/2023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4410800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9DEDFCA-4D0E-4906-8227-FB0FBC1C59A6}" type="datetimeFigureOut">
              <a:rPr lang="pt-BR" smtClean="0"/>
              <a:t>29/11/2023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28168553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28650" y="365125"/>
            <a:ext cx="5800725"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9DEDFCA-4D0E-4906-8227-FB0FBC1C59A6}" type="datetimeFigureOut">
              <a:rPr lang="pt-BR" smtClean="0"/>
              <a:t>29/11/2023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9C2C1DB-5236-4DE5-9D09-1378C1838648}" type="slidenum">
              <a:rPr lang="pt-BR" smtClean="0"/>
              <a:t>‹nº›</a:t>
            </a:fld>
            <a:endParaRPr lang="pt-BR"/>
          </a:p>
        </p:txBody>
      </p:sp>
    </p:spTree>
    <p:extLst>
      <p:ext uri="{BB962C8B-B14F-4D97-AF65-F5344CB8AC3E}">
        <p14:creationId xmlns:p14="http://schemas.microsoft.com/office/powerpoint/2010/main" val="3447639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4">
            <a:extLst>
              <a:ext uri="{FF2B5EF4-FFF2-40B4-BE49-F238E27FC236}">
                <a16:creationId xmlns:a16="http://schemas.microsoft.com/office/drawing/2014/main" id="{2ABA15FE-0B82-A4D7-7B00-13F8236BC6A1}"/>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4" name="Rectangle 5">
            <a:extLst>
              <a:ext uri="{FF2B5EF4-FFF2-40B4-BE49-F238E27FC236}">
                <a16:creationId xmlns:a16="http://schemas.microsoft.com/office/drawing/2014/main" id="{30CCA30E-E507-9887-FA94-E121DBA35A0E}"/>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5" name="Rectangle 6">
            <a:extLst>
              <a:ext uri="{FF2B5EF4-FFF2-40B4-BE49-F238E27FC236}">
                <a16:creationId xmlns:a16="http://schemas.microsoft.com/office/drawing/2014/main" id="{140C5948-7262-78A4-51E0-61ED3776A854}"/>
              </a:ext>
            </a:extLst>
          </p:cNvPr>
          <p:cNvSpPr>
            <a:spLocks noGrp="1" noChangeArrowheads="1"/>
          </p:cNvSpPr>
          <p:nvPr>
            <p:ph type="sldNum" sz="quarter" idx="12"/>
          </p:nvPr>
        </p:nvSpPr>
        <p:spPr>
          <a:ln/>
        </p:spPr>
        <p:txBody>
          <a:bodyPr/>
          <a:lstStyle>
            <a:lvl1pPr>
              <a:defRPr/>
            </a:lvl1pPr>
          </a:lstStyle>
          <a:p>
            <a:pPr>
              <a:defRPr/>
            </a:pPr>
            <a:fld id="{FB591A9E-1294-4BAA-8030-0D2117207F0C}" type="slidenum">
              <a:rPr lang="en-US" altLang="pt-BR"/>
              <a:pPr>
                <a:defRPr/>
              </a:pPr>
              <a:t>‹nº›</a:t>
            </a:fld>
            <a:endParaRPr lang="en-US" altLang="pt-BR"/>
          </a:p>
        </p:txBody>
      </p:sp>
    </p:spTree>
    <p:extLst>
      <p:ext uri="{BB962C8B-B14F-4D97-AF65-F5344CB8AC3E}">
        <p14:creationId xmlns:p14="http://schemas.microsoft.com/office/powerpoint/2010/main" val="74757425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C6A459-6208-8574-2D0A-590EC6072338}"/>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3" name="Rectangle 5">
            <a:extLst>
              <a:ext uri="{FF2B5EF4-FFF2-40B4-BE49-F238E27FC236}">
                <a16:creationId xmlns:a16="http://schemas.microsoft.com/office/drawing/2014/main" id="{72E667E9-235E-FDE7-B2C0-6AE7F1BA85A9}"/>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4" name="Rectangle 6">
            <a:extLst>
              <a:ext uri="{FF2B5EF4-FFF2-40B4-BE49-F238E27FC236}">
                <a16:creationId xmlns:a16="http://schemas.microsoft.com/office/drawing/2014/main" id="{01F61822-CB6D-176D-C725-CFCEA36DBF9C}"/>
              </a:ext>
            </a:extLst>
          </p:cNvPr>
          <p:cNvSpPr>
            <a:spLocks noGrp="1" noChangeArrowheads="1"/>
          </p:cNvSpPr>
          <p:nvPr>
            <p:ph type="sldNum" sz="quarter" idx="12"/>
          </p:nvPr>
        </p:nvSpPr>
        <p:spPr>
          <a:ln/>
        </p:spPr>
        <p:txBody>
          <a:bodyPr/>
          <a:lstStyle>
            <a:lvl1pPr>
              <a:defRPr/>
            </a:lvl1pPr>
          </a:lstStyle>
          <a:p>
            <a:pPr>
              <a:defRPr/>
            </a:pPr>
            <a:fld id="{D139C7C4-CD8D-44A0-8503-74AAC6DDD2E5}" type="slidenum">
              <a:rPr lang="en-US" altLang="pt-BR"/>
              <a:pPr>
                <a:defRPr/>
              </a:pPr>
              <a:t>‹nº›</a:t>
            </a:fld>
            <a:endParaRPr lang="en-US" altLang="pt-BR"/>
          </a:p>
        </p:txBody>
      </p:sp>
    </p:spTree>
    <p:extLst>
      <p:ext uri="{BB962C8B-B14F-4D97-AF65-F5344CB8AC3E}">
        <p14:creationId xmlns:p14="http://schemas.microsoft.com/office/powerpoint/2010/main" val="16087544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4">
            <a:extLst>
              <a:ext uri="{FF2B5EF4-FFF2-40B4-BE49-F238E27FC236}">
                <a16:creationId xmlns:a16="http://schemas.microsoft.com/office/drawing/2014/main" id="{9208BBD3-4B81-67F9-1D18-1FC02C0D6634}"/>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6" name="Rectangle 5">
            <a:extLst>
              <a:ext uri="{FF2B5EF4-FFF2-40B4-BE49-F238E27FC236}">
                <a16:creationId xmlns:a16="http://schemas.microsoft.com/office/drawing/2014/main" id="{2AE9479A-FA8A-B951-9867-88CCEC322693}"/>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7" name="Rectangle 6">
            <a:extLst>
              <a:ext uri="{FF2B5EF4-FFF2-40B4-BE49-F238E27FC236}">
                <a16:creationId xmlns:a16="http://schemas.microsoft.com/office/drawing/2014/main" id="{A664398E-2D8D-0017-FC97-165509EB8ECC}"/>
              </a:ext>
            </a:extLst>
          </p:cNvPr>
          <p:cNvSpPr>
            <a:spLocks noGrp="1" noChangeArrowheads="1"/>
          </p:cNvSpPr>
          <p:nvPr>
            <p:ph type="sldNum" sz="quarter" idx="12"/>
          </p:nvPr>
        </p:nvSpPr>
        <p:spPr>
          <a:ln/>
        </p:spPr>
        <p:txBody>
          <a:bodyPr/>
          <a:lstStyle>
            <a:lvl1pPr>
              <a:defRPr/>
            </a:lvl1pPr>
          </a:lstStyle>
          <a:p>
            <a:pPr>
              <a:defRPr/>
            </a:pPr>
            <a:fld id="{38D372D6-E6FD-411A-AD86-A416B5CFAB0B}" type="slidenum">
              <a:rPr lang="en-US" altLang="pt-BR"/>
              <a:pPr>
                <a:defRPr/>
              </a:pPr>
              <a:t>‹nº›</a:t>
            </a:fld>
            <a:endParaRPr lang="en-US" altLang="pt-BR"/>
          </a:p>
        </p:txBody>
      </p:sp>
    </p:spTree>
    <p:extLst>
      <p:ext uri="{BB962C8B-B14F-4D97-AF65-F5344CB8AC3E}">
        <p14:creationId xmlns:p14="http://schemas.microsoft.com/office/powerpoint/2010/main" val="10059628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4">
            <a:extLst>
              <a:ext uri="{FF2B5EF4-FFF2-40B4-BE49-F238E27FC236}">
                <a16:creationId xmlns:a16="http://schemas.microsoft.com/office/drawing/2014/main" id="{CA0E206A-CEEB-B1B1-E860-DD0861FDB3A8}"/>
              </a:ext>
            </a:extLst>
          </p:cNvPr>
          <p:cNvSpPr>
            <a:spLocks noGrp="1" noChangeArrowheads="1"/>
          </p:cNvSpPr>
          <p:nvPr>
            <p:ph type="dt" sz="half" idx="10"/>
          </p:nvPr>
        </p:nvSpPr>
        <p:spPr>
          <a:ln/>
        </p:spPr>
        <p:txBody>
          <a:bodyPr/>
          <a:lstStyle>
            <a:lvl1pPr>
              <a:defRPr/>
            </a:lvl1pPr>
          </a:lstStyle>
          <a:p>
            <a:pPr>
              <a:defRPr/>
            </a:pPr>
            <a:endParaRPr lang="en-US" altLang="pt-BR"/>
          </a:p>
        </p:txBody>
      </p:sp>
      <p:sp>
        <p:nvSpPr>
          <p:cNvPr id="6" name="Rectangle 5">
            <a:extLst>
              <a:ext uri="{FF2B5EF4-FFF2-40B4-BE49-F238E27FC236}">
                <a16:creationId xmlns:a16="http://schemas.microsoft.com/office/drawing/2014/main" id="{36C5C14C-C364-5BC8-74E2-995B4F9FAD58}"/>
              </a:ext>
            </a:extLst>
          </p:cNvPr>
          <p:cNvSpPr>
            <a:spLocks noGrp="1" noChangeArrowheads="1"/>
          </p:cNvSpPr>
          <p:nvPr>
            <p:ph type="ftr" sz="quarter" idx="11"/>
          </p:nvPr>
        </p:nvSpPr>
        <p:spPr>
          <a:ln/>
        </p:spPr>
        <p:txBody>
          <a:bodyPr/>
          <a:lstStyle>
            <a:lvl1pPr>
              <a:defRPr/>
            </a:lvl1pPr>
          </a:lstStyle>
          <a:p>
            <a:pPr>
              <a:defRPr/>
            </a:pPr>
            <a:endParaRPr lang="en-US" altLang="pt-BR"/>
          </a:p>
        </p:txBody>
      </p:sp>
      <p:sp>
        <p:nvSpPr>
          <p:cNvPr id="7" name="Rectangle 6">
            <a:extLst>
              <a:ext uri="{FF2B5EF4-FFF2-40B4-BE49-F238E27FC236}">
                <a16:creationId xmlns:a16="http://schemas.microsoft.com/office/drawing/2014/main" id="{5F1ED231-3935-8EDC-2A3D-5CA116DB4B4E}"/>
              </a:ext>
            </a:extLst>
          </p:cNvPr>
          <p:cNvSpPr>
            <a:spLocks noGrp="1" noChangeArrowheads="1"/>
          </p:cNvSpPr>
          <p:nvPr>
            <p:ph type="sldNum" sz="quarter" idx="12"/>
          </p:nvPr>
        </p:nvSpPr>
        <p:spPr>
          <a:ln/>
        </p:spPr>
        <p:txBody>
          <a:bodyPr/>
          <a:lstStyle>
            <a:lvl1pPr>
              <a:defRPr/>
            </a:lvl1pPr>
          </a:lstStyle>
          <a:p>
            <a:pPr>
              <a:defRPr/>
            </a:pPr>
            <a:fld id="{2BC0B5B2-131A-478B-A8B7-073DC8576DEB}" type="slidenum">
              <a:rPr lang="en-US" altLang="pt-BR"/>
              <a:pPr>
                <a:defRPr/>
              </a:pPr>
              <a:t>‹nº›</a:t>
            </a:fld>
            <a:endParaRPr lang="en-US" altLang="pt-BR"/>
          </a:p>
        </p:txBody>
      </p:sp>
    </p:spTree>
    <p:extLst>
      <p:ext uri="{BB962C8B-B14F-4D97-AF65-F5344CB8AC3E}">
        <p14:creationId xmlns:p14="http://schemas.microsoft.com/office/powerpoint/2010/main" val="25567977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2B2B"/>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37133D1-3757-0E2A-CCF2-214915796BE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pt-BR"/>
              <a:t>Clique para editar o estilo do título mestre</a:t>
            </a:r>
          </a:p>
        </p:txBody>
      </p:sp>
      <p:sp>
        <p:nvSpPr>
          <p:cNvPr id="1027" name="Rectangle 3">
            <a:extLst>
              <a:ext uri="{FF2B5EF4-FFF2-40B4-BE49-F238E27FC236}">
                <a16:creationId xmlns:a16="http://schemas.microsoft.com/office/drawing/2014/main" id="{87886CDC-71B1-7D7D-06CE-7BCD88DAF2D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t-BR"/>
              <a:t>Clique para editar os estilos do texto mestre</a:t>
            </a:r>
          </a:p>
          <a:p>
            <a:pPr lvl="1"/>
            <a:r>
              <a:rPr lang="en-US" altLang="pt-BR"/>
              <a:t>Segundo nível</a:t>
            </a:r>
          </a:p>
          <a:p>
            <a:pPr lvl="2"/>
            <a:r>
              <a:rPr lang="en-US" altLang="pt-BR"/>
              <a:t>Terceiro nível</a:t>
            </a:r>
          </a:p>
          <a:p>
            <a:pPr lvl="3"/>
            <a:r>
              <a:rPr lang="en-US" altLang="pt-BR"/>
              <a:t>Quarto nível</a:t>
            </a:r>
          </a:p>
          <a:p>
            <a:pPr lvl="4"/>
            <a:r>
              <a:rPr lang="en-US" altLang="pt-BR"/>
              <a:t>Quinto nível</a:t>
            </a:r>
          </a:p>
        </p:txBody>
      </p:sp>
      <p:sp>
        <p:nvSpPr>
          <p:cNvPr id="1028" name="Rectangle 4">
            <a:extLst>
              <a:ext uri="{FF2B5EF4-FFF2-40B4-BE49-F238E27FC236}">
                <a16:creationId xmlns:a16="http://schemas.microsoft.com/office/drawing/2014/main" id="{1BFEDE13-F0FA-F129-E409-3506B952AAA6}"/>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pt-BR"/>
          </a:p>
        </p:txBody>
      </p:sp>
      <p:sp>
        <p:nvSpPr>
          <p:cNvPr id="1029" name="Rectangle 5">
            <a:extLst>
              <a:ext uri="{FF2B5EF4-FFF2-40B4-BE49-F238E27FC236}">
                <a16:creationId xmlns:a16="http://schemas.microsoft.com/office/drawing/2014/main" id="{9D925687-AE67-8405-37AE-5A1204DE9B36}"/>
              </a:ext>
            </a:extLst>
          </p:cNvPr>
          <p:cNvSpPr>
            <a:spLocks noGrp="1" noChangeArrowheads="1"/>
          </p:cNvSpPr>
          <p:nvPr>
            <p:ph type="ftr" sz="quarter" idx="3"/>
          </p:nvPr>
        </p:nvSpPr>
        <p:spPr bwMode="auto">
          <a:xfrm>
            <a:off x="3124200" y="5445125"/>
            <a:ext cx="3248025" cy="12763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pt-BR"/>
          </a:p>
        </p:txBody>
      </p:sp>
      <p:sp>
        <p:nvSpPr>
          <p:cNvPr id="1030" name="Rectangle 6">
            <a:extLst>
              <a:ext uri="{FF2B5EF4-FFF2-40B4-BE49-F238E27FC236}">
                <a16:creationId xmlns:a16="http://schemas.microsoft.com/office/drawing/2014/main" id="{DD99D735-513B-738A-EE2F-3BB5095F93A8}"/>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C582BC56-EF20-42A1-899C-E1FBA3F8F7DD}" type="slidenum">
              <a:rPr lang="en-US" altLang="pt-BR"/>
              <a:pPr>
                <a:defRPr/>
              </a:pPr>
              <a:t>‹nº›</a:t>
            </a:fld>
            <a:endParaRPr lang="en-US" altLang="pt-B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transition/>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200" algn="ctr" rtl="0" fontAlgn="base">
        <a:spcBef>
          <a:spcPct val="0"/>
        </a:spcBef>
        <a:spcAft>
          <a:spcPct val="0"/>
        </a:spcAft>
        <a:defRPr sz="4400">
          <a:solidFill>
            <a:srgbClr val="FFFF00"/>
          </a:solidFill>
          <a:latin typeface="Arial" charset="0"/>
        </a:defRPr>
      </a:lvl6pPr>
      <a:lvl7pPr marL="914400" algn="ctr" rtl="0" fontAlgn="base">
        <a:spcBef>
          <a:spcPct val="0"/>
        </a:spcBef>
        <a:spcAft>
          <a:spcPct val="0"/>
        </a:spcAft>
        <a:defRPr sz="4400">
          <a:solidFill>
            <a:srgbClr val="FFFF00"/>
          </a:solidFill>
          <a:latin typeface="Arial" charset="0"/>
        </a:defRPr>
      </a:lvl7pPr>
      <a:lvl8pPr marL="1371600" algn="ctr" rtl="0" fontAlgn="base">
        <a:spcBef>
          <a:spcPct val="0"/>
        </a:spcBef>
        <a:spcAft>
          <a:spcPct val="0"/>
        </a:spcAft>
        <a:defRPr sz="4400">
          <a:solidFill>
            <a:srgbClr val="FFFF00"/>
          </a:solidFill>
          <a:latin typeface="Arial" charset="0"/>
        </a:defRPr>
      </a:lvl8pPr>
      <a:lvl9pPr marL="1828800" algn="ctr" rtl="0" fontAlgn="base">
        <a:spcBef>
          <a:spcPct val="0"/>
        </a:spcBef>
        <a:spcAft>
          <a:spcPct val="0"/>
        </a:spcAft>
        <a:defRPr sz="4400">
          <a:solidFill>
            <a:srgbClr val="FFFF00"/>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12B2B"/>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FEF3E5E-520B-83E7-0D22-84D40CF4E0B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pt-BR"/>
              <a:t>Clique para editar o estilo do título mestre</a:t>
            </a:r>
          </a:p>
        </p:txBody>
      </p:sp>
      <p:sp>
        <p:nvSpPr>
          <p:cNvPr id="3075" name="Rectangle 3">
            <a:extLst>
              <a:ext uri="{FF2B5EF4-FFF2-40B4-BE49-F238E27FC236}">
                <a16:creationId xmlns:a16="http://schemas.microsoft.com/office/drawing/2014/main" id="{2865E940-3E9B-6DB7-E4DB-B82B1D30123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t-BR"/>
              <a:t>Clique para editar os estilos do texto mestre</a:t>
            </a:r>
          </a:p>
          <a:p>
            <a:pPr lvl="1"/>
            <a:r>
              <a:rPr lang="en-US" altLang="pt-BR"/>
              <a:t>Segundo nível</a:t>
            </a:r>
          </a:p>
          <a:p>
            <a:pPr lvl="2"/>
            <a:r>
              <a:rPr lang="en-US" altLang="pt-BR"/>
              <a:t>Terceiro nível</a:t>
            </a:r>
          </a:p>
          <a:p>
            <a:pPr lvl="3"/>
            <a:r>
              <a:rPr lang="en-US" altLang="pt-BR"/>
              <a:t>Quarto nível</a:t>
            </a:r>
          </a:p>
          <a:p>
            <a:pPr lvl="4"/>
            <a:r>
              <a:rPr lang="en-US" altLang="pt-BR"/>
              <a:t>Quinto nível</a:t>
            </a:r>
          </a:p>
        </p:txBody>
      </p:sp>
      <p:sp>
        <p:nvSpPr>
          <p:cNvPr id="1028" name="Rectangle 4">
            <a:extLst>
              <a:ext uri="{FF2B5EF4-FFF2-40B4-BE49-F238E27FC236}">
                <a16:creationId xmlns:a16="http://schemas.microsoft.com/office/drawing/2014/main" id="{C8527B2F-A144-D9D5-6556-74267EF02006}"/>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vl1pPr>
          </a:lstStyle>
          <a:p>
            <a:pPr>
              <a:defRPr/>
            </a:pPr>
            <a:endParaRPr lang="en-US"/>
          </a:p>
        </p:txBody>
      </p:sp>
      <p:sp>
        <p:nvSpPr>
          <p:cNvPr id="1029" name="Rectangle 5">
            <a:extLst>
              <a:ext uri="{FF2B5EF4-FFF2-40B4-BE49-F238E27FC236}">
                <a16:creationId xmlns:a16="http://schemas.microsoft.com/office/drawing/2014/main" id="{4A0FF854-C36B-CB8F-B607-CAAE7EDCDB08}"/>
              </a:ext>
            </a:extLst>
          </p:cNvPr>
          <p:cNvSpPr>
            <a:spLocks noGrp="1" noChangeArrowheads="1"/>
          </p:cNvSpPr>
          <p:nvPr>
            <p:ph type="ftr" sz="quarter" idx="3"/>
          </p:nvPr>
        </p:nvSpPr>
        <p:spPr bwMode="auto">
          <a:xfrm>
            <a:off x="3124200" y="5445125"/>
            <a:ext cx="3248025" cy="12763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vl1pPr>
          </a:lstStyle>
          <a:p>
            <a:pPr>
              <a:defRPr/>
            </a:pPr>
            <a:endParaRPr lang="en-US"/>
          </a:p>
        </p:txBody>
      </p:sp>
      <p:sp>
        <p:nvSpPr>
          <p:cNvPr id="1030" name="Rectangle 6">
            <a:extLst>
              <a:ext uri="{FF2B5EF4-FFF2-40B4-BE49-F238E27FC236}">
                <a16:creationId xmlns:a16="http://schemas.microsoft.com/office/drawing/2014/main" id="{50725B95-3C86-DF0A-AF1C-BDBF5E9F4012}"/>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9251E446-174D-4341-ADC3-25BBB3D87A58}" type="slidenum">
              <a:rPr lang="en-US" altLang="pt-BR"/>
              <a:pPr>
                <a:defRPr/>
              </a:pPr>
              <a:t>‹nº›</a:t>
            </a:fld>
            <a:endParaRPr lang="en-US" altLang="pt-B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Lst>
  <p:transition/>
  <p:txStyles>
    <p:titleStyle>
      <a:lvl1pPr algn="ctr" rtl="0" eaLnBrk="0" fontAlgn="base" hangingPunct="0">
        <a:spcBef>
          <a:spcPct val="0"/>
        </a:spcBef>
        <a:spcAft>
          <a:spcPct val="0"/>
        </a:spcAft>
        <a:defRPr sz="3300">
          <a:solidFill>
            <a:srgbClr val="FFFF00"/>
          </a:solidFill>
          <a:latin typeface="+mj-lt"/>
          <a:ea typeface="+mj-ea"/>
          <a:cs typeface="+mj-cs"/>
        </a:defRPr>
      </a:lvl1pPr>
      <a:lvl2pPr algn="ctr" rtl="0" eaLnBrk="0" fontAlgn="base" hangingPunct="0">
        <a:spcBef>
          <a:spcPct val="0"/>
        </a:spcBef>
        <a:spcAft>
          <a:spcPct val="0"/>
        </a:spcAft>
        <a:defRPr sz="3300">
          <a:solidFill>
            <a:srgbClr val="FFFF00"/>
          </a:solidFill>
          <a:latin typeface="Arial" pitchFamily="34" charset="0"/>
        </a:defRPr>
      </a:lvl2pPr>
      <a:lvl3pPr algn="ctr" rtl="0" eaLnBrk="0" fontAlgn="base" hangingPunct="0">
        <a:spcBef>
          <a:spcPct val="0"/>
        </a:spcBef>
        <a:spcAft>
          <a:spcPct val="0"/>
        </a:spcAft>
        <a:defRPr sz="3300">
          <a:solidFill>
            <a:srgbClr val="FFFF00"/>
          </a:solidFill>
          <a:latin typeface="Arial" pitchFamily="34" charset="0"/>
        </a:defRPr>
      </a:lvl3pPr>
      <a:lvl4pPr algn="ctr" rtl="0" eaLnBrk="0" fontAlgn="base" hangingPunct="0">
        <a:spcBef>
          <a:spcPct val="0"/>
        </a:spcBef>
        <a:spcAft>
          <a:spcPct val="0"/>
        </a:spcAft>
        <a:defRPr sz="3300">
          <a:solidFill>
            <a:srgbClr val="FFFF00"/>
          </a:solidFill>
          <a:latin typeface="Arial" pitchFamily="34" charset="0"/>
        </a:defRPr>
      </a:lvl4pPr>
      <a:lvl5pPr algn="ctr" rtl="0" eaLnBrk="0" fontAlgn="base" hangingPunct="0">
        <a:spcBef>
          <a:spcPct val="0"/>
        </a:spcBef>
        <a:spcAft>
          <a:spcPct val="0"/>
        </a:spcAft>
        <a:defRPr sz="3300">
          <a:solidFill>
            <a:srgbClr val="FFFF00"/>
          </a:solidFill>
          <a:latin typeface="Arial" pitchFamily="34" charset="0"/>
        </a:defRPr>
      </a:lvl5pPr>
      <a:lvl6pPr marL="342900" algn="ctr" rtl="0" fontAlgn="base">
        <a:spcBef>
          <a:spcPct val="0"/>
        </a:spcBef>
        <a:spcAft>
          <a:spcPct val="0"/>
        </a:spcAft>
        <a:defRPr sz="3300">
          <a:solidFill>
            <a:srgbClr val="FFFF00"/>
          </a:solidFill>
          <a:latin typeface="Arial" pitchFamily="34" charset="0"/>
        </a:defRPr>
      </a:lvl6pPr>
      <a:lvl7pPr marL="685800" algn="ctr" rtl="0" fontAlgn="base">
        <a:spcBef>
          <a:spcPct val="0"/>
        </a:spcBef>
        <a:spcAft>
          <a:spcPct val="0"/>
        </a:spcAft>
        <a:defRPr sz="3300">
          <a:solidFill>
            <a:srgbClr val="FFFF00"/>
          </a:solidFill>
          <a:latin typeface="Arial" pitchFamily="34" charset="0"/>
        </a:defRPr>
      </a:lvl7pPr>
      <a:lvl8pPr marL="1028700" algn="ctr" rtl="0" fontAlgn="base">
        <a:spcBef>
          <a:spcPct val="0"/>
        </a:spcBef>
        <a:spcAft>
          <a:spcPct val="0"/>
        </a:spcAft>
        <a:defRPr sz="3300">
          <a:solidFill>
            <a:srgbClr val="FFFF00"/>
          </a:solidFill>
          <a:latin typeface="Arial" pitchFamily="34" charset="0"/>
        </a:defRPr>
      </a:lvl8pPr>
      <a:lvl9pPr marL="1371600" algn="ctr" rtl="0" fontAlgn="base">
        <a:spcBef>
          <a:spcPct val="0"/>
        </a:spcBef>
        <a:spcAft>
          <a:spcPct val="0"/>
        </a:spcAft>
        <a:defRPr sz="3300">
          <a:solidFill>
            <a:srgbClr val="FFFF00"/>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bg1"/>
          </a:solidFill>
          <a:latin typeface="+mn-lt"/>
          <a:ea typeface="+mn-ea"/>
          <a:cs typeface="+mn-cs"/>
        </a:defRPr>
      </a:lvl1pPr>
      <a:lvl2pPr marL="557213" indent="-214313" algn="l" rtl="0" eaLnBrk="0" fontAlgn="base" hangingPunct="0">
        <a:spcBef>
          <a:spcPct val="20000"/>
        </a:spcBef>
        <a:spcAft>
          <a:spcPct val="0"/>
        </a:spcAft>
        <a:buChar char="–"/>
        <a:defRPr sz="2100">
          <a:solidFill>
            <a:schemeClr val="bg1"/>
          </a:solidFill>
          <a:latin typeface="+mn-lt"/>
        </a:defRPr>
      </a:lvl2pPr>
      <a:lvl3pPr marL="857250" indent="-171450" algn="l" rtl="0" eaLnBrk="0" fontAlgn="base" hangingPunct="0">
        <a:spcBef>
          <a:spcPct val="20000"/>
        </a:spcBef>
        <a:spcAft>
          <a:spcPct val="0"/>
        </a:spcAft>
        <a:buChar char="•"/>
        <a:defRPr>
          <a:solidFill>
            <a:schemeClr val="bg1"/>
          </a:solidFill>
          <a:latin typeface="+mn-lt"/>
        </a:defRPr>
      </a:lvl3pPr>
      <a:lvl4pPr marL="1200150" indent="-171450" algn="l" rtl="0" eaLnBrk="0" fontAlgn="base" hangingPunct="0">
        <a:spcBef>
          <a:spcPct val="20000"/>
        </a:spcBef>
        <a:spcAft>
          <a:spcPct val="0"/>
        </a:spcAft>
        <a:buChar char="–"/>
        <a:defRPr sz="1500">
          <a:solidFill>
            <a:schemeClr val="bg1"/>
          </a:solidFill>
          <a:latin typeface="+mn-lt"/>
        </a:defRPr>
      </a:lvl4pPr>
      <a:lvl5pPr marL="1543050" indent="-171450" algn="l" rtl="0" eaLnBrk="0" fontAlgn="base" hangingPunct="0">
        <a:spcBef>
          <a:spcPct val="20000"/>
        </a:spcBef>
        <a:spcAft>
          <a:spcPct val="0"/>
        </a:spcAft>
        <a:buChar char="»"/>
        <a:defRPr sz="1500">
          <a:solidFill>
            <a:schemeClr val="bg1"/>
          </a:solidFill>
          <a:latin typeface="+mn-lt"/>
        </a:defRPr>
      </a:lvl5pPr>
      <a:lvl6pPr marL="1885950" indent="-171450" algn="l" rtl="0" fontAlgn="base">
        <a:spcBef>
          <a:spcPct val="20000"/>
        </a:spcBef>
        <a:spcAft>
          <a:spcPct val="0"/>
        </a:spcAft>
        <a:buChar char="»"/>
        <a:defRPr sz="1500">
          <a:solidFill>
            <a:schemeClr val="bg1"/>
          </a:solidFill>
          <a:latin typeface="+mn-lt"/>
        </a:defRPr>
      </a:lvl6pPr>
      <a:lvl7pPr marL="2228850" indent="-171450" algn="l" rtl="0" fontAlgn="base">
        <a:spcBef>
          <a:spcPct val="20000"/>
        </a:spcBef>
        <a:spcAft>
          <a:spcPct val="0"/>
        </a:spcAft>
        <a:buChar char="»"/>
        <a:defRPr sz="1500">
          <a:solidFill>
            <a:schemeClr val="bg1"/>
          </a:solidFill>
          <a:latin typeface="+mn-lt"/>
        </a:defRPr>
      </a:lvl7pPr>
      <a:lvl8pPr marL="2571750" indent="-171450" algn="l" rtl="0" fontAlgn="base">
        <a:spcBef>
          <a:spcPct val="20000"/>
        </a:spcBef>
        <a:spcAft>
          <a:spcPct val="0"/>
        </a:spcAft>
        <a:buChar char="»"/>
        <a:defRPr sz="1500">
          <a:solidFill>
            <a:schemeClr val="bg1"/>
          </a:solidFill>
          <a:latin typeface="+mn-lt"/>
        </a:defRPr>
      </a:lvl8pPr>
      <a:lvl9pPr marL="2914650" indent="-171450" algn="l" rtl="0" fontAlgn="base">
        <a:spcBef>
          <a:spcPct val="20000"/>
        </a:spcBef>
        <a:spcAft>
          <a:spcPct val="0"/>
        </a:spcAft>
        <a:buChar char="»"/>
        <a:defRPr sz="1500">
          <a:solidFill>
            <a:schemeClr val="bg1"/>
          </a:solidFill>
          <a:latin typeface="+mn-lt"/>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12B2B"/>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9997B55-285F-0C87-47D5-2BDE3993D8D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pt-BR"/>
              <a:t>Clique para editar o estilo do título mestre</a:t>
            </a:r>
          </a:p>
        </p:txBody>
      </p:sp>
      <p:sp>
        <p:nvSpPr>
          <p:cNvPr id="2051" name="Rectangle 3">
            <a:extLst>
              <a:ext uri="{FF2B5EF4-FFF2-40B4-BE49-F238E27FC236}">
                <a16:creationId xmlns:a16="http://schemas.microsoft.com/office/drawing/2014/main" id="{DD1B8142-2943-9336-E562-E3F402CEF86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t-BR"/>
              <a:t>Clique para editar os estilos do texto mestre</a:t>
            </a:r>
          </a:p>
          <a:p>
            <a:pPr lvl="1"/>
            <a:r>
              <a:rPr lang="en-US" altLang="pt-BR"/>
              <a:t>Segundo nível</a:t>
            </a:r>
          </a:p>
          <a:p>
            <a:pPr lvl="2"/>
            <a:r>
              <a:rPr lang="en-US" altLang="pt-BR"/>
              <a:t>Terceiro nível</a:t>
            </a:r>
          </a:p>
          <a:p>
            <a:pPr lvl="3"/>
            <a:r>
              <a:rPr lang="en-US" altLang="pt-BR"/>
              <a:t>Quarto nível</a:t>
            </a:r>
          </a:p>
          <a:p>
            <a:pPr lvl="4"/>
            <a:r>
              <a:rPr lang="en-US" altLang="pt-BR"/>
              <a:t>Quinto nível</a:t>
            </a:r>
          </a:p>
        </p:txBody>
      </p:sp>
      <p:sp>
        <p:nvSpPr>
          <p:cNvPr id="1028" name="Rectangle 4">
            <a:extLst>
              <a:ext uri="{FF2B5EF4-FFF2-40B4-BE49-F238E27FC236}">
                <a16:creationId xmlns:a16="http://schemas.microsoft.com/office/drawing/2014/main" id="{C9D1CE1F-F8EA-F1C8-3360-D5FDA3F651E4}"/>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a:defRPr/>
            </a:pPr>
            <a:endParaRPr lang="en-US" altLang="pt-BR"/>
          </a:p>
        </p:txBody>
      </p:sp>
      <p:sp>
        <p:nvSpPr>
          <p:cNvPr id="1029" name="Rectangle 5">
            <a:extLst>
              <a:ext uri="{FF2B5EF4-FFF2-40B4-BE49-F238E27FC236}">
                <a16:creationId xmlns:a16="http://schemas.microsoft.com/office/drawing/2014/main" id="{E5E62CCE-E8BF-C1AE-D4D7-CA9B76DC0B93}"/>
              </a:ext>
            </a:extLst>
          </p:cNvPr>
          <p:cNvSpPr>
            <a:spLocks noGrp="1" noChangeArrowheads="1"/>
          </p:cNvSpPr>
          <p:nvPr>
            <p:ph type="ftr" sz="quarter" idx="3"/>
          </p:nvPr>
        </p:nvSpPr>
        <p:spPr bwMode="auto">
          <a:xfrm>
            <a:off x="3124200" y="5445125"/>
            <a:ext cx="3248025" cy="12763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a:defRPr/>
            </a:pPr>
            <a:endParaRPr lang="en-US" altLang="pt-BR"/>
          </a:p>
        </p:txBody>
      </p:sp>
      <p:sp>
        <p:nvSpPr>
          <p:cNvPr id="1030" name="Rectangle 6">
            <a:extLst>
              <a:ext uri="{FF2B5EF4-FFF2-40B4-BE49-F238E27FC236}">
                <a16:creationId xmlns:a16="http://schemas.microsoft.com/office/drawing/2014/main" id="{23839D9E-CCF7-B947-9BE0-3DF3CA253B11}"/>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8CB1F2C0-D01C-4168-ABC6-08AC79670038}" type="slidenum">
              <a:rPr lang="en-US" altLang="pt-BR"/>
              <a:pPr>
                <a:defRPr/>
              </a:pPr>
              <a:t>‹nº›</a:t>
            </a:fld>
            <a:endParaRPr lang="en-US" altLang="pt-BR"/>
          </a:p>
        </p:txBody>
      </p:sp>
    </p:spTree>
    <p:extLst>
      <p:ext uri="{BB962C8B-B14F-4D97-AF65-F5344CB8AC3E}">
        <p14:creationId xmlns:p14="http://schemas.microsoft.com/office/powerpoint/2010/main" val="86904495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transition/>
  <p:txStyles>
    <p:titleStyle>
      <a:lvl1pPr algn="ctr" rtl="0" eaLnBrk="0" fontAlgn="base" hangingPunct="0">
        <a:spcBef>
          <a:spcPct val="0"/>
        </a:spcBef>
        <a:spcAft>
          <a:spcPct val="0"/>
        </a:spcAft>
        <a:defRPr sz="3300">
          <a:solidFill>
            <a:srgbClr val="FFFF00"/>
          </a:solidFill>
          <a:latin typeface="+mj-lt"/>
          <a:ea typeface="+mj-ea"/>
          <a:cs typeface="+mj-cs"/>
        </a:defRPr>
      </a:lvl1pPr>
      <a:lvl2pPr algn="ctr" rtl="0" eaLnBrk="0" fontAlgn="base" hangingPunct="0">
        <a:spcBef>
          <a:spcPct val="0"/>
        </a:spcBef>
        <a:spcAft>
          <a:spcPct val="0"/>
        </a:spcAft>
        <a:defRPr sz="3300">
          <a:solidFill>
            <a:srgbClr val="FFFF00"/>
          </a:solidFill>
          <a:latin typeface="Arial" charset="0"/>
        </a:defRPr>
      </a:lvl2pPr>
      <a:lvl3pPr algn="ctr" rtl="0" eaLnBrk="0" fontAlgn="base" hangingPunct="0">
        <a:spcBef>
          <a:spcPct val="0"/>
        </a:spcBef>
        <a:spcAft>
          <a:spcPct val="0"/>
        </a:spcAft>
        <a:defRPr sz="3300">
          <a:solidFill>
            <a:srgbClr val="FFFF00"/>
          </a:solidFill>
          <a:latin typeface="Arial" charset="0"/>
        </a:defRPr>
      </a:lvl3pPr>
      <a:lvl4pPr algn="ctr" rtl="0" eaLnBrk="0" fontAlgn="base" hangingPunct="0">
        <a:spcBef>
          <a:spcPct val="0"/>
        </a:spcBef>
        <a:spcAft>
          <a:spcPct val="0"/>
        </a:spcAft>
        <a:defRPr sz="3300">
          <a:solidFill>
            <a:srgbClr val="FFFF00"/>
          </a:solidFill>
          <a:latin typeface="Arial" charset="0"/>
        </a:defRPr>
      </a:lvl4pPr>
      <a:lvl5pPr algn="ctr" rtl="0" eaLnBrk="0" fontAlgn="base" hangingPunct="0">
        <a:spcBef>
          <a:spcPct val="0"/>
        </a:spcBef>
        <a:spcAft>
          <a:spcPct val="0"/>
        </a:spcAft>
        <a:defRPr sz="3300">
          <a:solidFill>
            <a:srgbClr val="FFFF00"/>
          </a:solidFill>
          <a:latin typeface="Arial" charset="0"/>
        </a:defRPr>
      </a:lvl5pPr>
      <a:lvl6pPr marL="342900" algn="ctr" rtl="0" fontAlgn="base">
        <a:spcBef>
          <a:spcPct val="0"/>
        </a:spcBef>
        <a:spcAft>
          <a:spcPct val="0"/>
        </a:spcAft>
        <a:defRPr sz="3300">
          <a:solidFill>
            <a:srgbClr val="FFFF00"/>
          </a:solidFill>
          <a:latin typeface="Arial" charset="0"/>
        </a:defRPr>
      </a:lvl6pPr>
      <a:lvl7pPr marL="685800" algn="ctr" rtl="0" fontAlgn="base">
        <a:spcBef>
          <a:spcPct val="0"/>
        </a:spcBef>
        <a:spcAft>
          <a:spcPct val="0"/>
        </a:spcAft>
        <a:defRPr sz="3300">
          <a:solidFill>
            <a:srgbClr val="FFFF00"/>
          </a:solidFill>
          <a:latin typeface="Arial" charset="0"/>
        </a:defRPr>
      </a:lvl7pPr>
      <a:lvl8pPr marL="1028700" algn="ctr" rtl="0" fontAlgn="base">
        <a:spcBef>
          <a:spcPct val="0"/>
        </a:spcBef>
        <a:spcAft>
          <a:spcPct val="0"/>
        </a:spcAft>
        <a:defRPr sz="3300">
          <a:solidFill>
            <a:srgbClr val="FFFF00"/>
          </a:solidFill>
          <a:latin typeface="Arial" charset="0"/>
        </a:defRPr>
      </a:lvl8pPr>
      <a:lvl9pPr marL="1371600" algn="ctr" rtl="0" fontAlgn="base">
        <a:spcBef>
          <a:spcPct val="0"/>
        </a:spcBef>
        <a:spcAft>
          <a:spcPct val="0"/>
        </a:spcAft>
        <a:defRPr sz="3300">
          <a:solidFill>
            <a:srgbClr val="FFFF00"/>
          </a:solidFill>
          <a:latin typeface="Arial" charset="0"/>
        </a:defRPr>
      </a:lvl9pPr>
    </p:titleStyle>
    <p:bodyStyle>
      <a:lvl1pPr marL="257175" indent="-257175" algn="l" rtl="0" eaLnBrk="0" fontAlgn="base" hangingPunct="0">
        <a:spcBef>
          <a:spcPct val="20000"/>
        </a:spcBef>
        <a:spcAft>
          <a:spcPct val="0"/>
        </a:spcAft>
        <a:buChar char="•"/>
        <a:defRPr sz="2400">
          <a:solidFill>
            <a:schemeClr val="bg1"/>
          </a:solidFill>
          <a:latin typeface="+mn-lt"/>
          <a:ea typeface="+mn-ea"/>
          <a:cs typeface="+mn-cs"/>
        </a:defRPr>
      </a:lvl1pPr>
      <a:lvl2pPr marL="557213" indent="-214313" algn="l" rtl="0" eaLnBrk="0" fontAlgn="base" hangingPunct="0">
        <a:spcBef>
          <a:spcPct val="20000"/>
        </a:spcBef>
        <a:spcAft>
          <a:spcPct val="0"/>
        </a:spcAft>
        <a:buChar char="–"/>
        <a:defRPr sz="2100">
          <a:solidFill>
            <a:schemeClr val="bg1"/>
          </a:solidFill>
          <a:latin typeface="+mn-lt"/>
        </a:defRPr>
      </a:lvl2pPr>
      <a:lvl3pPr marL="857250" indent="-171450" algn="l" rtl="0" eaLnBrk="0" fontAlgn="base" hangingPunct="0">
        <a:spcBef>
          <a:spcPct val="20000"/>
        </a:spcBef>
        <a:spcAft>
          <a:spcPct val="0"/>
        </a:spcAft>
        <a:buChar char="•"/>
        <a:defRPr>
          <a:solidFill>
            <a:schemeClr val="bg1"/>
          </a:solidFill>
          <a:latin typeface="+mn-lt"/>
        </a:defRPr>
      </a:lvl3pPr>
      <a:lvl4pPr marL="1200150" indent="-171450" algn="l" rtl="0" eaLnBrk="0" fontAlgn="base" hangingPunct="0">
        <a:spcBef>
          <a:spcPct val="20000"/>
        </a:spcBef>
        <a:spcAft>
          <a:spcPct val="0"/>
        </a:spcAft>
        <a:buChar char="–"/>
        <a:defRPr sz="1500">
          <a:solidFill>
            <a:schemeClr val="bg1"/>
          </a:solidFill>
          <a:latin typeface="+mn-lt"/>
        </a:defRPr>
      </a:lvl4pPr>
      <a:lvl5pPr marL="1543050" indent="-171450" algn="l" rtl="0" eaLnBrk="0" fontAlgn="base" hangingPunct="0">
        <a:spcBef>
          <a:spcPct val="20000"/>
        </a:spcBef>
        <a:spcAft>
          <a:spcPct val="0"/>
        </a:spcAft>
        <a:buChar char="»"/>
        <a:defRPr sz="1500">
          <a:solidFill>
            <a:schemeClr val="bg1"/>
          </a:solidFill>
          <a:latin typeface="+mn-lt"/>
        </a:defRPr>
      </a:lvl5pPr>
      <a:lvl6pPr marL="1885950" indent="-171450" algn="l" rtl="0" fontAlgn="base">
        <a:spcBef>
          <a:spcPct val="20000"/>
        </a:spcBef>
        <a:spcAft>
          <a:spcPct val="0"/>
        </a:spcAft>
        <a:buChar char="»"/>
        <a:defRPr sz="1500">
          <a:solidFill>
            <a:schemeClr val="bg1"/>
          </a:solidFill>
          <a:latin typeface="+mn-lt"/>
        </a:defRPr>
      </a:lvl6pPr>
      <a:lvl7pPr marL="2228850" indent="-171450" algn="l" rtl="0" fontAlgn="base">
        <a:spcBef>
          <a:spcPct val="20000"/>
        </a:spcBef>
        <a:spcAft>
          <a:spcPct val="0"/>
        </a:spcAft>
        <a:buChar char="»"/>
        <a:defRPr sz="1500">
          <a:solidFill>
            <a:schemeClr val="bg1"/>
          </a:solidFill>
          <a:latin typeface="+mn-lt"/>
        </a:defRPr>
      </a:lvl7pPr>
      <a:lvl8pPr marL="2571750" indent="-171450" algn="l" rtl="0" fontAlgn="base">
        <a:spcBef>
          <a:spcPct val="20000"/>
        </a:spcBef>
        <a:spcAft>
          <a:spcPct val="0"/>
        </a:spcAft>
        <a:buChar char="»"/>
        <a:defRPr sz="1500">
          <a:solidFill>
            <a:schemeClr val="bg1"/>
          </a:solidFill>
          <a:latin typeface="+mn-lt"/>
        </a:defRPr>
      </a:lvl8pPr>
      <a:lvl9pPr marL="2914650" indent="-171450" algn="l" rtl="0" fontAlgn="base">
        <a:spcBef>
          <a:spcPct val="20000"/>
        </a:spcBef>
        <a:spcAft>
          <a:spcPct val="0"/>
        </a:spcAft>
        <a:buChar char="»"/>
        <a:defRPr sz="1500">
          <a:solidFill>
            <a:schemeClr val="bg1"/>
          </a:solidFill>
          <a:latin typeface="+mn-lt"/>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DEDFCA-4D0E-4906-8227-FB0FBC1C59A6}" type="datetimeFigureOut">
              <a:rPr lang="pt-BR" smtClean="0"/>
              <a:t>29/11/2023</a:t>
            </a:fld>
            <a:endParaRPr lang="pt-BR"/>
          </a:p>
        </p:txBody>
      </p:sp>
      <p:sp>
        <p:nvSpPr>
          <p:cNvPr id="5" name="Espaço Reservado para Rodapé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C2C1DB-5236-4DE5-9D09-1378C1838648}" type="slidenum">
              <a:rPr lang="pt-BR" smtClean="0"/>
              <a:t>‹nº›</a:t>
            </a:fld>
            <a:endParaRPr lang="pt-BR"/>
          </a:p>
        </p:txBody>
      </p:sp>
    </p:spTree>
    <p:extLst>
      <p:ext uri="{BB962C8B-B14F-4D97-AF65-F5344CB8AC3E}">
        <p14:creationId xmlns:p14="http://schemas.microsoft.com/office/powerpoint/2010/main" val="104604470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4.w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w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hyperlink" Target="http://www.planalto.gov.br/ccivil_03/LEIS/LCP/Lcp126.htm#art31" TargetMode="External"/><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45.xml"/><Relationship Id="rId5" Type="http://schemas.openxmlformats.org/officeDocument/2006/relationships/image" Target="../media/image15.emf"/><Relationship Id="rId4" Type="http://schemas.openxmlformats.org/officeDocument/2006/relationships/image" Target="../media/image14.emf"/></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5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tângulo 3"/>
          <p:cNvSpPr>
            <a:spLocks/>
          </p:cNvSpPr>
          <p:nvPr/>
        </p:nvSpPr>
        <p:spPr>
          <a:xfrm>
            <a:off x="1187624" y="980728"/>
            <a:ext cx="7200799" cy="5112568"/>
          </a:xfrm>
          <a:prstGeom prst="rect">
            <a:avLst/>
          </a:prstGeom>
        </p:spPr>
        <p:txBody>
          <a:bodyPr wrap="square">
            <a:noAutofit/>
          </a:bodyPr>
          <a:lstStyle/>
          <a:p>
            <a:pPr algn="ctr"/>
            <a:r>
              <a:rPr lang="pt-BR" sz="3200" b="1" dirty="0">
                <a:solidFill>
                  <a:srgbClr val="C00000"/>
                </a:solidFill>
                <a:cs typeface="Arial" panose="020B0604020202020204" pitchFamily="34" charset="0"/>
              </a:rPr>
              <a:t>Contrato de Resseguro</a:t>
            </a:r>
          </a:p>
          <a:p>
            <a:pPr algn="ctr"/>
            <a:endParaRPr lang="pt-BR" dirty="0">
              <a:latin typeface="Arial" panose="020B0604020202020204" pitchFamily="34" charset="0"/>
              <a:cs typeface="Arial" panose="020B0604020202020204" pitchFamily="34" charset="0"/>
            </a:endParaRPr>
          </a:p>
          <a:p>
            <a:pPr algn="ctr"/>
            <a:endParaRPr lang="pt-BR" dirty="0">
              <a:latin typeface="Arial" panose="020B0604020202020204" pitchFamily="34" charset="0"/>
              <a:cs typeface="Arial" panose="020B0604020202020204" pitchFamily="34" charset="0"/>
            </a:endParaRPr>
          </a:p>
          <a:p>
            <a:pPr algn="ctr"/>
            <a:endParaRPr lang="pt-BR" dirty="0">
              <a:latin typeface="Arial" panose="020B0604020202020204" pitchFamily="34" charset="0"/>
              <a:cs typeface="Arial" panose="020B0604020202020204" pitchFamily="34" charset="0"/>
            </a:endParaRPr>
          </a:p>
          <a:p>
            <a:pPr algn="ctr"/>
            <a:endParaRPr lang="pt-BR" dirty="0">
              <a:latin typeface="Arial" panose="020B0604020202020204" pitchFamily="34" charset="0"/>
              <a:cs typeface="Arial" panose="020B0604020202020204" pitchFamily="34" charset="0"/>
            </a:endParaRPr>
          </a:p>
          <a:p>
            <a:pPr algn="ctr"/>
            <a:endParaRPr lang="pt-BR" dirty="0">
              <a:latin typeface="Arial" panose="020B0604020202020204" pitchFamily="34" charset="0"/>
              <a:cs typeface="Arial" panose="020B0604020202020204" pitchFamily="34" charset="0"/>
            </a:endParaRPr>
          </a:p>
          <a:p>
            <a:pPr algn="ctr"/>
            <a:r>
              <a:rPr lang="pt-BR" sz="2000" b="1" dirty="0">
                <a:latin typeface="Arial (corpo)"/>
                <a:cs typeface="Arial" panose="020B0604020202020204" pitchFamily="34" charset="0"/>
              </a:rPr>
              <a:t>Paulo Luiz de Toledo Piza</a:t>
            </a:r>
            <a:endParaRPr lang="pt-BR" sz="2000" dirty="0">
              <a:latin typeface="Arial (corpo)"/>
              <a:cs typeface="Arial" panose="020B0604020202020204" pitchFamily="34" charset="0"/>
            </a:endParaRPr>
          </a:p>
          <a:p>
            <a:pPr algn="ctr"/>
            <a:r>
              <a:rPr lang="pt-BR" sz="1600" dirty="0">
                <a:latin typeface="Arial (corpo)"/>
                <a:cs typeface="Arial" panose="020B0604020202020204" pitchFamily="34" charset="0"/>
              </a:rPr>
              <a:t>Mestre e Doutor em Direito – USP</a:t>
            </a:r>
          </a:p>
          <a:p>
            <a:pPr algn="ctr"/>
            <a:r>
              <a:rPr lang="pt-BR" sz="1600" dirty="0">
                <a:latin typeface="Arial (corpo)"/>
                <a:cs typeface="Arial" panose="020B0604020202020204" pitchFamily="34" charset="0"/>
              </a:rPr>
              <a:t>MBA Risco Financeira e Atuarial – FIPECAFI/USP</a:t>
            </a:r>
          </a:p>
          <a:p>
            <a:pPr algn="ctr"/>
            <a:r>
              <a:rPr lang="pt-BR" sz="1600" dirty="0">
                <a:latin typeface="Arial (corpo)"/>
                <a:cs typeface="Arial" panose="020B0604020202020204" pitchFamily="34" charset="0"/>
              </a:rPr>
              <a:t>Vice-Presidente – IBDS</a:t>
            </a:r>
          </a:p>
          <a:p>
            <a:pPr algn="ctr"/>
            <a:endParaRPr lang="pt-BR" dirty="0">
              <a:latin typeface="Arial (corpo)"/>
              <a:cs typeface="Arial" panose="020B0604020202020204" pitchFamily="34" charset="0"/>
            </a:endParaRPr>
          </a:p>
          <a:p>
            <a:pPr algn="ctr"/>
            <a:endParaRPr lang="pt-BR" dirty="0">
              <a:latin typeface="Arial (corpo)"/>
              <a:cs typeface="Arial" panose="020B0604020202020204" pitchFamily="34" charset="0"/>
            </a:endParaRPr>
          </a:p>
          <a:p>
            <a:pPr algn="ctr"/>
            <a:endParaRPr lang="pt-BR" dirty="0">
              <a:latin typeface="Arial (corpo)"/>
              <a:cs typeface="Arial" panose="020B0604020202020204" pitchFamily="34" charset="0"/>
            </a:endParaRPr>
          </a:p>
          <a:p>
            <a:pPr algn="ctr">
              <a:spcBef>
                <a:spcPts val="0"/>
              </a:spcBef>
            </a:pPr>
            <a:endParaRPr lang="pt-BR" b="1" dirty="0">
              <a:latin typeface="Arial (corpo)"/>
              <a:cs typeface="Arial" panose="020B0604020202020204" pitchFamily="34" charset="0"/>
            </a:endParaRPr>
          </a:p>
          <a:p>
            <a:pPr algn="ctr">
              <a:spcBef>
                <a:spcPts val="0"/>
              </a:spcBef>
            </a:pPr>
            <a:r>
              <a:rPr lang="pt-BR" b="1" dirty="0">
                <a:latin typeface="Arial (corpo)"/>
                <a:cs typeface="Arial" panose="020B0604020202020204" pitchFamily="34" charset="0"/>
              </a:rPr>
              <a:t>FEA                                                                          28.11.2023</a:t>
            </a:r>
          </a:p>
        </p:txBody>
      </p:sp>
    </p:spTree>
    <p:extLst>
      <p:ext uri="{BB962C8B-B14F-4D97-AF65-F5344CB8AC3E}">
        <p14:creationId xmlns:p14="http://schemas.microsoft.com/office/powerpoint/2010/main" val="254018538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6957ABD-BE82-3831-3915-2C987E6CC886}"/>
              </a:ext>
            </a:extLst>
          </p:cNvPr>
          <p:cNvSpPr>
            <a:spLocks noGrp="1" noChangeArrowheads="1"/>
          </p:cNvSpPr>
          <p:nvPr>
            <p:ph type="title" sz="quarter"/>
          </p:nvPr>
        </p:nvSpPr>
        <p:spPr>
          <a:xfrm>
            <a:off x="755576" y="609600"/>
            <a:ext cx="7702624" cy="947192"/>
          </a:xfrm>
          <a:noFill/>
        </p:spPr>
        <p:txBody>
          <a:bodyPr lIns="92075" tIns="46038" rIns="92075" bIns="46038"/>
          <a:lstStyle/>
          <a:p>
            <a:pPr eaLnBrk="1" hangingPunct="1">
              <a:spcAft>
                <a:spcPts val="1200"/>
              </a:spcAft>
            </a:pPr>
            <a:br>
              <a:rPr lang="pt-BR" altLang="pt-BR" sz="2800" b="1" dirty="0">
                <a:solidFill>
                  <a:srgbClr val="C00000"/>
                </a:solidFill>
                <a:latin typeface="+mn-lt"/>
              </a:rPr>
            </a:br>
            <a:r>
              <a:rPr lang="pt-BR" altLang="pt-BR" sz="2800" b="1" dirty="0">
                <a:solidFill>
                  <a:srgbClr val="C00000"/>
                </a:solidFill>
                <a:latin typeface="+mn-lt"/>
              </a:rPr>
              <a:t>Risco</a:t>
            </a:r>
            <a:br>
              <a:rPr lang="en-US" altLang="pt-BR" sz="4000" dirty="0"/>
            </a:br>
            <a:br>
              <a:rPr lang="en-US" altLang="pt-BR" sz="4000" dirty="0">
                <a:solidFill>
                  <a:schemeClr val="bg1"/>
                </a:solidFill>
              </a:rPr>
            </a:br>
            <a:r>
              <a:rPr lang="pt-BR" altLang="pt-BR" sz="2400" b="1" dirty="0">
                <a:solidFill>
                  <a:srgbClr val="00B050"/>
                </a:solidFill>
                <a:latin typeface="+mn-lt"/>
              </a:rPr>
              <a:t>Proporcional</a:t>
            </a:r>
            <a:r>
              <a:rPr lang="en-US" altLang="pt-BR" sz="2400" dirty="0">
                <a:solidFill>
                  <a:schemeClr val="bg1"/>
                </a:solidFill>
                <a:latin typeface="+mn-lt"/>
              </a:rPr>
              <a:t>                 </a:t>
            </a:r>
            <a:r>
              <a:rPr lang="pt-BR" altLang="pt-BR" sz="2400" b="1" dirty="0">
                <a:solidFill>
                  <a:srgbClr val="00B050"/>
                </a:solidFill>
                <a:latin typeface="+mn-lt"/>
              </a:rPr>
              <a:t>Não Proporcional</a:t>
            </a:r>
          </a:p>
        </p:txBody>
      </p:sp>
      <p:grpSp>
        <p:nvGrpSpPr>
          <p:cNvPr id="40963" name="Group 3">
            <a:extLst>
              <a:ext uri="{FF2B5EF4-FFF2-40B4-BE49-F238E27FC236}">
                <a16:creationId xmlns:a16="http://schemas.microsoft.com/office/drawing/2014/main" id="{8094C3F6-7B3D-BEDF-0765-1735848BA5B6}"/>
              </a:ext>
            </a:extLst>
          </p:cNvPr>
          <p:cNvGrpSpPr>
            <a:grpSpLocks/>
          </p:cNvGrpSpPr>
          <p:nvPr/>
        </p:nvGrpSpPr>
        <p:grpSpPr bwMode="auto">
          <a:xfrm>
            <a:off x="662119" y="2276872"/>
            <a:ext cx="3810000" cy="3024188"/>
            <a:chOff x="432" y="1570"/>
            <a:chExt cx="2400" cy="1905"/>
          </a:xfrm>
        </p:grpSpPr>
        <p:sp>
          <p:nvSpPr>
            <p:cNvPr id="40972" name="Rectangle 4">
              <a:extLst>
                <a:ext uri="{FF2B5EF4-FFF2-40B4-BE49-F238E27FC236}">
                  <a16:creationId xmlns:a16="http://schemas.microsoft.com/office/drawing/2014/main" id="{2E74DDE3-F16C-32FF-0748-12A36AF78885}"/>
                </a:ext>
              </a:extLst>
            </p:cNvPr>
            <p:cNvSpPr>
              <a:spLocks noChangeArrowheads="1"/>
            </p:cNvSpPr>
            <p:nvPr/>
          </p:nvSpPr>
          <p:spPr bwMode="auto">
            <a:xfrm>
              <a:off x="1632" y="1570"/>
              <a:ext cx="1200" cy="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2400" dirty="0">
                  <a:solidFill>
                    <a:schemeClr val="accent6"/>
                  </a:solidFill>
                  <a:latin typeface="+mn-lt"/>
                </a:rPr>
                <a:t>$ 50 M</a:t>
              </a:r>
            </a:p>
          </p:txBody>
        </p:sp>
        <p:sp>
          <p:nvSpPr>
            <p:cNvPr id="40973" name="Rectangle 5">
              <a:extLst>
                <a:ext uri="{FF2B5EF4-FFF2-40B4-BE49-F238E27FC236}">
                  <a16:creationId xmlns:a16="http://schemas.microsoft.com/office/drawing/2014/main" id="{50CA0B6B-B597-AC9B-2DDA-3FEA5C5819AD}"/>
                </a:ext>
              </a:extLst>
            </p:cNvPr>
            <p:cNvSpPr>
              <a:spLocks noChangeArrowheads="1"/>
            </p:cNvSpPr>
            <p:nvPr/>
          </p:nvSpPr>
          <p:spPr bwMode="auto">
            <a:xfrm>
              <a:off x="432" y="1570"/>
              <a:ext cx="1200" cy="190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2400" dirty="0">
                  <a:solidFill>
                    <a:schemeClr val="accent6"/>
                  </a:solidFill>
                  <a:cs typeface="Arial" panose="020B0604020202020204" pitchFamily="34" charset="0"/>
                </a:rPr>
                <a:t>$ 50 M</a:t>
              </a:r>
            </a:p>
          </p:txBody>
        </p:sp>
        <p:sp>
          <p:nvSpPr>
            <p:cNvPr id="40974" name="Line 6">
              <a:extLst>
                <a:ext uri="{FF2B5EF4-FFF2-40B4-BE49-F238E27FC236}">
                  <a16:creationId xmlns:a16="http://schemas.microsoft.com/office/drawing/2014/main" id="{307BB623-15FD-9B8C-C272-2BFD55D5BF57}"/>
                </a:ext>
              </a:extLst>
            </p:cNvPr>
            <p:cNvSpPr>
              <a:spLocks noChangeShapeType="1"/>
            </p:cNvSpPr>
            <p:nvPr/>
          </p:nvSpPr>
          <p:spPr bwMode="auto">
            <a:xfrm>
              <a:off x="432" y="1570"/>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0975" name="Line 7">
              <a:extLst>
                <a:ext uri="{FF2B5EF4-FFF2-40B4-BE49-F238E27FC236}">
                  <a16:creationId xmlns:a16="http://schemas.microsoft.com/office/drawing/2014/main" id="{2D54290F-11F8-4CB1-8228-7D76A621441C}"/>
                </a:ext>
              </a:extLst>
            </p:cNvPr>
            <p:cNvSpPr>
              <a:spLocks noChangeShapeType="1"/>
            </p:cNvSpPr>
            <p:nvPr/>
          </p:nvSpPr>
          <p:spPr bwMode="auto">
            <a:xfrm>
              <a:off x="432" y="3475"/>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0976" name="Line 8">
              <a:extLst>
                <a:ext uri="{FF2B5EF4-FFF2-40B4-BE49-F238E27FC236}">
                  <a16:creationId xmlns:a16="http://schemas.microsoft.com/office/drawing/2014/main" id="{FAC164C9-6C5A-B31B-1278-0E1E44DD0DB0}"/>
                </a:ext>
              </a:extLst>
            </p:cNvPr>
            <p:cNvSpPr>
              <a:spLocks noChangeShapeType="1"/>
            </p:cNvSpPr>
            <p:nvPr/>
          </p:nvSpPr>
          <p:spPr bwMode="auto">
            <a:xfrm>
              <a:off x="432"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0977" name="Line 9">
              <a:extLst>
                <a:ext uri="{FF2B5EF4-FFF2-40B4-BE49-F238E27FC236}">
                  <a16:creationId xmlns:a16="http://schemas.microsoft.com/office/drawing/2014/main" id="{6E1CA250-96D0-0C9B-F791-287D67D6814B}"/>
                </a:ext>
              </a:extLst>
            </p:cNvPr>
            <p:cNvSpPr>
              <a:spLocks noChangeShapeType="1"/>
            </p:cNvSpPr>
            <p:nvPr/>
          </p:nvSpPr>
          <p:spPr bwMode="auto">
            <a:xfrm>
              <a:off x="1632" y="1570"/>
              <a:ext cx="0" cy="190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0978" name="Line 10">
              <a:extLst>
                <a:ext uri="{FF2B5EF4-FFF2-40B4-BE49-F238E27FC236}">
                  <a16:creationId xmlns:a16="http://schemas.microsoft.com/office/drawing/2014/main" id="{944BBA97-8DB3-8D13-46D6-84ED7484854E}"/>
                </a:ext>
              </a:extLst>
            </p:cNvPr>
            <p:cNvSpPr>
              <a:spLocks noChangeShapeType="1"/>
            </p:cNvSpPr>
            <p:nvPr/>
          </p:nvSpPr>
          <p:spPr bwMode="auto">
            <a:xfrm>
              <a:off x="2832"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grpSp>
      <p:grpSp>
        <p:nvGrpSpPr>
          <p:cNvPr id="40964" name="Group 11">
            <a:extLst>
              <a:ext uri="{FF2B5EF4-FFF2-40B4-BE49-F238E27FC236}">
                <a16:creationId xmlns:a16="http://schemas.microsoft.com/office/drawing/2014/main" id="{6C703BD5-6129-369C-4089-F90519FE254D}"/>
              </a:ext>
            </a:extLst>
          </p:cNvPr>
          <p:cNvGrpSpPr>
            <a:grpSpLocks/>
          </p:cNvGrpSpPr>
          <p:nvPr/>
        </p:nvGrpSpPr>
        <p:grpSpPr bwMode="auto">
          <a:xfrm>
            <a:off x="4716016" y="2276872"/>
            <a:ext cx="3810000" cy="3024188"/>
            <a:chOff x="2925" y="1570"/>
            <a:chExt cx="2400" cy="1905"/>
          </a:xfrm>
        </p:grpSpPr>
        <p:sp>
          <p:nvSpPr>
            <p:cNvPr id="40965" name="Rectangle 12">
              <a:extLst>
                <a:ext uri="{FF2B5EF4-FFF2-40B4-BE49-F238E27FC236}">
                  <a16:creationId xmlns:a16="http://schemas.microsoft.com/office/drawing/2014/main" id="{41112DC2-6942-7C0C-3E41-B29326E889EB}"/>
                </a:ext>
              </a:extLst>
            </p:cNvPr>
            <p:cNvSpPr>
              <a:spLocks noChangeArrowheads="1"/>
            </p:cNvSpPr>
            <p:nvPr/>
          </p:nvSpPr>
          <p:spPr bwMode="auto">
            <a:xfrm>
              <a:off x="2925" y="2523"/>
              <a:ext cx="2400" cy="95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2400" dirty="0">
                  <a:solidFill>
                    <a:schemeClr val="accent6"/>
                  </a:solidFill>
                  <a:latin typeface="Times New Roman" panose="02020603050405020304" pitchFamily="18" charset="0"/>
                </a:rPr>
                <a:t>$ 50 M</a:t>
              </a:r>
            </a:p>
          </p:txBody>
        </p:sp>
        <p:sp>
          <p:nvSpPr>
            <p:cNvPr id="40966" name="Rectangle 13">
              <a:extLst>
                <a:ext uri="{FF2B5EF4-FFF2-40B4-BE49-F238E27FC236}">
                  <a16:creationId xmlns:a16="http://schemas.microsoft.com/office/drawing/2014/main" id="{6CBC0A58-7EDD-DC53-5EB4-E9EAB87E621E}"/>
                </a:ext>
              </a:extLst>
            </p:cNvPr>
            <p:cNvSpPr>
              <a:spLocks noChangeArrowheads="1"/>
            </p:cNvSpPr>
            <p:nvPr/>
          </p:nvSpPr>
          <p:spPr bwMode="auto">
            <a:xfrm>
              <a:off x="2925" y="1570"/>
              <a:ext cx="2400" cy="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2400" dirty="0">
                  <a:solidFill>
                    <a:schemeClr val="accent6"/>
                  </a:solidFill>
                  <a:latin typeface="+mn-lt"/>
                </a:rPr>
                <a:t>$ 50 M</a:t>
              </a:r>
            </a:p>
          </p:txBody>
        </p:sp>
        <p:sp>
          <p:nvSpPr>
            <p:cNvPr id="40967" name="Line 14">
              <a:extLst>
                <a:ext uri="{FF2B5EF4-FFF2-40B4-BE49-F238E27FC236}">
                  <a16:creationId xmlns:a16="http://schemas.microsoft.com/office/drawing/2014/main" id="{5E35A753-B55E-237C-6AA5-8EAB3E73277B}"/>
                </a:ext>
              </a:extLst>
            </p:cNvPr>
            <p:cNvSpPr>
              <a:spLocks noChangeShapeType="1"/>
            </p:cNvSpPr>
            <p:nvPr/>
          </p:nvSpPr>
          <p:spPr bwMode="auto">
            <a:xfrm>
              <a:off x="2925" y="1570"/>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0968" name="Line 15">
              <a:extLst>
                <a:ext uri="{FF2B5EF4-FFF2-40B4-BE49-F238E27FC236}">
                  <a16:creationId xmlns:a16="http://schemas.microsoft.com/office/drawing/2014/main" id="{1B7B7A5C-B7B8-1977-7A36-56D0D48FD2B2}"/>
                </a:ext>
              </a:extLst>
            </p:cNvPr>
            <p:cNvSpPr>
              <a:spLocks noChangeShapeType="1"/>
            </p:cNvSpPr>
            <p:nvPr/>
          </p:nvSpPr>
          <p:spPr bwMode="auto">
            <a:xfrm>
              <a:off x="2925" y="2523"/>
              <a:ext cx="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0969" name="Line 16">
              <a:extLst>
                <a:ext uri="{FF2B5EF4-FFF2-40B4-BE49-F238E27FC236}">
                  <a16:creationId xmlns:a16="http://schemas.microsoft.com/office/drawing/2014/main" id="{36F3DF51-E37B-30AC-3384-051612F17C1F}"/>
                </a:ext>
              </a:extLst>
            </p:cNvPr>
            <p:cNvSpPr>
              <a:spLocks noChangeShapeType="1"/>
            </p:cNvSpPr>
            <p:nvPr/>
          </p:nvSpPr>
          <p:spPr bwMode="auto">
            <a:xfrm>
              <a:off x="2925" y="3475"/>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0970" name="Line 17">
              <a:extLst>
                <a:ext uri="{FF2B5EF4-FFF2-40B4-BE49-F238E27FC236}">
                  <a16:creationId xmlns:a16="http://schemas.microsoft.com/office/drawing/2014/main" id="{A1674916-3E8A-84CC-CFF7-3838157D3B7A}"/>
                </a:ext>
              </a:extLst>
            </p:cNvPr>
            <p:cNvSpPr>
              <a:spLocks noChangeShapeType="1"/>
            </p:cNvSpPr>
            <p:nvPr/>
          </p:nvSpPr>
          <p:spPr bwMode="auto">
            <a:xfrm>
              <a:off x="2925"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0971" name="Line 18">
              <a:extLst>
                <a:ext uri="{FF2B5EF4-FFF2-40B4-BE49-F238E27FC236}">
                  <a16:creationId xmlns:a16="http://schemas.microsoft.com/office/drawing/2014/main" id="{09F56280-6C4F-4E93-32AD-7D741D644047}"/>
                </a:ext>
              </a:extLst>
            </p:cNvPr>
            <p:cNvSpPr>
              <a:spLocks noChangeShapeType="1"/>
            </p:cNvSpPr>
            <p:nvPr/>
          </p:nvSpPr>
          <p:spPr bwMode="auto">
            <a:xfrm>
              <a:off x="5325"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50595CE-CBDC-EE9E-FF0F-AB860FFB10A8}"/>
              </a:ext>
            </a:extLst>
          </p:cNvPr>
          <p:cNvSpPr>
            <a:spLocks noGrp="1" noChangeArrowheads="1"/>
          </p:cNvSpPr>
          <p:nvPr>
            <p:ph type="title" sz="quarter"/>
          </p:nvPr>
        </p:nvSpPr>
        <p:spPr>
          <a:xfrm>
            <a:off x="685800" y="620688"/>
            <a:ext cx="7772400" cy="1379538"/>
          </a:xfrm>
          <a:noFill/>
        </p:spPr>
        <p:txBody>
          <a:bodyPr lIns="92075" tIns="46038" rIns="92075" bIns="46038"/>
          <a:lstStyle/>
          <a:p>
            <a:pPr eaLnBrk="1" hangingPunct="1"/>
            <a:r>
              <a:rPr lang="pt-BR" altLang="pt-BR" sz="2800" b="1" dirty="0">
                <a:solidFill>
                  <a:srgbClr val="C00000"/>
                </a:solidFill>
                <a:latin typeface="+mn-lt"/>
              </a:rPr>
              <a:t>Prêmios</a:t>
            </a:r>
            <a:br>
              <a:rPr lang="en-US" altLang="pt-BR" sz="4000" dirty="0"/>
            </a:br>
            <a:br>
              <a:rPr lang="en-US" altLang="pt-BR" sz="4000" dirty="0">
                <a:solidFill>
                  <a:schemeClr val="bg1"/>
                </a:solidFill>
              </a:rPr>
            </a:br>
            <a:r>
              <a:rPr lang="pt-BR" altLang="pt-BR" sz="2400" b="1" dirty="0">
                <a:solidFill>
                  <a:srgbClr val="31CB64"/>
                </a:solidFill>
                <a:latin typeface="+mn-lt"/>
              </a:rPr>
              <a:t>Proporcional</a:t>
            </a:r>
            <a:r>
              <a:rPr lang="pt-BR" altLang="pt-BR" sz="2400" b="1" dirty="0">
                <a:solidFill>
                  <a:schemeClr val="bg1"/>
                </a:solidFill>
                <a:latin typeface="+mn-lt"/>
              </a:rPr>
              <a:t>                 </a:t>
            </a:r>
            <a:r>
              <a:rPr lang="pt-BR" altLang="pt-BR" sz="2400" b="1" dirty="0">
                <a:solidFill>
                  <a:srgbClr val="31CB64"/>
                </a:solidFill>
                <a:latin typeface="+mn-lt"/>
              </a:rPr>
              <a:t>Não Proporcional</a:t>
            </a:r>
          </a:p>
        </p:txBody>
      </p:sp>
      <p:grpSp>
        <p:nvGrpSpPr>
          <p:cNvPr id="43011" name="Group 3">
            <a:extLst>
              <a:ext uri="{FF2B5EF4-FFF2-40B4-BE49-F238E27FC236}">
                <a16:creationId xmlns:a16="http://schemas.microsoft.com/office/drawing/2014/main" id="{C84D9C8F-1625-EE20-5488-3CC0A3664FB8}"/>
              </a:ext>
            </a:extLst>
          </p:cNvPr>
          <p:cNvGrpSpPr>
            <a:grpSpLocks/>
          </p:cNvGrpSpPr>
          <p:nvPr/>
        </p:nvGrpSpPr>
        <p:grpSpPr bwMode="auto">
          <a:xfrm>
            <a:off x="712670" y="2276475"/>
            <a:ext cx="3810000" cy="3024188"/>
            <a:chOff x="432" y="1570"/>
            <a:chExt cx="2400" cy="1905"/>
          </a:xfrm>
        </p:grpSpPr>
        <p:sp>
          <p:nvSpPr>
            <p:cNvPr id="43020" name="Rectangle 4">
              <a:extLst>
                <a:ext uri="{FF2B5EF4-FFF2-40B4-BE49-F238E27FC236}">
                  <a16:creationId xmlns:a16="http://schemas.microsoft.com/office/drawing/2014/main" id="{F52F2AB7-8237-613C-772C-6F8DB0CCA582}"/>
                </a:ext>
              </a:extLst>
            </p:cNvPr>
            <p:cNvSpPr>
              <a:spLocks noChangeArrowheads="1"/>
            </p:cNvSpPr>
            <p:nvPr/>
          </p:nvSpPr>
          <p:spPr bwMode="auto">
            <a:xfrm>
              <a:off x="1632" y="1570"/>
              <a:ext cx="1200" cy="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2400" dirty="0">
                  <a:solidFill>
                    <a:schemeClr val="accent6"/>
                  </a:solidFill>
                  <a:latin typeface="Times New Roman" panose="02020603050405020304" pitchFamily="18" charset="0"/>
                </a:rPr>
                <a:t>$ 50 M</a:t>
              </a:r>
            </a:p>
            <a:p>
              <a:pPr algn="ctr" eaLnBrk="1" hangingPunct="1">
                <a:buFontTx/>
                <a:buNone/>
              </a:pPr>
              <a:r>
                <a:rPr lang="pt-BR" altLang="pt-BR" sz="1600" dirty="0">
                  <a:solidFill>
                    <a:schemeClr val="accent6"/>
                  </a:solidFill>
                  <a:latin typeface="Times New Roman" panose="02020603050405020304" pitchFamily="18" charset="0"/>
                </a:rPr>
                <a:t>Risco</a:t>
              </a:r>
              <a:endParaRPr lang="pt-BR" altLang="pt-BR" sz="2400" dirty="0">
                <a:solidFill>
                  <a:schemeClr val="accent6"/>
                </a:solidFill>
                <a:latin typeface="Times New Roman" panose="02020603050405020304" pitchFamily="18" charset="0"/>
              </a:endParaRPr>
            </a:p>
            <a:p>
              <a:pPr algn="ctr" eaLnBrk="1" hangingPunct="1">
                <a:buFontTx/>
                <a:buNone/>
              </a:pPr>
              <a:endParaRPr lang="en-US" altLang="pt-BR" sz="2400" dirty="0">
                <a:solidFill>
                  <a:schemeClr val="accent6"/>
                </a:solidFill>
                <a:latin typeface="Times New Roman" panose="02020603050405020304" pitchFamily="18" charset="0"/>
              </a:endParaRPr>
            </a:p>
            <a:p>
              <a:pPr algn="ctr" eaLnBrk="1" hangingPunct="1">
                <a:buFontTx/>
                <a:buNone/>
              </a:pPr>
              <a:endParaRPr lang="en-US" altLang="pt-BR" sz="2400" dirty="0">
                <a:solidFill>
                  <a:schemeClr val="accent6"/>
                </a:solidFill>
                <a:latin typeface="Times New Roman" panose="02020603050405020304" pitchFamily="18" charset="0"/>
              </a:endParaRPr>
            </a:p>
            <a:p>
              <a:pPr algn="ctr" eaLnBrk="1" hangingPunct="1">
                <a:buFontTx/>
                <a:buNone/>
              </a:pPr>
              <a:r>
                <a:rPr lang="en-US" altLang="pt-BR" sz="2400" dirty="0">
                  <a:solidFill>
                    <a:schemeClr val="accent6"/>
                  </a:solidFill>
                  <a:latin typeface="Times New Roman" panose="02020603050405020304" pitchFamily="18" charset="0"/>
                </a:rPr>
                <a:t>$ 25.000</a:t>
              </a:r>
            </a:p>
          </p:txBody>
        </p:sp>
        <p:sp>
          <p:nvSpPr>
            <p:cNvPr id="43021" name="Rectangle 5">
              <a:extLst>
                <a:ext uri="{FF2B5EF4-FFF2-40B4-BE49-F238E27FC236}">
                  <a16:creationId xmlns:a16="http://schemas.microsoft.com/office/drawing/2014/main" id="{2B55A537-AD74-94AA-DB2C-B96A8715B0B4}"/>
                </a:ext>
              </a:extLst>
            </p:cNvPr>
            <p:cNvSpPr>
              <a:spLocks noChangeArrowheads="1"/>
            </p:cNvSpPr>
            <p:nvPr/>
          </p:nvSpPr>
          <p:spPr bwMode="auto">
            <a:xfrm>
              <a:off x="432" y="1570"/>
              <a:ext cx="1200" cy="190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2400" dirty="0">
                  <a:solidFill>
                    <a:schemeClr val="accent6"/>
                  </a:solidFill>
                  <a:latin typeface="Times New Roman" panose="02020603050405020304" pitchFamily="18" charset="0"/>
                </a:rPr>
                <a:t>$ 50 M</a:t>
              </a:r>
            </a:p>
            <a:p>
              <a:pPr algn="ctr" eaLnBrk="1" hangingPunct="1">
                <a:buFontTx/>
                <a:buNone/>
              </a:pPr>
              <a:r>
                <a:rPr lang="pt-BR" altLang="pt-BR" sz="1600" dirty="0">
                  <a:solidFill>
                    <a:schemeClr val="accent6"/>
                  </a:solidFill>
                  <a:latin typeface="Times New Roman" panose="02020603050405020304" pitchFamily="18" charset="0"/>
                </a:rPr>
                <a:t>Risco</a:t>
              </a:r>
            </a:p>
            <a:p>
              <a:pPr algn="ctr" eaLnBrk="1" hangingPunct="1">
                <a:buFontTx/>
                <a:buNone/>
              </a:pPr>
              <a:endParaRPr lang="en-US" altLang="pt-BR" sz="2400" dirty="0">
                <a:solidFill>
                  <a:schemeClr val="accent6"/>
                </a:solidFill>
                <a:latin typeface="Times New Roman" panose="02020603050405020304" pitchFamily="18" charset="0"/>
              </a:endParaRPr>
            </a:p>
            <a:p>
              <a:pPr algn="ctr" eaLnBrk="1" hangingPunct="1">
                <a:buFontTx/>
                <a:buNone/>
              </a:pPr>
              <a:endParaRPr lang="en-US" altLang="pt-BR" sz="2400" dirty="0">
                <a:solidFill>
                  <a:schemeClr val="accent6"/>
                </a:solidFill>
                <a:latin typeface="Times New Roman" panose="02020603050405020304" pitchFamily="18" charset="0"/>
              </a:endParaRPr>
            </a:p>
            <a:p>
              <a:pPr algn="ctr" eaLnBrk="1" hangingPunct="1">
                <a:buFontTx/>
                <a:buNone/>
              </a:pPr>
              <a:r>
                <a:rPr lang="en-US" altLang="pt-BR" sz="2400" dirty="0">
                  <a:solidFill>
                    <a:schemeClr val="accent6"/>
                  </a:solidFill>
                  <a:latin typeface="Times New Roman" panose="02020603050405020304" pitchFamily="18" charset="0"/>
                </a:rPr>
                <a:t>$ 25.000</a:t>
              </a:r>
            </a:p>
          </p:txBody>
        </p:sp>
        <p:sp>
          <p:nvSpPr>
            <p:cNvPr id="43022" name="Line 6">
              <a:extLst>
                <a:ext uri="{FF2B5EF4-FFF2-40B4-BE49-F238E27FC236}">
                  <a16:creationId xmlns:a16="http://schemas.microsoft.com/office/drawing/2014/main" id="{8238D269-5497-8BCC-5F1A-5702E1A844A1}"/>
                </a:ext>
              </a:extLst>
            </p:cNvPr>
            <p:cNvSpPr>
              <a:spLocks noChangeShapeType="1"/>
            </p:cNvSpPr>
            <p:nvPr/>
          </p:nvSpPr>
          <p:spPr bwMode="auto">
            <a:xfrm>
              <a:off x="432" y="1570"/>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3023" name="Line 7">
              <a:extLst>
                <a:ext uri="{FF2B5EF4-FFF2-40B4-BE49-F238E27FC236}">
                  <a16:creationId xmlns:a16="http://schemas.microsoft.com/office/drawing/2014/main" id="{1481E78E-1043-D8D2-FB8D-8D8C9AC2DCB1}"/>
                </a:ext>
              </a:extLst>
            </p:cNvPr>
            <p:cNvSpPr>
              <a:spLocks noChangeShapeType="1"/>
            </p:cNvSpPr>
            <p:nvPr/>
          </p:nvSpPr>
          <p:spPr bwMode="auto">
            <a:xfrm>
              <a:off x="432" y="3475"/>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3024" name="Line 8">
              <a:extLst>
                <a:ext uri="{FF2B5EF4-FFF2-40B4-BE49-F238E27FC236}">
                  <a16:creationId xmlns:a16="http://schemas.microsoft.com/office/drawing/2014/main" id="{0287D0B8-56AE-F5A9-5080-4BEC83A8F0C6}"/>
                </a:ext>
              </a:extLst>
            </p:cNvPr>
            <p:cNvSpPr>
              <a:spLocks noChangeShapeType="1"/>
            </p:cNvSpPr>
            <p:nvPr/>
          </p:nvSpPr>
          <p:spPr bwMode="auto">
            <a:xfrm>
              <a:off x="432"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3025" name="Line 9">
              <a:extLst>
                <a:ext uri="{FF2B5EF4-FFF2-40B4-BE49-F238E27FC236}">
                  <a16:creationId xmlns:a16="http://schemas.microsoft.com/office/drawing/2014/main" id="{BF3894F2-EE55-293A-F8E5-BECC8BA8889E}"/>
                </a:ext>
              </a:extLst>
            </p:cNvPr>
            <p:cNvSpPr>
              <a:spLocks noChangeShapeType="1"/>
            </p:cNvSpPr>
            <p:nvPr/>
          </p:nvSpPr>
          <p:spPr bwMode="auto">
            <a:xfrm>
              <a:off x="1632" y="1570"/>
              <a:ext cx="0" cy="190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3026" name="Line 10">
              <a:extLst>
                <a:ext uri="{FF2B5EF4-FFF2-40B4-BE49-F238E27FC236}">
                  <a16:creationId xmlns:a16="http://schemas.microsoft.com/office/drawing/2014/main" id="{8B342033-B7A6-D656-1F1D-4EDC83F2FE1E}"/>
                </a:ext>
              </a:extLst>
            </p:cNvPr>
            <p:cNvSpPr>
              <a:spLocks noChangeShapeType="1"/>
            </p:cNvSpPr>
            <p:nvPr/>
          </p:nvSpPr>
          <p:spPr bwMode="auto">
            <a:xfrm>
              <a:off x="2832"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grpSp>
      <p:grpSp>
        <p:nvGrpSpPr>
          <p:cNvPr id="43012" name="Group 11">
            <a:extLst>
              <a:ext uri="{FF2B5EF4-FFF2-40B4-BE49-F238E27FC236}">
                <a16:creationId xmlns:a16="http://schemas.microsoft.com/office/drawing/2014/main" id="{0C8DEF70-C92F-7183-F95A-C91D8C481E2F}"/>
              </a:ext>
            </a:extLst>
          </p:cNvPr>
          <p:cNvGrpSpPr>
            <a:grpSpLocks/>
          </p:cNvGrpSpPr>
          <p:nvPr/>
        </p:nvGrpSpPr>
        <p:grpSpPr bwMode="auto">
          <a:xfrm>
            <a:off x="4643438" y="2276475"/>
            <a:ext cx="3810000" cy="3024188"/>
            <a:chOff x="2925" y="1570"/>
            <a:chExt cx="2400" cy="1905"/>
          </a:xfrm>
        </p:grpSpPr>
        <p:sp>
          <p:nvSpPr>
            <p:cNvPr id="43013" name="Rectangle 12">
              <a:extLst>
                <a:ext uri="{FF2B5EF4-FFF2-40B4-BE49-F238E27FC236}">
                  <a16:creationId xmlns:a16="http://schemas.microsoft.com/office/drawing/2014/main" id="{4C14CA72-569B-F615-10B9-843EE52B7312}"/>
                </a:ext>
              </a:extLst>
            </p:cNvPr>
            <p:cNvSpPr>
              <a:spLocks noChangeArrowheads="1"/>
            </p:cNvSpPr>
            <p:nvPr/>
          </p:nvSpPr>
          <p:spPr bwMode="auto">
            <a:xfrm>
              <a:off x="2925" y="2523"/>
              <a:ext cx="2400" cy="95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2400" dirty="0">
                  <a:solidFill>
                    <a:schemeClr val="accent6"/>
                  </a:solidFill>
                  <a:latin typeface="Times New Roman" panose="02020603050405020304" pitchFamily="18" charset="0"/>
                </a:rPr>
                <a:t>$ 50 M</a:t>
              </a:r>
            </a:p>
            <a:p>
              <a:pPr algn="ctr" eaLnBrk="1" hangingPunct="1">
                <a:buFontTx/>
                <a:buNone/>
              </a:pPr>
              <a:r>
                <a:rPr lang="pt-BR" altLang="pt-BR" sz="1600" dirty="0">
                  <a:solidFill>
                    <a:schemeClr val="accent6"/>
                  </a:solidFill>
                  <a:latin typeface="Times New Roman" panose="02020603050405020304" pitchFamily="18" charset="0"/>
                </a:rPr>
                <a:t>Risco</a:t>
              </a:r>
            </a:p>
            <a:p>
              <a:pPr algn="ctr" eaLnBrk="1" hangingPunct="1">
                <a:buFontTx/>
                <a:buNone/>
              </a:pPr>
              <a:endParaRPr lang="en-US" altLang="pt-BR" sz="1600" dirty="0">
                <a:solidFill>
                  <a:schemeClr val="accent6"/>
                </a:solidFill>
                <a:latin typeface="Times New Roman" panose="02020603050405020304" pitchFamily="18" charset="0"/>
              </a:endParaRPr>
            </a:p>
            <a:p>
              <a:pPr algn="ctr" eaLnBrk="1" hangingPunct="1">
                <a:buFontTx/>
                <a:buNone/>
              </a:pPr>
              <a:r>
                <a:rPr lang="en-US" altLang="pt-BR" sz="2400" dirty="0">
                  <a:solidFill>
                    <a:schemeClr val="accent6"/>
                  </a:solidFill>
                  <a:latin typeface="Times New Roman" panose="02020603050405020304" pitchFamily="18" charset="0"/>
                </a:rPr>
                <a:t>R$ 45.000</a:t>
              </a:r>
            </a:p>
          </p:txBody>
        </p:sp>
        <p:sp>
          <p:nvSpPr>
            <p:cNvPr id="43014" name="Rectangle 13">
              <a:extLst>
                <a:ext uri="{FF2B5EF4-FFF2-40B4-BE49-F238E27FC236}">
                  <a16:creationId xmlns:a16="http://schemas.microsoft.com/office/drawing/2014/main" id="{16911A04-9939-685F-9F3F-ED3897AF8207}"/>
                </a:ext>
              </a:extLst>
            </p:cNvPr>
            <p:cNvSpPr>
              <a:spLocks noChangeArrowheads="1"/>
            </p:cNvSpPr>
            <p:nvPr/>
          </p:nvSpPr>
          <p:spPr bwMode="auto">
            <a:xfrm>
              <a:off x="2925" y="1570"/>
              <a:ext cx="2400" cy="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2400" dirty="0">
                  <a:solidFill>
                    <a:schemeClr val="accent6"/>
                  </a:solidFill>
                  <a:latin typeface="Times New Roman" panose="02020603050405020304" pitchFamily="18" charset="0"/>
                </a:rPr>
                <a:t>$ 50 M</a:t>
              </a:r>
            </a:p>
            <a:p>
              <a:pPr algn="ctr" eaLnBrk="1" hangingPunct="1">
                <a:buFontTx/>
                <a:buNone/>
              </a:pPr>
              <a:r>
                <a:rPr lang="pt-BR" altLang="pt-BR" sz="1600" dirty="0">
                  <a:solidFill>
                    <a:schemeClr val="accent6"/>
                  </a:solidFill>
                  <a:latin typeface="Times New Roman" panose="02020603050405020304" pitchFamily="18" charset="0"/>
                </a:rPr>
                <a:t>Risco</a:t>
              </a:r>
            </a:p>
            <a:p>
              <a:pPr algn="ctr" eaLnBrk="1" hangingPunct="1">
                <a:buFontTx/>
                <a:buNone/>
              </a:pPr>
              <a:endParaRPr lang="en-US" altLang="pt-BR" sz="1600" dirty="0">
                <a:solidFill>
                  <a:schemeClr val="accent6"/>
                </a:solidFill>
                <a:latin typeface="Times New Roman" panose="02020603050405020304" pitchFamily="18" charset="0"/>
              </a:endParaRPr>
            </a:p>
            <a:p>
              <a:pPr algn="ctr" eaLnBrk="1" hangingPunct="1">
                <a:buFontTx/>
                <a:buNone/>
              </a:pPr>
              <a:r>
                <a:rPr lang="en-US" altLang="pt-BR" sz="2400" dirty="0">
                  <a:solidFill>
                    <a:schemeClr val="accent6"/>
                  </a:solidFill>
                  <a:latin typeface="Times New Roman" panose="02020603050405020304" pitchFamily="18" charset="0"/>
                </a:rPr>
                <a:t>R$ 5.000</a:t>
              </a:r>
            </a:p>
          </p:txBody>
        </p:sp>
        <p:sp>
          <p:nvSpPr>
            <p:cNvPr id="43015" name="Line 14">
              <a:extLst>
                <a:ext uri="{FF2B5EF4-FFF2-40B4-BE49-F238E27FC236}">
                  <a16:creationId xmlns:a16="http://schemas.microsoft.com/office/drawing/2014/main" id="{F6CA05B0-B812-375A-F97F-1672C4A475E2}"/>
                </a:ext>
              </a:extLst>
            </p:cNvPr>
            <p:cNvSpPr>
              <a:spLocks noChangeShapeType="1"/>
            </p:cNvSpPr>
            <p:nvPr/>
          </p:nvSpPr>
          <p:spPr bwMode="auto">
            <a:xfrm>
              <a:off x="2925" y="1570"/>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3016" name="Line 15">
              <a:extLst>
                <a:ext uri="{FF2B5EF4-FFF2-40B4-BE49-F238E27FC236}">
                  <a16:creationId xmlns:a16="http://schemas.microsoft.com/office/drawing/2014/main" id="{6C700339-603D-AF30-424D-DC557C56A91C}"/>
                </a:ext>
              </a:extLst>
            </p:cNvPr>
            <p:cNvSpPr>
              <a:spLocks noChangeShapeType="1"/>
            </p:cNvSpPr>
            <p:nvPr/>
          </p:nvSpPr>
          <p:spPr bwMode="auto">
            <a:xfrm>
              <a:off x="2925" y="2523"/>
              <a:ext cx="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3017" name="Line 16">
              <a:extLst>
                <a:ext uri="{FF2B5EF4-FFF2-40B4-BE49-F238E27FC236}">
                  <a16:creationId xmlns:a16="http://schemas.microsoft.com/office/drawing/2014/main" id="{221B0CC1-5A6A-F23E-F134-18D32F2F65D6}"/>
                </a:ext>
              </a:extLst>
            </p:cNvPr>
            <p:cNvSpPr>
              <a:spLocks noChangeShapeType="1"/>
            </p:cNvSpPr>
            <p:nvPr/>
          </p:nvSpPr>
          <p:spPr bwMode="auto">
            <a:xfrm>
              <a:off x="2925" y="3475"/>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3018" name="Line 17">
              <a:extLst>
                <a:ext uri="{FF2B5EF4-FFF2-40B4-BE49-F238E27FC236}">
                  <a16:creationId xmlns:a16="http://schemas.microsoft.com/office/drawing/2014/main" id="{E291C14F-4586-A750-5D16-280E66326E51}"/>
                </a:ext>
              </a:extLst>
            </p:cNvPr>
            <p:cNvSpPr>
              <a:spLocks noChangeShapeType="1"/>
            </p:cNvSpPr>
            <p:nvPr/>
          </p:nvSpPr>
          <p:spPr bwMode="auto">
            <a:xfrm>
              <a:off x="2925"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3019" name="Line 18">
              <a:extLst>
                <a:ext uri="{FF2B5EF4-FFF2-40B4-BE49-F238E27FC236}">
                  <a16:creationId xmlns:a16="http://schemas.microsoft.com/office/drawing/2014/main" id="{8E0F9110-436E-F586-7A34-8B5F473F579C}"/>
                </a:ext>
              </a:extLst>
            </p:cNvPr>
            <p:cNvSpPr>
              <a:spLocks noChangeShapeType="1"/>
            </p:cNvSpPr>
            <p:nvPr/>
          </p:nvSpPr>
          <p:spPr bwMode="auto">
            <a:xfrm>
              <a:off x="5325"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0011B2D2-EA2B-0EFD-9CE6-9EFFDE76D12B}"/>
              </a:ext>
            </a:extLst>
          </p:cNvPr>
          <p:cNvSpPr>
            <a:spLocks noGrp="1" noChangeArrowheads="1"/>
          </p:cNvSpPr>
          <p:nvPr>
            <p:ph type="title" sz="quarter"/>
          </p:nvPr>
        </p:nvSpPr>
        <p:spPr>
          <a:xfrm>
            <a:off x="757238" y="547687"/>
            <a:ext cx="7772400" cy="1728787"/>
          </a:xfrm>
          <a:noFill/>
        </p:spPr>
        <p:txBody>
          <a:bodyPr lIns="92075" tIns="46038" rIns="92075" bIns="46038"/>
          <a:lstStyle/>
          <a:p>
            <a:pPr eaLnBrk="1" hangingPunct="1">
              <a:spcBef>
                <a:spcPct val="100000"/>
              </a:spcBef>
            </a:pPr>
            <a:r>
              <a:rPr lang="pt-BR" altLang="pt-BR" sz="2800" b="1" dirty="0">
                <a:solidFill>
                  <a:srgbClr val="C00000"/>
                </a:solidFill>
              </a:rPr>
              <a:t>Sinistro = 1 M</a:t>
            </a:r>
            <a:br>
              <a:rPr lang="pt-BR" altLang="pt-BR" sz="2400" b="1" dirty="0">
                <a:solidFill>
                  <a:srgbClr val="C00000"/>
                </a:solidFill>
              </a:rPr>
            </a:br>
            <a:br>
              <a:rPr lang="pt-BR" altLang="pt-BR" sz="2400" dirty="0"/>
            </a:br>
            <a:r>
              <a:rPr lang="pt-BR" altLang="pt-BR" sz="2400" b="1" dirty="0">
                <a:solidFill>
                  <a:srgbClr val="31CB64"/>
                </a:solidFill>
                <a:latin typeface="+mn-lt"/>
              </a:rPr>
              <a:t>Proporcional</a:t>
            </a:r>
            <a:r>
              <a:rPr lang="pt-BR" altLang="pt-BR" sz="2400" b="1" dirty="0">
                <a:solidFill>
                  <a:schemeClr val="bg1"/>
                </a:solidFill>
                <a:latin typeface="+mn-lt"/>
              </a:rPr>
              <a:t>                  </a:t>
            </a:r>
            <a:r>
              <a:rPr lang="pt-BR" altLang="pt-BR" sz="2400" b="1" dirty="0">
                <a:solidFill>
                  <a:srgbClr val="31CB64"/>
                </a:solidFill>
                <a:latin typeface="+mn-lt"/>
              </a:rPr>
              <a:t>Não Proporcional</a:t>
            </a:r>
            <a:br>
              <a:rPr lang="pt-BR" altLang="pt-BR" sz="2400" b="1" dirty="0">
                <a:solidFill>
                  <a:srgbClr val="31CB64"/>
                </a:solidFill>
                <a:latin typeface="+mn-lt"/>
              </a:rPr>
            </a:br>
            <a:r>
              <a:rPr lang="pt-BR" altLang="pt-BR" sz="2400" b="1" dirty="0">
                <a:solidFill>
                  <a:srgbClr val="31CB64"/>
                </a:solidFill>
                <a:latin typeface="+mn-lt"/>
              </a:rPr>
              <a:t> </a:t>
            </a:r>
            <a:r>
              <a:rPr lang="pt-BR" altLang="pt-BR" sz="2400" dirty="0">
                <a:solidFill>
                  <a:srgbClr val="31CB64"/>
                </a:solidFill>
                <a:latin typeface="+mn-lt"/>
              </a:rPr>
              <a:t>Cota Parte                        Excesso de Danos  </a:t>
            </a:r>
          </a:p>
        </p:txBody>
      </p:sp>
      <p:grpSp>
        <p:nvGrpSpPr>
          <p:cNvPr id="45059" name="Group 3">
            <a:extLst>
              <a:ext uri="{FF2B5EF4-FFF2-40B4-BE49-F238E27FC236}">
                <a16:creationId xmlns:a16="http://schemas.microsoft.com/office/drawing/2014/main" id="{DECD800A-2EBB-3B08-412D-CA8F719FC139}"/>
              </a:ext>
            </a:extLst>
          </p:cNvPr>
          <p:cNvGrpSpPr>
            <a:grpSpLocks/>
          </p:cNvGrpSpPr>
          <p:nvPr/>
        </p:nvGrpSpPr>
        <p:grpSpPr bwMode="auto">
          <a:xfrm>
            <a:off x="712112" y="2420888"/>
            <a:ext cx="3810000" cy="3024188"/>
            <a:chOff x="431" y="1570"/>
            <a:chExt cx="2400" cy="1905"/>
          </a:xfrm>
        </p:grpSpPr>
        <p:sp>
          <p:nvSpPr>
            <p:cNvPr id="45070" name="Rectangle 4">
              <a:extLst>
                <a:ext uri="{FF2B5EF4-FFF2-40B4-BE49-F238E27FC236}">
                  <a16:creationId xmlns:a16="http://schemas.microsoft.com/office/drawing/2014/main" id="{C04ADB42-D82B-1570-B1AB-2EB5C6B1EFF1}"/>
                </a:ext>
              </a:extLst>
            </p:cNvPr>
            <p:cNvSpPr>
              <a:spLocks noChangeArrowheads="1"/>
            </p:cNvSpPr>
            <p:nvPr/>
          </p:nvSpPr>
          <p:spPr bwMode="auto">
            <a:xfrm>
              <a:off x="1631" y="3113"/>
              <a:ext cx="1200" cy="362"/>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1600" b="1" dirty="0">
                  <a:solidFill>
                    <a:schemeClr val="accent6"/>
                  </a:solidFill>
                  <a:latin typeface="Times New Roman" panose="02020603050405020304" pitchFamily="18" charset="0"/>
                </a:rPr>
                <a:t>$ 500.000</a:t>
              </a:r>
            </a:p>
          </p:txBody>
        </p:sp>
        <p:sp>
          <p:nvSpPr>
            <p:cNvPr id="45071" name="Rectangle 5">
              <a:extLst>
                <a:ext uri="{FF2B5EF4-FFF2-40B4-BE49-F238E27FC236}">
                  <a16:creationId xmlns:a16="http://schemas.microsoft.com/office/drawing/2014/main" id="{48FC5A3F-7E71-86C4-88DF-A2ACDC594EB9}"/>
                </a:ext>
              </a:extLst>
            </p:cNvPr>
            <p:cNvSpPr>
              <a:spLocks noChangeArrowheads="1"/>
            </p:cNvSpPr>
            <p:nvPr/>
          </p:nvSpPr>
          <p:spPr bwMode="auto">
            <a:xfrm>
              <a:off x="435" y="3113"/>
              <a:ext cx="1200" cy="362"/>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1600" b="1" dirty="0">
                  <a:solidFill>
                    <a:schemeClr val="accent6"/>
                  </a:solidFill>
                  <a:latin typeface="Times New Roman" panose="02020603050405020304" pitchFamily="18" charset="0"/>
                </a:rPr>
                <a:t>$ 500.000</a:t>
              </a:r>
            </a:p>
          </p:txBody>
        </p:sp>
        <p:sp>
          <p:nvSpPr>
            <p:cNvPr id="45072" name="Rectangle 6">
              <a:extLst>
                <a:ext uri="{FF2B5EF4-FFF2-40B4-BE49-F238E27FC236}">
                  <a16:creationId xmlns:a16="http://schemas.microsoft.com/office/drawing/2014/main" id="{EC30212E-7BD1-AC36-8856-767B47F55BDD}"/>
                </a:ext>
              </a:extLst>
            </p:cNvPr>
            <p:cNvSpPr>
              <a:spLocks noChangeArrowheads="1"/>
            </p:cNvSpPr>
            <p:nvPr/>
          </p:nvSpPr>
          <p:spPr bwMode="auto">
            <a:xfrm>
              <a:off x="1631" y="1570"/>
              <a:ext cx="1200" cy="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pt-BR" altLang="pt-BR" sz="2400" dirty="0">
                  <a:solidFill>
                    <a:schemeClr val="accent6"/>
                  </a:solidFill>
                  <a:latin typeface="Times New Roman" panose="02020603050405020304" pitchFamily="18" charset="0"/>
                </a:rPr>
                <a:t>$ 50 M</a:t>
              </a:r>
            </a:p>
            <a:p>
              <a:pPr algn="ctr" eaLnBrk="1" hangingPunct="1">
                <a:buFontTx/>
                <a:buNone/>
              </a:pPr>
              <a:r>
                <a:rPr lang="pt-BR" altLang="pt-BR" sz="1600" dirty="0">
                  <a:solidFill>
                    <a:schemeClr val="accent6"/>
                  </a:solidFill>
                  <a:latin typeface="Times New Roman" panose="02020603050405020304" pitchFamily="18" charset="0"/>
                </a:rPr>
                <a:t>Risco</a:t>
              </a:r>
              <a:endParaRPr lang="pt-BR" altLang="pt-BR" sz="2400" dirty="0">
                <a:solidFill>
                  <a:schemeClr val="accent6"/>
                </a:solidFill>
                <a:latin typeface="Times New Roman" panose="02020603050405020304" pitchFamily="18" charset="0"/>
              </a:endParaRPr>
            </a:p>
            <a:p>
              <a:pPr algn="ctr" eaLnBrk="1" hangingPunct="1">
                <a:buFontTx/>
                <a:buNone/>
              </a:pPr>
              <a:r>
                <a:rPr lang="pt-BR" altLang="pt-BR" sz="2400" dirty="0">
                  <a:solidFill>
                    <a:schemeClr val="accent6"/>
                  </a:solidFill>
                  <a:latin typeface="Times New Roman" panose="02020603050405020304" pitchFamily="18" charset="0"/>
                </a:rPr>
                <a:t>$ 25.000</a:t>
              </a:r>
            </a:p>
            <a:p>
              <a:pPr algn="ctr" eaLnBrk="1" hangingPunct="1">
                <a:buFontTx/>
                <a:buNone/>
              </a:pPr>
              <a:r>
                <a:rPr lang="pt-BR" altLang="pt-BR" sz="1600" dirty="0">
                  <a:solidFill>
                    <a:schemeClr val="accent6"/>
                  </a:solidFill>
                  <a:latin typeface="Times New Roman" panose="02020603050405020304" pitchFamily="18" charset="0"/>
                </a:rPr>
                <a:t>Prêmio</a:t>
              </a:r>
            </a:p>
          </p:txBody>
        </p:sp>
        <p:sp>
          <p:nvSpPr>
            <p:cNvPr id="45073" name="Rectangle 7">
              <a:extLst>
                <a:ext uri="{FF2B5EF4-FFF2-40B4-BE49-F238E27FC236}">
                  <a16:creationId xmlns:a16="http://schemas.microsoft.com/office/drawing/2014/main" id="{E7DCE4E0-195A-982B-9FB8-06BA29ABB66E}"/>
                </a:ext>
              </a:extLst>
            </p:cNvPr>
            <p:cNvSpPr>
              <a:spLocks noChangeArrowheads="1"/>
            </p:cNvSpPr>
            <p:nvPr/>
          </p:nvSpPr>
          <p:spPr bwMode="auto">
            <a:xfrm>
              <a:off x="431" y="1570"/>
              <a:ext cx="1200" cy="154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pt-BR" altLang="pt-BR" sz="2400" dirty="0">
                  <a:solidFill>
                    <a:schemeClr val="accent6"/>
                  </a:solidFill>
                  <a:latin typeface="Times New Roman" panose="02020603050405020304" pitchFamily="18" charset="0"/>
                </a:rPr>
                <a:t>$ 50 M</a:t>
              </a:r>
            </a:p>
            <a:p>
              <a:pPr algn="ctr" eaLnBrk="1" hangingPunct="1">
                <a:buFontTx/>
                <a:buNone/>
              </a:pPr>
              <a:r>
                <a:rPr lang="pt-BR" altLang="pt-BR" sz="1600" dirty="0">
                  <a:solidFill>
                    <a:schemeClr val="accent6"/>
                  </a:solidFill>
                  <a:latin typeface="Times New Roman" panose="02020603050405020304" pitchFamily="18" charset="0"/>
                </a:rPr>
                <a:t>Risco</a:t>
              </a:r>
            </a:p>
            <a:p>
              <a:pPr algn="ctr" eaLnBrk="1" hangingPunct="1">
                <a:buFontTx/>
                <a:buNone/>
              </a:pPr>
              <a:r>
                <a:rPr lang="pt-BR" altLang="pt-BR" sz="2400" dirty="0">
                  <a:solidFill>
                    <a:schemeClr val="accent6"/>
                  </a:solidFill>
                  <a:latin typeface="Times New Roman" panose="02020603050405020304" pitchFamily="18" charset="0"/>
                </a:rPr>
                <a:t>$ 25.000</a:t>
              </a:r>
            </a:p>
            <a:p>
              <a:pPr algn="ctr" eaLnBrk="1" hangingPunct="1">
                <a:buFontTx/>
                <a:buNone/>
              </a:pPr>
              <a:r>
                <a:rPr lang="pt-BR" altLang="pt-BR" sz="1600" dirty="0">
                  <a:solidFill>
                    <a:schemeClr val="accent6"/>
                  </a:solidFill>
                  <a:latin typeface="Times New Roman" panose="02020603050405020304" pitchFamily="18" charset="0"/>
                </a:rPr>
                <a:t>Prêmio</a:t>
              </a:r>
            </a:p>
          </p:txBody>
        </p:sp>
        <p:sp>
          <p:nvSpPr>
            <p:cNvPr id="45074" name="Line 8">
              <a:extLst>
                <a:ext uri="{FF2B5EF4-FFF2-40B4-BE49-F238E27FC236}">
                  <a16:creationId xmlns:a16="http://schemas.microsoft.com/office/drawing/2014/main" id="{ED9D084B-2798-CBC8-12AB-77A71BE19180}"/>
                </a:ext>
              </a:extLst>
            </p:cNvPr>
            <p:cNvSpPr>
              <a:spLocks noChangeShapeType="1"/>
            </p:cNvSpPr>
            <p:nvPr/>
          </p:nvSpPr>
          <p:spPr bwMode="auto">
            <a:xfrm>
              <a:off x="431" y="1570"/>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75" name="Line 9">
              <a:extLst>
                <a:ext uri="{FF2B5EF4-FFF2-40B4-BE49-F238E27FC236}">
                  <a16:creationId xmlns:a16="http://schemas.microsoft.com/office/drawing/2014/main" id="{FB13310F-69D5-5C0B-BC36-82DF683D598B}"/>
                </a:ext>
              </a:extLst>
            </p:cNvPr>
            <p:cNvSpPr>
              <a:spLocks noChangeShapeType="1"/>
            </p:cNvSpPr>
            <p:nvPr/>
          </p:nvSpPr>
          <p:spPr bwMode="auto">
            <a:xfrm>
              <a:off x="431" y="3475"/>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76" name="Line 10">
              <a:extLst>
                <a:ext uri="{FF2B5EF4-FFF2-40B4-BE49-F238E27FC236}">
                  <a16:creationId xmlns:a16="http://schemas.microsoft.com/office/drawing/2014/main" id="{2776E10F-8CED-C034-ED48-912ADEEEFBEF}"/>
                </a:ext>
              </a:extLst>
            </p:cNvPr>
            <p:cNvSpPr>
              <a:spLocks noChangeShapeType="1"/>
            </p:cNvSpPr>
            <p:nvPr/>
          </p:nvSpPr>
          <p:spPr bwMode="auto">
            <a:xfrm>
              <a:off x="431"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77" name="Line 11">
              <a:extLst>
                <a:ext uri="{FF2B5EF4-FFF2-40B4-BE49-F238E27FC236}">
                  <a16:creationId xmlns:a16="http://schemas.microsoft.com/office/drawing/2014/main" id="{D8B82AB3-A39D-8762-D55C-F72D026D3E18}"/>
                </a:ext>
              </a:extLst>
            </p:cNvPr>
            <p:cNvSpPr>
              <a:spLocks noChangeShapeType="1"/>
            </p:cNvSpPr>
            <p:nvPr/>
          </p:nvSpPr>
          <p:spPr bwMode="auto">
            <a:xfrm>
              <a:off x="1631" y="1570"/>
              <a:ext cx="0" cy="190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78" name="Line 12">
              <a:extLst>
                <a:ext uri="{FF2B5EF4-FFF2-40B4-BE49-F238E27FC236}">
                  <a16:creationId xmlns:a16="http://schemas.microsoft.com/office/drawing/2014/main" id="{5EB54B44-C1D7-4FF3-943E-61A11CA8D795}"/>
                </a:ext>
              </a:extLst>
            </p:cNvPr>
            <p:cNvSpPr>
              <a:spLocks noChangeShapeType="1"/>
            </p:cNvSpPr>
            <p:nvPr/>
          </p:nvSpPr>
          <p:spPr bwMode="auto">
            <a:xfrm>
              <a:off x="2831"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79" name="Line 13">
              <a:extLst>
                <a:ext uri="{FF2B5EF4-FFF2-40B4-BE49-F238E27FC236}">
                  <a16:creationId xmlns:a16="http://schemas.microsoft.com/office/drawing/2014/main" id="{E84CCE35-1B2F-0791-C8C8-F228F7106393}"/>
                </a:ext>
              </a:extLst>
            </p:cNvPr>
            <p:cNvSpPr>
              <a:spLocks noChangeShapeType="1"/>
            </p:cNvSpPr>
            <p:nvPr/>
          </p:nvSpPr>
          <p:spPr bwMode="auto">
            <a:xfrm>
              <a:off x="431" y="3113"/>
              <a:ext cx="2400"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grpSp>
      <p:grpSp>
        <p:nvGrpSpPr>
          <p:cNvPr id="45060" name="Group 14">
            <a:extLst>
              <a:ext uri="{FF2B5EF4-FFF2-40B4-BE49-F238E27FC236}">
                <a16:creationId xmlns:a16="http://schemas.microsoft.com/office/drawing/2014/main" id="{93DC89AA-E564-E1D6-51B2-C694C2C199DC}"/>
              </a:ext>
            </a:extLst>
          </p:cNvPr>
          <p:cNvGrpSpPr>
            <a:grpSpLocks/>
          </p:cNvGrpSpPr>
          <p:nvPr/>
        </p:nvGrpSpPr>
        <p:grpSpPr bwMode="auto">
          <a:xfrm>
            <a:off x="4674805" y="2420888"/>
            <a:ext cx="3810000" cy="3024188"/>
            <a:chOff x="2925" y="1570"/>
            <a:chExt cx="2400" cy="1905"/>
          </a:xfrm>
        </p:grpSpPr>
        <p:sp>
          <p:nvSpPr>
            <p:cNvPr id="45061" name="Rectangle 15">
              <a:extLst>
                <a:ext uri="{FF2B5EF4-FFF2-40B4-BE49-F238E27FC236}">
                  <a16:creationId xmlns:a16="http://schemas.microsoft.com/office/drawing/2014/main" id="{9F6749AB-756B-D932-F292-00D84C26A90E}"/>
                </a:ext>
              </a:extLst>
            </p:cNvPr>
            <p:cNvSpPr>
              <a:spLocks noChangeArrowheads="1"/>
            </p:cNvSpPr>
            <p:nvPr/>
          </p:nvSpPr>
          <p:spPr bwMode="auto">
            <a:xfrm>
              <a:off x="2925" y="3113"/>
              <a:ext cx="2400" cy="362"/>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en-US" altLang="pt-BR" sz="1600" b="1" dirty="0">
                  <a:solidFill>
                    <a:schemeClr val="accent6"/>
                  </a:solidFill>
                  <a:latin typeface="Times New Roman" panose="02020603050405020304" pitchFamily="18" charset="0"/>
                </a:rPr>
                <a:t>$ 1.000.000</a:t>
              </a:r>
            </a:p>
          </p:txBody>
        </p:sp>
        <p:sp>
          <p:nvSpPr>
            <p:cNvPr id="45062" name="Rectangle 16">
              <a:extLst>
                <a:ext uri="{FF2B5EF4-FFF2-40B4-BE49-F238E27FC236}">
                  <a16:creationId xmlns:a16="http://schemas.microsoft.com/office/drawing/2014/main" id="{4AD20166-D8D6-27A6-A865-22865F70314A}"/>
                </a:ext>
              </a:extLst>
            </p:cNvPr>
            <p:cNvSpPr>
              <a:spLocks noChangeArrowheads="1"/>
            </p:cNvSpPr>
            <p:nvPr/>
          </p:nvSpPr>
          <p:spPr bwMode="auto">
            <a:xfrm>
              <a:off x="2925" y="2523"/>
              <a:ext cx="2400" cy="59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pt-BR" altLang="pt-BR" sz="2400" dirty="0">
                  <a:solidFill>
                    <a:schemeClr val="accent6"/>
                  </a:solidFill>
                  <a:latin typeface="Times New Roman" panose="02020603050405020304" pitchFamily="18" charset="0"/>
                </a:rPr>
                <a:t>$ 50 M     </a:t>
              </a:r>
              <a:r>
                <a:rPr lang="pt-BR" altLang="pt-BR" sz="1600" dirty="0">
                  <a:solidFill>
                    <a:schemeClr val="accent6"/>
                  </a:solidFill>
                  <a:latin typeface="Times New Roman" panose="02020603050405020304" pitchFamily="18" charset="0"/>
                </a:rPr>
                <a:t>Risco</a:t>
              </a:r>
            </a:p>
            <a:p>
              <a:pPr algn="ctr" eaLnBrk="1" hangingPunct="1">
                <a:buFontTx/>
                <a:buNone/>
              </a:pPr>
              <a:r>
                <a:rPr lang="pt-BR" altLang="pt-BR" sz="2400" dirty="0">
                  <a:solidFill>
                    <a:schemeClr val="accent6"/>
                  </a:solidFill>
                  <a:latin typeface="Times New Roman" panose="02020603050405020304" pitchFamily="18" charset="0"/>
                </a:rPr>
                <a:t>R$ 45.000   </a:t>
              </a:r>
              <a:r>
                <a:rPr lang="pt-BR" altLang="pt-BR" sz="1600" dirty="0">
                  <a:solidFill>
                    <a:schemeClr val="accent6"/>
                  </a:solidFill>
                  <a:latin typeface="Times New Roman" panose="02020603050405020304" pitchFamily="18" charset="0"/>
                </a:rPr>
                <a:t>Prêmio</a:t>
              </a:r>
            </a:p>
          </p:txBody>
        </p:sp>
        <p:sp>
          <p:nvSpPr>
            <p:cNvPr id="45063" name="Rectangle 17">
              <a:extLst>
                <a:ext uri="{FF2B5EF4-FFF2-40B4-BE49-F238E27FC236}">
                  <a16:creationId xmlns:a16="http://schemas.microsoft.com/office/drawing/2014/main" id="{A497EB77-4101-5449-432C-913DF47AF568}"/>
                </a:ext>
              </a:extLst>
            </p:cNvPr>
            <p:cNvSpPr>
              <a:spLocks noChangeArrowheads="1"/>
            </p:cNvSpPr>
            <p:nvPr/>
          </p:nvSpPr>
          <p:spPr bwMode="auto">
            <a:xfrm>
              <a:off x="2925" y="1570"/>
              <a:ext cx="2400" cy="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buFontTx/>
                <a:buNone/>
              </a:pPr>
              <a:r>
                <a:rPr lang="pt-BR" altLang="pt-BR" sz="2400" dirty="0">
                  <a:solidFill>
                    <a:schemeClr val="accent6"/>
                  </a:solidFill>
                  <a:latin typeface="Times New Roman" panose="02020603050405020304" pitchFamily="18" charset="0"/>
                </a:rPr>
                <a:t>$ 50 M</a:t>
              </a:r>
            </a:p>
            <a:p>
              <a:pPr algn="ctr" eaLnBrk="1" hangingPunct="1">
                <a:buFontTx/>
                <a:buNone/>
              </a:pPr>
              <a:r>
                <a:rPr lang="pt-BR" altLang="pt-BR" sz="1600" dirty="0">
                  <a:solidFill>
                    <a:schemeClr val="accent6"/>
                  </a:solidFill>
                  <a:latin typeface="Times New Roman" panose="02020603050405020304" pitchFamily="18" charset="0"/>
                </a:rPr>
                <a:t>Risco</a:t>
              </a:r>
            </a:p>
            <a:p>
              <a:pPr algn="ctr" eaLnBrk="1" hangingPunct="1">
                <a:buFontTx/>
                <a:buNone/>
              </a:pPr>
              <a:r>
                <a:rPr lang="pt-BR" altLang="pt-BR" sz="2400" dirty="0">
                  <a:solidFill>
                    <a:schemeClr val="accent6"/>
                  </a:solidFill>
                  <a:latin typeface="Times New Roman" panose="02020603050405020304" pitchFamily="18" charset="0"/>
                </a:rPr>
                <a:t>R$ 5.000</a:t>
              </a:r>
            </a:p>
            <a:p>
              <a:pPr algn="ctr" eaLnBrk="1" hangingPunct="1">
                <a:buFontTx/>
                <a:buNone/>
              </a:pPr>
              <a:r>
                <a:rPr lang="pt-BR" altLang="pt-BR" sz="1600" dirty="0">
                  <a:solidFill>
                    <a:schemeClr val="accent6"/>
                  </a:solidFill>
                  <a:latin typeface="Times New Roman" panose="02020603050405020304" pitchFamily="18" charset="0"/>
                </a:rPr>
                <a:t>Prêmio</a:t>
              </a:r>
            </a:p>
          </p:txBody>
        </p:sp>
        <p:sp>
          <p:nvSpPr>
            <p:cNvPr id="45064" name="Line 18">
              <a:extLst>
                <a:ext uri="{FF2B5EF4-FFF2-40B4-BE49-F238E27FC236}">
                  <a16:creationId xmlns:a16="http://schemas.microsoft.com/office/drawing/2014/main" id="{703C8B30-119A-FA38-03A5-5980A3A8D58F}"/>
                </a:ext>
              </a:extLst>
            </p:cNvPr>
            <p:cNvSpPr>
              <a:spLocks noChangeShapeType="1"/>
            </p:cNvSpPr>
            <p:nvPr/>
          </p:nvSpPr>
          <p:spPr bwMode="auto">
            <a:xfrm>
              <a:off x="2925" y="1570"/>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65" name="Line 19">
              <a:extLst>
                <a:ext uri="{FF2B5EF4-FFF2-40B4-BE49-F238E27FC236}">
                  <a16:creationId xmlns:a16="http://schemas.microsoft.com/office/drawing/2014/main" id="{650B56BA-42EB-00BB-0ACF-416255024471}"/>
                </a:ext>
              </a:extLst>
            </p:cNvPr>
            <p:cNvSpPr>
              <a:spLocks noChangeShapeType="1"/>
            </p:cNvSpPr>
            <p:nvPr/>
          </p:nvSpPr>
          <p:spPr bwMode="auto">
            <a:xfrm>
              <a:off x="2925" y="2523"/>
              <a:ext cx="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66" name="Line 20">
              <a:extLst>
                <a:ext uri="{FF2B5EF4-FFF2-40B4-BE49-F238E27FC236}">
                  <a16:creationId xmlns:a16="http://schemas.microsoft.com/office/drawing/2014/main" id="{B05598CE-CC49-9066-6AA9-9D09F0228620}"/>
                </a:ext>
              </a:extLst>
            </p:cNvPr>
            <p:cNvSpPr>
              <a:spLocks noChangeShapeType="1"/>
            </p:cNvSpPr>
            <p:nvPr/>
          </p:nvSpPr>
          <p:spPr bwMode="auto">
            <a:xfrm>
              <a:off x="2925" y="3475"/>
              <a:ext cx="2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67" name="Line 21">
              <a:extLst>
                <a:ext uri="{FF2B5EF4-FFF2-40B4-BE49-F238E27FC236}">
                  <a16:creationId xmlns:a16="http://schemas.microsoft.com/office/drawing/2014/main" id="{3387EEBA-3CCD-B625-3930-03D486D42D2E}"/>
                </a:ext>
              </a:extLst>
            </p:cNvPr>
            <p:cNvSpPr>
              <a:spLocks noChangeShapeType="1"/>
            </p:cNvSpPr>
            <p:nvPr/>
          </p:nvSpPr>
          <p:spPr bwMode="auto">
            <a:xfrm>
              <a:off x="2925"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68" name="Line 22">
              <a:extLst>
                <a:ext uri="{FF2B5EF4-FFF2-40B4-BE49-F238E27FC236}">
                  <a16:creationId xmlns:a16="http://schemas.microsoft.com/office/drawing/2014/main" id="{322CE474-6838-AAB2-D2DB-9B3683DBF8EB}"/>
                </a:ext>
              </a:extLst>
            </p:cNvPr>
            <p:cNvSpPr>
              <a:spLocks noChangeShapeType="1"/>
            </p:cNvSpPr>
            <p:nvPr/>
          </p:nvSpPr>
          <p:spPr bwMode="auto">
            <a:xfrm>
              <a:off x="5325" y="1570"/>
              <a:ext cx="0" cy="190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45069" name="Line 23">
              <a:extLst>
                <a:ext uri="{FF2B5EF4-FFF2-40B4-BE49-F238E27FC236}">
                  <a16:creationId xmlns:a16="http://schemas.microsoft.com/office/drawing/2014/main" id="{B90805BC-6B03-D732-546F-0FB1C4D74817}"/>
                </a:ext>
              </a:extLst>
            </p:cNvPr>
            <p:cNvSpPr>
              <a:spLocks noChangeShapeType="1"/>
            </p:cNvSpPr>
            <p:nvPr/>
          </p:nvSpPr>
          <p:spPr bwMode="auto">
            <a:xfrm>
              <a:off x="2925" y="3113"/>
              <a:ext cx="2400"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gr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7" name="Rectangle 3">
            <a:extLst>
              <a:ext uri="{FF2B5EF4-FFF2-40B4-BE49-F238E27FC236}">
                <a16:creationId xmlns:a16="http://schemas.microsoft.com/office/drawing/2014/main" id="{BC1055DD-DF4A-9666-F311-00CDAED5C310}"/>
              </a:ext>
            </a:extLst>
          </p:cNvPr>
          <p:cNvSpPr>
            <a:spLocks noChangeArrowheads="1"/>
          </p:cNvSpPr>
          <p:nvPr/>
        </p:nvSpPr>
        <p:spPr bwMode="auto">
          <a:xfrm>
            <a:off x="827584" y="692696"/>
            <a:ext cx="7869882"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oAutofit/>
          </a:bodyPr>
          <a:lstStyle>
            <a:lvl1pPr marL="342900" indent="-342900">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50000"/>
              </a:spcBef>
              <a:buFontTx/>
              <a:buNone/>
            </a:pPr>
            <a:r>
              <a:rPr lang="pt-BR" altLang="pt-BR" sz="2400" b="1" dirty="0">
                <a:solidFill>
                  <a:srgbClr val="C00000"/>
                </a:solidFill>
              </a:rPr>
              <a:t>Resseguro Proporcional </a:t>
            </a:r>
          </a:p>
          <a:p>
            <a:pPr algn="ctr">
              <a:spcBef>
                <a:spcPct val="50000"/>
              </a:spcBef>
              <a:buFontTx/>
              <a:buNone/>
            </a:pPr>
            <a:endParaRPr lang="pt-BR" altLang="pt-BR" sz="2400" b="1" dirty="0">
              <a:solidFill>
                <a:srgbClr val="C00000"/>
              </a:solidFill>
            </a:endParaRPr>
          </a:p>
          <a:p>
            <a:pPr marL="0" indent="0">
              <a:spcBef>
                <a:spcPct val="100000"/>
              </a:spcBef>
              <a:buFontTx/>
              <a:buNone/>
            </a:pPr>
            <a:r>
              <a:rPr lang="pt-BR" altLang="pt-BR" sz="2000" b="1" dirty="0">
                <a:solidFill>
                  <a:schemeClr val="accent6"/>
                </a:solidFill>
              </a:rPr>
              <a:t>Cota ou Quota-Parte (</a:t>
            </a:r>
            <a:r>
              <a:rPr lang="pt-BR" altLang="pt-BR" sz="2000" b="1" i="1" dirty="0">
                <a:solidFill>
                  <a:schemeClr val="accent6"/>
                </a:solidFill>
              </a:rPr>
              <a:t>Quota Share</a:t>
            </a:r>
            <a:r>
              <a:rPr lang="pt-BR" altLang="pt-BR" sz="2000" b="1" dirty="0">
                <a:solidFill>
                  <a:schemeClr val="accent6"/>
                </a:solidFill>
              </a:rPr>
              <a:t>)</a:t>
            </a:r>
          </a:p>
          <a:p>
            <a:pPr marL="0" indent="0">
              <a:spcBef>
                <a:spcPct val="50000"/>
              </a:spcBef>
              <a:buFontTx/>
              <a:buNone/>
            </a:pPr>
            <a:r>
              <a:rPr lang="pt-BR" altLang="pt-BR" sz="1800" dirty="0"/>
              <a:t>	</a:t>
            </a:r>
            <a:r>
              <a:rPr lang="pt-BR" altLang="pt-BR" sz="1800" dirty="0">
                <a:solidFill>
                  <a:schemeClr val="tx1"/>
                </a:solidFill>
              </a:rPr>
              <a:t>Cobertura definida em termos percentuais de risco</a:t>
            </a:r>
          </a:p>
          <a:p>
            <a:pPr marL="0" indent="0">
              <a:spcBef>
                <a:spcPct val="50000"/>
              </a:spcBef>
              <a:buFontTx/>
              <a:buNone/>
            </a:pPr>
            <a:r>
              <a:rPr lang="pt-BR" altLang="pt-BR" sz="1800" dirty="0"/>
              <a:t>		</a:t>
            </a:r>
          </a:p>
          <a:p>
            <a:pPr marL="0" indent="0">
              <a:spcBef>
                <a:spcPct val="50000"/>
              </a:spcBef>
              <a:buFontTx/>
              <a:buNone/>
            </a:pPr>
            <a:r>
              <a:rPr lang="pt-BR" altLang="pt-BR" sz="2000" b="1" dirty="0">
                <a:solidFill>
                  <a:schemeClr val="accent6"/>
                </a:solidFill>
              </a:rPr>
              <a:t>Excesso de Responsabilidade (</a:t>
            </a:r>
            <a:r>
              <a:rPr lang="pt-BR" altLang="pt-BR" sz="2000" b="1" i="1" dirty="0">
                <a:solidFill>
                  <a:schemeClr val="accent6"/>
                </a:solidFill>
              </a:rPr>
              <a:t>Surplus</a:t>
            </a:r>
            <a:r>
              <a:rPr lang="pt-BR" altLang="pt-BR" sz="2000" b="1" dirty="0">
                <a:solidFill>
                  <a:schemeClr val="accent6"/>
                </a:solidFill>
              </a:rPr>
              <a:t>)</a:t>
            </a:r>
          </a:p>
          <a:p>
            <a:pPr marL="0" indent="0">
              <a:spcBef>
                <a:spcPct val="50000"/>
              </a:spcBef>
              <a:buFontTx/>
              <a:buNone/>
            </a:pPr>
            <a:r>
              <a:rPr lang="pt-BR" altLang="pt-BR" sz="1800" dirty="0">
                <a:solidFill>
                  <a:schemeClr val="accent2"/>
                </a:solidFill>
              </a:rPr>
              <a:t>	</a:t>
            </a:r>
            <a:r>
              <a:rPr lang="pt-BR" altLang="pt-BR" sz="1800" dirty="0">
                <a:solidFill>
                  <a:schemeClr val="tx1"/>
                </a:solidFill>
              </a:rPr>
              <a:t>Participação em excesso a uma importância fixa</a:t>
            </a:r>
          </a:p>
          <a:p>
            <a:pPr>
              <a:spcBef>
                <a:spcPct val="50000"/>
              </a:spcBef>
              <a:buFontTx/>
              <a:buNone/>
            </a:pPr>
            <a:endParaRPr lang="pt-BR" altLang="pt-BR" sz="1600" dirty="0"/>
          </a:p>
          <a:p>
            <a:pPr>
              <a:spcBef>
                <a:spcPct val="50000"/>
              </a:spcBef>
              <a:buFontTx/>
              <a:buNone/>
            </a:pPr>
            <a:endParaRPr lang="pt-BR" altLang="pt-BR" sz="1800"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68BB3D19-D3AE-53EB-D955-C1D2CD20E4AA}"/>
              </a:ext>
            </a:extLst>
          </p:cNvPr>
          <p:cNvSpPr>
            <a:spLocks noGrp="1" noChangeArrowheads="1"/>
          </p:cNvSpPr>
          <p:nvPr>
            <p:ph type="title"/>
          </p:nvPr>
        </p:nvSpPr>
        <p:spPr>
          <a:xfrm>
            <a:off x="976312" y="309967"/>
            <a:ext cx="7772400" cy="1143000"/>
          </a:xfrm>
          <a:noFill/>
        </p:spPr>
        <p:txBody>
          <a:bodyPr lIns="92075" tIns="46038" rIns="92075" bIns="46038"/>
          <a:lstStyle/>
          <a:p>
            <a:r>
              <a:rPr lang="en-US" altLang="pt-BR" sz="2800" b="1" dirty="0">
                <a:solidFill>
                  <a:srgbClr val="C00000"/>
                </a:solidFill>
                <a:latin typeface="+mn-lt"/>
              </a:rPr>
              <a:t>Resseguro</a:t>
            </a:r>
          </a:p>
        </p:txBody>
      </p:sp>
      <p:sp>
        <p:nvSpPr>
          <p:cNvPr id="95235" name="Rectangle 3">
            <a:extLst>
              <a:ext uri="{FF2B5EF4-FFF2-40B4-BE49-F238E27FC236}">
                <a16:creationId xmlns:a16="http://schemas.microsoft.com/office/drawing/2014/main" id="{7C479E19-AE0F-4302-F127-5D6CC9F05DF2}"/>
              </a:ext>
            </a:extLst>
          </p:cNvPr>
          <p:cNvSpPr>
            <a:spLocks noChangeArrowheads="1"/>
          </p:cNvSpPr>
          <p:nvPr/>
        </p:nvSpPr>
        <p:spPr bwMode="auto">
          <a:xfrm>
            <a:off x="5148064" y="1956860"/>
            <a:ext cx="2947988" cy="50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marL="285750" indent="-285750" defTabSz="762000">
              <a:spcBef>
                <a:spcPct val="20000"/>
              </a:spcBef>
              <a:buChar char="•"/>
              <a:defRPr sz="3200">
                <a:solidFill>
                  <a:schemeClr val="bg1"/>
                </a:solidFill>
                <a:latin typeface="Arial" panose="020B0604020202020204" pitchFamily="34" charset="0"/>
              </a:defRPr>
            </a:lvl1pPr>
            <a:lvl2pPr marL="742950" indent="-285750" defTabSz="762000">
              <a:spcBef>
                <a:spcPct val="20000"/>
              </a:spcBef>
              <a:buChar char="–"/>
              <a:defRPr sz="2800">
                <a:solidFill>
                  <a:schemeClr val="bg1"/>
                </a:solidFill>
                <a:latin typeface="Arial" panose="020B0604020202020204" pitchFamily="34" charset="0"/>
              </a:defRPr>
            </a:lvl2pPr>
            <a:lvl3pPr marL="1143000" indent="-228600" defTabSz="762000">
              <a:spcBef>
                <a:spcPct val="20000"/>
              </a:spcBef>
              <a:buChar char="•"/>
              <a:defRPr sz="2400">
                <a:solidFill>
                  <a:schemeClr val="bg1"/>
                </a:solidFill>
                <a:latin typeface="Arial" panose="020B0604020202020204" pitchFamily="34" charset="0"/>
              </a:defRPr>
            </a:lvl3pPr>
            <a:lvl4pPr marL="1600200" indent="-228600" defTabSz="762000">
              <a:spcBef>
                <a:spcPct val="20000"/>
              </a:spcBef>
              <a:buChar char="–"/>
              <a:defRPr sz="2000">
                <a:solidFill>
                  <a:schemeClr val="bg1"/>
                </a:solidFill>
                <a:latin typeface="Arial" panose="020B0604020202020204" pitchFamily="34" charset="0"/>
              </a:defRPr>
            </a:lvl4pPr>
            <a:lvl5pPr marL="2057400" indent="-228600" defTabSz="762000">
              <a:spcBef>
                <a:spcPct val="20000"/>
              </a:spcBef>
              <a:buChar char="»"/>
              <a:defRPr sz="2000">
                <a:solidFill>
                  <a:schemeClr val="bg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50000"/>
              </a:spcBef>
              <a:buFontTx/>
              <a:buNone/>
            </a:pPr>
            <a:r>
              <a:rPr lang="en-US" altLang="pt-BR" sz="2700" b="1" dirty="0">
                <a:solidFill>
                  <a:schemeClr val="tx1"/>
                </a:solidFill>
                <a:latin typeface="Times New Roman" panose="02020603050405020304" pitchFamily="18" charset="0"/>
              </a:rPr>
              <a:t>	</a:t>
            </a:r>
            <a:r>
              <a:rPr lang="en-US" altLang="pt-BR" sz="2400" b="1" dirty="0">
                <a:solidFill>
                  <a:schemeClr val="tx1"/>
                </a:solidFill>
                <a:latin typeface="+mn-lt"/>
              </a:rPr>
              <a:t>Quota Share</a:t>
            </a:r>
          </a:p>
        </p:txBody>
      </p:sp>
      <p:graphicFrame>
        <p:nvGraphicFramePr>
          <p:cNvPr id="95236" name="Object 4">
            <a:extLst>
              <a:ext uri="{FF2B5EF4-FFF2-40B4-BE49-F238E27FC236}">
                <a16:creationId xmlns:a16="http://schemas.microsoft.com/office/drawing/2014/main" id="{79F119AD-E5BD-A946-CEE7-04A125024D90}"/>
              </a:ext>
            </a:extLst>
          </p:cNvPr>
          <p:cNvGraphicFramePr>
            <a:graphicFrameLocks/>
          </p:cNvGraphicFramePr>
          <p:nvPr/>
        </p:nvGraphicFramePr>
        <p:xfrm>
          <a:off x="0" y="1557338"/>
          <a:ext cx="4676775" cy="3743325"/>
        </p:xfrm>
        <a:graphic>
          <a:graphicData uri="http://schemas.openxmlformats.org/presentationml/2006/ole">
            <mc:AlternateContent xmlns:mc="http://schemas.openxmlformats.org/markup-compatibility/2006">
              <mc:Choice xmlns:v="urn:schemas-microsoft-com:vml" Requires="v">
                <p:oleObj spid="_x0000_s1025" name="PHOTO-PAINT Bild" r:id="rId4" imgW="4678363" imgH="3441700" progId="CPaint5">
                  <p:embed/>
                </p:oleObj>
              </mc:Choice>
              <mc:Fallback>
                <p:oleObj name="PHOTO-PAINT Bild" r:id="rId4" imgW="4678363" imgH="3441700" progId="CPaint5">
                  <p:embed/>
                  <p:pic>
                    <p:nvPicPr>
                      <p:cNvPr id="95236" name="Object 4">
                        <a:extLst>
                          <a:ext uri="{FF2B5EF4-FFF2-40B4-BE49-F238E27FC236}">
                            <a16:creationId xmlns:a16="http://schemas.microsoft.com/office/drawing/2014/main" id="{79F119AD-E5BD-A946-CEE7-04A125024D9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57338"/>
                        <a:ext cx="467677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37" name="Rectangle 5">
            <a:extLst>
              <a:ext uri="{FF2B5EF4-FFF2-40B4-BE49-F238E27FC236}">
                <a16:creationId xmlns:a16="http://schemas.microsoft.com/office/drawing/2014/main" id="{049298B8-D7F5-7D51-907E-8B4CD7031C3C}"/>
              </a:ext>
            </a:extLst>
          </p:cNvPr>
          <p:cNvSpPr>
            <a:spLocks noGrp="1" noChangeArrowheads="1"/>
          </p:cNvSpPr>
          <p:nvPr>
            <p:ph type="body" sz="half" idx="3"/>
          </p:nvPr>
        </p:nvSpPr>
        <p:spPr>
          <a:xfrm>
            <a:off x="4797425" y="2492375"/>
            <a:ext cx="4346575" cy="3971925"/>
          </a:xfrm>
          <a:noFill/>
        </p:spPr>
        <p:txBody>
          <a:bodyPr lIns="92075" tIns="46038" rIns="92075" bIns="46038"/>
          <a:lstStyle/>
          <a:p>
            <a:pPr>
              <a:lnSpc>
                <a:spcPct val="0"/>
              </a:lnSpc>
              <a:buFontTx/>
              <a:buNone/>
            </a:pPr>
            <a:endParaRPr lang="en-US" altLang="pt-BR" sz="2800" b="1" dirty="0"/>
          </a:p>
          <a:p>
            <a:pPr>
              <a:buFontTx/>
              <a:buNone/>
            </a:pPr>
            <a:r>
              <a:rPr lang="en-US" altLang="pt-BR" sz="2800" b="1" i="1" dirty="0"/>
              <a:t>	</a:t>
            </a:r>
          </a:p>
          <a:p>
            <a:pPr>
              <a:spcBef>
                <a:spcPct val="0"/>
              </a:spcBef>
              <a:buFontTx/>
              <a:buNone/>
            </a:pPr>
            <a:r>
              <a:rPr lang="en-US" altLang="pt-BR" sz="2800" b="1" i="1" dirty="0"/>
              <a:t>	</a:t>
            </a:r>
            <a:r>
              <a:rPr lang="pt-BR" altLang="pt-BR" sz="1600" b="1" i="1" dirty="0">
                <a:solidFill>
                  <a:schemeClr val="tx1"/>
                </a:solidFill>
              </a:rPr>
              <a:t>Risco do Erro		                +</a:t>
            </a:r>
          </a:p>
          <a:p>
            <a:pPr>
              <a:spcBef>
                <a:spcPct val="0"/>
              </a:spcBef>
              <a:buFontTx/>
              <a:buNone/>
            </a:pPr>
            <a:r>
              <a:rPr lang="pt-BR" altLang="pt-BR" sz="1600" b="1" i="1" dirty="0">
                <a:solidFill>
                  <a:schemeClr val="tx1"/>
                </a:solidFill>
              </a:rPr>
              <a:t>	Risco de Flutuação Aleatória	-</a:t>
            </a:r>
            <a:br>
              <a:rPr lang="pt-BR" altLang="pt-BR" sz="1600" b="1" i="1" dirty="0">
                <a:solidFill>
                  <a:schemeClr val="tx1"/>
                </a:solidFill>
              </a:rPr>
            </a:br>
            <a:r>
              <a:rPr lang="pt-BR" altLang="pt-BR" sz="1600" b="1" i="1" dirty="0">
                <a:solidFill>
                  <a:schemeClr val="tx1"/>
                </a:solidFill>
              </a:rPr>
              <a:t>Risco de Catástrofe		-</a:t>
            </a:r>
            <a:br>
              <a:rPr lang="pt-BR" altLang="pt-BR" sz="1600" b="1" i="1" dirty="0">
                <a:solidFill>
                  <a:schemeClr val="tx1"/>
                </a:solidFill>
              </a:rPr>
            </a:br>
            <a:r>
              <a:rPr lang="pt-BR" altLang="pt-BR" sz="1600" b="1" i="1" dirty="0">
                <a:solidFill>
                  <a:schemeClr val="tx1"/>
                </a:solidFill>
              </a:rPr>
              <a:t>Risco de Mudança		+</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2B726D02-2368-0CDB-5B08-26B834D49CBC}"/>
              </a:ext>
            </a:extLst>
          </p:cNvPr>
          <p:cNvSpPr>
            <a:spLocks noGrp="1" noChangeArrowheads="1"/>
          </p:cNvSpPr>
          <p:nvPr>
            <p:ph type="title"/>
          </p:nvPr>
        </p:nvSpPr>
        <p:spPr>
          <a:noFill/>
        </p:spPr>
        <p:txBody>
          <a:bodyPr lIns="92075" tIns="46038" rIns="92075" bIns="46038"/>
          <a:lstStyle/>
          <a:p>
            <a:r>
              <a:rPr lang="en-US" altLang="pt-BR" sz="2800" b="1" dirty="0">
                <a:solidFill>
                  <a:srgbClr val="C00000"/>
                </a:solidFill>
                <a:latin typeface="+mn-lt"/>
              </a:rPr>
              <a:t>Resseguro</a:t>
            </a:r>
          </a:p>
        </p:txBody>
      </p:sp>
      <p:sp>
        <p:nvSpPr>
          <p:cNvPr id="97283" name="Rectangle 3">
            <a:extLst>
              <a:ext uri="{FF2B5EF4-FFF2-40B4-BE49-F238E27FC236}">
                <a16:creationId xmlns:a16="http://schemas.microsoft.com/office/drawing/2014/main" id="{0A4CB362-A599-3668-77CA-E84EBA7C4BD6}"/>
              </a:ext>
            </a:extLst>
          </p:cNvPr>
          <p:cNvSpPr>
            <a:spLocks noChangeArrowheads="1"/>
          </p:cNvSpPr>
          <p:nvPr/>
        </p:nvSpPr>
        <p:spPr bwMode="auto">
          <a:xfrm>
            <a:off x="5724128" y="2024016"/>
            <a:ext cx="2160241"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marL="285750" indent="-285750" defTabSz="762000">
              <a:spcBef>
                <a:spcPct val="20000"/>
              </a:spcBef>
              <a:buChar char="•"/>
              <a:defRPr sz="3200">
                <a:solidFill>
                  <a:schemeClr val="bg1"/>
                </a:solidFill>
                <a:latin typeface="Arial" panose="020B0604020202020204" pitchFamily="34" charset="0"/>
              </a:defRPr>
            </a:lvl1pPr>
            <a:lvl2pPr marL="742950" indent="-285750" defTabSz="762000">
              <a:spcBef>
                <a:spcPct val="20000"/>
              </a:spcBef>
              <a:buChar char="–"/>
              <a:defRPr sz="2800">
                <a:solidFill>
                  <a:schemeClr val="bg1"/>
                </a:solidFill>
                <a:latin typeface="Arial" panose="020B0604020202020204" pitchFamily="34" charset="0"/>
              </a:defRPr>
            </a:lvl2pPr>
            <a:lvl3pPr marL="1143000" indent="-228600" defTabSz="762000">
              <a:spcBef>
                <a:spcPct val="20000"/>
              </a:spcBef>
              <a:buChar char="•"/>
              <a:defRPr sz="2400">
                <a:solidFill>
                  <a:schemeClr val="bg1"/>
                </a:solidFill>
                <a:latin typeface="Arial" panose="020B0604020202020204" pitchFamily="34" charset="0"/>
              </a:defRPr>
            </a:lvl3pPr>
            <a:lvl4pPr marL="1600200" indent="-228600" defTabSz="762000">
              <a:spcBef>
                <a:spcPct val="20000"/>
              </a:spcBef>
              <a:buChar char="–"/>
              <a:defRPr sz="2000">
                <a:solidFill>
                  <a:schemeClr val="bg1"/>
                </a:solidFill>
                <a:latin typeface="Arial" panose="020B0604020202020204" pitchFamily="34" charset="0"/>
              </a:defRPr>
            </a:lvl4pPr>
            <a:lvl5pPr marL="2057400" indent="-228600" defTabSz="762000">
              <a:spcBef>
                <a:spcPct val="20000"/>
              </a:spcBef>
              <a:buChar char="»"/>
              <a:defRPr sz="2000">
                <a:solidFill>
                  <a:schemeClr val="bg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50000"/>
              </a:spcBef>
              <a:buFontTx/>
              <a:buNone/>
            </a:pPr>
            <a:r>
              <a:rPr lang="en-US" altLang="pt-BR" sz="2400" b="1" dirty="0">
                <a:solidFill>
                  <a:schemeClr val="tx1"/>
                </a:solidFill>
                <a:latin typeface="+mn-lt"/>
              </a:rPr>
              <a:t>Surplus</a:t>
            </a:r>
          </a:p>
        </p:txBody>
      </p:sp>
      <p:graphicFrame>
        <p:nvGraphicFramePr>
          <p:cNvPr id="97284" name="Object 4">
            <a:extLst>
              <a:ext uri="{FF2B5EF4-FFF2-40B4-BE49-F238E27FC236}">
                <a16:creationId xmlns:a16="http://schemas.microsoft.com/office/drawing/2014/main" id="{80BB1420-5113-1812-A5B3-A7F14D1BCA3B}"/>
              </a:ext>
            </a:extLst>
          </p:cNvPr>
          <p:cNvGraphicFramePr>
            <a:graphicFrameLocks/>
          </p:cNvGraphicFramePr>
          <p:nvPr/>
        </p:nvGraphicFramePr>
        <p:xfrm>
          <a:off x="323850" y="1989138"/>
          <a:ext cx="4181475" cy="3384550"/>
        </p:xfrm>
        <a:graphic>
          <a:graphicData uri="http://schemas.openxmlformats.org/presentationml/2006/ole">
            <mc:AlternateContent xmlns:mc="http://schemas.openxmlformats.org/markup-compatibility/2006">
              <mc:Choice xmlns:v="urn:schemas-microsoft-com:vml" Requires="v">
                <p:oleObj spid="_x0000_s2049" name="PHOTO-PAINT Image" r:id="rId4" imgW="4183063" imgH="3538538" progId="CPaint5">
                  <p:embed/>
                </p:oleObj>
              </mc:Choice>
              <mc:Fallback>
                <p:oleObj name="PHOTO-PAINT Image" r:id="rId4" imgW="4183063" imgH="3538538" progId="CPaint5">
                  <p:embed/>
                  <p:pic>
                    <p:nvPicPr>
                      <p:cNvPr id="97284" name="Object 4">
                        <a:extLst>
                          <a:ext uri="{FF2B5EF4-FFF2-40B4-BE49-F238E27FC236}">
                            <a16:creationId xmlns:a16="http://schemas.microsoft.com/office/drawing/2014/main" id="{80BB1420-5113-1812-A5B3-A7F14D1BCA3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989138"/>
                        <a:ext cx="4181475"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285" name="Rectangle 5">
            <a:extLst>
              <a:ext uri="{FF2B5EF4-FFF2-40B4-BE49-F238E27FC236}">
                <a16:creationId xmlns:a16="http://schemas.microsoft.com/office/drawing/2014/main" id="{5F6FC35B-3359-4188-C57F-360F327DE5A6}"/>
              </a:ext>
            </a:extLst>
          </p:cNvPr>
          <p:cNvSpPr>
            <a:spLocks noGrp="1" noChangeArrowheads="1"/>
          </p:cNvSpPr>
          <p:nvPr>
            <p:ph type="body" sz="half" idx="2"/>
          </p:nvPr>
        </p:nvSpPr>
        <p:spPr>
          <a:xfrm>
            <a:off x="5153025" y="2659063"/>
            <a:ext cx="3990975" cy="2857500"/>
          </a:xfrm>
          <a:noFill/>
        </p:spPr>
        <p:txBody>
          <a:bodyPr lIns="92075" tIns="46038" rIns="92075" bIns="46038"/>
          <a:lstStyle/>
          <a:p>
            <a:endParaRPr lang="en-US" altLang="pt-BR" sz="800" b="1" dirty="0"/>
          </a:p>
          <a:p>
            <a:pPr>
              <a:buFontTx/>
              <a:buNone/>
            </a:pPr>
            <a:r>
              <a:rPr lang="en-US" altLang="pt-BR" sz="2800" b="1" i="1" dirty="0"/>
              <a:t>	</a:t>
            </a:r>
            <a:r>
              <a:rPr lang="pt-BR" altLang="pt-BR" sz="1600" b="1" i="1" dirty="0">
                <a:solidFill>
                  <a:schemeClr val="tx1"/>
                </a:solidFill>
              </a:rPr>
              <a:t>Risco</a:t>
            </a:r>
            <a:r>
              <a:rPr lang="en-US" altLang="pt-BR" sz="1600" b="1" i="1" dirty="0">
                <a:solidFill>
                  <a:schemeClr val="tx1"/>
                </a:solidFill>
              </a:rPr>
              <a:t> do </a:t>
            </a:r>
            <a:r>
              <a:rPr lang="pt-BR" altLang="pt-BR" sz="1600" b="1" i="1" dirty="0">
                <a:solidFill>
                  <a:schemeClr val="tx1"/>
                </a:solidFill>
              </a:rPr>
              <a:t>Erro 		          -</a:t>
            </a:r>
            <a:br>
              <a:rPr lang="pt-BR" altLang="pt-BR" sz="1600" b="1" i="1" dirty="0">
                <a:solidFill>
                  <a:schemeClr val="tx1"/>
                </a:solidFill>
              </a:rPr>
            </a:br>
            <a:r>
              <a:rPr lang="pt-BR" altLang="pt-BR" sz="1600" b="1" i="1" dirty="0">
                <a:solidFill>
                  <a:schemeClr val="tx1"/>
                </a:solidFill>
              </a:rPr>
              <a:t>Risco de Flutuação Aleatória   + Risco de Catástrofe 	          -</a:t>
            </a:r>
            <a:br>
              <a:rPr lang="pt-BR" altLang="pt-BR" sz="1600" b="1" i="1" dirty="0">
                <a:solidFill>
                  <a:schemeClr val="tx1"/>
                </a:solidFill>
              </a:rPr>
            </a:br>
            <a:r>
              <a:rPr lang="pt-BR" altLang="pt-BR" sz="1600" b="1" i="1" dirty="0">
                <a:solidFill>
                  <a:schemeClr val="tx1"/>
                </a:solidFill>
              </a:rPr>
              <a:t>Risco de Mudança</a:t>
            </a:r>
            <a:r>
              <a:rPr lang="pt-BR" altLang="pt-BR" sz="1600" i="1" dirty="0">
                <a:solidFill>
                  <a:schemeClr val="tx1"/>
                </a:solidFill>
              </a:rPr>
              <a:t> </a:t>
            </a:r>
            <a:r>
              <a:rPr lang="en-US" altLang="pt-BR" sz="1600" i="1" dirty="0">
                <a:solidFill>
                  <a:schemeClr val="tx1"/>
                </a:solidFill>
              </a:rPr>
              <a:t>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7855C6DE-ADC7-7A04-0BE6-ED2DAA23083D}"/>
              </a:ext>
            </a:extLst>
          </p:cNvPr>
          <p:cNvSpPr>
            <a:spLocks noChangeArrowheads="1"/>
          </p:cNvSpPr>
          <p:nvPr/>
        </p:nvSpPr>
        <p:spPr bwMode="auto">
          <a:xfrm>
            <a:off x="508000" y="658820"/>
            <a:ext cx="8388350"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defTabSz="762000">
              <a:spcBef>
                <a:spcPct val="20000"/>
              </a:spcBef>
              <a:buChar char="•"/>
              <a:defRPr sz="3200">
                <a:solidFill>
                  <a:schemeClr val="bg1"/>
                </a:solidFill>
                <a:latin typeface="Arial" panose="020B0604020202020204" pitchFamily="34" charset="0"/>
              </a:defRPr>
            </a:lvl1pPr>
            <a:lvl2pPr marL="742950" indent="-285750" defTabSz="762000">
              <a:spcBef>
                <a:spcPct val="20000"/>
              </a:spcBef>
              <a:buChar char="–"/>
              <a:defRPr sz="2800">
                <a:solidFill>
                  <a:schemeClr val="bg1"/>
                </a:solidFill>
                <a:latin typeface="Arial" panose="020B0604020202020204" pitchFamily="34" charset="0"/>
              </a:defRPr>
            </a:lvl2pPr>
            <a:lvl3pPr marL="1143000" indent="-228600" defTabSz="762000">
              <a:spcBef>
                <a:spcPct val="20000"/>
              </a:spcBef>
              <a:buChar char="•"/>
              <a:defRPr sz="2400">
                <a:solidFill>
                  <a:schemeClr val="bg1"/>
                </a:solidFill>
                <a:latin typeface="Arial" panose="020B0604020202020204" pitchFamily="34" charset="0"/>
              </a:defRPr>
            </a:lvl3pPr>
            <a:lvl4pPr marL="1600200" indent="-228600" defTabSz="762000">
              <a:spcBef>
                <a:spcPct val="20000"/>
              </a:spcBef>
              <a:buChar char="–"/>
              <a:defRPr sz="2000">
                <a:solidFill>
                  <a:schemeClr val="bg1"/>
                </a:solidFill>
                <a:latin typeface="Arial" panose="020B0604020202020204" pitchFamily="34" charset="0"/>
              </a:defRPr>
            </a:lvl4pPr>
            <a:lvl5pPr marL="2057400" indent="-228600" defTabSz="762000">
              <a:spcBef>
                <a:spcPct val="20000"/>
              </a:spcBef>
              <a:buChar char="»"/>
              <a:defRPr sz="2000">
                <a:solidFill>
                  <a:schemeClr val="bg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0"/>
              </a:spcBef>
              <a:buFontTx/>
              <a:buNone/>
            </a:pPr>
            <a:r>
              <a:rPr lang="en-US" altLang="pt-BR" sz="2800" b="1" dirty="0">
                <a:solidFill>
                  <a:srgbClr val="C00000"/>
                </a:solidFill>
                <a:latin typeface="+mn-lt"/>
              </a:rPr>
              <a:t>Resseguro</a:t>
            </a:r>
          </a:p>
        </p:txBody>
      </p:sp>
      <p:sp>
        <p:nvSpPr>
          <p:cNvPr id="99331" name="Rectangle 3">
            <a:extLst>
              <a:ext uri="{FF2B5EF4-FFF2-40B4-BE49-F238E27FC236}">
                <a16:creationId xmlns:a16="http://schemas.microsoft.com/office/drawing/2014/main" id="{DBED8F12-48C0-38A2-C39C-D7F142415050}"/>
              </a:ext>
            </a:extLst>
          </p:cNvPr>
          <p:cNvSpPr>
            <a:spLocks noChangeArrowheads="1"/>
          </p:cNvSpPr>
          <p:nvPr/>
        </p:nvSpPr>
        <p:spPr bwMode="auto">
          <a:xfrm>
            <a:off x="4860031" y="2054846"/>
            <a:ext cx="3898205"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marL="285750" indent="-285750" defTabSz="762000">
              <a:spcBef>
                <a:spcPct val="20000"/>
              </a:spcBef>
              <a:buChar char="•"/>
              <a:defRPr sz="3200">
                <a:solidFill>
                  <a:schemeClr val="bg1"/>
                </a:solidFill>
                <a:latin typeface="Arial" panose="020B0604020202020204" pitchFamily="34" charset="0"/>
              </a:defRPr>
            </a:lvl1pPr>
            <a:lvl2pPr marL="742950" indent="-285750" defTabSz="762000">
              <a:spcBef>
                <a:spcPct val="20000"/>
              </a:spcBef>
              <a:buChar char="–"/>
              <a:defRPr sz="2800">
                <a:solidFill>
                  <a:schemeClr val="bg1"/>
                </a:solidFill>
                <a:latin typeface="Arial" panose="020B0604020202020204" pitchFamily="34" charset="0"/>
              </a:defRPr>
            </a:lvl2pPr>
            <a:lvl3pPr marL="1143000" indent="-228600" defTabSz="762000">
              <a:spcBef>
                <a:spcPct val="20000"/>
              </a:spcBef>
              <a:buChar char="•"/>
              <a:defRPr sz="2400">
                <a:solidFill>
                  <a:schemeClr val="bg1"/>
                </a:solidFill>
                <a:latin typeface="Arial" panose="020B0604020202020204" pitchFamily="34" charset="0"/>
              </a:defRPr>
            </a:lvl3pPr>
            <a:lvl4pPr marL="1600200" indent="-228600" defTabSz="762000">
              <a:spcBef>
                <a:spcPct val="20000"/>
              </a:spcBef>
              <a:buChar char="–"/>
              <a:defRPr sz="2000">
                <a:solidFill>
                  <a:schemeClr val="bg1"/>
                </a:solidFill>
                <a:latin typeface="Arial" panose="020B0604020202020204" pitchFamily="34" charset="0"/>
              </a:defRPr>
            </a:lvl4pPr>
            <a:lvl5pPr marL="2057400" indent="-228600" defTabSz="762000">
              <a:spcBef>
                <a:spcPct val="20000"/>
              </a:spcBef>
              <a:buChar char="»"/>
              <a:defRPr sz="2000">
                <a:solidFill>
                  <a:schemeClr val="bg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50000"/>
              </a:spcBef>
              <a:buFontTx/>
              <a:buNone/>
            </a:pPr>
            <a:r>
              <a:rPr lang="en-US" altLang="pt-BR" sz="2400" b="1" dirty="0">
                <a:solidFill>
                  <a:schemeClr val="tx1"/>
                </a:solidFill>
                <a:latin typeface="+mn-lt"/>
              </a:rPr>
              <a:t>Quota Share + Surplus</a:t>
            </a:r>
          </a:p>
        </p:txBody>
      </p:sp>
      <p:graphicFrame>
        <p:nvGraphicFramePr>
          <p:cNvPr id="99332" name="Object 4">
            <a:extLst>
              <a:ext uri="{FF2B5EF4-FFF2-40B4-BE49-F238E27FC236}">
                <a16:creationId xmlns:a16="http://schemas.microsoft.com/office/drawing/2014/main" id="{AE917558-5E45-C790-9B9A-6422B97069F5}"/>
              </a:ext>
            </a:extLst>
          </p:cNvPr>
          <p:cNvGraphicFramePr>
            <a:graphicFrameLocks/>
          </p:cNvGraphicFramePr>
          <p:nvPr/>
        </p:nvGraphicFramePr>
        <p:xfrm>
          <a:off x="385763" y="1628775"/>
          <a:ext cx="4256087" cy="3960813"/>
        </p:xfrm>
        <a:graphic>
          <a:graphicData uri="http://schemas.openxmlformats.org/presentationml/2006/ole">
            <mc:AlternateContent xmlns:mc="http://schemas.openxmlformats.org/markup-compatibility/2006">
              <mc:Choice xmlns:v="urn:schemas-microsoft-com:vml" Requires="v">
                <p:oleObj spid="_x0000_s3073" name="PHOTO-PAINT Bild" r:id="rId4" imgW="4257675" imgH="4205288" progId="CPaint5">
                  <p:embed/>
                </p:oleObj>
              </mc:Choice>
              <mc:Fallback>
                <p:oleObj name="PHOTO-PAINT Bild" r:id="rId4" imgW="4257675" imgH="4205288" progId="CPaint5">
                  <p:embed/>
                  <p:pic>
                    <p:nvPicPr>
                      <p:cNvPr id="99332" name="Object 4">
                        <a:extLst>
                          <a:ext uri="{FF2B5EF4-FFF2-40B4-BE49-F238E27FC236}">
                            <a16:creationId xmlns:a16="http://schemas.microsoft.com/office/drawing/2014/main" id="{AE917558-5E45-C790-9B9A-6422B97069F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3" y="1628775"/>
                        <a:ext cx="4256087" cy="396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333" name="Rectangle 5">
            <a:extLst>
              <a:ext uri="{FF2B5EF4-FFF2-40B4-BE49-F238E27FC236}">
                <a16:creationId xmlns:a16="http://schemas.microsoft.com/office/drawing/2014/main" id="{907A3D79-3D95-382C-268B-D3219979DE3A}"/>
              </a:ext>
            </a:extLst>
          </p:cNvPr>
          <p:cNvSpPr>
            <a:spLocks noChangeArrowheads="1"/>
          </p:cNvSpPr>
          <p:nvPr/>
        </p:nvSpPr>
        <p:spPr bwMode="auto">
          <a:xfrm>
            <a:off x="4726255" y="2541019"/>
            <a:ext cx="4333875"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285750" indent="-285750" defTabSz="762000">
              <a:spcBef>
                <a:spcPct val="20000"/>
              </a:spcBef>
              <a:buChar char="•"/>
              <a:tabLst>
                <a:tab pos="3429000" algn="l"/>
              </a:tabLst>
              <a:defRPr sz="3200">
                <a:solidFill>
                  <a:schemeClr val="bg1"/>
                </a:solidFill>
                <a:latin typeface="Arial" panose="020B0604020202020204" pitchFamily="34" charset="0"/>
              </a:defRPr>
            </a:lvl1pPr>
            <a:lvl2pPr marL="742950" indent="-285750" defTabSz="762000">
              <a:spcBef>
                <a:spcPct val="20000"/>
              </a:spcBef>
              <a:buChar char="–"/>
              <a:tabLst>
                <a:tab pos="3429000" algn="l"/>
              </a:tabLst>
              <a:defRPr sz="2800">
                <a:solidFill>
                  <a:schemeClr val="bg1"/>
                </a:solidFill>
                <a:latin typeface="Arial" panose="020B0604020202020204" pitchFamily="34" charset="0"/>
              </a:defRPr>
            </a:lvl2pPr>
            <a:lvl3pPr marL="1143000" indent="-228600" defTabSz="762000">
              <a:spcBef>
                <a:spcPct val="20000"/>
              </a:spcBef>
              <a:buChar char="•"/>
              <a:tabLst>
                <a:tab pos="3429000" algn="l"/>
              </a:tabLst>
              <a:defRPr sz="2400">
                <a:solidFill>
                  <a:schemeClr val="bg1"/>
                </a:solidFill>
                <a:latin typeface="Arial" panose="020B0604020202020204" pitchFamily="34" charset="0"/>
              </a:defRPr>
            </a:lvl3pPr>
            <a:lvl4pPr marL="1600200" indent="-228600" defTabSz="762000">
              <a:spcBef>
                <a:spcPct val="20000"/>
              </a:spcBef>
              <a:buChar char="–"/>
              <a:tabLst>
                <a:tab pos="3429000" algn="l"/>
              </a:tabLst>
              <a:defRPr sz="2000">
                <a:solidFill>
                  <a:schemeClr val="bg1"/>
                </a:solidFill>
                <a:latin typeface="Arial" panose="020B0604020202020204" pitchFamily="34" charset="0"/>
              </a:defRPr>
            </a:lvl4pPr>
            <a:lvl5pPr marL="2057400" indent="-228600" defTabSz="762000">
              <a:spcBef>
                <a:spcPct val="20000"/>
              </a:spcBef>
              <a:buChar char="»"/>
              <a:tabLst>
                <a:tab pos="3429000" algn="l"/>
              </a:tabLst>
              <a:defRPr sz="2000">
                <a:solidFill>
                  <a:schemeClr val="bg1"/>
                </a:solidFill>
                <a:latin typeface="Arial" panose="020B0604020202020204" pitchFamily="34" charset="0"/>
              </a:defRPr>
            </a:lvl5pPr>
            <a:lvl6pPr marL="2514600" indent="-228600" defTabSz="762000" eaLnBrk="0" fontAlgn="base" hangingPunct="0">
              <a:spcBef>
                <a:spcPct val="20000"/>
              </a:spcBef>
              <a:spcAft>
                <a:spcPct val="0"/>
              </a:spcAft>
              <a:buChar char="»"/>
              <a:tabLst>
                <a:tab pos="3429000" algn="l"/>
              </a:tabLst>
              <a:defRPr sz="2000">
                <a:solidFill>
                  <a:schemeClr val="bg1"/>
                </a:solidFill>
                <a:latin typeface="Arial" panose="020B0604020202020204" pitchFamily="34" charset="0"/>
              </a:defRPr>
            </a:lvl6pPr>
            <a:lvl7pPr marL="2971800" indent="-228600" defTabSz="762000" eaLnBrk="0" fontAlgn="base" hangingPunct="0">
              <a:spcBef>
                <a:spcPct val="20000"/>
              </a:spcBef>
              <a:spcAft>
                <a:spcPct val="0"/>
              </a:spcAft>
              <a:buChar char="»"/>
              <a:tabLst>
                <a:tab pos="3429000" algn="l"/>
              </a:tabLst>
              <a:defRPr sz="2000">
                <a:solidFill>
                  <a:schemeClr val="bg1"/>
                </a:solidFill>
                <a:latin typeface="Arial" panose="020B0604020202020204" pitchFamily="34" charset="0"/>
              </a:defRPr>
            </a:lvl7pPr>
            <a:lvl8pPr marL="3429000" indent="-228600" defTabSz="762000" eaLnBrk="0" fontAlgn="base" hangingPunct="0">
              <a:spcBef>
                <a:spcPct val="20000"/>
              </a:spcBef>
              <a:spcAft>
                <a:spcPct val="0"/>
              </a:spcAft>
              <a:buChar char="»"/>
              <a:tabLst>
                <a:tab pos="3429000" algn="l"/>
              </a:tabLst>
              <a:defRPr sz="2000">
                <a:solidFill>
                  <a:schemeClr val="bg1"/>
                </a:solidFill>
                <a:latin typeface="Arial" panose="020B0604020202020204" pitchFamily="34" charset="0"/>
              </a:defRPr>
            </a:lvl8pPr>
            <a:lvl9pPr marL="3886200" indent="-228600" defTabSz="762000" eaLnBrk="0" fontAlgn="base" hangingPunct="0">
              <a:spcBef>
                <a:spcPct val="20000"/>
              </a:spcBef>
              <a:spcAft>
                <a:spcPct val="0"/>
              </a:spcAft>
              <a:buChar char="»"/>
              <a:tabLst>
                <a:tab pos="3429000" algn="l"/>
              </a:tabLst>
              <a:defRPr sz="2000">
                <a:solidFill>
                  <a:schemeClr val="bg1"/>
                </a:solidFill>
                <a:latin typeface="Arial" panose="020B0604020202020204" pitchFamily="34" charset="0"/>
              </a:defRPr>
            </a:lvl9pPr>
          </a:lstStyle>
          <a:p>
            <a:pPr>
              <a:buClr>
                <a:schemeClr val="tx1"/>
              </a:buClr>
              <a:buSzPct val="65000"/>
              <a:buFontTx/>
              <a:buNone/>
            </a:pPr>
            <a:endParaRPr lang="en-US" altLang="pt-BR" sz="2000" b="1" dirty="0">
              <a:latin typeface="Times New Roman" panose="02020603050405020304" pitchFamily="18" charset="0"/>
            </a:endParaRPr>
          </a:p>
          <a:p>
            <a:pPr>
              <a:spcBef>
                <a:spcPct val="150000"/>
              </a:spcBef>
              <a:buSzPct val="65000"/>
              <a:buFont typeface="Wingdings" panose="05000000000000000000" pitchFamily="2" charset="2"/>
              <a:buChar char=" "/>
            </a:pPr>
            <a:r>
              <a:rPr lang="pt-BR" altLang="pt-BR" sz="1600" b="1" i="1" dirty="0">
                <a:solidFill>
                  <a:schemeClr val="tx1"/>
                </a:solidFill>
                <a:latin typeface="+mn-lt"/>
              </a:rPr>
              <a:t>Risco do Erro 	+</a:t>
            </a:r>
            <a:br>
              <a:rPr lang="pt-BR" altLang="pt-BR" sz="1600" b="1" i="1" dirty="0">
                <a:solidFill>
                  <a:schemeClr val="tx1"/>
                </a:solidFill>
                <a:latin typeface="+mn-lt"/>
              </a:rPr>
            </a:br>
            <a:r>
              <a:rPr lang="pt-BR" altLang="pt-BR" sz="1600" b="1" i="1" dirty="0">
                <a:solidFill>
                  <a:schemeClr val="tx1"/>
                </a:solidFill>
                <a:latin typeface="+mn-lt"/>
              </a:rPr>
              <a:t>Risco de Flutuação Aleatória 	+</a:t>
            </a:r>
            <a:br>
              <a:rPr lang="pt-BR" altLang="pt-BR" sz="1600" b="1" i="1" dirty="0">
                <a:solidFill>
                  <a:schemeClr val="tx1"/>
                </a:solidFill>
                <a:latin typeface="+mn-lt"/>
              </a:rPr>
            </a:br>
            <a:r>
              <a:rPr lang="pt-BR" altLang="pt-BR" sz="1600" b="1" i="1" dirty="0">
                <a:solidFill>
                  <a:schemeClr val="tx1"/>
                </a:solidFill>
                <a:latin typeface="+mn-lt"/>
              </a:rPr>
              <a:t>Risco de Catástrofe 	 -</a:t>
            </a:r>
            <a:br>
              <a:rPr lang="pt-BR" altLang="pt-BR" sz="1600" b="1" i="1" dirty="0">
                <a:solidFill>
                  <a:schemeClr val="tx1"/>
                </a:solidFill>
                <a:latin typeface="+mn-lt"/>
              </a:rPr>
            </a:br>
            <a:r>
              <a:rPr lang="pt-BR" altLang="pt-BR" sz="1600" b="1" i="1" dirty="0">
                <a:solidFill>
                  <a:schemeClr val="tx1"/>
                </a:solidFill>
                <a:latin typeface="+mn-lt"/>
              </a:rPr>
              <a:t>Risco de Mudança </a:t>
            </a:r>
            <a:r>
              <a:rPr lang="en-US" altLang="pt-BR" sz="1800" b="1" i="1" dirty="0">
                <a:solidFill>
                  <a:schemeClr val="tx1"/>
                </a:solidFill>
                <a:latin typeface="+mn-lt"/>
              </a:rPr>
              <a:t>	</a:t>
            </a:r>
            <a:r>
              <a:rPr lang="en-US" altLang="pt-BR" sz="1800" dirty="0">
                <a:solidFill>
                  <a:schemeClr val="tx1"/>
                </a:solidFill>
                <a:latin typeface="+mn-lt"/>
              </a:rPr>
              <a:t>+</a:t>
            </a:r>
            <a:r>
              <a:rPr lang="en-US" altLang="pt-BR" sz="1800" b="1" i="1" dirty="0">
                <a:latin typeface="+mn-lt"/>
              </a:rPr>
              <a:t>+</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981B2F1E-8AEB-9254-6A6F-1A1D61F5E21F}"/>
              </a:ext>
            </a:extLst>
          </p:cNvPr>
          <p:cNvSpPr>
            <a:spLocks noChangeArrowheads="1"/>
          </p:cNvSpPr>
          <p:nvPr/>
        </p:nvSpPr>
        <p:spPr bwMode="auto">
          <a:xfrm>
            <a:off x="587375" y="836713"/>
            <a:ext cx="7942263" cy="528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oAutofit/>
          </a:bodyPr>
          <a:lstStyle>
            <a:lvl1pPr marL="342900" indent="-342900">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50000"/>
              </a:spcBef>
              <a:buFontTx/>
              <a:buNone/>
            </a:pPr>
            <a:r>
              <a:rPr lang="pt-BR" altLang="pt-BR" sz="2400" b="1" dirty="0">
                <a:solidFill>
                  <a:srgbClr val="C00000"/>
                </a:solidFill>
              </a:rPr>
              <a:t>Resseguro Não Proporcional</a:t>
            </a:r>
          </a:p>
          <a:p>
            <a:pPr algn="ctr">
              <a:spcBef>
                <a:spcPct val="50000"/>
              </a:spcBef>
              <a:buFontTx/>
              <a:buNone/>
            </a:pPr>
            <a:endParaRPr lang="pt-BR" altLang="pt-BR" sz="2400" b="1" dirty="0">
              <a:solidFill>
                <a:srgbClr val="C00000"/>
              </a:solidFill>
            </a:endParaRPr>
          </a:p>
          <a:p>
            <a:pPr marL="0" indent="0">
              <a:spcBef>
                <a:spcPts val="0"/>
              </a:spcBef>
              <a:buFontTx/>
              <a:buNone/>
            </a:pPr>
            <a:r>
              <a:rPr lang="pt-BR" altLang="pt-BR" sz="2000" b="1" dirty="0">
                <a:solidFill>
                  <a:schemeClr val="accent6"/>
                </a:solidFill>
              </a:rPr>
              <a:t>Excesso de Danos (</a:t>
            </a:r>
            <a:r>
              <a:rPr lang="pt-BR" altLang="pt-BR" sz="2000" b="1" i="1" dirty="0">
                <a:solidFill>
                  <a:schemeClr val="accent6"/>
                </a:solidFill>
              </a:rPr>
              <a:t>Excess of Loss - </a:t>
            </a:r>
            <a:r>
              <a:rPr lang="pt-BR" altLang="pt-BR" sz="2000" b="1" dirty="0">
                <a:solidFill>
                  <a:schemeClr val="accent6"/>
                </a:solidFill>
              </a:rPr>
              <a:t>XL)</a:t>
            </a:r>
          </a:p>
          <a:p>
            <a:pPr marL="0" indent="0">
              <a:spcBef>
                <a:spcPct val="50000"/>
              </a:spcBef>
              <a:buFontTx/>
              <a:buNone/>
            </a:pPr>
            <a:r>
              <a:rPr lang="pt-BR" altLang="pt-BR" sz="1800" dirty="0">
                <a:solidFill>
                  <a:schemeClr val="tx1"/>
                </a:solidFill>
              </a:rPr>
              <a:t>	por Risco</a:t>
            </a:r>
            <a:endParaRPr lang="pt-BR" altLang="pt-BR" sz="1800" b="1" dirty="0">
              <a:solidFill>
                <a:srgbClr val="00B050"/>
              </a:solidFill>
            </a:endParaRPr>
          </a:p>
          <a:p>
            <a:pPr marL="0" indent="0">
              <a:spcBef>
                <a:spcPct val="50000"/>
              </a:spcBef>
              <a:buFontTx/>
              <a:buNone/>
            </a:pPr>
            <a:r>
              <a:rPr lang="pt-BR" altLang="pt-BR" sz="1800" dirty="0">
                <a:solidFill>
                  <a:schemeClr val="tx1"/>
                </a:solidFill>
              </a:rPr>
              <a:t>	por Acontecimento</a:t>
            </a:r>
            <a:endParaRPr lang="pt-BR" altLang="pt-BR" sz="1800" b="1" dirty="0">
              <a:solidFill>
                <a:srgbClr val="00B050"/>
              </a:solidFill>
            </a:endParaRPr>
          </a:p>
          <a:p>
            <a:pPr marL="0" indent="0">
              <a:spcBef>
                <a:spcPct val="50000"/>
              </a:spcBef>
              <a:buFontTx/>
              <a:buNone/>
            </a:pPr>
            <a:r>
              <a:rPr lang="pt-BR" altLang="pt-BR" sz="1800" dirty="0">
                <a:solidFill>
                  <a:schemeClr val="tx1"/>
                </a:solidFill>
              </a:rPr>
              <a:t>	por Catástrofe</a:t>
            </a:r>
            <a:endParaRPr lang="pt-BR" altLang="pt-BR" sz="1800" b="1" dirty="0">
              <a:solidFill>
                <a:srgbClr val="00B050"/>
              </a:solidFill>
            </a:endParaRPr>
          </a:p>
          <a:p>
            <a:pPr marL="0" indent="0">
              <a:spcBef>
                <a:spcPct val="50000"/>
              </a:spcBef>
              <a:buFontTx/>
              <a:buNone/>
            </a:pPr>
            <a:endParaRPr lang="pt-BR" altLang="pt-BR" sz="1800" dirty="0">
              <a:solidFill>
                <a:schemeClr val="tx1"/>
              </a:solidFill>
            </a:endParaRPr>
          </a:p>
          <a:p>
            <a:pPr marL="0" indent="0">
              <a:spcBef>
                <a:spcPct val="50000"/>
              </a:spcBef>
              <a:buFontTx/>
              <a:buNone/>
            </a:pPr>
            <a:r>
              <a:rPr lang="pt-BR" altLang="pt-BR" sz="2000" b="1" dirty="0">
                <a:solidFill>
                  <a:schemeClr val="accent6"/>
                </a:solidFill>
              </a:rPr>
              <a:t>Excesso de Sinistralidade (</a:t>
            </a:r>
            <a:r>
              <a:rPr lang="pt-BR" altLang="pt-BR" sz="2000" b="1" i="1" dirty="0">
                <a:solidFill>
                  <a:schemeClr val="accent6"/>
                </a:solidFill>
              </a:rPr>
              <a:t>Stop Loss</a:t>
            </a:r>
            <a:r>
              <a:rPr lang="pt-BR" altLang="pt-BR" sz="2000" b="1" dirty="0">
                <a:solidFill>
                  <a:schemeClr val="accent6"/>
                </a:solidFill>
              </a:rPr>
              <a:t>)</a:t>
            </a:r>
          </a:p>
          <a:p>
            <a:pPr marL="0" indent="0">
              <a:spcBef>
                <a:spcPct val="50000"/>
              </a:spcBef>
              <a:buFontTx/>
              <a:buNone/>
            </a:pPr>
            <a:r>
              <a:rPr lang="pt-BR" altLang="pt-BR" sz="2400" dirty="0">
                <a:solidFill>
                  <a:schemeClr val="tx1"/>
                </a:solidFill>
              </a:rPr>
              <a:t>	</a:t>
            </a:r>
            <a:r>
              <a:rPr lang="pt-BR" altLang="pt-BR" sz="1800" dirty="0">
                <a:solidFill>
                  <a:schemeClr val="tx1"/>
                </a:solidFill>
              </a:rPr>
              <a:t>por Ramo</a:t>
            </a:r>
            <a:endParaRPr lang="pt-BR" altLang="pt-BR" sz="1800" b="1" dirty="0">
              <a:solidFill>
                <a:srgbClr val="00B050"/>
              </a:solidFill>
            </a:endParaRPr>
          </a:p>
          <a:p>
            <a:pPr marL="0" indent="0">
              <a:spcBef>
                <a:spcPct val="50000"/>
              </a:spcBef>
              <a:buFontTx/>
              <a:buNone/>
            </a:pPr>
            <a:r>
              <a:rPr lang="pt-BR" altLang="pt-BR" sz="1800" dirty="0">
                <a:solidFill>
                  <a:schemeClr val="tx1"/>
                </a:solidFill>
              </a:rPr>
              <a:t>	por Exercício</a:t>
            </a:r>
            <a:endParaRPr lang="pt-BR" altLang="pt-BR" sz="1800" b="1" dirty="0">
              <a:solidFill>
                <a:srgbClr val="00B050"/>
              </a:solidFill>
            </a:endParaRPr>
          </a:p>
          <a:p>
            <a:pPr>
              <a:spcBef>
                <a:spcPct val="50000"/>
              </a:spcBef>
              <a:buFontTx/>
              <a:buNone/>
            </a:pPr>
            <a:endParaRPr lang="pt-BR" altLang="pt-BR" sz="1800"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981B2F1E-8AEB-9254-6A6F-1A1D61F5E21F}"/>
              </a:ext>
            </a:extLst>
          </p:cNvPr>
          <p:cNvSpPr>
            <a:spLocks noChangeArrowheads="1"/>
          </p:cNvSpPr>
          <p:nvPr/>
        </p:nvSpPr>
        <p:spPr bwMode="auto">
          <a:xfrm>
            <a:off x="587375" y="836713"/>
            <a:ext cx="7942263" cy="528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oAutofit/>
          </a:bodyPr>
          <a:lstStyle>
            <a:lvl1pPr marL="342900" indent="-342900">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50000"/>
              </a:spcBef>
              <a:buFontTx/>
              <a:buNone/>
            </a:pPr>
            <a:r>
              <a:rPr lang="pt-BR" altLang="pt-BR" sz="2400" b="1" dirty="0">
                <a:solidFill>
                  <a:srgbClr val="C00000"/>
                </a:solidFill>
              </a:rPr>
              <a:t>Resseguro Não Proporcional </a:t>
            </a:r>
          </a:p>
          <a:p>
            <a:pPr algn="ctr">
              <a:spcBef>
                <a:spcPct val="50000"/>
              </a:spcBef>
              <a:buFontTx/>
              <a:buNone/>
            </a:pPr>
            <a:endParaRPr lang="pt-BR" altLang="pt-BR" sz="2400" b="1" dirty="0">
              <a:solidFill>
                <a:srgbClr val="C00000"/>
              </a:solidFill>
            </a:endParaRPr>
          </a:p>
          <a:p>
            <a:pPr marL="0" indent="0">
              <a:spcBef>
                <a:spcPts val="0"/>
              </a:spcBef>
              <a:buFontTx/>
              <a:buNone/>
            </a:pPr>
            <a:r>
              <a:rPr lang="pt-BR" altLang="pt-BR" sz="2000" b="1" dirty="0">
                <a:solidFill>
                  <a:schemeClr val="accent6"/>
                </a:solidFill>
              </a:rPr>
              <a:t>Excesso de Danos (</a:t>
            </a:r>
            <a:r>
              <a:rPr lang="pt-BR" altLang="pt-BR" sz="2000" b="1" i="1" dirty="0">
                <a:solidFill>
                  <a:schemeClr val="accent6"/>
                </a:solidFill>
              </a:rPr>
              <a:t>Excess of Loss - </a:t>
            </a:r>
            <a:r>
              <a:rPr lang="pt-BR" altLang="pt-BR" sz="2000" b="1" dirty="0">
                <a:solidFill>
                  <a:schemeClr val="accent6"/>
                </a:solidFill>
              </a:rPr>
              <a:t>XL)</a:t>
            </a:r>
          </a:p>
          <a:p>
            <a:pPr marL="0" indent="0">
              <a:spcBef>
                <a:spcPct val="50000"/>
              </a:spcBef>
              <a:buFontTx/>
              <a:buNone/>
            </a:pPr>
            <a:r>
              <a:rPr lang="pt-BR" altLang="pt-BR" sz="1800" dirty="0">
                <a:solidFill>
                  <a:schemeClr val="tx1"/>
                </a:solidFill>
              </a:rPr>
              <a:t>	</a:t>
            </a:r>
          </a:p>
          <a:p>
            <a:pPr marL="0" indent="0">
              <a:spcBef>
                <a:spcPts val="0"/>
              </a:spcBef>
              <a:buFontTx/>
              <a:buNone/>
            </a:pPr>
            <a:r>
              <a:rPr lang="pt-BR" altLang="pt-BR" sz="1800" dirty="0">
                <a:solidFill>
                  <a:schemeClr val="tx1"/>
                </a:solidFill>
              </a:rPr>
              <a:t>por Risco: </a:t>
            </a:r>
            <a:r>
              <a:rPr lang="pt-BR" altLang="pt-BR" sz="1800" b="1" dirty="0">
                <a:solidFill>
                  <a:srgbClr val="00B050"/>
                </a:solidFill>
              </a:rPr>
              <a:t>ressegurador paga uma parte do sinistro relativo a 		   um risco particular (sinistro individual)</a:t>
            </a:r>
          </a:p>
          <a:p>
            <a:pPr marL="0" indent="0">
              <a:spcBef>
                <a:spcPts val="0"/>
              </a:spcBef>
              <a:buFontTx/>
              <a:buNone/>
            </a:pPr>
            <a:endParaRPr lang="pt-BR" altLang="pt-BR" sz="1800" b="1" dirty="0">
              <a:solidFill>
                <a:srgbClr val="00B050"/>
              </a:solidFill>
            </a:endParaRPr>
          </a:p>
          <a:p>
            <a:pPr marL="0" indent="0">
              <a:spcBef>
                <a:spcPts val="0"/>
              </a:spcBef>
              <a:buFontTx/>
              <a:buNone/>
            </a:pPr>
            <a:r>
              <a:rPr lang="pt-BR" altLang="pt-BR" sz="1800" dirty="0">
                <a:solidFill>
                  <a:schemeClr val="tx1"/>
                </a:solidFill>
              </a:rPr>
              <a:t>por Acontecimento: </a:t>
            </a:r>
            <a:r>
              <a:rPr lang="pt-BR" altLang="pt-BR" sz="1800" b="1" dirty="0">
                <a:solidFill>
                  <a:srgbClr val="00B050"/>
                </a:solidFill>
              </a:rPr>
              <a:t>ressegurador paga uma parte das perdas 			   relativas a </a:t>
            </a:r>
            <a:r>
              <a:rPr lang="pt-BR" altLang="pt-BR" sz="1800" b="1" u="sng" dirty="0">
                <a:solidFill>
                  <a:srgbClr val="00B050"/>
                </a:solidFill>
              </a:rPr>
              <a:t>dois ou mais sinistros </a:t>
            </a:r>
            <a:r>
              <a:rPr lang="pt-BR" altLang="pt-BR" sz="1800" b="1" dirty="0">
                <a:solidFill>
                  <a:srgbClr val="00B050"/>
                </a:solidFill>
              </a:rPr>
              <a:t>				   decorrentes de </a:t>
            </a:r>
            <a:r>
              <a:rPr lang="pt-BR" altLang="pt-BR" sz="1800" b="1" u="sng" dirty="0">
                <a:solidFill>
                  <a:srgbClr val="00B050"/>
                </a:solidFill>
              </a:rPr>
              <a:t>um só evento não catastrófico</a:t>
            </a:r>
          </a:p>
          <a:p>
            <a:pPr marL="0" indent="0">
              <a:spcBef>
                <a:spcPts val="0"/>
              </a:spcBef>
              <a:buFontTx/>
              <a:buNone/>
            </a:pPr>
            <a:endParaRPr lang="pt-BR" altLang="pt-BR" sz="1800" b="1" u="sng" dirty="0">
              <a:solidFill>
                <a:srgbClr val="00B050"/>
              </a:solidFill>
            </a:endParaRPr>
          </a:p>
          <a:p>
            <a:pPr marL="0" indent="0">
              <a:spcBef>
                <a:spcPts val="0"/>
              </a:spcBef>
              <a:buFontTx/>
              <a:buNone/>
            </a:pPr>
            <a:r>
              <a:rPr lang="pt-BR" altLang="pt-BR" sz="1800" dirty="0">
                <a:solidFill>
                  <a:schemeClr val="tx1"/>
                </a:solidFill>
              </a:rPr>
              <a:t>por Catástrofe: </a:t>
            </a:r>
            <a:r>
              <a:rPr lang="pt-BR" altLang="pt-BR" sz="1800" b="1" dirty="0">
                <a:solidFill>
                  <a:srgbClr val="00B050"/>
                </a:solidFill>
              </a:rPr>
              <a:t>ressegurador paga uma parte dos				          </a:t>
            </a:r>
            <a:r>
              <a:rPr lang="pt-BR" altLang="pt-BR" sz="1800" b="1" u="sng" dirty="0">
                <a:solidFill>
                  <a:srgbClr val="00B050"/>
                </a:solidFill>
              </a:rPr>
              <a:t>diversos sinistros </a:t>
            </a:r>
            <a:r>
              <a:rPr lang="pt-BR" altLang="pt-BR" sz="1800" b="1" dirty="0">
                <a:solidFill>
                  <a:srgbClr val="00B050"/>
                </a:solidFill>
              </a:rPr>
              <a:t>decorrentes de um só evento 		          </a:t>
            </a:r>
            <a:r>
              <a:rPr lang="pt-BR" altLang="pt-BR" sz="1800" b="1" u="sng" dirty="0">
                <a:solidFill>
                  <a:srgbClr val="00B050"/>
                </a:solidFill>
              </a:rPr>
              <a:t>catastrófico</a:t>
            </a:r>
          </a:p>
          <a:p>
            <a:pPr>
              <a:spcBef>
                <a:spcPct val="50000"/>
              </a:spcBef>
              <a:buFontTx/>
              <a:buNone/>
            </a:pPr>
            <a:endParaRPr lang="pt-BR" altLang="pt-BR" sz="1800" dirty="0"/>
          </a:p>
        </p:txBody>
      </p:sp>
    </p:spTree>
    <p:extLst>
      <p:ext uri="{BB962C8B-B14F-4D97-AF65-F5344CB8AC3E}">
        <p14:creationId xmlns:p14="http://schemas.microsoft.com/office/powerpoint/2010/main" val="298225895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981B2F1E-8AEB-9254-6A6F-1A1D61F5E21F}"/>
              </a:ext>
            </a:extLst>
          </p:cNvPr>
          <p:cNvSpPr>
            <a:spLocks noChangeArrowheads="1"/>
          </p:cNvSpPr>
          <p:nvPr/>
        </p:nvSpPr>
        <p:spPr bwMode="auto">
          <a:xfrm>
            <a:off x="587375" y="836713"/>
            <a:ext cx="7942263" cy="528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oAutofit/>
          </a:bodyPr>
          <a:lstStyle>
            <a:lvl1pPr marL="342900" indent="-342900">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50000"/>
              </a:spcBef>
              <a:buFontTx/>
              <a:buNone/>
            </a:pPr>
            <a:r>
              <a:rPr lang="pt-BR" altLang="pt-BR" sz="2400" b="1" dirty="0">
                <a:solidFill>
                  <a:srgbClr val="C00000"/>
                </a:solidFill>
              </a:rPr>
              <a:t>Resseguro Não Proporcional</a:t>
            </a:r>
          </a:p>
          <a:p>
            <a:pPr algn="ctr">
              <a:spcBef>
                <a:spcPct val="50000"/>
              </a:spcBef>
              <a:buFontTx/>
              <a:buNone/>
            </a:pPr>
            <a:r>
              <a:rPr lang="pt-BR" altLang="pt-BR" sz="2400" b="1" dirty="0">
                <a:solidFill>
                  <a:srgbClr val="C00000"/>
                </a:solidFill>
              </a:rPr>
              <a:t> </a:t>
            </a:r>
          </a:p>
          <a:p>
            <a:pPr marL="0" indent="0">
              <a:spcBef>
                <a:spcPts val="0"/>
              </a:spcBef>
              <a:buFontTx/>
              <a:buNone/>
            </a:pPr>
            <a:r>
              <a:rPr lang="pt-BR" altLang="pt-BR" sz="2000" b="1" dirty="0">
                <a:solidFill>
                  <a:schemeClr val="accent6"/>
                </a:solidFill>
              </a:rPr>
              <a:t>Excesso de Danos (</a:t>
            </a:r>
            <a:r>
              <a:rPr lang="pt-BR" altLang="pt-BR" sz="2000" b="1" i="1" dirty="0">
                <a:solidFill>
                  <a:schemeClr val="accent6"/>
                </a:solidFill>
              </a:rPr>
              <a:t>Excess of Loss - </a:t>
            </a:r>
            <a:r>
              <a:rPr lang="pt-BR" altLang="pt-BR" sz="2000" b="1" dirty="0">
                <a:solidFill>
                  <a:schemeClr val="accent6"/>
                </a:solidFill>
              </a:rPr>
              <a:t>XL)</a:t>
            </a:r>
          </a:p>
          <a:p>
            <a:pPr>
              <a:spcBef>
                <a:spcPct val="50000"/>
              </a:spcBef>
              <a:buFontTx/>
              <a:buNone/>
            </a:pPr>
            <a:endParaRPr lang="pt-BR" altLang="pt-BR" sz="1800" dirty="0"/>
          </a:p>
        </p:txBody>
      </p:sp>
      <p:sp>
        <p:nvSpPr>
          <p:cNvPr id="2" name="CaixaDeTexto 1">
            <a:extLst>
              <a:ext uri="{FF2B5EF4-FFF2-40B4-BE49-F238E27FC236}">
                <a16:creationId xmlns:a16="http://schemas.microsoft.com/office/drawing/2014/main" id="{0706103C-C2EC-7129-105D-E6CF9A30A90E}"/>
              </a:ext>
            </a:extLst>
          </p:cNvPr>
          <p:cNvSpPr txBox="1"/>
          <p:nvPr/>
        </p:nvSpPr>
        <p:spPr>
          <a:xfrm>
            <a:off x="579060" y="2846299"/>
            <a:ext cx="3636962" cy="1477328"/>
          </a:xfrm>
          <a:prstGeom prst="rect">
            <a:avLst/>
          </a:prstGeom>
          <a:noFill/>
        </p:spPr>
        <p:txBody>
          <a:bodyPr>
            <a:spAutoFit/>
          </a:bodyPr>
          <a:lstStyle/>
          <a:p>
            <a:pPr marL="342900" indent="-342900">
              <a:spcBef>
                <a:spcPts val="0"/>
              </a:spcBef>
              <a:buClr>
                <a:srgbClr val="00007D"/>
              </a:buClr>
              <a:buSzPct val="75000"/>
              <a:buFont typeface="Wingdings" pitchFamily="2" charset="2"/>
              <a:buChar char="n"/>
              <a:defRPr/>
            </a:pPr>
            <a:r>
              <a:rPr lang="pt-BR" kern="0" dirty="0">
                <a:latin typeface="+mn-lt"/>
              </a:rPr>
              <a:t>Ressegurador recupera o equivalente a uma parte do sinistro relativo a um </a:t>
            </a:r>
            <a:r>
              <a:rPr lang="pt-BR" i="1" kern="0" dirty="0">
                <a:latin typeface="+mn-lt"/>
              </a:rPr>
              <a:t>risco particular </a:t>
            </a:r>
            <a:r>
              <a:rPr lang="pt-BR" kern="0" dirty="0">
                <a:latin typeface="+mn-lt"/>
              </a:rPr>
              <a:t>que exceder algum nível pré-determinado</a:t>
            </a:r>
          </a:p>
        </p:txBody>
      </p:sp>
      <p:sp>
        <p:nvSpPr>
          <p:cNvPr id="3" name="CaixaDeTexto 2">
            <a:extLst>
              <a:ext uri="{FF2B5EF4-FFF2-40B4-BE49-F238E27FC236}">
                <a16:creationId xmlns:a16="http://schemas.microsoft.com/office/drawing/2014/main" id="{E67249CD-2BFC-F730-30EF-D8C24E5547FB}"/>
              </a:ext>
            </a:extLst>
          </p:cNvPr>
          <p:cNvSpPr txBox="1"/>
          <p:nvPr/>
        </p:nvSpPr>
        <p:spPr>
          <a:xfrm>
            <a:off x="4591222" y="2857568"/>
            <a:ext cx="4248150" cy="1255712"/>
          </a:xfrm>
          <a:prstGeom prst="rect">
            <a:avLst/>
          </a:prstGeom>
          <a:noFill/>
        </p:spPr>
        <p:txBody>
          <a:bodyPr>
            <a:spAutoFit/>
          </a:bodyPr>
          <a:lstStyle/>
          <a:p>
            <a:pPr marL="342900" indent="-342900">
              <a:lnSpc>
                <a:spcPct val="90000"/>
              </a:lnSpc>
              <a:spcBef>
                <a:spcPct val="20000"/>
              </a:spcBef>
              <a:buClr>
                <a:srgbClr val="00007D"/>
              </a:buClr>
              <a:buSzPct val="75000"/>
              <a:defRPr/>
            </a:pPr>
            <a:r>
              <a:rPr lang="pt-BR" i="1" kern="0" dirty="0">
                <a:latin typeface="+mn-lt"/>
              </a:rPr>
              <a:t>Risco do Erro	                    +/-</a:t>
            </a:r>
          </a:p>
          <a:p>
            <a:pPr marL="342900" indent="-342900">
              <a:lnSpc>
                <a:spcPct val="90000"/>
              </a:lnSpc>
              <a:spcBef>
                <a:spcPct val="20000"/>
              </a:spcBef>
              <a:buClr>
                <a:srgbClr val="00007D"/>
              </a:buClr>
              <a:buSzPct val="75000"/>
              <a:defRPr/>
            </a:pPr>
            <a:r>
              <a:rPr lang="pt-BR" i="1" kern="0" dirty="0">
                <a:latin typeface="+mn-lt"/>
              </a:rPr>
              <a:t>Risco de Flutuação Aleatória   +</a:t>
            </a:r>
          </a:p>
          <a:p>
            <a:pPr marL="342900" indent="-342900">
              <a:lnSpc>
                <a:spcPct val="90000"/>
              </a:lnSpc>
              <a:spcBef>
                <a:spcPct val="20000"/>
              </a:spcBef>
              <a:buClr>
                <a:srgbClr val="00007D"/>
              </a:buClr>
              <a:buSzPct val="75000"/>
              <a:defRPr/>
            </a:pPr>
            <a:r>
              <a:rPr lang="pt-BR" i="1" kern="0" dirty="0">
                <a:latin typeface="+mn-lt"/>
              </a:rPr>
              <a:t>Risco de Catástrofes	      +</a:t>
            </a:r>
          </a:p>
          <a:p>
            <a:pPr marL="342900" indent="-342900">
              <a:lnSpc>
                <a:spcPct val="90000"/>
              </a:lnSpc>
              <a:spcBef>
                <a:spcPct val="20000"/>
              </a:spcBef>
              <a:buClr>
                <a:srgbClr val="00007D"/>
              </a:buClr>
              <a:buSzPct val="75000"/>
              <a:defRPr/>
            </a:pPr>
            <a:r>
              <a:rPr lang="pt-BR" i="1" kern="0" dirty="0">
                <a:latin typeface="+mn-lt"/>
              </a:rPr>
              <a:t>Risco de Mudança </a:t>
            </a:r>
            <a:r>
              <a:rPr lang="en-US" i="1" kern="0" dirty="0">
                <a:latin typeface="+mn-lt"/>
              </a:rPr>
              <a:t>	       -</a:t>
            </a:r>
          </a:p>
        </p:txBody>
      </p:sp>
    </p:spTree>
    <p:extLst>
      <p:ext uri="{BB962C8B-B14F-4D97-AF65-F5344CB8AC3E}">
        <p14:creationId xmlns:p14="http://schemas.microsoft.com/office/powerpoint/2010/main" val="249163243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3DFD9073-D44D-F38E-0BDB-3249E7D8737B}"/>
              </a:ext>
            </a:extLst>
          </p:cNvPr>
          <p:cNvSpPr>
            <a:spLocks noGrp="1" noChangeArrowheads="1"/>
          </p:cNvSpPr>
          <p:nvPr>
            <p:ph type="body" idx="1"/>
          </p:nvPr>
        </p:nvSpPr>
        <p:spPr>
          <a:xfrm>
            <a:off x="685800" y="620688"/>
            <a:ext cx="7772400" cy="5761062"/>
          </a:xfrm>
        </p:spPr>
        <p:txBody>
          <a:bodyPr lIns="92075" tIns="46038" rIns="92075" bIns="46038">
            <a:normAutofit fontScale="55000" lnSpcReduction="20000"/>
          </a:bodyPr>
          <a:lstStyle/>
          <a:p>
            <a:pPr algn="ctr">
              <a:lnSpc>
                <a:spcPct val="120000"/>
              </a:lnSpc>
              <a:buFontTx/>
              <a:buNone/>
              <a:defRPr/>
            </a:pPr>
            <a:r>
              <a:rPr lang="pt-BR" altLang="pt-BR" sz="4400" b="1" dirty="0">
                <a:solidFill>
                  <a:srgbClr val="C00000"/>
                </a:solidFill>
              </a:rPr>
              <a:t>Surgimento e evolução do resseguro</a:t>
            </a:r>
          </a:p>
          <a:p>
            <a:pPr marL="0" indent="0" algn="ctr">
              <a:lnSpc>
                <a:spcPct val="120000"/>
              </a:lnSpc>
              <a:spcBef>
                <a:spcPts val="0"/>
              </a:spcBef>
              <a:buFontTx/>
              <a:buNone/>
              <a:defRPr/>
            </a:pPr>
            <a:endParaRPr lang="pt-BR" altLang="pt-BR" sz="3300" dirty="0">
              <a:solidFill>
                <a:schemeClr val="tx1"/>
              </a:solidFill>
            </a:endParaRPr>
          </a:p>
          <a:p>
            <a:pPr marL="0" indent="0" algn="ctr">
              <a:lnSpc>
                <a:spcPct val="120000"/>
              </a:lnSpc>
              <a:spcBef>
                <a:spcPts val="0"/>
              </a:spcBef>
              <a:buFontTx/>
              <a:buNone/>
              <a:defRPr/>
            </a:pPr>
            <a:r>
              <a:rPr lang="pt-BR" altLang="pt-BR" sz="3300" dirty="0">
                <a:solidFill>
                  <a:schemeClr val="tx1"/>
                </a:solidFill>
              </a:rPr>
              <a:t>No início do século XIV, em função do intenso comercio marítimo, foi realizado na Itália o que é considerado atualmente como o primeiro contrato de seguro conhecido, envolvendo o transporte de mercadorias saindo do porto de Genova. </a:t>
            </a:r>
          </a:p>
          <a:p>
            <a:pPr marL="0" indent="0" algn="ctr">
              <a:lnSpc>
                <a:spcPct val="120000"/>
              </a:lnSpc>
              <a:spcBef>
                <a:spcPts val="0"/>
              </a:spcBef>
              <a:buFontTx/>
              <a:buNone/>
              <a:defRPr/>
            </a:pPr>
            <a:endParaRPr lang="pt-BR" altLang="pt-BR" sz="3300" dirty="0">
              <a:solidFill>
                <a:schemeClr val="tx1"/>
              </a:solidFill>
            </a:endParaRPr>
          </a:p>
          <a:p>
            <a:pPr marL="0" indent="0" algn="ctr">
              <a:lnSpc>
                <a:spcPct val="120000"/>
              </a:lnSpc>
              <a:spcBef>
                <a:spcPts val="0"/>
              </a:spcBef>
              <a:buFontTx/>
              <a:buNone/>
              <a:defRPr/>
            </a:pPr>
            <a:r>
              <a:rPr lang="pt-BR" altLang="pt-BR" sz="3300" dirty="0">
                <a:solidFill>
                  <a:schemeClr val="tx1"/>
                </a:solidFill>
              </a:rPr>
              <a:t>O resseguro nos seus primórdios é tão antigo quanto estas primeiras formas de seguro. Assim como elas, feitas com pouca ou quase nenhuma formalidade, as operações de resseguro tinham por objetivo transferir, reciprocamente entre os tomadores de risco, uma parte dos maiores riscos e, proporcionalmente, recuperar as eventuais perdas ocorridas.</a:t>
            </a:r>
          </a:p>
          <a:p>
            <a:pPr marL="0" indent="0" algn="ctr">
              <a:lnSpc>
                <a:spcPct val="120000"/>
              </a:lnSpc>
              <a:spcBef>
                <a:spcPts val="0"/>
              </a:spcBef>
              <a:buFontTx/>
              <a:buNone/>
              <a:defRPr/>
            </a:pPr>
            <a:endParaRPr lang="pt-BR" altLang="pt-BR" sz="3300" dirty="0">
              <a:solidFill>
                <a:schemeClr val="tx1"/>
              </a:solidFill>
            </a:endParaRPr>
          </a:p>
          <a:p>
            <a:pPr marL="0" indent="0" algn="ctr">
              <a:lnSpc>
                <a:spcPct val="120000"/>
              </a:lnSpc>
              <a:spcBef>
                <a:spcPts val="0"/>
              </a:spcBef>
              <a:buFontTx/>
              <a:buNone/>
              <a:defRPr/>
            </a:pPr>
            <a:r>
              <a:rPr lang="pt-BR" altLang="pt-BR" sz="3300" dirty="0">
                <a:solidFill>
                  <a:schemeClr val="tx1"/>
                </a:solidFill>
              </a:rPr>
              <a:t>Com o desenvolvimento da Lei dos Grandes Números, no final do século XVIII, e da Atuária, estruturou-se o chamado seguro moderno, ou seguro a prêmio fixo, passando o segurado a ser operado empresarialmente. O resseguro, então, passou a ser compreendido como um negócio de interesse da seguradora</a:t>
            </a:r>
            <a:r>
              <a:rPr lang="pt-BR" altLang="pt-BR" sz="2900" dirty="0">
                <a:solidFill>
                  <a:schemeClr val="tx1"/>
                </a:solidFill>
              </a:rPr>
              <a:t>.</a:t>
            </a:r>
          </a:p>
          <a:p>
            <a:pPr lvl="2" eaLnBrk="1" hangingPunct="1">
              <a:lnSpc>
                <a:spcPct val="80000"/>
              </a:lnSpc>
              <a:buFontTx/>
              <a:buNone/>
              <a:defRPr/>
            </a:pPr>
            <a:endParaRPr lang="pt-BR" altLang="pt-BR" sz="1400" b="1"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981B2F1E-8AEB-9254-6A6F-1A1D61F5E21F}"/>
              </a:ext>
            </a:extLst>
          </p:cNvPr>
          <p:cNvSpPr>
            <a:spLocks noChangeArrowheads="1"/>
          </p:cNvSpPr>
          <p:nvPr/>
        </p:nvSpPr>
        <p:spPr bwMode="auto">
          <a:xfrm>
            <a:off x="587375" y="836713"/>
            <a:ext cx="7942263" cy="528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oAutofit/>
          </a:bodyPr>
          <a:lstStyle>
            <a:lvl1pPr marL="342900" indent="-342900">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ct val="50000"/>
              </a:spcBef>
              <a:buFontTx/>
              <a:buNone/>
            </a:pPr>
            <a:r>
              <a:rPr lang="pt-BR" altLang="pt-BR" sz="2400" b="1" dirty="0">
                <a:solidFill>
                  <a:srgbClr val="C00000"/>
                </a:solidFill>
              </a:rPr>
              <a:t>Resseguro Não Proporcional</a:t>
            </a:r>
          </a:p>
          <a:p>
            <a:pPr algn="ctr">
              <a:spcBef>
                <a:spcPct val="50000"/>
              </a:spcBef>
              <a:buFontTx/>
              <a:buNone/>
            </a:pPr>
            <a:r>
              <a:rPr lang="pt-BR" altLang="pt-BR" sz="2400" b="1" dirty="0">
                <a:solidFill>
                  <a:srgbClr val="C00000"/>
                </a:solidFill>
              </a:rPr>
              <a:t> </a:t>
            </a:r>
          </a:p>
          <a:p>
            <a:pPr marL="0" indent="0">
              <a:spcBef>
                <a:spcPts val="0"/>
              </a:spcBef>
              <a:buFontTx/>
              <a:buNone/>
            </a:pPr>
            <a:r>
              <a:rPr lang="pt-BR" altLang="pt-BR" sz="2000" b="1" dirty="0">
                <a:solidFill>
                  <a:schemeClr val="accent6"/>
                </a:solidFill>
              </a:rPr>
              <a:t>Excesso de Danos (</a:t>
            </a:r>
            <a:r>
              <a:rPr lang="pt-BR" altLang="pt-BR" sz="2000" b="1" i="1" dirty="0">
                <a:solidFill>
                  <a:schemeClr val="accent6"/>
                </a:solidFill>
              </a:rPr>
              <a:t>CAT XL</a:t>
            </a:r>
            <a:r>
              <a:rPr lang="pt-BR" altLang="pt-BR" sz="2000" b="1" dirty="0">
                <a:solidFill>
                  <a:schemeClr val="accent6"/>
                </a:solidFill>
              </a:rPr>
              <a:t>)</a:t>
            </a:r>
          </a:p>
          <a:p>
            <a:pPr>
              <a:spcBef>
                <a:spcPct val="50000"/>
              </a:spcBef>
              <a:buFontTx/>
              <a:buNone/>
            </a:pPr>
            <a:endParaRPr lang="pt-BR" altLang="pt-BR" sz="1800" dirty="0"/>
          </a:p>
        </p:txBody>
      </p:sp>
      <p:sp>
        <p:nvSpPr>
          <p:cNvPr id="3" name="CaixaDeTexto 2">
            <a:extLst>
              <a:ext uri="{FF2B5EF4-FFF2-40B4-BE49-F238E27FC236}">
                <a16:creationId xmlns:a16="http://schemas.microsoft.com/office/drawing/2014/main" id="{E67249CD-2BFC-F730-30EF-D8C24E5547FB}"/>
              </a:ext>
            </a:extLst>
          </p:cNvPr>
          <p:cNvSpPr txBox="1"/>
          <p:nvPr/>
        </p:nvSpPr>
        <p:spPr>
          <a:xfrm>
            <a:off x="4572000" y="3068960"/>
            <a:ext cx="4248150" cy="1255712"/>
          </a:xfrm>
          <a:prstGeom prst="rect">
            <a:avLst/>
          </a:prstGeom>
          <a:noFill/>
        </p:spPr>
        <p:txBody>
          <a:bodyPr>
            <a:spAutoFit/>
          </a:bodyPr>
          <a:lstStyle/>
          <a:p>
            <a:pPr marL="342900" indent="-342900">
              <a:lnSpc>
                <a:spcPct val="90000"/>
              </a:lnSpc>
              <a:spcBef>
                <a:spcPct val="20000"/>
              </a:spcBef>
              <a:buClr>
                <a:srgbClr val="00007D"/>
              </a:buClr>
              <a:buSzPct val="75000"/>
              <a:defRPr/>
            </a:pPr>
            <a:r>
              <a:rPr lang="pt-BR" i="1" kern="0" dirty="0">
                <a:latin typeface="+mn-lt"/>
              </a:rPr>
              <a:t>Risco do Erro	                     -</a:t>
            </a:r>
          </a:p>
          <a:p>
            <a:pPr marL="342900" indent="-342900">
              <a:lnSpc>
                <a:spcPct val="90000"/>
              </a:lnSpc>
              <a:spcBef>
                <a:spcPct val="20000"/>
              </a:spcBef>
              <a:buClr>
                <a:srgbClr val="00007D"/>
              </a:buClr>
              <a:buSzPct val="75000"/>
              <a:defRPr/>
            </a:pPr>
            <a:r>
              <a:rPr lang="pt-BR" i="1" kern="0" dirty="0">
                <a:latin typeface="+mn-lt"/>
              </a:rPr>
              <a:t>Risco de Flutuação Aleatória    -</a:t>
            </a:r>
          </a:p>
          <a:p>
            <a:pPr marL="342900" indent="-342900">
              <a:lnSpc>
                <a:spcPct val="90000"/>
              </a:lnSpc>
              <a:spcBef>
                <a:spcPct val="20000"/>
              </a:spcBef>
              <a:buClr>
                <a:srgbClr val="00007D"/>
              </a:buClr>
              <a:buSzPct val="75000"/>
              <a:defRPr/>
            </a:pPr>
            <a:r>
              <a:rPr lang="pt-BR" i="1" kern="0" dirty="0">
                <a:latin typeface="+mn-lt"/>
              </a:rPr>
              <a:t>Risco de Catástrofes	      +</a:t>
            </a:r>
          </a:p>
          <a:p>
            <a:pPr marL="342900" indent="-342900">
              <a:lnSpc>
                <a:spcPct val="90000"/>
              </a:lnSpc>
              <a:spcBef>
                <a:spcPct val="20000"/>
              </a:spcBef>
              <a:buClr>
                <a:srgbClr val="00007D"/>
              </a:buClr>
              <a:buSzPct val="75000"/>
              <a:defRPr/>
            </a:pPr>
            <a:r>
              <a:rPr lang="pt-BR" i="1" kern="0" dirty="0">
                <a:latin typeface="+mn-lt"/>
              </a:rPr>
              <a:t>Risco de Mudança </a:t>
            </a:r>
            <a:r>
              <a:rPr lang="en-US" i="1" kern="0" dirty="0">
                <a:latin typeface="+mn-lt"/>
              </a:rPr>
              <a:t>	       -</a:t>
            </a:r>
          </a:p>
        </p:txBody>
      </p:sp>
      <p:sp>
        <p:nvSpPr>
          <p:cNvPr id="4" name="CaixaDeTexto 1">
            <a:extLst>
              <a:ext uri="{FF2B5EF4-FFF2-40B4-BE49-F238E27FC236}">
                <a16:creationId xmlns:a16="http://schemas.microsoft.com/office/drawing/2014/main" id="{F07B7BAE-CB31-3B8C-E3E9-5F487153BF0A}"/>
              </a:ext>
            </a:extLst>
          </p:cNvPr>
          <p:cNvSpPr txBox="1">
            <a:spLocks noChangeArrowheads="1"/>
          </p:cNvSpPr>
          <p:nvPr/>
        </p:nvSpPr>
        <p:spPr bwMode="auto">
          <a:xfrm>
            <a:off x="577851" y="2636912"/>
            <a:ext cx="3703637"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pt-BR" altLang="pt-BR" sz="2000" dirty="0">
                <a:latin typeface="Times New Roman" panose="02020603050405020304" pitchFamily="18" charset="0"/>
              </a:rPr>
              <a:t> </a:t>
            </a:r>
            <a:r>
              <a:rPr lang="pt-BR" altLang="pt-BR" dirty="0">
                <a:latin typeface="+mn-lt"/>
              </a:rPr>
              <a:t>Um evento catastrófico é definido como um acidente do qual resultem p. ex. pelo menos “N” mortes, casos de perda dos membros ou invalidez</a:t>
            </a:r>
          </a:p>
          <a:p>
            <a:pPr>
              <a:spcBef>
                <a:spcPts val="1200"/>
              </a:spcBef>
              <a:buFontTx/>
              <a:buChar char="•"/>
            </a:pPr>
            <a:r>
              <a:rPr lang="pt-BR" altLang="pt-BR" dirty="0">
                <a:latin typeface="+mn-lt"/>
              </a:rPr>
              <a:t> Ressegurador concede cobertura contra o acúmulo de sinistros resultantes de eventos catastróficos           </a:t>
            </a:r>
            <a:endParaRPr lang="pt-BR" altLang="pt-BR" b="1" dirty="0">
              <a:latin typeface="+mn-lt"/>
            </a:endParaRPr>
          </a:p>
        </p:txBody>
      </p:sp>
    </p:spTree>
    <p:extLst>
      <p:ext uri="{BB962C8B-B14F-4D97-AF65-F5344CB8AC3E}">
        <p14:creationId xmlns:p14="http://schemas.microsoft.com/office/powerpoint/2010/main" val="361198945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981B2F1E-8AEB-9254-6A6F-1A1D61F5E21F}"/>
              </a:ext>
            </a:extLst>
          </p:cNvPr>
          <p:cNvSpPr>
            <a:spLocks noChangeArrowheads="1"/>
          </p:cNvSpPr>
          <p:nvPr/>
        </p:nvSpPr>
        <p:spPr bwMode="auto">
          <a:xfrm>
            <a:off x="587375" y="836713"/>
            <a:ext cx="7942263" cy="528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oAutofit/>
          </a:bodyPr>
          <a:lstStyle>
            <a:lvl1pPr marL="342900" indent="-342900">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a:spcBef>
                <a:spcPts val="0"/>
              </a:spcBef>
              <a:buFontTx/>
              <a:buNone/>
            </a:pPr>
            <a:r>
              <a:rPr lang="pt-BR" altLang="pt-BR" sz="2400" b="1" dirty="0">
                <a:solidFill>
                  <a:srgbClr val="C00000"/>
                </a:solidFill>
              </a:rPr>
              <a:t>Resseguro Não Proporcional </a:t>
            </a:r>
          </a:p>
          <a:p>
            <a:pPr marL="0" indent="0">
              <a:spcBef>
                <a:spcPts val="0"/>
              </a:spcBef>
              <a:buFontTx/>
              <a:buNone/>
            </a:pPr>
            <a:endParaRPr lang="pt-BR" altLang="pt-BR" sz="2400" b="1" dirty="0">
              <a:solidFill>
                <a:schemeClr val="accent6"/>
              </a:solidFill>
            </a:endParaRPr>
          </a:p>
          <a:p>
            <a:pPr marL="0" indent="0">
              <a:spcBef>
                <a:spcPts val="0"/>
              </a:spcBef>
              <a:buFontTx/>
              <a:buNone/>
            </a:pPr>
            <a:endParaRPr lang="pt-BR" altLang="pt-BR" sz="2400" b="1" dirty="0">
              <a:solidFill>
                <a:schemeClr val="accent6"/>
              </a:solidFill>
            </a:endParaRPr>
          </a:p>
          <a:p>
            <a:pPr marL="0" indent="0">
              <a:spcBef>
                <a:spcPts val="0"/>
              </a:spcBef>
              <a:buFontTx/>
              <a:buNone/>
            </a:pPr>
            <a:r>
              <a:rPr lang="pt-BR" altLang="pt-BR" sz="2000" b="1" dirty="0">
                <a:solidFill>
                  <a:schemeClr val="accent6"/>
                </a:solidFill>
              </a:rPr>
              <a:t>Excesso de Sinistralidade (</a:t>
            </a:r>
            <a:r>
              <a:rPr lang="pt-BR" altLang="pt-BR" sz="2000" b="1" i="1" dirty="0">
                <a:solidFill>
                  <a:schemeClr val="accent6"/>
                </a:solidFill>
              </a:rPr>
              <a:t>Stop Loss</a:t>
            </a:r>
            <a:r>
              <a:rPr lang="pt-BR" altLang="pt-BR" sz="2000" b="1" dirty="0">
                <a:solidFill>
                  <a:schemeClr val="accent6"/>
                </a:solidFill>
              </a:rPr>
              <a:t>)</a:t>
            </a:r>
          </a:p>
          <a:p>
            <a:pPr marL="0" indent="0">
              <a:spcBef>
                <a:spcPts val="0"/>
              </a:spcBef>
              <a:buFontTx/>
              <a:buNone/>
            </a:pPr>
            <a:endParaRPr lang="pt-BR" altLang="pt-BR" sz="2000" b="1" dirty="0">
              <a:solidFill>
                <a:schemeClr val="accent6"/>
              </a:solidFill>
            </a:endParaRPr>
          </a:p>
          <a:p>
            <a:pPr marL="0" indent="0">
              <a:spcBef>
                <a:spcPts val="0"/>
              </a:spcBef>
              <a:buFontTx/>
              <a:buNone/>
            </a:pPr>
            <a:r>
              <a:rPr lang="pt-BR" altLang="pt-BR" sz="2400" dirty="0">
                <a:solidFill>
                  <a:schemeClr val="tx1"/>
                </a:solidFill>
              </a:rPr>
              <a:t>	</a:t>
            </a:r>
            <a:r>
              <a:rPr lang="pt-BR" altLang="pt-BR" sz="1800" dirty="0">
                <a:solidFill>
                  <a:schemeClr val="tx1"/>
                </a:solidFill>
              </a:rPr>
              <a:t>por Ramo </a:t>
            </a:r>
            <a:r>
              <a:rPr lang="pt-BR" altLang="pt-BR" sz="1800" b="1" dirty="0">
                <a:solidFill>
                  <a:srgbClr val="00B050"/>
                </a:solidFill>
              </a:rPr>
              <a:t>(sinistros agregados)</a:t>
            </a:r>
          </a:p>
          <a:p>
            <a:pPr marL="0" indent="0">
              <a:spcBef>
                <a:spcPct val="50000"/>
              </a:spcBef>
              <a:buFontTx/>
              <a:buNone/>
            </a:pPr>
            <a:r>
              <a:rPr lang="pt-BR" altLang="pt-BR" sz="1800" dirty="0">
                <a:solidFill>
                  <a:schemeClr val="tx1"/>
                </a:solidFill>
              </a:rPr>
              <a:t>	por Exercício </a:t>
            </a:r>
            <a:r>
              <a:rPr lang="pt-BR" altLang="pt-BR" sz="1800" b="1" dirty="0">
                <a:solidFill>
                  <a:srgbClr val="00B050"/>
                </a:solidFill>
              </a:rPr>
              <a:t>(balanço)</a:t>
            </a:r>
          </a:p>
          <a:p>
            <a:pPr>
              <a:spcBef>
                <a:spcPct val="50000"/>
              </a:spcBef>
              <a:buFontTx/>
              <a:buNone/>
            </a:pPr>
            <a:endParaRPr lang="pt-BR" altLang="pt-BR" sz="1800" dirty="0"/>
          </a:p>
        </p:txBody>
      </p:sp>
    </p:spTree>
    <p:extLst>
      <p:ext uri="{BB962C8B-B14F-4D97-AF65-F5344CB8AC3E}">
        <p14:creationId xmlns:p14="http://schemas.microsoft.com/office/powerpoint/2010/main" val="294179615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DE5A2CEF-A64A-DDD8-A6EA-283FD2B27E8F}"/>
              </a:ext>
            </a:extLst>
          </p:cNvPr>
          <p:cNvSpPr>
            <a:spLocks noGrp="1" noChangeArrowheads="1"/>
          </p:cNvSpPr>
          <p:nvPr>
            <p:ph type="body" idx="1"/>
          </p:nvPr>
        </p:nvSpPr>
        <p:spPr>
          <a:xfrm>
            <a:off x="685800" y="692696"/>
            <a:ext cx="7772400" cy="5256584"/>
          </a:xfrm>
          <a:noFill/>
        </p:spPr>
        <p:txBody>
          <a:bodyPr lIns="92075" tIns="46038" rIns="92075" bIns="46038"/>
          <a:lstStyle/>
          <a:p>
            <a:pPr algn="ctr" eaLnBrk="1" hangingPunct="1">
              <a:lnSpc>
                <a:spcPct val="80000"/>
              </a:lnSpc>
              <a:buFontTx/>
              <a:buNone/>
            </a:pPr>
            <a:r>
              <a:rPr lang="pt-BR" altLang="pt-BR" sz="2400" b="1" dirty="0">
                <a:solidFill>
                  <a:srgbClr val="C00000"/>
                </a:solidFill>
              </a:rPr>
              <a:t>Seguradora -</a:t>
            </a:r>
            <a:r>
              <a:rPr lang="pt-BR" altLang="pt-BR" sz="2400" b="1" dirty="0">
                <a:solidFill>
                  <a:srgbClr val="C00000"/>
                </a:solidFill>
                <a:ea typeface="Arial Unicode MS" pitchFamily="34" charset="-128"/>
              </a:rPr>
              <a:t> Capacidade de Retenção</a:t>
            </a:r>
          </a:p>
          <a:p>
            <a:pPr algn="ctr" eaLnBrk="1" hangingPunct="1">
              <a:lnSpc>
                <a:spcPct val="80000"/>
              </a:lnSpc>
              <a:buFontTx/>
              <a:buNone/>
            </a:pPr>
            <a:endParaRPr lang="pt-BR" altLang="pt-BR" sz="2400" dirty="0">
              <a:solidFill>
                <a:schemeClr val="tx1"/>
              </a:solidFill>
              <a:ea typeface="Arial Unicode MS" pitchFamily="34" charset="-128"/>
            </a:endParaRPr>
          </a:p>
          <a:p>
            <a:pPr algn="ctr" eaLnBrk="1" hangingPunct="1">
              <a:lnSpc>
                <a:spcPct val="80000"/>
              </a:lnSpc>
              <a:buFontTx/>
              <a:buNone/>
            </a:pPr>
            <a:endParaRPr lang="pt-BR" altLang="pt-BR" sz="2400" dirty="0">
              <a:solidFill>
                <a:schemeClr val="tx1"/>
              </a:solidFill>
              <a:ea typeface="Arial Unicode MS" pitchFamily="34" charset="-128"/>
            </a:endParaRPr>
          </a:p>
          <a:p>
            <a:pPr algn="ctr" eaLnBrk="1" hangingPunct="1">
              <a:lnSpc>
                <a:spcPct val="80000"/>
              </a:lnSpc>
              <a:spcBef>
                <a:spcPts val="0"/>
              </a:spcBef>
              <a:spcAft>
                <a:spcPts val="1200"/>
              </a:spcAft>
              <a:buFontTx/>
              <a:buNone/>
            </a:pPr>
            <a:r>
              <a:rPr lang="pt-BR" altLang="pt-BR" sz="2000" dirty="0">
                <a:solidFill>
                  <a:schemeClr val="tx1"/>
                </a:solidFill>
                <a:ea typeface="Arial Unicode MS" pitchFamily="34" charset="-128"/>
              </a:rPr>
              <a:t>LO → por Ramo</a:t>
            </a:r>
          </a:p>
          <a:p>
            <a:pPr algn="ctr" eaLnBrk="1" hangingPunct="1">
              <a:lnSpc>
                <a:spcPct val="80000"/>
              </a:lnSpc>
              <a:spcBef>
                <a:spcPts val="0"/>
              </a:spcBef>
              <a:spcAft>
                <a:spcPts val="1200"/>
              </a:spcAft>
              <a:buFontTx/>
              <a:buNone/>
            </a:pPr>
            <a:r>
              <a:rPr lang="pt-BR" altLang="pt-BR" sz="2000" dirty="0">
                <a:solidFill>
                  <a:schemeClr val="tx1"/>
                </a:solidFill>
                <a:ea typeface="Arial Unicode MS" pitchFamily="34" charset="-128"/>
              </a:rPr>
              <a:t>LT → por Risco Isolado</a:t>
            </a:r>
          </a:p>
          <a:p>
            <a:pPr algn="ctr" eaLnBrk="1" hangingPunct="1">
              <a:lnSpc>
                <a:spcPct val="80000"/>
              </a:lnSpc>
              <a:spcBef>
                <a:spcPts val="0"/>
              </a:spcBef>
              <a:spcAft>
                <a:spcPts val="1200"/>
              </a:spcAft>
              <a:buFontTx/>
              <a:buNone/>
            </a:pPr>
            <a:r>
              <a:rPr lang="pt-BR" altLang="pt-BR" sz="2000" dirty="0">
                <a:solidFill>
                  <a:schemeClr val="tx1"/>
                </a:solidFill>
                <a:ea typeface="Arial Unicode MS" pitchFamily="34" charset="-128"/>
              </a:rPr>
              <a:t>LMI ou IS → por Apólice</a:t>
            </a:r>
          </a:p>
          <a:p>
            <a:pPr algn="ctr" eaLnBrk="1" hangingPunct="1">
              <a:lnSpc>
                <a:spcPct val="80000"/>
              </a:lnSpc>
              <a:buFontTx/>
              <a:buNone/>
            </a:pPr>
            <a:endParaRPr lang="pt-BR" altLang="pt-BR" sz="2000" dirty="0">
              <a:solidFill>
                <a:schemeClr val="tx1"/>
              </a:solidFill>
              <a:ea typeface="Arial Unicode MS" pitchFamily="34" charset="-128"/>
            </a:endParaRPr>
          </a:p>
          <a:p>
            <a:pPr algn="ctr" eaLnBrk="1" hangingPunct="1">
              <a:lnSpc>
                <a:spcPct val="80000"/>
              </a:lnSpc>
              <a:buFontTx/>
              <a:buNone/>
            </a:pPr>
            <a:endParaRPr lang="pt-BR" altLang="pt-BR" sz="2000" dirty="0">
              <a:solidFill>
                <a:schemeClr val="tx1"/>
              </a:solidFill>
              <a:ea typeface="Arial Unicode MS" pitchFamily="34" charset="-128"/>
            </a:endParaRPr>
          </a:p>
          <a:p>
            <a:pPr algn="ctr" eaLnBrk="1" hangingPunct="1">
              <a:lnSpc>
                <a:spcPct val="80000"/>
              </a:lnSpc>
              <a:buFontTx/>
              <a:buNone/>
            </a:pPr>
            <a:r>
              <a:rPr lang="pt-BR" altLang="pt-BR" sz="2000" dirty="0">
                <a:solidFill>
                  <a:schemeClr val="tx1"/>
                </a:solidFill>
                <a:ea typeface="Arial Unicode MS" pitchFamily="34" charset="-128"/>
              </a:rPr>
              <a:t>Obrigatoriedade de Ressegurar =  LMI ou IS &lt; LT</a:t>
            </a:r>
          </a:p>
          <a:p>
            <a:pPr eaLnBrk="1" hangingPunct="1">
              <a:lnSpc>
                <a:spcPct val="80000"/>
              </a:lnSpc>
              <a:buFontTx/>
              <a:buNone/>
            </a:pPr>
            <a:endParaRPr lang="pt-BR" altLang="pt-BR" sz="2000" dirty="0">
              <a:ea typeface="Arial Unicode MS" pitchFamily="34" charset="-128"/>
            </a:endParaRPr>
          </a:p>
          <a:p>
            <a:pPr lvl="2" eaLnBrk="1" hangingPunct="1">
              <a:lnSpc>
                <a:spcPct val="80000"/>
              </a:lnSpc>
              <a:buFontTx/>
              <a:buNone/>
            </a:pPr>
            <a:endParaRPr lang="pt-BR" altLang="pt-BR" sz="2000" dirty="0">
              <a:solidFill>
                <a:srgbClr val="33CC33"/>
              </a:solidFill>
              <a:ea typeface="Arial Unicode MS" pitchFamily="34" charset="-128"/>
            </a:endParaRPr>
          </a:p>
          <a:p>
            <a:pPr lvl="2" eaLnBrk="1" hangingPunct="1">
              <a:lnSpc>
                <a:spcPct val="80000"/>
              </a:lnSpc>
              <a:buFontTx/>
              <a:buNone/>
            </a:pPr>
            <a:r>
              <a:rPr lang="pt-BR" altLang="pt-BR" sz="1600" b="1" dirty="0">
                <a:solidFill>
                  <a:schemeClr val="accent2"/>
                </a:solidFill>
                <a:ea typeface="Arial Unicode MS" pitchFamily="34" charset="-128"/>
              </a:rPr>
              <a:t>LO = Limite Operacional</a:t>
            </a:r>
          </a:p>
          <a:p>
            <a:pPr lvl="2" eaLnBrk="1" hangingPunct="1">
              <a:lnSpc>
                <a:spcPct val="80000"/>
              </a:lnSpc>
              <a:buFontTx/>
              <a:buNone/>
            </a:pPr>
            <a:r>
              <a:rPr lang="pt-BR" altLang="pt-BR" sz="1600" b="1" dirty="0">
                <a:solidFill>
                  <a:schemeClr val="accent2"/>
                </a:solidFill>
                <a:ea typeface="Arial Unicode MS" pitchFamily="34" charset="-128"/>
              </a:rPr>
              <a:t>LT = Limite Técnico</a:t>
            </a:r>
          </a:p>
          <a:p>
            <a:pPr lvl="2" eaLnBrk="1" hangingPunct="1">
              <a:lnSpc>
                <a:spcPct val="80000"/>
              </a:lnSpc>
              <a:buFontTx/>
              <a:buNone/>
            </a:pPr>
            <a:r>
              <a:rPr lang="pt-BR" altLang="pt-BR" sz="1600" b="1" dirty="0">
                <a:solidFill>
                  <a:schemeClr val="accent2"/>
                </a:solidFill>
                <a:ea typeface="Arial Unicode MS" pitchFamily="34" charset="-128"/>
              </a:rPr>
              <a:t>LMI = Limite Máximo de Indenização</a:t>
            </a:r>
          </a:p>
          <a:p>
            <a:pPr lvl="2" eaLnBrk="1" hangingPunct="1">
              <a:lnSpc>
                <a:spcPct val="80000"/>
              </a:lnSpc>
              <a:buFontTx/>
              <a:buNone/>
            </a:pPr>
            <a:r>
              <a:rPr lang="pt-BR" altLang="pt-BR" sz="1600" b="1" dirty="0">
                <a:solidFill>
                  <a:schemeClr val="accent2"/>
                </a:solidFill>
                <a:ea typeface="Arial Unicode MS" pitchFamily="34" charset="-128"/>
              </a:rPr>
              <a:t>IS = Importância Segurada</a:t>
            </a:r>
          </a:p>
        </p:txBody>
      </p:sp>
      <p:grpSp>
        <p:nvGrpSpPr>
          <p:cNvPr id="22532" name="Group 4">
            <a:extLst>
              <a:ext uri="{FF2B5EF4-FFF2-40B4-BE49-F238E27FC236}">
                <a16:creationId xmlns:a16="http://schemas.microsoft.com/office/drawing/2014/main" id="{07AF464F-0B87-09DB-E233-3A90B48FF408}"/>
              </a:ext>
            </a:extLst>
          </p:cNvPr>
          <p:cNvGrpSpPr>
            <a:grpSpLocks/>
          </p:cNvGrpSpPr>
          <p:nvPr/>
        </p:nvGrpSpPr>
        <p:grpSpPr bwMode="auto">
          <a:xfrm>
            <a:off x="5580112" y="3435278"/>
            <a:ext cx="1944688" cy="576262"/>
            <a:chOff x="2245" y="2205"/>
            <a:chExt cx="1315" cy="454"/>
          </a:xfrm>
        </p:grpSpPr>
        <p:sp>
          <p:nvSpPr>
            <p:cNvPr id="22533" name="Rectangle 5">
              <a:extLst>
                <a:ext uri="{FF2B5EF4-FFF2-40B4-BE49-F238E27FC236}">
                  <a16:creationId xmlns:a16="http://schemas.microsoft.com/office/drawing/2014/main" id="{5E126E88-660D-1514-4DA5-360751E3DEC3}"/>
                </a:ext>
              </a:extLst>
            </p:cNvPr>
            <p:cNvSpPr>
              <a:spLocks noChangeArrowheads="1"/>
            </p:cNvSpPr>
            <p:nvPr/>
          </p:nvSpPr>
          <p:spPr bwMode="auto">
            <a:xfrm>
              <a:off x="2245" y="2205"/>
              <a:ext cx="1315" cy="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pt-BR" alt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34" name="Line 6">
              <a:extLst>
                <a:ext uri="{FF2B5EF4-FFF2-40B4-BE49-F238E27FC236}">
                  <a16:creationId xmlns:a16="http://schemas.microsoft.com/office/drawing/2014/main" id="{F4071A93-3B89-B75F-8F2D-6F18209D7242}"/>
                </a:ext>
              </a:extLst>
            </p:cNvPr>
            <p:cNvSpPr>
              <a:spLocks noChangeShapeType="1"/>
            </p:cNvSpPr>
            <p:nvPr/>
          </p:nvSpPr>
          <p:spPr bwMode="auto">
            <a:xfrm>
              <a:off x="2245" y="2205"/>
              <a:ext cx="131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35" name="Line 7">
              <a:extLst>
                <a:ext uri="{FF2B5EF4-FFF2-40B4-BE49-F238E27FC236}">
                  <a16:creationId xmlns:a16="http://schemas.microsoft.com/office/drawing/2014/main" id="{C1EF42CE-0031-E68E-4103-EE3813380323}"/>
                </a:ext>
              </a:extLst>
            </p:cNvPr>
            <p:cNvSpPr>
              <a:spLocks noChangeShapeType="1"/>
            </p:cNvSpPr>
            <p:nvPr/>
          </p:nvSpPr>
          <p:spPr bwMode="auto">
            <a:xfrm>
              <a:off x="2245" y="2659"/>
              <a:ext cx="131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36" name="Line 8">
              <a:extLst>
                <a:ext uri="{FF2B5EF4-FFF2-40B4-BE49-F238E27FC236}">
                  <a16:creationId xmlns:a16="http://schemas.microsoft.com/office/drawing/2014/main" id="{29268221-7B41-19CA-36A1-20CD0698FBFC}"/>
                </a:ext>
              </a:extLst>
            </p:cNvPr>
            <p:cNvSpPr>
              <a:spLocks noChangeShapeType="1"/>
            </p:cNvSpPr>
            <p:nvPr/>
          </p:nvSpPr>
          <p:spPr bwMode="auto">
            <a:xfrm>
              <a:off x="2245" y="2205"/>
              <a:ext cx="0" cy="45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37" name="Line 9">
              <a:extLst>
                <a:ext uri="{FF2B5EF4-FFF2-40B4-BE49-F238E27FC236}">
                  <a16:creationId xmlns:a16="http://schemas.microsoft.com/office/drawing/2014/main" id="{6051DE6A-BEF9-6476-8830-3828A8F3886C}"/>
                </a:ext>
              </a:extLst>
            </p:cNvPr>
            <p:cNvSpPr>
              <a:spLocks noChangeShapeType="1"/>
            </p:cNvSpPr>
            <p:nvPr/>
          </p:nvSpPr>
          <p:spPr bwMode="auto">
            <a:xfrm>
              <a:off x="3560" y="2205"/>
              <a:ext cx="0" cy="45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61457818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AB5D5812-7B98-9329-3693-8986548E190A}"/>
              </a:ext>
            </a:extLst>
          </p:cNvPr>
          <p:cNvSpPr>
            <a:spLocks noGrp="1" noChangeArrowheads="1"/>
          </p:cNvSpPr>
          <p:nvPr>
            <p:ph type="body" idx="1"/>
          </p:nvPr>
        </p:nvSpPr>
        <p:spPr>
          <a:xfrm>
            <a:off x="900113" y="548680"/>
            <a:ext cx="7560319" cy="5975945"/>
          </a:xfrm>
        </p:spPr>
        <p:txBody>
          <a:bodyPr lIns="69056" tIns="34529" rIns="69056" bIns="34529"/>
          <a:lstStyle/>
          <a:p>
            <a:pPr algn="ctr" eaLnBrk="1" hangingPunct="1">
              <a:lnSpc>
                <a:spcPct val="80000"/>
              </a:lnSpc>
              <a:buFontTx/>
              <a:buNone/>
              <a:defRPr/>
            </a:pPr>
            <a:r>
              <a:rPr lang="pt-BR" altLang="pt-BR" b="1" dirty="0">
                <a:solidFill>
                  <a:srgbClr val="C00000"/>
                </a:solidFill>
              </a:rPr>
              <a:t>Seguradora -</a:t>
            </a:r>
            <a:r>
              <a:rPr lang="pt-BR" altLang="pt-BR" b="1" dirty="0">
                <a:solidFill>
                  <a:srgbClr val="C00000"/>
                </a:solidFill>
                <a:ea typeface="Arial Unicode MS" pitchFamily="34" charset="-128"/>
              </a:rPr>
              <a:t> Capacidade de Retenção</a:t>
            </a:r>
          </a:p>
          <a:p>
            <a:pPr algn="ctr" eaLnBrk="1" hangingPunct="1">
              <a:lnSpc>
                <a:spcPct val="80000"/>
              </a:lnSpc>
              <a:buFontTx/>
              <a:buNone/>
              <a:defRPr/>
            </a:pPr>
            <a:endParaRPr lang="en-US" altLang="pt-BR" sz="2000" b="1" dirty="0">
              <a:solidFill>
                <a:schemeClr val="tx1"/>
              </a:solidFill>
              <a:ea typeface="Arial Unicode MS" pitchFamily="34" charset="-128"/>
            </a:endParaRPr>
          </a:p>
          <a:p>
            <a:pPr marL="0" indent="0" algn="ctr" eaLnBrk="1" hangingPunct="1">
              <a:spcBef>
                <a:spcPts val="0"/>
              </a:spcBef>
              <a:spcAft>
                <a:spcPts val="1200"/>
              </a:spcAft>
              <a:buFontTx/>
              <a:buNone/>
              <a:defRPr/>
            </a:pPr>
            <a:r>
              <a:rPr lang="pt-BR" sz="1600" dirty="0">
                <a:solidFill>
                  <a:schemeClr val="tx1"/>
                </a:solidFill>
              </a:rPr>
              <a:t>RESOLUÇÃO CNSP 432/2021</a:t>
            </a:r>
          </a:p>
          <a:p>
            <a:pPr marL="0" indent="0" algn="just" eaLnBrk="1" hangingPunct="1">
              <a:spcBef>
                <a:spcPts val="0"/>
              </a:spcBef>
              <a:spcAft>
                <a:spcPts val="0"/>
              </a:spcAft>
              <a:buFontTx/>
              <a:buNone/>
              <a:defRPr/>
            </a:pPr>
            <a:r>
              <a:rPr lang="pt-BR" sz="1600" dirty="0">
                <a:solidFill>
                  <a:schemeClr val="tx1"/>
                </a:solidFill>
              </a:rPr>
              <a:t>Art. 76. Para fins deste Capítulo, consideram-se:</a:t>
            </a:r>
          </a:p>
          <a:p>
            <a:pPr marL="0" indent="0" algn="just" eaLnBrk="1" hangingPunct="1">
              <a:spcBef>
                <a:spcPts val="0"/>
              </a:spcBef>
              <a:spcAft>
                <a:spcPts val="0"/>
              </a:spcAft>
              <a:buFontTx/>
              <a:buNone/>
              <a:defRPr/>
            </a:pPr>
            <a:r>
              <a:rPr lang="pt-BR" sz="1600" dirty="0">
                <a:solidFill>
                  <a:schemeClr val="tx1"/>
                </a:solidFill>
              </a:rPr>
              <a:t>I – </a:t>
            </a:r>
            <a:r>
              <a:rPr lang="pt-BR" sz="1600" b="1" dirty="0">
                <a:solidFill>
                  <a:schemeClr val="tx1"/>
                </a:solidFill>
              </a:rPr>
              <a:t>risco isolado</a:t>
            </a:r>
            <a:r>
              <a:rPr lang="pt-BR" sz="1600" dirty="0">
                <a:solidFill>
                  <a:schemeClr val="tx1"/>
                </a:solidFill>
              </a:rPr>
              <a:t>: o objeto ou conjunto de objetos de seguro, resseguro ou de previdência com cobertura de risco cuja probabilidade de serem atingidos por um mesmo evento gerador de perdas seja relevante;</a:t>
            </a:r>
          </a:p>
          <a:p>
            <a:pPr marL="0" indent="0" algn="just" eaLnBrk="1" hangingPunct="1">
              <a:spcBef>
                <a:spcPts val="0"/>
              </a:spcBef>
              <a:spcAft>
                <a:spcPts val="0"/>
              </a:spcAft>
              <a:buFontTx/>
              <a:buNone/>
              <a:defRPr/>
            </a:pPr>
            <a:r>
              <a:rPr lang="pt-BR" sz="1600" dirty="0">
                <a:solidFill>
                  <a:schemeClr val="tx1"/>
                </a:solidFill>
              </a:rPr>
              <a:t>II – cobertura de risco: cobertura cujo evento gerador não seja a sobrevivência do participante a uma data pré-determinada; e </a:t>
            </a:r>
          </a:p>
          <a:p>
            <a:pPr marL="0" indent="0" algn="just" eaLnBrk="1" hangingPunct="1">
              <a:spcBef>
                <a:spcPts val="0"/>
              </a:spcBef>
              <a:spcAft>
                <a:spcPts val="0"/>
              </a:spcAft>
              <a:buFontTx/>
              <a:buNone/>
              <a:defRPr/>
            </a:pPr>
            <a:r>
              <a:rPr lang="pt-BR" sz="1600" dirty="0">
                <a:solidFill>
                  <a:schemeClr val="tx1"/>
                </a:solidFill>
              </a:rPr>
              <a:t>III - </a:t>
            </a:r>
            <a:r>
              <a:rPr lang="pt-BR" sz="1600" b="1" dirty="0">
                <a:solidFill>
                  <a:schemeClr val="tx1"/>
                </a:solidFill>
              </a:rPr>
              <a:t>limite de retenção</a:t>
            </a:r>
            <a:r>
              <a:rPr lang="pt-BR" sz="1600" dirty="0">
                <a:solidFill>
                  <a:schemeClr val="tx1"/>
                </a:solidFill>
              </a:rPr>
              <a:t>: o valor máximo de responsabilidade que as sociedades seguradoras, EAPCs e resseguradores locais podem reter em cada risco isolado.</a:t>
            </a:r>
          </a:p>
          <a:p>
            <a:pPr marL="0" indent="0" algn="just" eaLnBrk="1" hangingPunct="1">
              <a:spcBef>
                <a:spcPts val="0"/>
              </a:spcBef>
              <a:spcAft>
                <a:spcPts val="0"/>
              </a:spcAft>
              <a:buFontTx/>
              <a:buNone/>
              <a:defRPr/>
            </a:pPr>
            <a:r>
              <a:rPr lang="pt-BR" sz="1600" dirty="0">
                <a:solidFill>
                  <a:schemeClr val="tx1"/>
                </a:solidFill>
              </a:rPr>
              <a:t>	</a:t>
            </a:r>
          </a:p>
          <a:p>
            <a:pPr marL="0" indent="0" algn="just" eaLnBrk="1" hangingPunct="1">
              <a:spcBef>
                <a:spcPts val="0"/>
              </a:spcBef>
              <a:spcAft>
                <a:spcPts val="0"/>
              </a:spcAft>
              <a:buFontTx/>
              <a:buNone/>
              <a:defRPr/>
            </a:pPr>
            <a:r>
              <a:rPr lang="pt-BR" sz="1600" dirty="0">
                <a:solidFill>
                  <a:schemeClr val="tx1"/>
                </a:solidFill>
              </a:rPr>
              <a:t>Art. 77. Os valores dos limites de retenção devem ser </a:t>
            </a:r>
            <a:r>
              <a:rPr lang="pt-BR" sz="1600" b="1" dirty="0">
                <a:solidFill>
                  <a:schemeClr val="tx1"/>
                </a:solidFill>
              </a:rPr>
              <a:t>calculados em linha com a política de gestão de riscos definida pela supervisionada</a:t>
            </a:r>
            <a:r>
              <a:rPr lang="pt-BR" sz="1600" dirty="0">
                <a:solidFill>
                  <a:schemeClr val="tx1"/>
                </a:solidFill>
              </a:rPr>
              <a:t>, devendo seus critérios de aplicação estarem claramente formalizados nos processos de trabalho e nas metodologias de cálculo, e devidamente refletidos nas ferramentas de avaliação, mensuração, tratamento e monitoramento de riscos.</a:t>
            </a:r>
          </a:p>
          <a:p>
            <a:pPr marL="0" indent="0" algn="just" eaLnBrk="1" hangingPunct="1">
              <a:spcBef>
                <a:spcPts val="0"/>
              </a:spcBef>
              <a:spcAft>
                <a:spcPts val="0"/>
              </a:spcAft>
              <a:buFontTx/>
              <a:buNone/>
              <a:defRPr/>
            </a:pPr>
            <a:r>
              <a:rPr lang="pt-BR" sz="1600" dirty="0">
                <a:solidFill>
                  <a:schemeClr val="tx1"/>
                </a:solidFill>
              </a:rPr>
              <a:t>Parágrafo único. A Susep poderá a qualquer tempo, conforme se faça necessário em cada caso concreto, determinar valores de limites de retenção menores que os calculados pela supervisionada.</a:t>
            </a:r>
          </a:p>
        </p:txBody>
      </p:sp>
    </p:spTree>
    <p:extLst>
      <p:ext uri="{BB962C8B-B14F-4D97-AF65-F5344CB8AC3E}">
        <p14:creationId xmlns:p14="http://schemas.microsoft.com/office/powerpoint/2010/main" val="356951859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AB5D5812-7B98-9329-3693-8986548E190A}"/>
              </a:ext>
            </a:extLst>
          </p:cNvPr>
          <p:cNvSpPr>
            <a:spLocks noGrp="1" noChangeArrowheads="1"/>
          </p:cNvSpPr>
          <p:nvPr>
            <p:ph type="body" idx="1"/>
          </p:nvPr>
        </p:nvSpPr>
        <p:spPr>
          <a:xfrm>
            <a:off x="900113" y="548680"/>
            <a:ext cx="7560319" cy="5975945"/>
          </a:xfrm>
        </p:spPr>
        <p:txBody>
          <a:bodyPr lIns="69056" tIns="34529" rIns="69056" bIns="34529"/>
          <a:lstStyle/>
          <a:p>
            <a:pPr algn="ctr" eaLnBrk="1" hangingPunct="1">
              <a:lnSpc>
                <a:spcPct val="80000"/>
              </a:lnSpc>
              <a:buFontTx/>
              <a:buNone/>
              <a:defRPr/>
            </a:pPr>
            <a:r>
              <a:rPr lang="pt-BR" altLang="pt-BR" b="1" dirty="0">
                <a:solidFill>
                  <a:srgbClr val="C00000"/>
                </a:solidFill>
              </a:rPr>
              <a:t>Seguradora -</a:t>
            </a:r>
            <a:r>
              <a:rPr lang="pt-BR" altLang="pt-BR" b="1" dirty="0">
                <a:solidFill>
                  <a:srgbClr val="C00000"/>
                </a:solidFill>
                <a:ea typeface="Arial Unicode MS" pitchFamily="34" charset="-128"/>
              </a:rPr>
              <a:t> Capacidade de Retenção</a:t>
            </a:r>
          </a:p>
          <a:p>
            <a:pPr algn="ctr" eaLnBrk="1" hangingPunct="1">
              <a:lnSpc>
                <a:spcPct val="80000"/>
              </a:lnSpc>
              <a:buFontTx/>
              <a:buNone/>
              <a:defRPr/>
            </a:pPr>
            <a:endParaRPr lang="en-US" altLang="pt-BR" sz="2000" b="1" dirty="0">
              <a:solidFill>
                <a:schemeClr val="tx1"/>
              </a:solidFill>
              <a:ea typeface="Arial Unicode MS" pitchFamily="34" charset="-128"/>
            </a:endParaRPr>
          </a:p>
          <a:p>
            <a:pPr marL="0" indent="0" algn="ctr" eaLnBrk="1" hangingPunct="1">
              <a:spcBef>
                <a:spcPts val="0"/>
              </a:spcBef>
              <a:spcAft>
                <a:spcPts val="1200"/>
              </a:spcAft>
              <a:buFontTx/>
              <a:buNone/>
              <a:defRPr/>
            </a:pPr>
            <a:r>
              <a:rPr lang="pt-BR" sz="1600" dirty="0">
                <a:solidFill>
                  <a:schemeClr val="tx1"/>
                </a:solidFill>
              </a:rPr>
              <a:t>RESOLUÇÃO CNSP 432/2021</a:t>
            </a:r>
          </a:p>
          <a:p>
            <a:pPr marL="0" indent="0" algn="just" eaLnBrk="1" hangingPunct="1">
              <a:spcBef>
                <a:spcPts val="0"/>
              </a:spcBef>
              <a:spcAft>
                <a:spcPts val="0"/>
              </a:spcAft>
              <a:buFontTx/>
              <a:buNone/>
              <a:defRPr/>
            </a:pPr>
            <a:r>
              <a:rPr lang="pt-BR" sz="1600" dirty="0">
                <a:solidFill>
                  <a:schemeClr val="tx1"/>
                </a:solidFill>
              </a:rPr>
              <a:t>Art. 78. As sociedades seguradoras, EAPCs e resseguradores locais deverão calcular, obrigatoriamente, os limites de retenção nos meses de fevereiro e agosto, sendo facultado o cálculo de novos limites de retenção nos demais meses de cada ano.</a:t>
            </a:r>
          </a:p>
          <a:p>
            <a:pPr marL="0" indent="0" algn="just" eaLnBrk="1" hangingPunct="1">
              <a:spcBef>
                <a:spcPts val="0"/>
              </a:spcBef>
              <a:spcAft>
                <a:spcPts val="0"/>
              </a:spcAft>
              <a:buFontTx/>
              <a:buNone/>
              <a:defRPr/>
            </a:pPr>
            <a:r>
              <a:rPr lang="pt-BR" sz="1600" dirty="0">
                <a:solidFill>
                  <a:schemeClr val="tx1"/>
                </a:solidFill>
              </a:rPr>
              <a:t>§ 1º Os valores dos limites de retenção deverão ser </a:t>
            </a:r>
            <a:r>
              <a:rPr lang="pt-BR" sz="1600" b="1" dirty="0">
                <a:solidFill>
                  <a:schemeClr val="tx1"/>
                </a:solidFill>
              </a:rPr>
              <a:t>encaminhados à Susep</a:t>
            </a:r>
            <a:r>
              <a:rPr lang="pt-BR" sz="1600" dirty="0">
                <a:solidFill>
                  <a:schemeClr val="tx1"/>
                </a:solidFill>
              </a:rPr>
              <a:t>.</a:t>
            </a:r>
          </a:p>
          <a:p>
            <a:pPr marL="0" indent="0" algn="just" eaLnBrk="1" hangingPunct="1">
              <a:spcBef>
                <a:spcPts val="0"/>
              </a:spcBef>
              <a:spcAft>
                <a:spcPts val="0"/>
              </a:spcAft>
              <a:buFontTx/>
              <a:buNone/>
              <a:defRPr/>
            </a:pPr>
            <a:r>
              <a:rPr lang="pt-BR" sz="1600" dirty="0">
                <a:solidFill>
                  <a:schemeClr val="tx1"/>
                </a:solidFill>
              </a:rPr>
              <a:t>§ 2º Os valores dos limites de retenção calculados para uma determinada data-base vigerão a partir do primeiro dia do mês subsequente ao mês de cálculo.</a:t>
            </a:r>
          </a:p>
          <a:p>
            <a:pPr marL="0" indent="0" algn="just" eaLnBrk="1" hangingPunct="1">
              <a:spcBef>
                <a:spcPts val="0"/>
              </a:spcBef>
              <a:spcAft>
                <a:spcPts val="0"/>
              </a:spcAft>
              <a:buFontTx/>
              <a:buNone/>
              <a:defRPr/>
            </a:pPr>
            <a:r>
              <a:rPr lang="pt-BR" sz="1600" dirty="0">
                <a:solidFill>
                  <a:schemeClr val="tx1"/>
                </a:solidFill>
              </a:rPr>
              <a:t>§ 3º Para as operações com cobertura de risco dos produtos de previdência complementar das sociedades seguradoras e EAPCs, os limites de retenção deverão ser calculados por tipo de cobertura de risco.</a:t>
            </a:r>
          </a:p>
          <a:p>
            <a:pPr marL="0" indent="0" algn="just" eaLnBrk="1" hangingPunct="1">
              <a:spcBef>
                <a:spcPts val="0"/>
              </a:spcBef>
              <a:spcAft>
                <a:spcPts val="0"/>
              </a:spcAft>
              <a:buFontTx/>
              <a:buNone/>
              <a:defRPr/>
            </a:pPr>
            <a:r>
              <a:rPr lang="pt-BR" sz="1600" dirty="0">
                <a:solidFill>
                  <a:schemeClr val="tx1"/>
                </a:solidFill>
              </a:rPr>
              <a:t>§ 4º Para as </a:t>
            </a:r>
            <a:r>
              <a:rPr lang="pt-BR" sz="1600" b="1" dirty="0">
                <a:solidFill>
                  <a:schemeClr val="tx1"/>
                </a:solidFill>
              </a:rPr>
              <a:t>operações de seguros</a:t>
            </a:r>
            <a:r>
              <a:rPr lang="pt-BR" sz="1600" dirty="0">
                <a:solidFill>
                  <a:schemeClr val="tx1"/>
                </a:solidFill>
              </a:rPr>
              <a:t>, os limites de retenção deverão ser </a:t>
            </a:r>
            <a:r>
              <a:rPr lang="pt-BR" sz="1600" b="1" dirty="0">
                <a:solidFill>
                  <a:schemeClr val="tx1"/>
                </a:solidFill>
              </a:rPr>
              <a:t>calculados por ramo</a:t>
            </a:r>
            <a:r>
              <a:rPr lang="pt-BR" sz="1600" dirty="0">
                <a:solidFill>
                  <a:schemeClr val="tx1"/>
                </a:solidFill>
              </a:rPr>
              <a:t>.</a:t>
            </a:r>
          </a:p>
          <a:p>
            <a:pPr marL="0" indent="0" algn="just" eaLnBrk="1" hangingPunct="1">
              <a:spcBef>
                <a:spcPts val="0"/>
              </a:spcBef>
              <a:spcAft>
                <a:spcPts val="0"/>
              </a:spcAft>
              <a:buFontTx/>
              <a:buNone/>
              <a:defRPr/>
            </a:pPr>
            <a:r>
              <a:rPr lang="pt-BR" sz="1600" dirty="0">
                <a:solidFill>
                  <a:schemeClr val="tx1"/>
                </a:solidFill>
              </a:rPr>
              <a:t>§ 5º Para as </a:t>
            </a:r>
            <a:r>
              <a:rPr lang="pt-BR" sz="1600" b="1" dirty="0">
                <a:solidFill>
                  <a:schemeClr val="tx1"/>
                </a:solidFill>
              </a:rPr>
              <a:t>operações de resseguros</a:t>
            </a:r>
            <a:r>
              <a:rPr lang="pt-BR" sz="1600" dirty="0">
                <a:solidFill>
                  <a:schemeClr val="tx1"/>
                </a:solidFill>
              </a:rPr>
              <a:t>, os limites de retenção deverão ser calculados por </a:t>
            </a:r>
            <a:r>
              <a:rPr lang="pt-BR" sz="1600" b="1" dirty="0">
                <a:solidFill>
                  <a:schemeClr val="tx1"/>
                </a:solidFill>
              </a:rPr>
              <a:t>grupo de ramos</a:t>
            </a:r>
            <a:r>
              <a:rPr lang="pt-BR" sz="1600" dirty="0">
                <a:solidFill>
                  <a:schemeClr val="tx1"/>
                </a:solidFill>
              </a:rPr>
              <a:t>.</a:t>
            </a:r>
          </a:p>
          <a:p>
            <a:pPr marL="0" indent="0" algn="just" eaLnBrk="1" hangingPunct="1">
              <a:spcBef>
                <a:spcPts val="0"/>
              </a:spcBef>
              <a:spcAft>
                <a:spcPts val="0"/>
              </a:spcAft>
              <a:buFontTx/>
              <a:buNone/>
              <a:defRPr/>
            </a:pPr>
            <a:r>
              <a:rPr lang="pt-BR" sz="1600" dirty="0">
                <a:solidFill>
                  <a:schemeClr val="tx1"/>
                </a:solidFill>
              </a:rPr>
              <a:t>§ 6º Os dispositivos deste artigo não se aplicam às operações de cobertura por sobrevivência</a:t>
            </a:r>
            <a:r>
              <a:rPr lang="pt-BR" sz="1400" dirty="0">
                <a:solidFill>
                  <a:schemeClr val="tx1"/>
                </a:solidFill>
              </a:rPr>
              <a:t>.</a:t>
            </a:r>
          </a:p>
        </p:txBody>
      </p:sp>
    </p:spTree>
    <p:extLst>
      <p:ext uri="{BB962C8B-B14F-4D97-AF65-F5344CB8AC3E}">
        <p14:creationId xmlns:p14="http://schemas.microsoft.com/office/powerpoint/2010/main" val="303729260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AB5D5812-7B98-9329-3693-8986548E190A}"/>
              </a:ext>
            </a:extLst>
          </p:cNvPr>
          <p:cNvSpPr>
            <a:spLocks noGrp="1" noChangeArrowheads="1"/>
          </p:cNvSpPr>
          <p:nvPr>
            <p:ph type="body" idx="1"/>
          </p:nvPr>
        </p:nvSpPr>
        <p:spPr>
          <a:xfrm>
            <a:off x="1043608" y="548680"/>
            <a:ext cx="7560319" cy="5975945"/>
          </a:xfrm>
        </p:spPr>
        <p:txBody>
          <a:bodyPr lIns="69056" tIns="34529" rIns="69056" bIns="34529"/>
          <a:lstStyle/>
          <a:p>
            <a:pPr algn="ctr" eaLnBrk="1" hangingPunct="1">
              <a:lnSpc>
                <a:spcPct val="80000"/>
              </a:lnSpc>
              <a:buFontTx/>
              <a:buNone/>
              <a:defRPr/>
            </a:pPr>
            <a:r>
              <a:rPr lang="pt-BR" altLang="pt-BR" b="1" dirty="0">
                <a:solidFill>
                  <a:srgbClr val="C00000"/>
                </a:solidFill>
              </a:rPr>
              <a:t>Seguradora -</a:t>
            </a:r>
            <a:r>
              <a:rPr lang="pt-BR" altLang="pt-BR" b="1" dirty="0">
                <a:solidFill>
                  <a:srgbClr val="C00000"/>
                </a:solidFill>
                <a:ea typeface="Arial Unicode MS" pitchFamily="34" charset="-128"/>
              </a:rPr>
              <a:t> Capacidade de Retenção</a:t>
            </a:r>
          </a:p>
          <a:p>
            <a:pPr algn="ctr" eaLnBrk="1" hangingPunct="1">
              <a:lnSpc>
                <a:spcPct val="80000"/>
              </a:lnSpc>
              <a:buFontTx/>
              <a:buNone/>
              <a:defRPr/>
            </a:pPr>
            <a:endParaRPr lang="en-US" altLang="pt-BR" sz="2000" b="1" dirty="0">
              <a:solidFill>
                <a:schemeClr val="tx1"/>
              </a:solidFill>
              <a:ea typeface="Arial Unicode MS" pitchFamily="34" charset="-128"/>
            </a:endParaRPr>
          </a:p>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en-US" altLang="pt-BR" sz="2000" b="0" i="0" u="none" strike="noStrike" kern="0" cap="none" spc="0" normalizeH="0" baseline="0" noProof="0" dirty="0">
                <a:ln>
                  <a:noFill/>
                </a:ln>
                <a:solidFill>
                  <a:srgbClr val="FFFFFF"/>
                </a:solidFill>
                <a:effectLst/>
                <a:uLnTx/>
                <a:uFillTx/>
                <a:latin typeface="Arial"/>
                <a:ea typeface="+mn-ea"/>
                <a:cs typeface="+mn-cs"/>
              </a:rPr>
              <a:t>	</a:t>
            </a:r>
            <a:r>
              <a:rPr kumimoji="0" lang="en-US" altLang="pt-BR" sz="2000" b="0" i="0" u="none" strike="noStrike" kern="0" cap="none" spc="0" normalizeH="0" baseline="0" noProof="0" dirty="0">
                <a:ln>
                  <a:noFill/>
                </a:ln>
                <a:solidFill>
                  <a:srgbClr val="000000"/>
                </a:solidFill>
                <a:effectLst/>
                <a:uLnTx/>
                <a:uFillTx/>
                <a:latin typeface="Arial"/>
                <a:ea typeface="+mn-ea"/>
                <a:cs typeface="+mn-cs"/>
              </a:rPr>
              <a:t>Dec.-Lei 73/66 (“Lei de Seguros”)</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altLang="pt-BR" sz="1600" b="1"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spcBef>
                <a:spcPts val="0"/>
              </a:spcBef>
              <a:spcAft>
                <a:spcPts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Art. 79. É vedado às Sociedades Seguradoras reter responsabilidades cujo valor ultrapasse os limites técnico, fixados pela SUSEP de acordo com as normas aprovadas pelo CNSP, e que levarão em conta: </a:t>
            </a:r>
          </a:p>
          <a:p>
            <a:pPr marL="0" marR="0" lvl="0" indent="0" algn="l" defTabSz="914400" rtl="0" eaLnBrk="1" fontAlgn="base" latinLnBrk="0" hangingPunct="1">
              <a:spcBef>
                <a:spcPts val="0"/>
              </a:spcBef>
              <a:spcAft>
                <a:spcPts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a) a situação econômico-financeira das Sociedades Seguradoras; </a:t>
            </a:r>
          </a:p>
          <a:p>
            <a:pPr marL="0" marR="0" lvl="0" indent="0" algn="l" defTabSz="914400" rtl="0" eaLnBrk="1" fontAlgn="base" latinLnBrk="0" hangingPunct="1">
              <a:spcBef>
                <a:spcPts val="0"/>
              </a:spcBef>
              <a:spcAft>
                <a:spcPts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b) as condições técnicas das respectivas carteiras; </a:t>
            </a:r>
          </a:p>
          <a:p>
            <a:pPr marL="0" marR="0" lvl="0" indent="0" algn="l" defTabSz="914400" rtl="0" eaLnBrk="1" fontAlgn="base" latinLnBrk="0" hangingPunct="1">
              <a:spcBef>
                <a:spcPts val="0"/>
              </a:spcBef>
              <a:spcAft>
                <a:spcPts val="60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c) o resultado de suas operações com o IRB. </a:t>
            </a:r>
            <a:r>
              <a:rPr kumimoji="0" lang="pt-BR" altLang="pt-BR" sz="1600" b="0" i="0" u="none" strike="noStrike" kern="0" cap="none" spc="0" normalizeH="0" baseline="0" noProof="0" dirty="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(Revogado pela Lei Complementar nº 126, de 2007)</a:t>
            </a:r>
            <a:endParaRPr kumimoji="0" lang="pt-BR" altLang="pt-BR" sz="16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spcBef>
                <a:spcPts val="0"/>
              </a:spcBef>
              <a:spcAft>
                <a:spcPts val="60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 1º As Sociedades Seguradoras são obrigadas a ressegurar no IRB as responsabilidades excedentes de seu limite técnico em cada ramo de operações e, em caso de cosseguro, a cota que for fixada pelo CNSP. </a:t>
            </a:r>
            <a:r>
              <a:rPr kumimoji="0" lang="pt-BR" altLang="pt-BR" sz="1600" b="0" i="0" u="none" strike="noStrike" kern="0" cap="none" spc="0" normalizeH="0" baseline="0" noProof="0" dirty="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(Revogado pela Lei Complementar nº 126, de 2007)</a:t>
            </a:r>
            <a:endParaRPr kumimoji="0" lang="pt-BR" altLang="pt-BR" sz="16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spcBef>
                <a:spcPts val="0"/>
              </a:spcBef>
              <a:spcAft>
                <a:spcPts val="60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 2º Não haverá cobertura de resseguro para as responsabilidades assumidas pelas Sociedades Seguradoras em desacordo com as normas e instruções em vigor.</a:t>
            </a:r>
          </a:p>
        </p:txBody>
      </p:sp>
    </p:spTree>
    <p:extLst>
      <p:ext uri="{BB962C8B-B14F-4D97-AF65-F5344CB8AC3E}">
        <p14:creationId xmlns:p14="http://schemas.microsoft.com/office/powerpoint/2010/main" val="393020093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AB5D5812-7B98-9329-3693-8986548E190A}"/>
              </a:ext>
            </a:extLst>
          </p:cNvPr>
          <p:cNvSpPr>
            <a:spLocks noGrp="1" noChangeArrowheads="1"/>
          </p:cNvSpPr>
          <p:nvPr>
            <p:ph type="body" idx="1"/>
          </p:nvPr>
        </p:nvSpPr>
        <p:spPr>
          <a:xfrm>
            <a:off x="1043609" y="548681"/>
            <a:ext cx="7344816" cy="5832648"/>
          </a:xfrm>
        </p:spPr>
        <p:txBody>
          <a:bodyPr lIns="69056" tIns="34529" rIns="69056" bIns="34529"/>
          <a:lstStyle/>
          <a:p>
            <a:pPr algn="ctr" eaLnBrk="1" hangingPunct="1">
              <a:lnSpc>
                <a:spcPct val="80000"/>
              </a:lnSpc>
              <a:buFontTx/>
              <a:buNone/>
              <a:defRPr/>
            </a:pPr>
            <a:r>
              <a:rPr lang="pt-BR" altLang="pt-BR" b="1" dirty="0">
                <a:solidFill>
                  <a:srgbClr val="C00000"/>
                </a:solidFill>
              </a:rPr>
              <a:t>Tipos de Ressegurador</a:t>
            </a:r>
          </a:p>
          <a:p>
            <a:pPr algn="ctr" eaLnBrk="1" hangingPunct="1">
              <a:lnSpc>
                <a:spcPct val="80000"/>
              </a:lnSpc>
              <a:buFontTx/>
              <a:buNone/>
              <a:defRPr/>
            </a:pPr>
            <a:endParaRPr lang="en-US" altLang="pt-BR" sz="1000" b="1" dirty="0">
              <a:solidFill>
                <a:schemeClr val="tx1"/>
              </a:solidFill>
              <a:ea typeface="Arial Unicode MS" pitchFamily="34" charset="-128"/>
            </a:endParaRPr>
          </a:p>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en-US" altLang="pt-BR" sz="2000" b="0" i="0" u="none" strike="noStrike" kern="0" cap="none" spc="0" normalizeH="0" baseline="0" noProof="0" dirty="0">
                <a:ln>
                  <a:noFill/>
                </a:ln>
                <a:solidFill>
                  <a:srgbClr val="000000"/>
                </a:solidFill>
                <a:effectLst/>
                <a:uLnTx/>
                <a:uFillTx/>
                <a:latin typeface="Arial"/>
                <a:ea typeface="+mn-ea"/>
                <a:cs typeface="+mn-cs"/>
              </a:rPr>
              <a:t>LC 126/2007</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en-US" altLang="pt-BR" sz="1000" b="1" i="0" u="none" strike="noStrike" kern="0" cap="none" spc="0" normalizeH="0" baseline="0" noProof="0" dirty="0">
              <a:ln>
                <a:noFill/>
              </a:ln>
              <a:solidFill>
                <a:srgbClr val="000000"/>
              </a:solidFill>
              <a:effectLst/>
              <a:uLnTx/>
              <a:uFillTx/>
              <a:latin typeface="Arial"/>
              <a:ea typeface="+mn-ea"/>
              <a:cs typeface="+mn-cs"/>
            </a:endParaRPr>
          </a:p>
          <a:p>
            <a:pPr marL="0" marR="0" lvl="1" indent="0" algn="just" defTabSz="914400" rtl="0" eaLnBrk="1" fontAlgn="base" latinLnBrk="0" hangingPunct="1">
              <a:spcBef>
                <a:spcPts val="0"/>
              </a:spcBef>
              <a:spcAft>
                <a:spcPct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rPr>
              <a:t>Art. 9º  A transferência de risco somente será realizada em operações:</a:t>
            </a:r>
          </a:p>
          <a:p>
            <a:pPr marL="0" marR="0" lvl="1" indent="0" algn="just" defTabSz="914400" rtl="0" eaLnBrk="1" fontAlgn="base" latinLnBrk="0" hangingPunct="1">
              <a:spcBef>
                <a:spcPts val="0"/>
              </a:spcBef>
              <a:spcAft>
                <a:spcPct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rPr>
              <a:t>I - de resseguro com resseguradores </a:t>
            </a:r>
            <a:r>
              <a:rPr kumimoji="0" lang="pt-BR" altLang="pt-BR" sz="1600" b="1" i="0" u="none" strike="noStrike" kern="0" cap="none" spc="0" normalizeH="0" baseline="0" noProof="0" dirty="0">
                <a:ln>
                  <a:noFill/>
                </a:ln>
                <a:solidFill>
                  <a:srgbClr val="002060"/>
                </a:solidFill>
                <a:effectLst/>
                <a:uLnTx/>
                <a:uFillTx/>
                <a:latin typeface="Arial"/>
              </a:rPr>
              <a:t>locais</a:t>
            </a:r>
            <a:r>
              <a:rPr kumimoji="0" lang="pt-BR" altLang="pt-BR" sz="1600" b="0" i="0" u="none" strike="noStrike" kern="0" cap="none" spc="0" normalizeH="0" baseline="0" noProof="0" dirty="0">
                <a:ln>
                  <a:noFill/>
                </a:ln>
                <a:solidFill>
                  <a:srgbClr val="000000"/>
                </a:solidFill>
                <a:effectLst/>
                <a:uLnTx/>
                <a:uFillTx/>
                <a:latin typeface="Arial"/>
              </a:rPr>
              <a:t>, </a:t>
            </a:r>
            <a:r>
              <a:rPr kumimoji="0" lang="pt-BR" altLang="pt-BR" sz="1600" b="1" i="0" u="none" strike="noStrike" kern="0" cap="none" spc="0" normalizeH="0" baseline="0" noProof="0" dirty="0">
                <a:ln>
                  <a:noFill/>
                </a:ln>
                <a:solidFill>
                  <a:srgbClr val="002060"/>
                </a:solidFill>
                <a:effectLst/>
                <a:uLnTx/>
                <a:uFillTx/>
                <a:latin typeface="Arial"/>
              </a:rPr>
              <a:t>admitidos</a:t>
            </a:r>
            <a:r>
              <a:rPr kumimoji="0" lang="pt-BR" altLang="pt-BR" sz="1600" b="0" i="0" u="none" strike="noStrike" kern="0" cap="none" spc="0" normalizeH="0" baseline="0" noProof="0" dirty="0">
                <a:ln>
                  <a:noFill/>
                </a:ln>
                <a:solidFill>
                  <a:srgbClr val="000000"/>
                </a:solidFill>
                <a:effectLst/>
                <a:uLnTx/>
                <a:uFillTx/>
                <a:latin typeface="Arial"/>
              </a:rPr>
              <a:t> ou </a:t>
            </a:r>
            <a:r>
              <a:rPr kumimoji="0" lang="pt-BR" altLang="pt-BR" sz="1600" b="1" i="0" u="none" strike="noStrike" kern="0" cap="none" spc="0" normalizeH="0" baseline="0" noProof="0" dirty="0">
                <a:ln>
                  <a:noFill/>
                </a:ln>
                <a:solidFill>
                  <a:srgbClr val="002060"/>
                </a:solidFill>
                <a:effectLst/>
                <a:uLnTx/>
                <a:uFillTx/>
                <a:latin typeface="Arial"/>
              </a:rPr>
              <a:t>eventuais</a:t>
            </a:r>
            <a:r>
              <a:rPr kumimoji="0" lang="pt-BR" altLang="pt-BR" sz="1600" b="0" i="0" u="none" strike="noStrike" kern="0" cap="none" spc="0" normalizeH="0" baseline="0" noProof="0" dirty="0">
                <a:ln>
                  <a:noFill/>
                </a:ln>
                <a:solidFill>
                  <a:srgbClr val="000000"/>
                </a:solidFill>
                <a:effectLst/>
                <a:uLnTx/>
                <a:uFillTx/>
                <a:latin typeface="Arial"/>
              </a:rPr>
              <a:t>; e </a:t>
            </a:r>
          </a:p>
          <a:p>
            <a:pPr marL="0" marR="0" lvl="1" indent="0" algn="just" defTabSz="914400" rtl="0" eaLnBrk="1" fontAlgn="base" latinLnBrk="0" hangingPunct="1">
              <a:spcBef>
                <a:spcPts val="0"/>
              </a:spcBef>
              <a:spcAft>
                <a:spcPct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rPr>
              <a:t>II - de retrocessão com resseguradores locais, admitidos ou eventuais, ou sociedades seguradoras locais.</a:t>
            </a:r>
          </a:p>
          <a:p>
            <a:pPr marL="0" marR="0" lvl="1" indent="0" algn="just" defTabSz="914400" rtl="0" eaLnBrk="1" fontAlgn="base" latinLnBrk="0" hangingPunct="1">
              <a:spcBef>
                <a:spcPts val="0"/>
              </a:spcBef>
              <a:spcAft>
                <a:spcPct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rPr>
              <a:t>§ 1º As operações de resseguro relativas a seguro de vida por sobrevivência e previdência complementar são exclusivas de resseguradores locais.</a:t>
            </a:r>
          </a:p>
          <a:p>
            <a:pPr marL="0" marR="0" lvl="1" indent="0" algn="just" defTabSz="914400" rtl="0" eaLnBrk="1" fontAlgn="base" latinLnBrk="0" hangingPunct="1">
              <a:spcBef>
                <a:spcPts val="0"/>
              </a:spcBef>
              <a:spcAft>
                <a:spcPts val="120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rPr>
              <a:t>§ 2º O órgão regulador de seguros poderá estabelecer limites e condições para a retrocessão de riscos referentes às operações mencionadas no § 1</a:t>
            </a:r>
            <a:r>
              <a:rPr lang="pt-BR" altLang="pt-BR" sz="1600" dirty="0">
                <a:solidFill>
                  <a:srgbClr val="000000"/>
                </a:solidFill>
                <a:latin typeface="Arial"/>
              </a:rPr>
              <a:t>º </a:t>
            </a:r>
            <a:r>
              <a:rPr kumimoji="0" lang="pt-BR" altLang="pt-BR" sz="1600" b="0" i="0" u="none" strike="noStrike" kern="0" cap="none" spc="0" normalizeH="0" baseline="0" noProof="0" dirty="0">
                <a:ln>
                  <a:noFill/>
                </a:ln>
                <a:solidFill>
                  <a:srgbClr val="000000"/>
                </a:solidFill>
                <a:effectLst/>
                <a:uLnTx/>
                <a:uFillTx/>
                <a:latin typeface="Arial"/>
              </a:rPr>
              <a:t>deste artigo.</a:t>
            </a:r>
          </a:p>
          <a:p>
            <a:pPr marL="0" marR="0" lvl="1" indent="0" algn="just" defTabSz="914400" rtl="0" eaLnBrk="1" fontAlgn="base" latinLnBrk="0" hangingPunct="1">
              <a:spcBef>
                <a:spcPts val="0"/>
              </a:spcBef>
              <a:spcAft>
                <a:spcPct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Art. 5º Aplicam-se aos </a:t>
            </a:r>
            <a:r>
              <a:rPr kumimoji="0" lang="pt-BR" altLang="pt-BR" sz="1600" b="1" i="0" u="none" strike="noStrike" kern="0" cap="none" spc="0" normalizeH="0" baseline="0" noProof="0" dirty="0">
                <a:ln>
                  <a:noFill/>
                </a:ln>
                <a:solidFill>
                  <a:srgbClr val="002060"/>
                </a:solidFill>
                <a:effectLst/>
                <a:uLnTx/>
                <a:uFillTx/>
                <a:latin typeface="Arial"/>
                <a:ea typeface="+mn-ea"/>
                <a:cs typeface="+mn-cs"/>
              </a:rPr>
              <a:t>resseguradores locais</a:t>
            </a:r>
            <a:r>
              <a:rPr kumimoji="0" lang="pt-BR" altLang="pt-BR" sz="1600" b="0" i="0" u="none" strike="noStrike" kern="0" cap="none" spc="0" normalizeH="0" baseline="0" noProof="0" dirty="0">
                <a:ln>
                  <a:noFill/>
                </a:ln>
                <a:solidFill>
                  <a:srgbClr val="000000"/>
                </a:solidFill>
                <a:effectLst/>
                <a:uLnTx/>
                <a:uFillTx/>
                <a:latin typeface="Arial"/>
                <a:ea typeface="+mn-ea"/>
                <a:cs typeface="+mn-cs"/>
              </a:rPr>
              <a:t>, observadas as peculiaridades técnicas, contratuais, operacionais e de risco da atividade e as disposições do órgão regulador de seguros:</a:t>
            </a:r>
          </a:p>
          <a:p>
            <a:pPr marL="0" marR="0" lvl="1" indent="0" algn="just" defTabSz="914400" rtl="0" eaLnBrk="1" fontAlgn="base" latinLnBrk="0" hangingPunct="1">
              <a:spcBef>
                <a:spcPts val="0"/>
              </a:spcBef>
              <a:spcAft>
                <a:spcPct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I - o Decreto-Lei nº  73, de 21 de novembro de 1966, e as demais leis aplicáveis às sociedades seguradoras, inclusive as que se referem à intervenção e liquidação de empresas, mandato e responsabilidade de administradores; e</a:t>
            </a:r>
          </a:p>
          <a:p>
            <a:pPr marL="0" marR="0" lvl="1" indent="0" algn="just" defTabSz="914400" rtl="0" eaLnBrk="1" fontAlgn="base" latinLnBrk="0" hangingPunct="1">
              <a:spcBef>
                <a:spcPts val="0"/>
              </a:spcBef>
              <a:spcAft>
                <a:spcPct val="0"/>
              </a:spcAft>
              <a:buClrTx/>
              <a:buSzTx/>
              <a:buFontTx/>
              <a:buNone/>
              <a:tabLst/>
              <a:defRPr/>
            </a:pPr>
            <a:r>
              <a:rPr kumimoji="0" lang="pt-BR" altLang="pt-BR" sz="1600" b="0" i="0" u="none" strike="noStrike" kern="0" cap="none" spc="0" normalizeH="0" baseline="0" noProof="0" dirty="0">
                <a:ln>
                  <a:noFill/>
                </a:ln>
                <a:solidFill>
                  <a:srgbClr val="000000"/>
                </a:solidFill>
                <a:effectLst/>
                <a:uLnTx/>
                <a:uFillTx/>
                <a:latin typeface="Arial"/>
                <a:ea typeface="+mn-ea"/>
                <a:cs typeface="+mn-cs"/>
              </a:rPr>
              <a:t>II - as regras estabelecidas para as sociedades seguradoras.</a:t>
            </a:r>
          </a:p>
          <a:p>
            <a:pPr marL="0" marR="0" lvl="1" indent="0" algn="just" defTabSz="914400" rtl="0" eaLnBrk="1" fontAlgn="base" latinLnBrk="0" hangingPunct="1">
              <a:spcBef>
                <a:spcPts val="0"/>
              </a:spcBef>
              <a:spcAft>
                <a:spcPct val="0"/>
              </a:spcAft>
              <a:buClrTx/>
              <a:buSzTx/>
              <a:buFontTx/>
              <a:buNone/>
              <a:tabLst/>
              <a:defRPr/>
            </a:pPr>
            <a:endParaRPr kumimoji="0" lang="pt-BR" altLang="pt-BR" sz="16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1830412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AB5D5812-7B98-9329-3693-8986548E190A}"/>
              </a:ext>
            </a:extLst>
          </p:cNvPr>
          <p:cNvSpPr>
            <a:spLocks noGrp="1" noChangeArrowheads="1"/>
          </p:cNvSpPr>
          <p:nvPr>
            <p:ph type="body" idx="1"/>
          </p:nvPr>
        </p:nvSpPr>
        <p:spPr>
          <a:xfrm>
            <a:off x="1043609" y="548680"/>
            <a:ext cx="7416824" cy="5975945"/>
          </a:xfrm>
        </p:spPr>
        <p:txBody>
          <a:bodyPr lIns="69056" tIns="34529" rIns="69056" bIns="34529"/>
          <a:lstStyle/>
          <a:p>
            <a:pPr marL="0" indent="0" algn="ctr" eaLnBrk="1" hangingPunct="1">
              <a:spcBef>
                <a:spcPts val="0"/>
              </a:spcBef>
              <a:buFontTx/>
              <a:buNone/>
              <a:defRPr/>
            </a:pPr>
            <a:r>
              <a:rPr lang="pt-BR" altLang="pt-BR" b="1" dirty="0">
                <a:solidFill>
                  <a:srgbClr val="C00000"/>
                </a:solidFill>
              </a:rPr>
              <a:t>Tipos de Ressegurador</a:t>
            </a:r>
            <a:endParaRPr lang="pt-BR" altLang="pt-BR" b="1" dirty="0">
              <a:solidFill>
                <a:srgbClr val="C00000"/>
              </a:solidFill>
              <a:ea typeface="Arial Unicode MS" pitchFamily="34" charset="-128"/>
            </a:endParaRPr>
          </a:p>
          <a:p>
            <a:pPr marL="0" indent="0" algn="ctr" eaLnBrk="1" hangingPunct="1">
              <a:spcBef>
                <a:spcPts val="0"/>
              </a:spcBef>
              <a:buFontTx/>
              <a:buNone/>
              <a:defRPr/>
            </a:pPr>
            <a:endParaRPr lang="en-US" altLang="pt-BR" sz="1000" b="1" dirty="0">
              <a:solidFill>
                <a:schemeClr val="tx1"/>
              </a:solidFill>
              <a:ea typeface="Arial Unicode MS" pitchFamily="34" charset="-128"/>
            </a:endParaRPr>
          </a:p>
          <a:p>
            <a:pPr marL="0" marR="0" lvl="0" indent="0" algn="ctr" defTabSz="914400" rtl="0" eaLnBrk="1" fontAlgn="base" latinLnBrk="0" hangingPunct="1">
              <a:spcBef>
                <a:spcPts val="0"/>
              </a:spcBef>
              <a:spcAft>
                <a:spcPct val="0"/>
              </a:spcAft>
              <a:buClrTx/>
              <a:buSzTx/>
              <a:buFontTx/>
              <a:buNone/>
              <a:tabLst/>
              <a:defRPr/>
            </a:pPr>
            <a:r>
              <a:rPr kumimoji="0" lang="en-US" altLang="pt-BR" sz="2000" b="0" i="0" u="none" strike="noStrike" kern="0" cap="none" spc="0" normalizeH="0" baseline="0" noProof="0" dirty="0">
                <a:ln>
                  <a:noFill/>
                </a:ln>
                <a:solidFill>
                  <a:srgbClr val="000000"/>
                </a:solidFill>
                <a:effectLst/>
                <a:uLnTx/>
                <a:uFillTx/>
                <a:ea typeface="+mn-ea"/>
                <a:cs typeface="+mn-cs"/>
              </a:rPr>
              <a:t>LC 126/2007</a:t>
            </a:r>
          </a:p>
          <a:p>
            <a:pPr marL="0" marR="0" lvl="0" indent="0" algn="l" defTabSz="914400" rtl="0" eaLnBrk="1" fontAlgn="base" latinLnBrk="0" hangingPunct="1">
              <a:spcBef>
                <a:spcPts val="0"/>
              </a:spcBef>
              <a:spcAft>
                <a:spcPct val="0"/>
              </a:spcAft>
              <a:buClrTx/>
              <a:buSzTx/>
              <a:buFontTx/>
              <a:buNone/>
              <a:tabLst/>
              <a:defRPr/>
            </a:pPr>
            <a:endParaRPr kumimoji="0" lang="en-US" altLang="pt-BR" sz="1400" b="1" i="0" u="none" strike="noStrike" kern="0" cap="none" spc="0" normalizeH="0" baseline="0" noProof="0" dirty="0">
              <a:ln>
                <a:noFill/>
              </a:ln>
              <a:solidFill>
                <a:srgbClr val="000000"/>
              </a:solidFill>
              <a:effectLst/>
              <a:uLnTx/>
              <a:uFillTx/>
              <a:ea typeface="+mn-ea"/>
              <a:cs typeface="+mn-cs"/>
            </a:endParaRP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Art. 6º  O </a:t>
            </a:r>
            <a:r>
              <a:rPr kumimoji="0" lang="pt-BR" altLang="pt-BR" sz="1400" b="1" i="0" u="none" strike="noStrike" kern="0" cap="none" spc="0" normalizeH="0" baseline="0" noProof="0" dirty="0">
                <a:ln>
                  <a:noFill/>
                </a:ln>
                <a:solidFill>
                  <a:srgbClr val="002060"/>
                </a:solidFill>
                <a:effectLst/>
                <a:uLnTx/>
                <a:uFillTx/>
              </a:rPr>
              <a:t>ressegurador admitido </a:t>
            </a:r>
            <a:r>
              <a:rPr kumimoji="0" lang="pt-BR" altLang="pt-BR" sz="1400" b="0" i="0" u="none" strike="noStrike" kern="0" cap="none" spc="0" normalizeH="0" baseline="0" noProof="0" dirty="0">
                <a:ln>
                  <a:noFill/>
                </a:ln>
                <a:solidFill>
                  <a:srgbClr val="000000"/>
                </a:solidFill>
                <a:effectLst/>
                <a:uLnTx/>
                <a:uFillTx/>
              </a:rPr>
              <a:t>ou </a:t>
            </a:r>
            <a:r>
              <a:rPr kumimoji="0" lang="pt-BR" altLang="pt-BR" sz="1400" b="1" i="0" u="none" strike="noStrike" kern="0" cap="none" spc="0" normalizeH="0" baseline="0" noProof="0" dirty="0">
                <a:ln>
                  <a:noFill/>
                </a:ln>
                <a:solidFill>
                  <a:srgbClr val="002060"/>
                </a:solidFill>
                <a:effectLst/>
                <a:uLnTx/>
                <a:uFillTx/>
              </a:rPr>
              <a:t>eventual</a:t>
            </a:r>
            <a:r>
              <a:rPr kumimoji="0" lang="pt-BR" altLang="pt-BR" sz="1400" b="0" i="0" u="none" strike="noStrike" kern="0" cap="none" spc="0" normalizeH="0" baseline="0" noProof="0" dirty="0">
                <a:ln>
                  <a:noFill/>
                </a:ln>
                <a:solidFill>
                  <a:srgbClr val="000000"/>
                </a:solidFill>
                <a:effectLst/>
                <a:uLnTx/>
                <a:uFillTx/>
              </a:rPr>
              <a:t> deverá atender aos seguintes requisitos mínimos:</a:t>
            </a: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I - estar constituído, segundo as leis de seu país de origem, para subscrever resseguros locais e internacionais nos ramos em que pretenda operar no Brasil e que tenha dado início a tais operações no país de origem, há mais de 5 (cinco) anos;</a:t>
            </a: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II - dispor de capacidade econômica e financeira não inferior à mínima estabelecida pelo órgão regulador de seguros brasileiro;</a:t>
            </a: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III - ser portador de avaliação de solvência por agência classificadora reconhecida pelo órgão fiscalizador de seguros brasileiro, com classificação igual ou superior ao mínimo estabelecido pelo órgão regulador de seguros brasileiro;</a:t>
            </a: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IV - designar procurador, domiciliado no Brasil, com amplos poderes administrativos e judiciais, inclusive para receber citações, para quem serão enviadas todas as notificações; e</a:t>
            </a: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IV - designar procurador, domiciliado no Brasil, com poderes especiais para receber citações, intimações, notificações e outras comunicações; e</a:t>
            </a:r>
          </a:p>
          <a:p>
            <a:pPr marL="0" marR="0" lvl="1" indent="0" algn="just" defTabSz="914400" rtl="0" eaLnBrk="1" fontAlgn="base" latinLnBrk="0" hangingPunct="1">
              <a:spcBef>
                <a:spcPts val="0"/>
              </a:spcBef>
              <a:spcAft>
                <a:spcPts val="60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V - outros requisitos que venham a ser fixados pelo órgão regulador de seguros brasileiro.</a:t>
            </a: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Parágrafo único.  Constituem-se ainda requisitos para os </a:t>
            </a:r>
            <a:r>
              <a:rPr kumimoji="0" lang="pt-BR" altLang="pt-BR" sz="1400" b="1" i="0" u="none" strike="noStrike" kern="0" cap="none" spc="0" normalizeH="0" baseline="0" noProof="0" dirty="0">
                <a:ln>
                  <a:noFill/>
                </a:ln>
                <a:solidFill>
                  <a:srgbClr val="002060"/>
                </a:solidFill>
                <a:effectLst/>
                <a:uLnTx/>
                <a:uFillTx/>
              </a:rPr>
              <a:t>resseguradores admitidos</a:t>
            </a:r>
            <a:r>
              <a:rPr kumimoji="0" lang="pt-BR" altLang="pt-BR" sz="1400" b="0" i="0" u="none" strike="noStrike" kern="0" cap="none" spc="0" normalizeH="0" baseline="0" noProof="0" dirty="0">
                <a:ln>
                  <a:noFill/>
                </a:ln>
                <a:solidFill>
                  <a:srgbClr val="000000"/>
                </a:solidFill>
                <a:effectLst/>
                <a:uLnTx/>
                <a:uFillTx/>
              </a:rPr>
              <a:t>:</a:t>
            </a: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I - manutenção de conta em moeda estrangeira vinculada ao órgão fiscalizador de seguros brasileiro, na forma e montante definido pelo órgão regulador de seguros brasileiro para garantia de suas operações no País;</a:t>
            </a:r>
          </a:p>
          <a:p>
            <a:pPr marL="0" marR="0" lvl="1" indent="0" algn="just" defTabSz="914400" rtl="0" eaLnBrk="1" fontAlgn="base" latinLnBrk="0" hangingPunct="1">
              <a:spcBef>
                <a:spcPts val="0"/>
              </a:spcBef>
              <a:spcAft>
                <a:spcPct val="0"/>
              </a:spcAft>
              <a:buClrTx/>
              <a:buSzTx/>
              <a:buFontTx/>
              <a:buNone/>
              <a:tabLst/>
              <a:defRPr/>
            </a:pPr>
            <a:r>
              <a:rPr kumimoji="0" lang="pt-BR" altLang="pt-BR" sz="1400" b="0" i="0" u="none" strike="noStrike" kern="0" cap="none" spc="0" normalizeH="0" baseline="0" noProof="0" dirty="0">
                <a:ln>
                  <a:noFill/>
                </a:ln>
                <a:solidFill>
                  <a:srgbClr val="000000"/>
                </a:solidFill>
                <a:effectLst/>
                <a:uLnTx/>
                <a:uFillTx/>
              </a:rPr>
              <a:t>II - apresentação periódica de demonstrações financeiras, na forma definida pelo órgão regulador de seguros brasileiro. </a:t>
            </a:r>
            <a:endParaRPr kumimoji="0" lang="pt-BR" altLang="pt-BR" sz="1400" b="0" i="0" u="none" strike="noStrike" kern="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302011198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8E89EB5D-C187-9C12-B667-53BDC5520572}"/>
              </a:ext>
            </a:extLst>
          </p:cNvPr>
          <p:cNvSpPr>
            <a:spLocks noGrp="1" noChangeArrowheads="1"/>
          </p:cNvSpPr>
          <p:nvPr>
            <p:ph type="body" idx="1"/>
          </p:nvPr>
        </p:nvSpPr>
        <p:spPr>
          <a:xfrm>
            <a:off x="971600" y="692696"/>
            <a:ext cx="7344816" cy="5257254"/>
          </a:xfrm>
          <a:noFill/>
        </p:spPr>
        <p:txBody>
          <a:bodyPr lIns="92075" tIns="46038" rIns="92075" bIns="46038"/>
          <a:lstStyle/>
          <a:p>
            <a:pPr algn="ctr" eaLnBrk="1" hangingPunct="1">
              <a:buFontTx/>
              <a:buNone/>
            </a:pPr>
            <a:r>
              <a:rPr lang="pt-BR" altLang="pt-BR" sz="2400" b="1" dirty="0">
                <a:solidFill>
                  <a:srgbClr val="C00000"/>
                </a:solidFill>
              </a:rPr>
              <a:t>Distinção entre seguro e resseguro</a:t>
            </a:r>
          </a:p>
          <a:p>
            <a:pPr eaLnBrk="1" hangingPunct="1">
              <a:buFontTx/>
              <a:buNone/>
            </a:pPr>
            <a:endParaRPr lang="pt-BR" altLang="pt-BR" sz="800" dirty="0">
              <a:solidFill>
                <a:srgbClr val="002060"/>
              </a:solidFill>
            </a:endParaRPr>
          </a:p>
          <a:p>
            <a:pPr eaLnBrk="1" hangingPunct="1">
              <a:buFontTx/>
              <a:buNone/>
            </a:pPr>
            <a:endParaRPr lang="pt-BR" altLang="pt-BR" sz="800" dirty="0">
              <a:solidFill>
                <a:srgbClr val="002060"/>
              </a:solidFill>
            </a:endParaRPr>
          </a:p>
          <a:p>
            <a:pPr lvl="1">
              <a:buFontTx/>
              <a:buNone/>
            </a:pPr>
            <a:endParaRPr lang="pt-BR" altLang="pt-BR" sz="1000" dirty="0">
              <a:solidFill>
                <a:srgbClr val="002060"/>
              </a:solidFill>
            </a:endParaRPr>
          </a:p>
          <a:p>
            <a:pPr marL="0" lvl="1" indent="0" algn="just">
              <a:spcBef>
                <a:spcPts val="0"/>
              </a:spcBef>
              <a:buFontTx/>
              <a:buChar char="•"/>
            </a:pPr>
            <a:r>
              <a:rPr lang="pt-BR" altLang="pt-BR" sz="1800" dirty="0">
                <a:solidFill>
                  <a:schemeClr val="tx1"/>
                </a:solidFill>
              </a:rPr>
              <a:t> Resseguro </a:t>
            </a:r>
            <a:r>
              <a:rPr lang="pt-BR" altLang="pt-BR" sz="1800" b="1" dirty="0">
                <a:solidFill>
                  <a:schemeClr val="accent6"/>
                </a:solidFill>
              </a:rPr>
              <a:t>não é</a:t>
            </a:r>
            <a:r>
              <a:rPr lang="pt-BR" altLang="pt-BR" sz="1800" b="1" dirty="0">
                <a:solidFill>
                  <a:schemeClr val="tx1"/>
                </a:solidFill>
              </a:rPr>
              <a:t> </a:t>
            </a:r>
            <a:r>
              <a:rPr lang="pt-BR" altLang="pt-BR" sz="1800" dirty="0">
                <a:solidFill>
                  <a:schemeClr val="tx1"/>
                </a:solidFill>
              </a:rPr>
              <a:t>seguro do seguro</a:t>
            </a:r>
          </a:p>
          <a:p>
            <a:pPr marL="0" lvl="1" indent="0" algn="just">
              <a:spcBef>
                <a:spcPts val="0"/>
              </a:spcBef>
              <a:buFontTx/>
              <a:buNone/>
            </a:pPr>
            <a:endParaRPr lang="pt-BR" altLang="pt-BR" sz="1800" dirty="0">
              <a:solidFill>
                <a:schemeClr val="tx1"/>
              </a:solidFill>
            </a:endParaRPr>
          </a:p>
          <a:p>
            <a:pPr marL="0" lvl="1" indent="0" algn="just">
              <a:spcBef>
                <a:spcPts val="0"/>
              </a:spcBef>
              <a:buFontTx/>
              <a:buChar char="•"/>
            </a:pPr>
            <a:r>
              <a:rPr lang="pt-BR" altLang="pt-BR" sz="1800" dirty="0">
                <a:solidFill>
                  <a:schemeClr val="tx1"/>
                </a:solidFill>
              </a:rPr>
              <a:t> O ressegurador </a:t>
            </a:r>
            <a:r>
              <a:rPr lang="pt-BR" altLang="pt-BR" sz="1800" b="1" dirty="0">
                <a:solidFill>
                  <a:schemeClr val="accent6"/>
                </a:solidFill>
              </a:rPr>
              <a:t>não cobre o mesmo risco</a:t>
            </a:r>
            <a:r>
              <a:rPr lang="pt-BR" altLang="pt-BR" sz="1800" dirty="0">
                <a:solidFill>
                  <a:schemeClr val="accent6"/>
                </a:solidFill>
              </a:rPr>
              <a:t> </a:t>
            </a:r>
            <a:r>
              <a:rPr lang="pt-BR" altLang="pt-BR" sz="1800" dirty="0">
                <a:solidFill>
                  <a:schemeClr val="tx1"/>
                </a:solidFill>
              </a:rPr>
              <a:t>que o segurador </a:t>
            </a:r>
          </a:p>
          <a:p>
            <a:pPr marL="0" lvl="1" indent="0" algn="just">
              <a:spcBef>
                <a:spcPts val="0"/>
              </a:spcBef>
              <a:buFontTx/>
              <a:buNone/>
            </a:pPr>
            <a:endParaRPr lang="pt-BR" altLang="pt-BR" sz="1800" dirty="0">
              <a:solidFill>
                <a:schemeClr val="tx1"/>
              </a:solidFill>
            </a:endParaRPr>
          </a:p>
          <a:p>
            <a:pPr marL="0" lvl="1" indent="0" algn="just">
              <a:spcBef>
                <a:spcPts val="0"/>
              </a:spcBef>
              <a:buFontTx/>
              <a:buChar char="•"/>
            </a:pPr>
            <a:r>
              <a:rPr lang="pt-BR" altLang="pt-BR" sz="1800" dirty="0">
                <a:solidFill>
                  <a:schemeClr val="tx1"/>
                </a:solidFill>
              </a:rPr>
              <a:t> O ressegurador cobre o </a:t>
            </a:r>
            <a:r>
              <a:rPr lang="pt-BR" altLang="pt-BR" sz="1800" b="1" dirty="0">
                <a:solidFill>
                  <a:schemeClr val="accent6"/>
                </a:solidFill>
              </a:rPr>
              <a:t>risco do segurador</a:t>
            </a:r>
          </a:p>
          <a:p>
            <a:pPr marL="0" lvl="1" indent="0" algn="just">
              <a:spcBef>
                <a:spcPts val="0"/>
              </a:spcBef>
              <a:buFontTx/>
              <a:buNone/>
            </a:pPr>
            <a:endParaRPr lang="pt-BR" altLang="pt-BR" sz="1800" dirty="0">
              <a:solidFill>
                <a:schemeClr val="tx1"/>
              </a:solidFill>
            </a:endParaRPr>
          </a:p>
          <a:p>
            <a:pPr marL="0" lvl="1" indent="0" algn="just">
              <a:spcBef>
                <a:spcPts val="0"/>
              </a:spcBef>
              <a:buFontTx/>
              <a:buChar char="•"/>
            </a:pPr>
            <a:r>
              <a:rPr lang="pt-BR" altLang="pt-BR" sz="1800" dirty="0">
                <a:solidFill>
                  <a:schemeClr val="tx1"/>
                </a:solidFill>
              </a:rPr>
              <a:t> O ressegurador cobre o risco de </a:t>
            </a:r>
            <a:r>
              <a:rPr lang="pt-BR" altLang="pt-BR" sz="1800" b="1" dirty="0">
                <a:solidFill>
                  <a:schemeClr val="accent6"/>
                </a:solidFill>
              </a:rPr>
              <a:t>exposição</a:t>
            </a:r>
            <a:r>
              <a:rPr lang="pt-BR" altLang="pt-BR" sz="1800" dirty="0">
                <a:solidFill>
                  <a:schemeClr val="tx1"/>
                </a:solidFill>
              </a:rPr>
              <a:t> do segurador</a:t>
            </a:r>
          </a:p>
          <a:p>
            <a:pPr marL="0" lvl="1" indent="0" algn="just">
              <a:spcBef>
                <a:spcPts val="0"/>
              </a:spcBef>
              <a:buFontTx/>
              <a:buChar char="•"/>
            </a:pPr>
            <a:endParaRPr lang="pt-BR" altLang="pt-BR" sz="1800" dirty="0">
              <a:solidFill>
                <a:schemeClr val="tx1"/>
              </a:solidFill>
            </a:endParaRPr>
          </a:p>
          <a:p>
            <a:pPr marL="0" lvl="1" indent="0" algn="just">
              <a:spcBef>
                <a:spcPts val="0"/>
              </a:spcBef>
              <a:buFontTx/>
              <a:buChar char="•"/>
            </a:pPr>
            <a:r>
              <a:rPr lang="pt-BR" altLang="pt-BR" sz="1800" dirty="0">
                <a:solidFill>
                  <a:schemeClr val="tx1"/>
                </a:solidFill>
              </a:rPr>
              <a:t> O ressegurador cobre o risco do segurador de </a:t>
            </a:r>
            <a:r>
              <a:rPr lang="pt-BR" altLang="pt-BR" sz="1800" b="1" dirty="0">
                <a:solidFill>
                  <a:schemeClr val="accent6"/>
                </a:solidFill>
              </a:rPr>
              <a:t>responder para além de sua capacidade de retenção</a:t>
            </a:r>
          </a:p>
          <a:p>
            <a:pPr eaLnBrk="1" hangingPunct="1">
              <a:buFontTx/>
              <a:buNone/>
            </a:pPr>
            <a:endParaRPr lang="en-US" altLang="pt-BR" sz="2000" dirty="0"/>
          </a:p>
        </p:txBody>
      </p:sp>
    </p:spTree>
    <p:extLst>
      <p:ext uri="{BB962C8B-B14F-4D97-AF65-F5344CB8AC3E}">
        <p14:creationId xmlns:p14="http://schemas.microsoft.com/office/powerpoint/2010/main" val="348812337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ACCC2A7-1463-EF8C-CEED-779586745B5B}"/>
              </a:ext>
            </a:extLst>
          </p:cNvPr>
          <p:cNvSpPr>
            <a:spLocks noGrp="1"/>
          </p:cNvSpPr>
          <p:nvPr>
            <p:ph idx="1"/>
          </p:nvPr>
        </p:nvSpPr>
        <p:spPr>
          <a:xfrm>
            <a:off x="755576" y="712266"/>
            <a:ext cx="7632848" cy="5433467"/>
          </a:xfrm>
        </p:spPr>
        <p:txBody>
          <a:bodyPr/>
          <a:lstStyle/>
          <a:p>
            <a:pPr marL="0" indent="0" algn="ctr">
              <a:buNone/>
              <a:defRPr/>
            </a:pPr>
            <a:r>
              <a:rPr lang="pt-BR" sz="2400" b="1" dirty="0">
                <a:solidFill>
                  <a:srgbClr val="C00000"/>
                </a:solidFill>
              </a:rPr>
              <a:t>Resseguro não é cosseguro</a:t>
            </a:r>
          </a:p>
          <a:p>
            <a:pPr marL="0" indent="0" algn="ctr">
              <a:buFontTx/>
              <a:buNone/>
              <a:defRPr/>
            </a:pPr>
            <a:endParaRPr lang="pt-BR" sz="2400" dirty="0"/>
          </a:p>
          <a:p>
            <a:pPr marL="0" indent="0" algn="ctr">
              <a:buFontTx/>
              <a:buNone/>
              <a:defRPr/>
            </a:pPr>
            <a:r>
              <a:rPr lang="pt-BR" sz="2000" b="1" dirty="0">
                <a:solidFill>
                  <a:schemeClr val="tx1"/>
                </a:solidFill>
              </a:rPr>
              <a:t>Cosseguro                                     Resseguro</a:t>
            </a:r>
          </a:p>
        </p:txBody>
      </p:sp>
      <p:graphicFrame>
        <p:nvGraphicFramePr>
          <p:cNvPr id="5" name="Diagrama 4">
            <a:extLst>
              <a:ext uri="{FF2B5EF4-FFF2-40B4-BE49-F238E27FC236}">
                <a16:creationId xmlns:a16="http://schemas.microsoft.com/office/drawing/2014/main" id="{D7D50A5A-843C-9D80-7885-ADF001B2A30A}"/>
              </a:ext>
            </a:extLst>
          </p:cNvPr>
          <p:cNvGraphicFramePr/>
          <p:nvPr>
            <p:extLst>
              <p:ext uri="{D42A27DB-BD31-4B8C-83A1-F6EECF244321}">
                <p14:modId xmlns:p14="http://schemas.microsoft.com/office/powerpoint/2010/main" val="947672609"/>
              </p:ext>
            </p:extLst>
          </p:nvPr>
        </p:nvGraphicFramePr>
        <p:xfrm>
          <a:off x="1102066" y="2149884"/>
          <a:ext cx="3744415" cy="3722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eta: para Baixo 5">
            <a:extLst>
              <a:ext uri="{FF2B5EF4-FFF2-40B4-BE49-F238E27FC236}">
                <a16:creationId xmlns:a16="http://schemas.microsoft.com/office/drawing/2014/main" id="{DFCDC7B2-6C95-E22A-588A-29B754D61A0D}"/>
              </a:ext>
            </a:extLst>
          </p:cNvPr>
          <p:cNvSpPr/>
          <p:nvPr/>
        </p:nvSpPr>
        <p:spPr>
          <a:xfrm>
            <a:off x="6555581" y="3213099"/>
            <a:ext cx="179387" cy="431800"/>
          </a:xfrm>
          <a:prstGeom prst="downArrow">
            <a:avLst/>
          </a:prstGeom>
          <a:solidFill>
            <a:srgbClr val="4472C4">
              <a:lumMod val="20000"/>
              <a:lumOff val="80000"/>
            </a:srgb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Seta: para Baixo 6">
            <a:extLst>
              <a:ext uri="{FF2B5EF4-FFF2-40B4-BE49-F238E27FC236}">
                <a16:creationId xmlns:a16="http://schemas.microsoft.com/office/drawing/2014/main" id="{B3428312-4730-00B1-A4B8-C4F1165CE6B0}"/>
              </a:ext>
            </a:extLst>
          </p:cNvPr>
          <p:cNvSpPr/>
          <p:nvPr/>
        </p:nvSpPr>
        <p:spPr>
          <a:xfrm>
            <a:off x="6564385" y="4407528"/>
            <a:ext cx="179387" cy="431800"/>
          </a:xfrm>
          <a:prstGeom prst="downArrow">
            <a:avLst/>
          </a:prstGeom>
          <a:solidFill>
            <a:srgbClr val="4472C4">
              <a:lumMod val="20000"/>
              <a:lumOff val="80000"/>
            </a:srgb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tângulo: Cantos Arredondados 7">
            <a:extLst>
              <a:ext uri="{FF2B5EF4-FFF2-40B4-BE49-F238E27FC236}">
                <a16:creationId xmlns:a16="http://schemas.microsoft.com/office/drawing/2014/main" id="{D4C1941E-81B0-F442-1C22-F39172CC529F}"/>
              </a:ext>
            </a:extLst>
          </p:cNvPr>
          <p:cNvSpPr/>
          <p:nvPr/>
        </p:nvSpPr>
        <p:spPr>
          <a:xfrm>
            <a:off x="5940425" y="2558199"/>
            <a:ext cx="1409700" cy="542925"/>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white"/>
                </a:solidFill>
                <a:effectLst/>
                <a:uLnTx/>
                <a:uFillTx/>
                <a:latin typeface="Calibri" panose="020F0502020204030204"/>
                <a:ea typeface="+mn-ea"/>
                <a:cs typeface="+mn-cs"/>
              </a:rPr>
              <a:t>Segurado</a:t>
            </a:r>
          </a:p>
        </p:txBody>
      </p:sp>
      <p:sp>
        <p:nvSpPr>
          <p:cNvPr id="9" name="Retângulo: Cantos Arredondados 8">
            <a:extLst>
              <a:ext uri="{FF2B5EF4-FFF2-40B4-BE49-F238E27FC236}">
                <a16:creationId xmlns:a16="http://schemas.microsoft.com/office/drawing/2014/main" id="{FBE86984-A142-C904-2461-EFA6592F34F4}"/>
              </a:ext>
            </a:extLst>
          </p:cNvPr>
          <p:cNvSpPr/>
          <p:nvPr/>
        </p:nvSpPr>
        <p:spPr>
          <a:xfrm>
            <a:off x="5946775" y="3739568"/>
            <a:ext cx="1409700" cy="542925"/>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0" cap="none" spc="0" normalizeH="0" baseline="0" noProof="0" dirty="0">
                <a:ln>
                  <a:noFill/>
                </a:ln>
                <a:solidFill>
                  <a:prstClr val="white"/>
                </a:solidFill>
                <a:effectLst/>
                <a:uLnTx/>
                <a:uFillTx/>
                <a:latin typeface="Calibri" panose="020F0502020204030204"/>
                <a:ea typeface="+mn-ea"/>
                <a:cs typeface="+mn-cs"/>
              </a:rPr>
              <a:t>Seguradora</a:t>
            </a:r>
          </a:p>
        </p:txBody>
      </p:sp>
      <p:sp>
        <p:nvSpPr>
          <p:cNvPr id="10" name="Retângulo: Cantos Arredondados 9">
            <a:extLst>
              <a:ext uri="{FF2B5EF4-FFF2-40B4-BE49-F238E27FC236}">
                <a16:creationId xmlns:a16="http://schemas.microsoft.com/office/drawing/2014/main" id="{1CC865AC-C70D-1052-C907-9B50C13D6643}"/>
              </a:ext>
            </a:extLst>
          </p:cNvPr>
          <p:cNvSpPr/>
          <p:nvPr/>
        </p:nvSpPr>
        <p:spPr>
          <a:xfrm>
            <a:off x="5953125" y="4964363"/>
            <a:ext cx="1403350" cy="542925"/>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0" cap="none" spc="0" normalizeH="0" baseline="0" noProof="0" dirty="0">
                <a:ln>
                  <a:noFill/>
                </a:ln>
                <a:solidFill>
                  <a:prstClr val="white"/>
                </a:solidFill>
                <a:effectLst/>
                <a:uLnTx/>
                <a:uFillTx/>
                <a:latin typeface="Calibri" panose="020F0502020204030204"/>
                <a:ea typeface="+mn-ea"/>
                <a:cs typeface="+mn-cs"/>
              </a:rPr>
              <a:t>Resseguradora</a:t>
            </a:r>
          </a:p>
        </p:txBody>
      </p:sp>
    </p:spTree>
    <p:extLst>
      <p:ext uri="{BB962C8B-B14F-4D97-AF65-F5344CB8AC3E}">
        <p14:creationId xmlns:p14="http://schemas.microsoft.com/office/powerpoint/2010/main" val="365754028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C84291D5-9808-56F3-E748-58EA3BAAF90E}"/>
              </a:ext>
            </a:extLst>
          </p:cNvPr>
          <p:cNvSpPr>
            <a:spLocks noGrp="1" noChangeArrowheads="1"/>
          </p:cNvSpPr>
          <p:nvPr>
            <p:ph type="body" idx="1"/>
          </p:nvPr>
        </p:nvSpPr>
        <p:spPr>
          <a:xfrm>
            <a:off x="756692" y="476672"/>
            <a:ext cx="7630616" cy="5761062"/>
          </a:xfrm>
        </p:spPr>
        <p:txBody>
          <a:bodyPr lIns="92075" tIns="46038" rIns="92075" bIns="46038">
            <a:noAutofit/>
          </a:bodyPr>
          <a:lstStyle/>
          <a:p>
            <a:pPr indent="0" algn="ctr">
              <a:buFontTx/>
              <a:buNone/>
              <a:defRPr/>
            </a:pPr>
            <a:r>
              <a:rPr lang="pt-BR" altLang="pt-BR" sz="2400" b="1" dirty="0">
                <a:solidFill>
                  <a:srgbClr val="C00000"/>
                </a:solidFill>
              </a:rPr>
              <a:t>Surgimento e evolução do resseguro</a:t>
            </a:r>
          </a:p>
          <a:p>
            <a:pPr marL="0" indent="0" algn="ctr">
              <a:lnSpc>
                <a:spcPct val="120000"/>
              </a:lnSpc>
              <a:spcBef>
                <a:spcPts val="0"/>
              </a:spcBef>
              <a:buFontTx/>
              <a:buNone/>
              <a:defRPr/>
            </a:pPr>
            <a:endParaRPr lang="pt-BR" altLang="pt-BR" sz="2000" dirty="0">
              <a:solidFill>
                <a:schemeClr val="tx1"/>
              </a:solidFill>
            </a:endParaRPr>
          </a:p>
          <a:p>
            <a:pPr marL="0" indent="0" algn="ctr">
              <a:spcBef>
                <a:spcPts val="0"/>
              </a:spcBef>
              <a:buFontTx/>
              <a:buNone/>
              <a:defRPr/>
            </a:pPr>
            <a:r>
              <a:rPr lang="pt-BR" altLang="pt-BR" sz="2000" b="1" dirty="0">
                <a:solidFill>
                  <a:schemeClr val="tx1"/>
                </a:solidFill>
              </a:rPr>
              <a:t>Código Comercial Brasileiro </a:t>
            </a:r>
            <a:r>
              <a:rPr lang="pt-BR" altLang="pt-BR" sz="2000" dirty="0">
                <a:solidFill>
                  <a:schemeClr val="tx1"/>
                </a:solidFill>
              </a:rPr>
              <a:t>(1850) – noção </a:t>
            </a:r>
            <a:r>
              <a:rPr lang="pt-BR" altLang="pt-BR" sz="2000" b="1" dirty="0">
                <a:solidFill>
                  <a:schemeClr val="tx1"/>
                </a:solidFill>
              </a:rPr>
              <a:t>incipiente</a:t>
            </a:r>
            <a:r>
              <a:rPr lang="pt-BR" altLang="pt-BR" sz="2000" dirty="0">
                <a:solidFill>
                  <a:schemeClr val="tx1"/>
                </a:solidFill>
              </a:rPr>
              <a:t> de resseguro como </a:t>
            </a:r>
            <a:r>
              <a:rPr lang="pt-BR" altLang="pt-BR" sz="2000" b="1" dirty="0">
                <a:solidFill>
                  <a:schemeClr val="accent6"/>
                </a:solidFill>
              </a:rPr>
              <a:t>segundo seguro </a:t>
            </a:r>
            <a:r>
              <a:rPr lang="pt-BR" altLang="pt-BR" sz="2000" dirty="0">
                <a:solidFill>
                  <a:schemeClr val="tx1"/>
                </a:solidFill>
              </a:rPr>
              <a:t>ou </a:t>
            </a:r>
            <a:r>
              <a:rPr lang="pt-BR" altLang="pt-BR" sz="2000" b="1" dirty="0">
                <a:solidFill>
                  <a:schemeClr val="accent6"/>
                </a:solidFill>
              </a:rPr>
              <a:t>seguro subsidiário</a:t>
            </a:r>
          </a:p>
          <a:p>
            <a:pPr marL="0" indent="0" algn="just">
              <a:spcBef>
                <a:spcPts val="0"/>
              </a:spcBef>
              <a:buFontTx/>
              <a:buNone/>
              <a:defRPr/>
            </a:pPr>
            <a:endParaRPr lang="pt-BR" altLang="pt-BR" sz="2000" dirty="0">
              <a:solidFill>
                <a:schemeClr val="tx1"/>
              </a:solidFill>
            </a:endParaRPr>
          </a:p>
          <a:p>
            <a:pPr marL="400050" lvl="1" indent="0" algn="just">
              <a:spcBef>
                <a:spcPts val="0"/>
              </a:spcBef>
              <a:spcAft>
                <a:spcPts val="1200"/>
              </a:spcAft>
              <a:buNone/>
              <a:defRPr/>
            </a:pPr>
            <a:r>
              <a:rPr lang="pt-BR" altLang="pt-BR" sz="1600" dirty="0">
                <a:solidFill>
                  <a:schemeClr val="tx1"/>
                </a:solidFill>
              </a:rPr>
              <a:t>Art. 687 - O </a:t>
            </a:r>
            <a:r>
              <a:rPr lang="pt-BR" altLang="pt-BR" sz="1600" b="1" dirty="0">
                <a:solidFill>
                  <a:schemeClr val="accent6"/>
                </a:solidFill>
              </a:rPr>
              <a:t>segurador</a:t>
            </a:r>
            <a:r>
              <a:rPr lang="pt-BR" altLang="pt-BR" sz="1600" dirty="0">
                <a:solidFill>
                  <a:schemeClr val="tx1"/>
                </a:solidFill>
              </a:rPr>
              <a:t> pode </a:t>
            </a:r>
            <a:r>
              <a:rPr lang="pt-BR" altLang="pt-BR" sz="1600" b="1" dirty="0">
                <a:solidFill>
                  <a:schemeClr val="accent6"/>
                </a:solidFill>
              </a:rPr>
              <a:t>ressegurar</a:t>
            </a:r>
            <a:r>
              <a:rPr lang="pt-BR" altLang="pt-BR" sz="1600" dirty="0">
                <a:solidFill>
                  <a:schemeClr val="tx1"/>
                </a:solidFill>
              </a:rPr>
              <a:t> por </a:t>
            </a:r>
            <a:r>
              <a:rPr lang="pt-BR" altLang="pt-BR" sz="1600" b="1" dirty="0">
                <a:solidFill>
                  <a:schemeClr val="accent6"/>
                </a:solidFill>
              </a:rPr>
              <a:t>outros seguradores</a:t>
            </a:r>
            <a:r>
              <a:rPr lang="pt-BR" altLang="pt-BR" sz="1600" dirty="0">
                <a:solidFill>
                  <a:schemeClr val="tx1"/>
                </a:solidFill>
              </a:rPr>
              <a:t> os </a:t>
            </a:r>
            <a:r>
              <a:rPr lang="pt-BR" altLang="pt-BR" sz="1600" b="1" dirty="0">
                <a:solidFill>
                  <a:schemeClr val="accent6"/>
                </a:solidFill>
              </a:rPr>
              <a:t>mesmos objetos </a:t>
            </a:r>
            <a:r>
              <a:rPr lang="pt-BR" altLang="pt-BR" sz="1600" dirty="0">
                <a:solidFill>
                  <a:schemeClr val="tx1"/>
                </a:solidFill>
              </a:rPr>
              <a:t>que ele tiver segurado, com as mesmas ou diferentes condições, e por igual, maior ou menor prêmio.</a:t>
            </a:r>
          </a:p>
          <a:p>
            <a:pPr marL="400050" lvl="1" indent="0" algn="just">
              <a:spcBef>
                <a:spcPts val="0"/>
              </a:spcBef>
              <a:buNone/>
              <a:defRPr/>
            </a:pPr>
            <a:r>
              <a:rPr lang="pt-BR" altLang="pt-BR" sz="1600" dirty="0">
                <a:solidFill>
                  <a:schemeClr val="tx1"/>
                </a:solidFill>
              </a:rPr>
              <a:t>O segurado pode tornar a segurar, quando o segurador ficar insolvente, antes da notícia da terminação do risco, pedindo em juízo anulação da primeira apólice; e se a esse tempo existir risco pelo qual seja devida alguma indenização ao segurado, entrará este pela sua importância na massa do segurador falido.</a:t>
            </a:r>
            <a:endParaRPr lang="pt-BR" altLang="pt-BR" sz="1600" b="1" dirty="0">
              <a:solidFill>
                <a:schemeClr val="tx1"/>
              </a:solidFill>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7" name="Rectangle 3">
            <a:extLst>
              <a:ext uri="{FF2B5EF4-FFF2-40B4-BE49-F238E27FC236}">
                <a16:creationId xmlns:a16="http://schemas.microsoft.com/office/drawing/2014/main" id="{AA82C0DC-7F6A-1233-FBCD-ADE065CB095E}"/>
              </a:ext>
            </a:extLst>
          </p:cNvPr>
          <p:cNvSpPr>
            <a:spLocks noGrp="1" noChangeArrowheads="1"/>
          </p:cNvSpPr>
          <p:nvPr>
            <p:ph type="body" idx="1"/>
          </p:nvPr>
        </p:nvSpPr>
        <p:spPr>
          <a:xfrm>
            <a:off x="687387" y="404664"/>
            <a:ext cx="7772400" cy="5473055"/>
          </a:xfrm>
          <a:noFill/>
        </p:spPr>
        <p:txBody>
          <a:bodyPr lIns="92075" tIns="46038" rIns="92075" bIns="46038"/>
          <a:lstStyle/>
          <a:p>
            <a:pPr algn="ctr" eaLnBrk="1" hangingPunct="1">
              <a:lnSpc>
                <a:spcPct val="90000"/>
              </a:lnSpc>
              <a:buFontTx/>
              <a:buNone/>
            </a:pPr>
            <a:endParaRPr lang="pt-BR" altLang="pt-BR" sz="1800" dirty="0">
              <a:solidFill>
                <a:schemeClr val="accent2"/>
              </a:solidFill>
            </a:endParaRPr>
          </a:p>
          <a:p>
            <a:pPr algn="ctr" eaLnBrk="1" hangingPunct="1">
              <a:lnSpc>
                <a:spcPct val="90000"/>
              </a:lnSpc>
              <a:buNone/>
            </a:pPr>
            <a:r>
              <a:rPr lang="pt-BR" altLang="pt-BR" sz="1800" b="1" dirty="0">
                <a:solidFill>
                  <a:srgbClr val="C00000"/>
                </a:solidFill>
              </a:rPr>
              <a:t>Distinção entre seguro e resseguro</a:t>
            </a:r>
          </a:p>
          <a:p>
            <a:pPr algn="ctr" eaLnBrk="1" hangingPunct="1">
              <a:lnSpc>
                <a:spcPct val="90000"/>
              </a:lnSpc>
              <a:buFontTx/>
              <a:buNone/>
            </a:pPr>
            <a:endParaRPr lang="pt-BR" altLang="pt-BR" sz="1800" dirty="0">
              <a:solidFill>
                <a:schemeClr val="accent2"/>
              </a:solidFill>
            </a:endParaRPr>
          </a:p>
          <a:p>
            <a:pPr algn="ctr" eaLnBrk="1" hangingPunct="1">
              <a:lnSpc>
                <a:spcPct val="90000"/>
              </a:lnSpc>
              <a:buFontTx/>
              <a:buNone/>
            </a:pPr>
            <a:endParaRPr lang="pt-BR" altLang="pt-BR" sz="1800" dirty="0">
              <a:solidFill>
                <a:schemeClr val="accent2"/>
              </a:solidFill>
            </a:endParaRPr>
          </a:p>
          <a:p>
            <a:pPr algn="ctr" eaLnBrk="1" hangingPunct="1">
              <a:lnSpc>
                <a:spcPct val="90000"/>
              </a:lnSpc>
              <a:buFontTx/>
              <a:buNone/>
            </a:pPr>
            <a:r>
              <a:rPr lang="pt-BR" altLang="pt-BR" sz="1800" dirty="0">
                <a:solidFill>
                  <a:schemeClr val="accent2"/>
                </a:solidFill>
              </a:rPr>
              <a:t>Conhecem este site?</a:t>
            </a:r>
          </a:p>
        </p:txBody>
      </p:sp>
      <p:pic>
        <p:nvPicPr>
          <p:cNvPr id="72708" name="Espaço Reservado para Conteúdo 4">
            <a:extLst>
              <a:ext uri="{FF2B5EF4-FFF2-40B4-BE49-F238E27FC236}">
                <a16:creationId xmlns:a16="http://schemas.microsoft.com/office/drawing/2014/main" id="{D0D2C3BE-5C37-41B1-37E5-A43FBE43D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060575"/>
            <a:ext cx="79216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a:extLst>
              <a:ext uri="{FF2B5EF4-FFF2-40B4-BE49-F238E27FC236}">
                <a16:creationId xmlns:a16="http://schemas.microsoft.com/office/drawing/2014/main" id="{D1D45983-AC51-4951-E4D6-5536A2B526D8}"/>
              </a:ext>
            </a:extLst>
          </p:cNvPr>
          <p:cNvSpPr txBox="1"/>
          <p:nvPr/>
        </p:nvSpPr>
        <p:spPr>
          <a:xfrm>
            <a:off x="1919626" y="4653136"/>
            <a:ext cx="6536987" cy="83099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“Simplistamente o resseguro é visto como um seguro </a:t>
            </a:r>
            <a:r>
              <a:rPr kumimoji="0" lang="pt-BR" sz="2400" b="0" i="0" u="none" strike="sng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do seguro</a:t>
            </a:r>
            <a:r>
              <a:rPr kumimoji="0" lang="pt-BR" sz="2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a:t>
            </a:r>
          </a:p>
        </p:txBody>
      </p:sp>
    </p:spTree>
    <p:extLst>
      <p:ext uri="{BB962C8B-B14F-4D97-AF65-F5344CB8AC3E}">
        <p14:creationId xmlns:p14="http://schemas.microsoft.com/office/powerpoint/2010/main" val="123852595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08FEA380-A9F9-3CA0-8022-701782A0C738}"/>
              </a:ext>
            </a:extLst>
          </p:cNvPr>
          <p:cNvSpPr>
            <a:spLocks noGrp="1" noChangeArrowheads="1"/>
          </p:cNvSpPr>
          <p:nvPr>
            <p:ph type="body" idx="1"/>
          </p:nvPr>
        </p:nvSpPr>
        <p:spPr>
          <a:xfrm>
            <a:off x="685800" y="692696"/>
            <a:ext cx="7772400" cy="4968329"/>
          </a:xfrm>
          <a:noFill/>
        </p:spPr>
        <p:txBody>
          <a:bodyPr lIns="92075" tIns="46038" rIns="92075" bIns="46038"/>
          <a:lstStyle/>
          <a:p>
            <a:pPr algn="ctr" eaLnBrk="1" hangingPunct="1">
              <a:buFontTx/>
              <a:buNone/>
            </a:pPr>
            <a:r>
              <a:rPr lang="pt-BR" altLang="pt-BR" sz="2400" b="1" dirty="0">
                <a:solidFill>
                  <a:srgbClr val="C00000"/>
                </a:solidFill>
              </a:rPr>
              <a:t>	Contrato de Resseguro – Definição</a:t>
            </a:r>
          </a:p>
          <a:p>
            <a:pPr eaLnBrk="1" hangingPunct="1">
              <a:buFontTx/>
              <a:buNone/>
            </a:pPr>
            <a:r>
              <a:rPr lang="pt-BR" altLang="pt-BR" sz="2400" b="1" dirty="0">
                <a:solidFill>
                  <a:schemeClr val="tx1"/>
                </a:solidFill>
              </a:rPr>
              <a:t>	</a:t>
            </a:r>
            <a:endParaRPr lang="pt-BR" altLang="pt-BR" sz="1800" b="1" dirty="0">
              <a:solidFill>
                <a:schemeClr val="tx1"/>
              </a:solidFill>
            </a:endParaRPr>
          </a:p>
          <a:p>
            <a:pPr marL="0" lvl="1" indent="0" algn="just" eaLnBrk="1" hangingPunct="1">
              <a:spcBef>
                <a:spcPts val="0"/>
              </a:spcBef>
              <a:spcAft>
                <a:spcPts val="1200"/>
              </a:spcAft>
              <a:buFontTx/>
              <a:buNone/>
            </a:pPr>
            <a:r>
              <a:rPr lang="pt-BR" altLang="pt-BR" sz="1800" dirty="0">
                <a:solidFill>
                  <a:schemeClr val="tx1"/>
                </a:solidFill>
              </a:rPr>
              <a:t>Art. 64. Pelo contrato de resseguro, a resseguradora, mediante o pagamento do </a:t>
            </a:r>
            <a:r>
              <a:rPr lang="pt-BR" altLang="pt-BR" sz="1800" b="1" dirty="0">
                <a:solidFill>
                  <a:schemeClr val="accent6"/>
                </a:solidFill>
              </a:rPr>
              <a:t>prêmio</a:t>
            </a:r>
            <a:r>
              <a:rPr lang="pt-BR" altLang="pt-BR" sz="1800" dirty="0">
                <a:solidFill>
                  <a:schemeClr val="tx1"/>
                </a:solidFill>
              </a:rPr>
              <a:t> equivalente, </a:t>
            </a:r>
            <a:r>
              <a:rPr lang="pt-BR" altLang="pt-BR" sz="1800" b="1" dirty="0">
                <a:solidFill>
                  <a:schemeClr val="accent6"/>
                </a:solidFill>
              </a:rPr>
              <a:t>garante</a:t>
            </a:r>
            <a:r>
              <a:rPr lang="pt-BR" altLang="pt-BR" sz="1800" dirty="0">
                <a:solidFill>
                  <a:schemeClr val="tx1"/>
                </a:solidFill>
              </a:rPr>
              <a:t> o </a:t>
            </a:r>
            <a:r>
              <a:rPr lang="pt-BR" altLang="pt-BR" sz="1800" b="1" dirty="0">
                <a:solidFill>
                  <a:schemeClr val="accent6"/>
                </a:solidFill>
              </a:rPr>
              <a:t>interesse</a:t>
            </a:r>
            <a:r>
              <a:rPr lang="pt-BR" altLang="pt-BR" sz="1800" dirty="0">
                <a:solidFill>
                  <a:schemeClr val="tx1"/>
                </a:solidFill>
              </a:rPr>
              <a:t> da seguradora contra os </a:t>
            </a:r>
            <a:r>
              <a:rPr lang="pt-BR" altLang="pt-BR" sz="1800" b="1" dirty="0">
                <a:solidFill>
                  <a:schemeClr val="accent6"/>
                </a:solidFill>
              </a:rPr>
              <a:t>riscos próprios de sua atividade</a:t>
            </a:r>
            <a:r>
              <a:rPr lang="pt-BR" altLang="pt-BR" sz="1800" dirty="0">
                <a:solidFill>
                  <a:schemeClr val="tx1"/>
                </a:solidFill>
              </a:rPr>
              <a:t>, decorrentes da celebração e execução de contratos de seguro.</a:t>
            </a:r>
          </a:p>
          <a:p>
            <a:pPr marL="0" lvl="1" indent="0" algn="just" eaLnBrk="1" hangingPunct="1">
              <a:spcBef>
                <a:spcPts val="0"/>
              </a:spcBef>
              <a:buFontTx/>
              <a:buNone/>
            </a:pPr>
            <a:r>
              <a:rPr lang="pt-BR" altLang="pt-BR" sz="1800" dirty="0">
                <a:solidFill>
                  <a:schemeClr val="tx1"/>
                </a:solidFill>
              </a:rPr>
              <a:t>Parágrafo único. O contrato de resseguro é funcional para o exercício da atividade da seguradora e será formado segundo o mesmo regime de aceitação tácita aplicável ao contrato de seguro, no prazo de dez dias, contado da recepção da proposta pela resseguradora. </a:t>
            </a:r>
          </a:p>
          <a:p>
            <a:pPr lvl="1" indent="0" algn="just" eaLnBrk="1" hangingPunct="1">
              <a:spcBef>
                <a:spcPts val="0"/>
              </a:spcBef>
              <a:buFontTx/>
              <a:buNone/>
            </a:pPr>
            <a:endParaRPr lang="pt-BR" altLang="pt-BR" sz="1800" dirty="0"/>
          </a:p>
          <a:p>
            <a:pPr algn="r" eaLnBrk="1" hangingPunct="1">
              <a:buFontTx/>
              <a:buNone/>
            </a:pPr>
            <a:r>
              <a:rPr lang="pt-BR" altLang="pt-BR" sz="1800" dirty="0"/>
              <a:t>	</a:t>
            </a:r>
            <a:r>
              <a:rPr lang="pt-BR" altLang="pt-BR" sz="1800" dirty="0">
                <a:solidFill>
                  <a:schemeClr val="tx1"/>
                </a:solidFill>
              </a:rPr>
              <a:t>	(PLC 29/2017)</a:t>
            </a:r>
          </a:p>
        </p:txBody>
      </p:sp>
    </p:spTree>
    <p:extLst>
      <p:ext uri="{BB962C8B-B14F-4D97-AF65-F5344CB8AC3E}">
        <p14:creationId xmlns:p14="http://schemas.microsoft.com/office/powerpoint/2010/main" val="31595047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39C781DF-BBE0-2555-D5FE-363F6AF0C186}"/>
              </a:ext>
            </a:extLst>
          </p:cNvPr>
          <p:cNvSpPr>
            <a:spLocks noGrp="1" noChangeArrowheads="1"/>
          </p:cNvSpPr>
          <p:nvPr>
            <p:ph type="body" idx="1"/>
          </p:nvPr>
        </p:nvSpPr>
        <p:spPr>
          <a:xfrm>
            <a:off x="685800" y="836713"/>
            <a:ext cx="7772400" cy="4897338"/>
          </a:xfrm>
          <a:noFill/>
        </p:spPr>
        <p:txBody>
          <a:bodyPr lIns="92075" tIns="46038" rIns="92075" bIns="46038"/>
          <a:lstStyle/>
          <a:p>
            <a:pPr algn="ctr" eaLnBrk="1" hangingPunct="1">
              <a:buFontTx/>
              <a:buNone/>
            </a:pPr>
            <a:r>
              <a:rPr lang="pt-BR" altLang="pt-BR" sz="2800" b="1" dirty="0">
                <a:solidFill>
                  <a:srgbClr val="C00000"/>
                </a:solidFill>
              </a:rPr>
              <a:t>Resseguro – Função contratual</a:t>
            </a:r>
          </a:p>
          <a:p>
            <a:pPr eaLnBrk="1" hangingPunct="1">
              <a:buFontTx/>
              <a:buNone/>
            </a:pPr>
            <a:endParaRPr lang="en-US" altLang="pt-BR" sz="2000" dirty="0">
              <a:solidFill>
                <a:schemeClr val="tx1"/>
              </a:solidFill>
            </a:endParaRPr>
          </a:p>
          <a:p>
            <a:pPr algn="just" eaLnBrk="1" hangingPunct="1">
              <a:buFontTx/>
              <a:buNone/>
            </a:pPr>
            <a:r>
              <a:rPr lang="pt-BR" altLang="pt-BR" sz="2000" dirty="0">
                <a:solidFill>
                  <a:schemeClr val="tx1"/>
                </a:solidFill>
                <a:cs typeface="Times New Roman" panose="02020603050405020304" pitchFamily="18" charset="0"/>
              </a:rPr>
              <a:t>	Por meio da garantia do </a:t>
            </a:r>
            <a:r>
              <a:rPr lang="en-US" altLang="pt-BR" sz="2000" dirty="0">
                <a:solidFill>
                  <a:schemeClr val="tx1"/>
                </a:solidFill>
                <a:cs typeface="Times New Roman" panose="02020603050405020304" pitchFamily="18" charset="0"/>
              </a:rPr>
              <a:t>interesse do </a:t>
            </a:r>
            <a:r>
              <a:rPr lang="pt-BR" altLang="pt-BR" sz="2000" dirty="0">
                <a:solidFill>
                  <a:schemeClr val="tx1"/>
                </a:solidFill>
                <a:cs typeface="Times New Roman" panose="02020603050405020304" pitchFamily="18" charset="0"/>
              </a:rPr>
              <a:t>seu interesse no exercício </a:t>
            </a:r>
            <a:r>
              <a:rPr lang="en-US" altLang="pt-BR" sz="2000" dirty="0">
                <a:solidFill>
                  <a:schemeClr val="tx1"/>
                </a:solidFill>
                <a:cs typeface="Times New Roman" panose="02020603050405020304" pitchFamily="18" charset="0"/>
              </a:rPr>
              <a:t>de </a:t>
            </a:r>
            <a:r>
              <a:rPr lang="pt-BR" altLang="pt-BR" sz="2000" dirty="0">
                <a:solidFill>
                  <a:schemeClr val="tx1"/>
                </a:solidFill>
                <a:cs typeface="Times New Roman" panose="02020603050405020304" pitchFamily="18" charset="0"/>
              </a:rPr>
              <a:t>sua atividade</a:t>
            </a:r>
            <a:r>
              <a:rPr lang="en-US" altLang="pt-BR" sz="2000" dirty="0">
                <a:solidFill>
                  <a:schemeClr val="tx1"/>
                </a:solidFill>
                <a:cs typeface="Times New Roman" panose="02020603050405020304" pitchFamily="18" charset="0"/>
              </a:rPr>
              <a:t>, </a:t>
            </a:r>
            <a:r>
              <a:rPr lang="pt-BR" altLang="pt-BR" sz="2000" dirty="0">
                <a:solidFill>
                  <a:schemeClr val="tx1"/>
                </a:solidFill>
                <a:cs typeface="Times New Roman" panose="02020603050405020304" pitchFamily="18" charset="0"/>
              </a:rPr>
              <a:t>visando a:</a:t>
            </a:r>
          </a:p>
          <a:p>
            <a:pPr algn="just" eaLnBrk="1" hangingPunct="1">
              <a:buFontTx/>
              <a:buNone/>
            </a:pPr>
            <a:endParaRPr lang="pt-BR" altLang="pt-BR" sz="1000" dirty="0">
              <a:solidFill>
                <a:schemeClr val="tx1"/>
              </a:solidFill>
              <a:cs typeface="Times New Roman" panose="02020603050405020304" pitchFamily="18" charset="0"/>
            </a:endParaRPr>
          </a:p>
          <a:p>
            <a:pPr algn="just" eaLnBrk="1" hangingPunct="1">
              <a:buFontTx/>
              <a:buNone/>
            </a:pPr>
            <a:r>
              <a:rPr lang="pt-BR" altLang="pt-BR" sz="2000" dirty="0">
                <a:solidFill>
                  <a:schemeClr val="tx1"/>
                </a:solidFill>
                <a:cs typeface="Times New Roman" panose="02020603050405020304" pitchFamily="18" charset="0"/>
              </a:rPr>
              <a:t>	a) </a:t>
            </a:r>
            <a:r>
              <a:rPr lang="pt-BR" altLang="pt-BR" sz="2000" b="1" dirty="0">
                <a:solidFill>
                  <a:schemeClr val="accent6"/>
                </a:solidFill>
                <a:cs typeface="Times New Roman" panose="02020603050405020304" pitchFamily="18" charset="0"/>
              </a:rPr>
              <a:t>capacitar-se</a:t>
            </a:r>
            <a:r>
              <a:rPr lang="pt-BR" altLang="pt-BR" sz="2000" b="1" dirty="0">
                <a:solidFill>
                  <a:schemeClr val="tx1"/>
                </a:solidFill>
                <a:cs typeface="Times New Roman" panose="02020603050405020304" pitchFamily="18" charset="0"/>
              </a:rPr>
              <a:t> </a:t>
            </a:r>
            <a:r>
              <a:rPr lang="pt-BR" altLang="pt-BR" sz="2000" dirty="0">
                <a:solidFill>
                  <a:schemeClr val="tx1"/>
                </a:solidFill>
                <a:cs typeface="Times New Roman" panose="02020603050405020304" pitchFamily="18" charset="0"/>
              </a:rPr>
              <a:t>para assumir riscos de grandeza superior à sua </a:t>
            </a:r>
            <a:r>
              <a:rPr lang="pt-BR" altLang="pt-BR" sz="2000" i="1" dirty="0">
                <a:solidFill>
                  <a:schemeClr val="tx1"/>
                </a:solidFill>
                <a:cs typeface="Times New Roman" panose="02020603050405020304" pitchFamily="18" charset="0"/>
              </a:rPr>
              <a:t>capacidade de retenção</a:t>
            </a:r>
            <a:r>
              <a:rPr lang="pt-BR" altLang="pt-BR" sz="2000" dirty="0">
                <a:solidFill>
                  <a:schemeClr val="tx1"/>
                </a:solidFill>
                <a:cs typeface="Times New Roman" panose="02020603050405020304" pitchFamily="18" charset="0"/>
              </a:rPr>
              <a:t> (interesse </a:t>
            </a:r>
            <a:r>
              <a:rPr lang="pt-BR" altLang="pt-BR" sz="2000" i="1" dirty="0">
                <a:solidFill>
                  <a:schemeClr val="tx1"/>
                </a:solidFill>
                <a:cs typeface="Times New Roman" panose="02020603050405020304" pitchFamily="18" charset="0"/>
              </a:rPr>
              <a:t>social</a:t>
            </a:r>
            <a:r>
              <a:rPr lang="pt-BR" altLang="pt-BR" sz="2000" dirty="0">
                <a:solidFill>
                  <a:schemeClr val="tx1"/>
                </a:solidFill>
                <a:cs typeface="Times New Roman" panose="02020603050405020304" pitchFamily="18" charset="0"/>
              </a:rPr>
              <a:t> ou </a:t>
            </a:r>
            <a:r>
              <a:rPr lang="pt-BR" altLang="pt-BR" sz="2000" i="1" dirty="0">
                <a:solidFill>
                  <a:schemeClr val="tx1"/>
                </a:solidFill>
                <a:cs typeface="Times New Roman" panose="02020603050405020304" pitchFamily="18" charset="0"/>
              </a:rPr>
              <a:t>público</a:t>
            </a:r>
            <a:r>
              <a:rPr lang="pt-BR" altLang="pt-BR" sz="2000" dirty="0">
                <a:solidFill>
                  <a:schemeClr val="tx1"/>
                </a:solidFill>
                <a:cs typeface="Times New Roman" panose="02020603050405020304" pitchFamily="18" charset="0"/>
              </a:rPr>
              <a:t>) e</a:t>
            </a:r>
          </a:p>
          <a:p>
            <a:pPr algn="just" eaLnBrk="1" hangingPunct="1">
              <a:buFontTx/>
              <a:buNone/>
            </a:pPr>
            <a:endParaRPr lang="pt-BR" altLang="pt-BR" sz="1000" dirty="0">
              <a:solidFill>
                <a:schemeClr val="tx1"/>
              </a:solidFill>
              <a:cs typeface="Times New Roman" panose="02020603050405020304" pitchFamily="18" charset="0"/>
            </a:endParaRPr>
          </a:p>
          <a:p>
            <a:pPr algn="just" eaLnBrk="1" hangingPunct="1">
              <a:buFontTx/>
              <a:buNone/>
            </a:pPr>
            <a:r>
              <a:rPr lang="pt-BR" altLang="pt-BR" sz="2000" dirty="0">
                <a:solidFill>
                  <a:schemeClr val="tx1"/>
                </a:solidFill>
                <a:cs typeface="Times New Roman" panose="02020603050405020304" pitchFamily="18" charset="0"/>
              </a:rPr>
              <a:t>	b) </a:t>
            </a:r>
            <a:r>
              <a:rPr lang="pt-BR" altLang="pt-BR" sz="2000" b="1" dirty="0">
                <a:solidFill>
                  <a:schemeClr val="accent6"/>
                </a:solidFill>
                <a:cs typeface="Times New Roman" panose="02020603050405020304" pitchFamily="18" charset="0"/>
              </a:rPr>
              <a:t>proteger</a:t>
            </a:r>
            <a:r>
              <a:rPr lang="pt-BR" altLang="pt-BR" sz="2000" dirty="0">
                <a:solidFill>
                  <a:schemeClr val="tx1"/>
                </a:solidFill>
                <a:cs typeface="Times New Roman" panose="02020603050405020304" pitchFamily="18" charset="0"/>
              </a:rPr>
              <a:t> a estabilidade do fundo coletivo que administra (interesse </a:t>
            </a:r>
            <a:r>
              <a:rPr lang="pt-BR" altLang="pt-BR" sz="2000" i="1" dirty="0">
                <a:solidFill>
                  <a:schemeClr val="tx1"/>
                </a:solidFill>
                <a:cs typeface="Times New Roman" panose="02020603050405020304" pitchFamily="18" charset="0"/>
              </a:rPr>
              <a:t>coletivo</a:t>
            </a:r>
            <a:r>
              <a:rPr lang="pt-BR" altLang="pt-BR" sz="2000" dirty="0">
                <a:solidFill>
                  <a:schemeClr val="tx1"/>
                </a:solidFill>
                <a:cs typeface="Times New Roman" panose="02020603050405020304" pitchFamily="18" charset="0"/>
              </a:rPr>
              <a:t>), bem como seu capital próprio (interesse dos </a:t>
            </a:r>
            <a:r>
              <a:rPr lang="pt-BR" altLang="pt-BR" sz="2000" i="1" dirty="0">
                <a:solidFill>
                  <a:schemeClr val="tx1"/>
                </a:solidFill>
                <a:cs typeface="Times New Roman" panose="02020603050405020304" pitchFamily="18" charset="0"/>
              </a:rPr>
              <a:t>acionistas</a:t>
            </a:r>
            <a:r>
              <a:rPr lang="pt-BR" altLang="pt-BR" sz="2000" dirty="0">
                <a:solidFill>
                  <a:schemeClr val="tx1"/>
                </a:solidFill>
                <a:cs typeface="Times New Roman" panose="02020603050405020304" pitchFamily="18" charset="0"/>
              </a:rPr>
              <a:t>).</a:t>
            </a:r>
          </a:p>
          <a:p>
            <a:pPr algn="just" eaLnBrk="1" hangingPunct="1">
              <a:buClr>
                <a:schemeClr val="bg1"/>
              </a:buClr>
              <a:buFontTx/>
              <a:buNone/>
            </a:pPr>
            <a:endParaRPr lang="en-US" altLang="pt-BR" sz="2000" dirty="0"/>
          </a:p>
        </p:txBody>
      </p:sp>
    </p:spTree>
    <p:extLst>
      <p:ext uri="{BB962C8B-B14F-4D97-AF65-F5344CB8AC3E}">
        <p14:creationId xmlns:p14="http://schemas.microsoft.com/office/powerpoint/2010/main" val="301294814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28905EA7-242D-F19C-A96B-B87CBB64A833}"/>
              </a:ext>
            </a:extLst>
          </p:cNvPr>
          <p:cNvSpPr>
            <a:spLocks noGrp="1" noChangeArrowheads="1"/>
          </p:cNvSpPr>
          <p:nvPr>
            <p:ph type="body" idx="1"/>
          </p:nvPr>
        </p:nvSpPr>
        <p:spPr>
          <a:xfrm>
            <a:off x="685800" y="548680"/>
            <a:ext cx="7772400" cy="5760045"/>
          </a:xfrm>
        </p:spPr>
        <p:txBody>
          <a:bodyPr lIns="92075" tIns="46038" rIns="92075" bIns="46038"/>
          <a:lstStyle/>
          <a:p>
            <a:pPr lvl="1" algn="ctr">
              <a:lnSpc>
                <a:spcPct val="80000"/>
              </a:lnSpc>
              <a:buFontTx/>
              <a:buNone/>
              <a:defRPr/>
            </a:pPr>
            <a:r>
              <a:rPr lang="pt-BR" altLang="pt-BR" sz="2400" b="1" dirty="0">
                <a:solidFill>
                  <a:srgbClr val="C00000"/>
                </a:solidFill>
              </a:rPr>
              <a:t>Autonomia dos contratos de seguro e resseguro</a:t>
            </a:r>
          </a:p>
          <a:p>
            <a:pPr lvl="1">
              <a:lnSpc>
                <a:spcPct val="80000"/>
              </a:lnSpc>
              <a:buFontTx/>
              <a:buChar char="•"/>
              <a:defRPr/>
            </a:pPr>
            <a:endParaRPr lang="pt-BR" altLang="pt-BR" sz="1200" dirty="0"/>
          </a:p>
          <a:p>
            <a:pPr marL="457200" lvl="1" indent="0">
              <a:lnSpc>
                <a:spcPct val="80000"/>
              </a:lnSpc>
              <a:buFontTx/>
              <a:buNone/>
              <a:defRPr/>
            </a:pPr>
            <a:endParaRPr lang="pt-BR" altLang="pt-BR" sz="1200" dirty="0"/>
          </a:p>
          <a:p>
            <a:pPr marL="0" lvl="1" indent="0">
              <a:spcBef>
                <a:spcPts val="0"/>
              </a:spcBef>
              <a:buFontTx/>
              <a:buChar char="•"/>
              <a:defRPr/>
            </a:pPr>
            <a:r>
              <a:rPr lang="pt-BR" altLang="pt-BR" sz="2000" dirty="0">
                <a:solidFill>
                  <a:schemeClr val="tx1"/>
                </a:solidFill>
              </a:rPr>
              <a:t> </a:t>
            </a:r>
            <a:r>
              <a:rPr lang="pt-BR" altLang="pt-BR" sz="1800" dirty="0">
                <a:solidFill>
                  <a:schemeClr val="tx1"/>
                </a:solidFill>
              </a:rPr>
              <a:t>Os contratos de seguro e resseguro são autônomos e independentes entre si</a:t>
            </a:r>
          </a:p>
          <a:p>
            <a:pPr marL="0" lvl="1" indent="0">
              <a:spcBef>
                <a:spcPts val="0"/>
              </a:spcBef>
              <a:buFontTx/>
              <a:buNone/>
              <a:defRPr/>
            </a:pPr>
            <a:endParaRPr lang="pt-BR" altLang="pt-BR" sz="1800" dirty="0">
              <a:solidFill>
                <a:schemeClr val="tx1"/>
              </a:solidFill>
            </a:endParaRPr>
          </a:p>
          <a:p>
            <a:pPr marL="0" lvl="1" indent="0">
              <a:spcBef>
                <a:spcPts val="0"/>
              </a:spcBef>
              <a:buFontTx/>
              <a:buChar char="•"/>
              <a:defRPr/>
            </a:pPr>
            <a:r>
              <a:rPr lang="pt-BR" altLang="pt-BR" sz="1800" dirty="0">
                <a:solidFill>
                  <a:schemeClr val="tx1"/>
                </a:solidFill>
              </a:rPr>
              <a:t> O contrato de resseguro é </a:t>
            </a:r>
            <a:r>
              <a:rPr lang="pt-BR" altLang="pt-BR" sz="1800" i="1" dirty="0">
                <a:solidFill>
                  <a:schemeClr val="tx1"/>
                </a:solidFill>
              </a:rPr>
              <a:t>res inter alios acta</a:t>
            </a:r>
            <a:r>
              <a:rPr lang="pt-BR" altLang="pt-BR" sz="1800" dirty="0">
                <a:solidFill>
                  <a:schemeClr val="tx1"/>
                </a:solidFill>
              </a:rPr>
              <a:t> para o segurado</a:t>
            </a:r>
          </a:p>
          <a:p>
            <a:pPr marL="0" lvl="1" indent="0">
              <a:spcBef>
                <a:spcPts val="0"/>
              </a:spcBef>
              <a:buFontTx/>
              <a:buNone/>
              <a:defRPr/>
            </a:pPr>
            <a:endParaRPr lang="pt-BR" altLang="pt-BR" sz="2000" dirty="0"/>
          </a:p>
          <a:p>
            <a:pPr marL="0" lvl="1" indent="0" algn="ctr">
              <a:spcBef>
                <a:spcPts val="0"/>
              </a:spcBef>
              <a:buFontTx/>
              <a:buNone/>
              <a:defRPr/>
            </a:pPr>
            <a:r>
              <a:rPr lang="pt-BR" altLang="pt-BR" sz="1800" dirty="0">
                <a:solidFill>
                  <a:schemeClr val="accent2"/>
                </a:solidFill>
              </a:rPr>
              <a:t>LC 126/2007</a:t>
            </a:r>
          </a:p>
          <a:p>
            <a:pPr marL="400050" lvl="2" indent="0" algn="just" eaLnBrk="1" hangingPunct="1">
              <a:spcBef>
                <a:spcPts val="0"/>
              </a:spcBef>
              <a:buNone/>
              <a:defRPr/>
            </a:pPr>
            <a:r>
              <a:rPr lang="pt-BR" altLang="pt-BR" sz="1600" dirty="0">
                <a:solidFill>
                  <a:schemeClr val="accent2"/>
                </a:solidFill>
              </a:rPr>
              <a:t>Art. 14.  </a:t>
            </a:r>
            <a:r>
              <a:rPr lang="pt-BR" altLang="pt-BR" sz="1600" u="sng" dirty="0">
                <a:solidFill>
                  <a:schemeClr val="accent2"/>
                </a:solidFill>
              </a:rPr>
              <a:t>Os resseguradores e os seus retrocessionários não responderão diretamente perante o segurado</a:t>
            </a:r>
            <a:r>
              <a:rPr lang="pt-BR" altLang="pt-BR" sz="1600" dirty="0">
                <a:solidFill>
                  <a:schemeClr val="accent2"/>
                </a:solidFill>
              </a:rPr>
              <a:t>, participante, beneficiário ou assistido pelo montante assumido em resseguro e em retrocessão, </a:t>
            </a:r>
            <a:r>
              <a:rPr lang="pt-BR" altLang="pt-BR" sz="1600" u="sng" dirty="0">
                <a:solidFill>
                  <a:schemeClr val="accent2"/>
                </a:solidFill>
              </a:rPr>
              <a:t>ficando as cedentes que emitiram o contrato integralmente responsáveis por indenizá-los</a:t>
            </a:r>
            <a:r>
              <a:rPr lang="pt-BR" altLang="pt-BR" sz="1600" dirty="0">
                <a:solidFill>
                  <a:schemeClr val="accent2"/>
                </a:solidFill>
              </a:rPr>
              <a:t>.</a:t>
            </a:r>
          </a:p>
          <a:p>
            <a:pPr marL="400050" lvl="2" indent="0" algn="just" eaLnBrk="1" hangingPunct="1">
              <a:spcBef>
                <a:spcPts val="0"/>
              </a:spcBef>
              <a:buNone/>
              <a:defRPr/>
            </a:pPr>
            <a:r>
              <a:rPr lang="pt-BR" altLang="pt-BR" sz="1600" dirty="0">
                <a:solidFill>
                  <a:schemeClr val="accent2"/>
                </a:solidFill>
              </a:rPr>
              <a:t>Parágrafo único.  Na hipótese de insolvência, de decretação de liquidação ou de falência da cedente, é </a:t>
            </a:r>
            <a:r>
              <a:rPr lang="pt-BR" altLang="pt-BR" sz="1600" b="1" dirty="0">
                <a:solidFill>
                  <a:schemeClr val="accent2"/>
                </a:solidFill>
              </a:rPr>
              <a:t>permitido</a:t>
            </a:r>
            <a:r>
              <a:rPr lang="pt-BR" altLang="pt-BR" sz="1600" dirty="0">
                <a:solidFill>
                  <a:schemeClr val="accent2"/>
                </a:solidFill>
              </a:rPr>
              <a:t> o pagamento direto ao segurado, participante, beneficiário ou assistido, da parcela de indenização ou benefício correspondente ao resseguro, desde que o pagamento da respectiva parcela não tenha sido realizado ao segurado pela cedente nem pelo ressegurador à cedente, quando:</a:t>
            </a:r>
          </a:p>
          <a:p>
            <a:pPr marL="400050" lvl="2" indent="0" algn="just" eaLnBrk="1" hangingPunct="1">
              <a:spcBef>
                <a:spcPts val="0"/>
              </a:spcBef>
              <a:buNone/>
              <a:defRPr/>
            </a:pPr>
            <a:r>
              <a:rPr lang="pt-BR" altLang="pt-BR" sz="1600" dirty="0">
                <a:solidFill>
                  <a:schemeClr val="accent2"/>
                </a:solidFill>
              </a:rPr>
              <a:t>I - o contrato de resseguro for considerado facultativo na forma definida pelo órgão regulador de seguros;</a:t>
            </a:r>
          </a:p>
          <a:p>
            <a:pPr marL="400050" lvl="2" indent="0" algn="just" eaLnBrk="1" hangingPunct="1">
              <a:spcBef>
                <a:spcPts val="0"/>
              </a:spcBef>
              <a:buNone/>
              <a:defRPr/>
            </a:pPr>
            <a:r>
              <a:rPr lang="pt-BR" altLang="pt-BR" sz="1600" dirty="0">
                <a:solidFill>
                  <a:schemeClr val="accent2"/>
                </a:solidFill>
              </a:rPr>
              <a:t>II - nos demais casos, se houver cláusula contratual de pagamento direto.</a:t>
            </a:r>
          </a:p>
          <a:p>
            <a:pPr eaLnBrk="1" hangingPunct="1">
              <a:lnSpc>
                <a:spcPct val="80000"/>
              </a:lnSpc>
              <a:buFontTx/>
              <a:buNone/>
              <a:defRPr/>
            </a:pPr>
            <a:endParaRPr lang="en-US" altLang="pt-BR" sz="1400" dirty="0">
              <a:solidFill>
                <a:schemeClr val="accent2"/>
              </a:solidFill>
            </a:endParaRPr>
          </a:p>
        </p:txBody>
      </p:sp>
    </p:spTree>
    <p:extLst>
      <p:ext uri="{BB962C8B-B14F-4D97-AF65-F5344CB8AC3E}">
        <p14:creationId xmlns:p14="http://schemas.microsoft.com/office/powerpoint/2010/main" val="70940524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827584" y="620688"/>
            <a:ext cx="7488832" cy="5328592"/>
          </a:xfrm>
          <a:prstGeom prst="rect">
            <a:avLst/>
          </a:prstGeom>
        </p:spPr>
        <p:txBody>
          <a:bodyPr wrap="square">
            <a:noAutofit/>
          </a:bodyPr>
          <a:lstStyle/>
          <a:p>
            <a:pPr algn="ctr" defTabSz="685800" eaLnBrk="1" fontAlgn="auto" hangingPunct="1">
              <a:spcBef>
                <a:spcPts val="0"/>
              </a:spcBef>
              <a:spcAft>
                <a:spcPts val="0"/>
              </a:spcAft>
            </a:pPr>
            <a:r>
              <a:rPr lang="pt-BR" sz="2400" b="1" dirty="0">
                <a:solidFill>
                  <a:srgbClr val="C00000"/>
                </a:solidFill>
                <a:cs typeface="Arial" panose="020B0604020202020204" pitchFamily="34" charset="0"/>
              </a:rPr>
              <a:t>Funções do Resseguro</a:t>
            </a:r>
          </a:p>
          <a:p>
            <a:pPr algn="just" defTabSz="685800" eaLnBrk="1" fontAlgn="auto" hangingPunct="1">
              <a:spcBef>
                <a:spcPts val="0"/>
              </a:spcBef>
              <a:spcAft>
                <a:spcPts val="0"/>
              </a:spcAft>
            </a:pPr>
            <a:endParaRPr lang="pt-BR" sz="1350" dirty="0">
              <a:solidFill>
                <a:prstClr val="black"/>
              </a:solidFill>
              <a:cs typeface="Arial" panose="020B0604020202020204" pitchFamily="34" charset="0"/>
            </a:endParaRPr>
          </a:p>
          <a:p>
            <a:pPr algn="just" defTabSz="685800" eaLnBrk="1" fontAlgn="auto" hangingPunct="1">
              <a:spcBef>
                <a:spcPts val="0"/>
              </a:spcBef>
              <a:spcAft>
                <a:spcPts val="0"/>
              </a:spcAft>
            </a:pPr>
            <a:r>
              <a:rPr lang="pt-BR" dirty="0">
                <a:solidFill>
                  <a:prstClr val="black"/>
                </a:solidFill>
                <a:cs typeface="Arial" panose="020B0604020202020204" pitchFamily="34" charset="0"/>
              </a:rPr>
              <a:t>Além de indenizar as seguradoras em casos de sinistros, o resseguro permite às seguradoras otimizar a alocação de seu capital próprio, ao disponibilizar o capital dos resseguradores para fazer a transferência temporária dos riscos.</a:t>
            </a:r>
          </a:p>
          <a:p>
            <a:pPr algn="just" defTabSz="685800" eaLnBrk="1" fontAlgn="auto" hangingPunct="1">
              <a:spcBef>
                <a:spcPts val="0"/>
              </a:spcBef>
              <a:spcAft>
                <a:spcPts val="0"/>
              </a:spcAft>
            </a:pPr>
            <a:endParaRPr lang="pt-BR" dirty="0">
              <a:solidFill>
                <a:prstClr val="black"/>
              </a:solidFill>
              <a:cs typeface="Arial" panose="020B0604020202020204" pitchFamily="34" charset="0"/>
            </a:endParaRPr>
          </a:p>
          <a:p>
            <a:pPr algn="just" defTabSz="685800" eaLnBrk="1" fontAlgn="auto" hangingPunct="1">
              <a:spcBef>
                <a:spcPts val="0"/>
              </a:spcBef>
              <a:spcAft>
                <a:spcPts val="0"/>
              </a:spcAft>
            </a:pPr>
            <a:r>
              <a:rPr lang="pt-BR" dirty="0">
                <a:solidFill>
                  <a:prstClr val="black"/>
                </a:solidFill>
                <a:cs typeface="Arial" panose="020B0604020202020204" pitchFamily="34" charset="0"/>
              </a:rPr>
              <a:t>Desta forma o resseguro moderno incentiva e alavanca solidamente o mercado de seguros, viabilizando projetos e gerando enormes investimentos em benefício da economia do país e de sua sociedade.</a:t>
            </a:r>
          </a:p>
          <a:p>
            <a:pPr algn="just" defTabSz="685800" eaLnBrk="1" fontAlgn="auto" hangingPunct="1">
              <a:spcBef>
                <a:spcPts val="0"/>
              </a:spcBef>
              <a:spcAft>
                <a:spcPts val="0"/>
              </a:spcAft>
            </a:pPr>
            <a:endParaRPr lang="pt-BR" dirty="0">
              <a:solidFill>
                <a:prstClr val="black"/>
              </a:solidFill>
              <a:cs typeface="Arial" panose="020B0604020202020204" pitchFamily="34" charset="0"/>
            </a:endParaRPr>
          </a:p>
          <a:p>
            <a:pPr algn="just" defTabSz="685800" eaLnBrk="1" fontAlgn="auto" hangingPunct="1">
              <a:spcBef>
                <a:spcPts val="0"/>
              </a:spcBef>
              <a:spcAft>
                <a:spcPts val="0"/>
              </a:spcAft>
            </a:pPr>
            <a:r>
              <a:rPr lang="pt-BR" dirty="0">
                <a:solidFill>
                  <a:prstClr val="black"/>
                </a:solidFill>
                <a:cs typeface="Arial" panose="020B0604020202020204" pitchFamily="34" charset="0"/>
              </a:rPr>
              <a:t>É um instrumento de diluição e pulverização de riscos.</a:t>
            </a:r>
          </a:p>
          <a:p>
            <a:pPr algn="just" defTabSz="685800" eaLnBrk="1" fontAlgn="auto" hangingPunct="1">
              <a:spcBef>
                <a:spcPts val="0"/>
              </a:spcBef>
              <a:spcAft>
                <a:spcPts val="0"/>
              </a:spcAft>
            </a:pPr>
            <a:endParaRPr lang="pt-BR" dirty="0">
              <a:solidFill>
                <a:prstClr val="black"/>
              </a:solidFill>
              <a:cs typeface="Arial" panose="020B0604020202020204" pitchFamily="34" charset="0"/>
            </a:endParaRPr>
          </a:p>
          <a:p>
            <a:pPr algn="just" defTabSz="685800" eaLnBrk="1" fontAlgn="auto" hangingPunct="1">
              <a:spcBef>
                <a:spcPts val="0"/>
              </a:spcBef>
              <a:spcAft>
                <a:spcPts val="0"/>
              </a:spcAft>
            </a:pPr>
            <a:r>
              <a:rPr lang="pt-BR" dirty="0">
                <a:solidFill>
                  <a:prstClr val="black"/>
                </a:solidFill>
                <a:cs typeface="Arial" panose="020B0604020202020204" pitchFamily="34" charset="0"/>
              </a:rPr>
              <a:t>Função socioeconômica</a:t>
            </a:r>
          </a:p>
          <a:p>
            <a:pPr algn="just" defTabSz="685800" eaLnBrk="1" fontAlgn="auto" hangingPunct="1">
              <a:spcBef>
                <a:spcPts val="0"/>
              </a:spcBef>
              <a:spcAft>
                <a:spcPts val="0"/>
              </a:spcAft>
            </a:pPr>
            <a:r>
              <a:rPr lang="pt-BR" dirty="0">
                <a:solidFill>
                  <a:prstClr val="black"/>
                </a:solidFill>
                <a:cs typeface="Arial" panose="020B0604020202020204" pitchFamily="34" charset="0"/>
              </a:rPr>
              <a:t>Meio de comunicação entre mercados</a:t>
            </a:r>
          </a:p>
          <a:p>
            <a:pPr algn="just" defTabSz="685800" eaLnBrk="1" fontAlgn="auto" hangingPunct="1">
              <a:spcBef>
                <a:spcPts val="0"/>
              </a:spcBef>
              <a:spcAft>
                <a:spcPts val="0"/>
              </a:spcAft>
            </a:pPr>
            <a:r>
              <a:rPr lang="pt-BR" dirty="0">
                <a:solidFill>
                  <a:prstClr val="black"/>
                </a:solidFill>
                <a:cs typeface="Arial" panose="020B0604020202020204" pitchFamily="34" charset="0"/>
              </a:rPr>
              <a:t>Função técnica - Forma de estabilizar os resultados da seguradora</a:t>
            </a:r>
          </a:p>
          <a:p>
            <a:pPr algn="just" defTabSz="685800" eaLnBrk="1" fontAlgn="auto" hangingPunct="1">
              <a:spcBef>
                <a:spcPts val="0"/>
              </a:spcBef>
              <a:spcAft>
                <a:spcPts val="0"/>
              </a:spcAft>
            </a:pPr>
            <a:r>
              <a:rPr lang="pt-BR" dirty="0">
                <a:solidFill>
                  <a:prstClr val="black"/>
                </a:solidFill>
                <a:cs typeface="Arial" panose="020B0604020202020204" pitchFamily="34" charset="0"/>
              </a:rPr>
              <a:t>Função mercadológica – aumento da capacidade – grandes riscos</a:t>
            </a:r>
          </a:p>
          <a:p>
            <a:pPr algn="just" defTabSz="685800" eaLnBrk="1" fontAlgn="auto" hangingPunct="1">
              <a:spcBef>
                <a:spcPts val="0"/>
              </a:spcBef>
              <a:spcAft>
                <a:spcPts val="0"/>
              </a:spcAft>
            </a:pPr>
            <a:r>
              <a:rPr lang="pt-BR" dirty="0">
                <a:solidFill>
                  <a:prstClr val="black"/>
                </a:solidFill>
                <a:cs typeface="Arial" panose="020B0604020202020204" pitchFamily="34" charset="0"/>
              </a:rPr>
              <a:t>Função financeira – aumentar a solvência das seguradoras</a:t>
            </a:r>
          </a:p>
          <a:p>
            <a:pPr algn="just" defTabSz="685800" eaLnBrk="1" fontAlgn="auto" hangingPunct="1">
              <a:spcBef>
                <a:spcPts val="0"/>
              </a:spcBef>
              <a:spcAft>
                <a:spcPts val="0"/>
              </a:spcAft>
            </a:pPr>
            <a:r>
              <a:rPr lang="pt-BR" dirty="0">
                <a:solidFill>
                  <a:prstClr val="black"/>
                </a:solidFill>
                <a:cs typeface="Arial" panose="020B0604020202020204" pitchFamily="34" charset="0"/>
              </a:rPr>
              <a:t>Função de proteção contra catástrofes</a:t>
            </a:r>
          </a:p>
        </p:txBody>
      </p:sp>
    </p:spTree>
    <p:extLst>
      <p:ext uri="{BB962C8B-B14F-4D97-AF65-F5344CB8AC3E}">
        <p14:creationId xmlns:p14="http://schemas.microsoft.com/office/powerpoint/2010/main" val="3406189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000" dirty="0"/>
              <a:t>Função socioeconômica do resseguro</a:t>
            </a:r>
            <a:br>
              <a:rPr lang="pt-BR" dirty="0"/>
            </a:br>
            <a:r>
              <a:rPr lang="pt-BR" sz="2250" dirty="0"/>
              <a:t>O papel do seguro e do resseguro na sociedade</a:t>
            </a:r>
          </a:p>
        </p:txBody>
      </p:sp>
      <p:sp>
        <p:nvSpPr>
          <p:cNvPr id="4" name="Retângulo: Cantos Arredondados 3"/>
          <p:cNvSpPr/>
          <p:nvPr/>
        </p:nvSpPr>
        <p:spPr>
          <a:xfrm>
            <a:off x="1014413" y="2721769"/>
            <a:ext cx="1285875" cy="4714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pt-BR" sz="1350" dirty="0">
                <a:solidFill>
                  <a:prstClr val="black"/>
                </a:solidFill>
                <a:latin typeface="Calibri" panose="020F0502020204030204"/>
              </a:rPr>
              <a:t>Econômicos</a:t>
            </a:r>
          </a:p>
        </p:txBody>
      </p:sp>
      <p:sp>
        <p:nvSpPr>
          <p:cNvPr id="7" name="Espaço Reservado para Conteúdo 6"/>
          <p:cNvSpPr>
            <a:spLocks noGrp="1"/>
          </p:cNvSpPr>
          <p:nvPr>
            <p:ph idx="1"/>
          </p:nvPr>
        </p:nvSpPr>
        <p:spPr>
          <a:xfrm>
            <a:off x="3378994" y="2721769"/>
            <a:ext cx="1285200" cy="472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indent="0" algn="ctr">
              <a:buNone/>
            </a:pPr>
            <a:r>
              <a:rPr lang="pt-BR" sz="1350" dirty="0"/>
              <a:t>Sociais</a:t>
            </a:r>
          </a:p>
        </p:txBody>
      </p:sp>
      <p:sp>
        <p:nvSpPr>
          <p:cNvPr id="8" name="Espaço Reservado para Conteúdo 6"/>
          <p:cNvSpPr txBox="1">
            <a:spLocks/>
          </p:cNvSpPr>
          <p:nvPr/>
        </p:nvSpPr>
        <p:spPr>
          <a:xfrm>
            <a:off x="5742900" y="2720756"/>
            <a:ext cx="1285200" cy="472500"/>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defTabSz="685800" fontAlgn="auto">
              <a:spcBef>
                <a:spcPts val="750"/>
              </a:spcBef>
              <a:spcAft>
                <a:spcPts val="0"/>
              </a:spcAft>
              <a:buNone/>
            </a:pPr>
            <a:r>
              <a:rPr lang="pt-BR" sz="1350" dirty="0">
                <a:solidFill>
                  <a:prstClr val="black"/>
                </a:solidFill>
                <a:latin typeface="Calibri" panose="020F0502020204030204"/>
              </a:rPr>
              <a:t>Científicos</a:t>
            </a:r>
          </a:p>
        </p:txBody>
      </p:sp>
      <p:cxnSp>
        <p:nvCxnSpPr>
          <p:cNvPr id="10" name="Conector reto 9"/>
          <p:cNvCxnSpPr>
            <a:cxnSpLocks/>
          </p:cNvCxnSpPr>
          <p:nvPr/>
        </p:nvCxnSpPr>
        <p:spPr>
          <a:xfrm flipV="1">
            <a:off x="1414462" y="3543300"/>
            <a:ext cx="4971038" cy="14288"/>
          </a:xfrm>
          <a:prstGeom prst="line">
            <a:avLst/>
          </a:prstGeom>
          <a:ln/>
        </p:spPr>
        <p:style>
          <a:lnRef idx="1">
            <a:schemeClr val="dk1"/>
          </a:lnRef>
          <a:fillRef idx="0">
            <a:schemeClr val="dk1"/>
          </a:fillRef>
          <a:effectRef idx="0">
            <a:schemeClr val="dk1"/>
          </a:effectRef>
          <a:fontRef idx="minor">
            <a:schemeClr val="tx1"/>
          </a:fontRef>
        </p:style>
      </p:cxnSp>
      <p:cxnSp>
        <p:nvCxnSpPr>
          <p:cNvPr id="12" name="Conector reto 11"/>
          <p:cNvCxnSpPr>
            <a:cxnSpLocks/>
          </p:cNvCxnSpPr>
          <p:nvPr/>
        </p:nvCxnSpPr>
        <p:spPr>
          <a:xfrm flipH="1" flipV="1">
            <a:off x="1414462" y="3193257"/>
            <a:ext cx="2" cy="364333"/>
          </a:xfrm>
          <a:prstGeom prst="line">
            <a:avLst/>
          </a:prstGeom>
        </p:spPr>
        <p:style>
          <a:lnRef idx="1">
            <a:schemeClr val="dk1"/>
          </a:lnRef>
          <a:fillRef idx="0">
            <a:schemeClr val="dk1"/>
          </a:fillRef>
          <a:effectRef idx="0">
            <a:schemeClr val="dk1"/>
          </a:effectRef>
          <a:fontRef idx="minor">
            <a:schemeClr val="tx1"/>
          </a:fontRef>
        </p:style>
      </p:cxnSp>
      <p:cxnSp>
        <p:nvCxnSpPr>
          <p:cNvPr id="16" name="Conector reto 15"/>
          <p:cNvCxnSpPr>
            <a:cxnSpLocks/>
            <a:stCxn id="7" idx="2"/>
          </p:cNvCxnSpPr>
          <p:nvPr/>
        </p:nvCxnSpPr>
        <p:spPr>
          <a:xfrm>
            <a:off x="4021594" y="3194269"/>
            <a:ext cx="0" cy="349031"/>
          </a:xfrm>
          <a:prstGeom prst="line">
            <a:avLst/>
          </a:prstGeom>
        </p:spPr>
        <p:style>
          <a:lnRef idx="1">
            <a:schemeClr val="dk1"/>
          </a:lnRef>
          <a:fillRef idx="0">
            <a:schemeClr val="dk1"/>
          </a:fillRef>
          <a:effectRef idx="0">
            <a:schemeClr val="dk1"/>
          </a:effectRef>
          <a:fontRef idx="minor">
            <a:schemeClr val="tx1"/>
          </a:fontRef>
        </p:style>
      </p:cxnSp>
      <p:cxnSp>
        <p:nvCxnSpPr>
          <p:cNvPr id="18" name="Conector reto 17"/>
          <p:cNvCxnSpPr>
            <a:cxnSpLocks/>
            <a:stCxn id="8" idx="2"/>
          </p:cNvCxnSpPr>
          <p:nvPr/>
        </p:nvCxnSpPr>
        <p:spPr>
          <a:xfrm>
            <a:off x="6385500" y="3193257"/>
            <a:ext cx="0" cy="350044"/>
          </a:xfrm>
          <a:prstGeom prst="line">
            <a:avLst/>
          </a:prstGeom>
        </p:spPr>
        <p:style>
          <a:lnRef idx="1">
            <a:schemeClr val="dk1"/>
          </a:lnRef>
          <a:fillRef idx="0">
            <a:schemeClr val="dk1"/>
          </a:fillRef>
          <a:effectRef idx="0">
            <a:schemeClr val="dk1"/>
          </a:effectRef>
          <a:fontRef idx="minor">
            <a:schemeClr val="tx1"/>
          </a:fontRef>
        </p:style>
      </p:cxnSp>
      <p:sp>
        <p:nvSpPr>
          <p:cNvPr id="27" name="Espaço Reservado para Conteúdo 6"/>
          <p:cNvSpPr txBox="1">
            <a:spLocks/>
          </p:cNvSpPr>
          <p:nvPr/>
        </p:nvSpPr>
        <p:spPr>
          <a:xfrm>
            <a:off x="3378994" y="3936206"/>
            <a:ext cx="1285200" cy="472500"/>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defTabSz="685800" fontAlgn="auto">
              <a:spcBef>
                <a:spcPts val="750"/>
              </a:spcBef>
              <a:spcAft>
                <a:spcPts val="0"/>
              </a:spcAft>
              <a:buNone/>
            </a:pPr>
            <a:r>
              <a:rPr lang="pt-BR" sz="1350" dirty="0">
                <a:solidFill>
                  <a:prstClr val="black"/>
                </a:solidFill>
                <a:latin typeface="Calibri" panose="020F0502020204030204"/>
              </a:rPr>
              <a:t>Seguradora</a:t>
            </a:r>
          </a:p>
        </p:txBody>
      </p:sp>
      <p:sp>
        <p:nvSpPr>
          <p:cNvPr id="28" name="CaixaDeTexto 27"/>
          <p:cNvSpPr txBox="1"/>
          <p:nvPr/>
        </p:nvSpPr>
        <p:spPr>
          <a:xfrm>
            <a:off x="1" y="4536281"/>
            <a:ext cx="9143999" cy="300082"/>
          </a:xfrm>
          <a:prstGeom prst="rect">
            <a:avLst/>
          </a:prstGeom>
          <a:noFill/>
        </p:spPr>
        <p:txBody>
          <a:bodyPr wrap="square" rtlCol="0">
            <a:spAutoFit/>
          </a:bodyPr>
          <a:lstStyle/>
          <a:p>
            <a:pPr defTabSz="685800" eaLnBrk="1" fontAlgn="auto" hangingPunct="1">
              <a:spcBef>
                <a:spcPts val="0"/>
              </a:spcBef>
              <a:spcAft>
                <a:spcPts val="0"/>
              </a:spcAft>
            </a:pPr>
            <a:r>
              <a:rPr lang="pt-BR" sz="1350" dirty="0">
                <a:solidFill>
                  <a:prstClr val="black"/>
                </a:solidFill>
                <a:latin typeface="Calibri" panose="020F0502020204030204"/>
              </a:rPr>
              <a:t>---------------------------------------------------------------------------------------------------------------------------------------------------------------------------</a:t>
            </a:r>
          </a:p>
        </p:txBody>
      </p:sp>
      <p:sp>
        <p:nvSpPr>
          <p:cNvPr id="29" name="CaixaDeTexto 28"/>
          <p:cNvSpPr txBox="1"/>
          <p:nvPr/>
        </p:nvSpPr>
        <p:spPr>
          <a:xfrm>
            <a:off x="0" y="4930943"/>
            <a:ext cx="9143999" cy="300082"/>
          </a:xfrm>
          <a:prstGeom prst="rect">
            <a:avLst/>
          </a:prstGeom>
          <a:noFill/>
        </p:spPr>
        <p:txBody>
          <a:bodyPr wrap="square" rtlCol="0">
            <a:spAutoFit/>
          </a:bodyPr>
          <a:lstStyle/>
          <a:p>
            <a:pPr defTabSz="685800" eaLnBrk="1" fontAlgn="auto" hangingPunct="1">
              <a:spcBef>
                <a:spcPts val="0"/>
              </a:spcBef>
              <a:spcAft>
                <a:spcPts val="0"/>
              </a:spcAft>
            </a:pPr>
            <a:r>
              <a:rPr lang="pt-BR" sz="1350" dirty="0">
                <a:solidFill>
                  <a:prstClr val="black"/>
                </a:solidFill>
                <a:latin typeface="Calibri" panose="020F0502020204030204"/>
              </a:rPr>
              <a:t>---------------------------------------------------------------------------------------------------------------------------------------------------------------------------</a:t>
            </a:r>
          </a:p>
        </p:txBody>
      </p:sp>
      <p:cxnSp>
        <p:nvCxnSpPr>
          <p:cNvPr id="31" name="Conector de Seta Reta 30"/>
          <p:cNvCxnSpPr>
            <a:cxnSpLocks/>
            <a:stCxn id="27" idx="2"/>
          </p:cNvCxnSpPr>
          <p:nvPr/>
        </p:nvCxnSpPr>
        <p:spPr>
          <a:xfrm>
            <a:off x="4021594" y="4408707"/>
            <a:ext cx="0" cy="9062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Espaço Reservado para Conteúdo 6"/>
          <p:cNvSpPr txBox="1">
            <a:spLocks/>
          </p:cNvSpPr>
          <p:nvPr/>
        </p:nvSpPr>
        <p:spPr>
          <a:xfrm>
            <a:off x="3378994" y="5410169"/>
            <a:ext cx="1285200" cy="472500"/>
          </a:xfrm>
          <a:prstGeom prst="roundRect">
            <a:avLst/>
          </a:prstGeom>
          <a:effectLst>
            <a:innerShdw blurRad="63500" dist="50800" dir="13500000">
              <a:prstClr val="black">
                <a:alpha val="50000"/>
              </a:prstClr>
            </a:inn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defTabSz="685800" fontAlgn="auto">
              <a:spcBef>
                <a:spcPts val="750"/>
              </a:spcBef>
              <a:spcAft>
                <a:spcPts val="0"/>
              </a:spcAft>
              <a:buNone/>
            </a:pPr>
            <a:r>
              <a:rPr lang="pt-BR" sz="1350" dirty="0">
                <a:solidFill>
                  <a:prstClr val="black"/>
                </a:solidFill>
                <a:latin typeface="Calibri" panose="020F0502020204030204"/>
              </a:rPr>
              <a:t>Resseguradora</a:t>
            </a:r>
          </a:p>
        </p:txBody>
      </p:sp>
    </p:spTree>
    <p:extLst>
      <p:ext uri="{BB962C8B-B14F-4D97-AF65-F5344CB8AC3E}">
        <p14:creationId xmlns:p14="http://schemas.microsoft.com/office/powerpoint/2010/main" val="1147630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Objetivo não econômico</a:t>
            </a:r>
            <a:br>
              <a:rPr lang="pt-BR" dirty="0"/>
            </a:br>
            <a:r>
              <a:rPr lang="pt-BR" sz="2475" dirty="0"/>
              <a:t>O resseguro como meio de comunicação entre mercados – assistência/suporte técnico</a:t>
            </a:r>
          </a:p>
        </p:txBody>
      </p:sp>
      <p:sp>
        <p:nvSpPr>
          <p:cNvPr id="4" name="Retângulo 3"/>
          <p:cNvSpPr/>
          <p:nvPr/>
        </p:nvSpPr>
        <p:spPr>
          <a:xfrm>
            <a:off x="3286665" y="3419296"/>
            <a:ext cx="1604513" cy="5175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pt-BR" sz="1350" dirty="0">
                <a:solidFill>
                  <a:prstClr val="black"/>
                </a:solidFill>
                <a:latin typeface="Calibri" panose="020F0502020204030204"/>
              </a:rPr>
              <a:t>Resseguradora</a:t>
            </a:r>
          </a:p>
        </p:txBody>
      </p:sp>
      <p:sp>
        <p:nvSpPr>
          <p:cNvPr id="5" name="Retângulo 4"/>
          <p:cNvSpPr/>
          <p:nvPr/>
        </p:nvSpPr>
        <p:spPr>
          <a:xfrm>
            <a:off x="1494527" y="2900241"/>
            <a:ext cx="763438" cy="35878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sp>
        <p:nvSpPr>
          <p:cNvPr id="7" name="Retângulo 6"/>
          <p:cNvSpPr/>
          <p:nvPr/>
        </p:nvSpPr>
        <p:spPr>
          <a:xfrm>
            <a:off x="1494526" y="3542222"/>
            <a:ext cx="763438" cy="39465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sp>
        <p:nvSpPr>
          <p:cNvPr id="8" name="Retângulo 7"/>
          <p:cNvSpPr/>
          <p:nvPr/>
        </p:nvSpPr>
        <p:spPr>
          <a:xfrm>
            <a:off x="1494525" y="4202142"/>
            <a:ext cx="763438" cy="39465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sp>
        <p:nvSpPr>
          <p:cNvPr id="9" name="Retângulo 8"/>
          <p:cNvSpPr/>
          <p:nvPr/>
        </p:nvSpPr>
        <p:spPr>
          <a:xfrm>
            <a:off x="5538159" y="2900241"/>
            <a:ext cx="763438" cy="35878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sp>
        <p:nvSpPr>
          <p:cNvPr id="10" name="Retângulo 9"/>
          <p:cNvSpPr/>
          <p:nvPr/>
        </p:nvSpPr>
        <p:spPr>
          <a:xfrm>
            <a:off x="5538159" y="3542222"/>
            <a:ext cx="763438" cy="39465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sp>
        <p:nvSpPr>
          <p:cNvPr id="11" name="Retângulo 10"/>
          <p:cNvSpPr/>
          <p:nvPr/>
        </p:nvSpPr>
        <p:spPr>
          <a:xfrm>
            <a:off x="5538158" y="4202142"/>
            <a:ext cx="763438" cy="39465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sp>
        <p:nvSpPr>
          <p:cNvPr id="15" name="Retângulo 14"/>
          <p:cNvSpPr/>
          <p:nvPr/>
        </p:nvSpPr>
        <p:spPr>
          <a:xfrm>
            <a:off x="3516343" y="2541460"/>
            <a:ext cx="763438" cy="35878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sp>
        <p:nvSpPr>
          <p:cNvPr id="16" name="Retângulo 15"/>
          <p:cNvSpPr/>
          <p:nvPr/>
        </p:nvSpPr>
        <p:spPr>
          <a:xfrm>
            <a:off x="3516343" y="4455937"/>
            <a:ext cx="763438" cy="35878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cxnSp>
        <p:nvCxnSpPr>
          <p:cNvPr id="18" name="Conector de Seta Reta 17"/>
          <p:cNvCxnSpPr>
            <a:cxnSpLocks/>
            <a:endCxn id="4" idx="0"/>
          </p:cNvCxnSpPr>
          <p:nvPr/>
        </p:nvCxnSpPr>
        <p:spPr>
          <a:xfrm>
            <a:off x="4088921" y="2900240"/>
            <a:ext cx="1" cy="519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Angulado 19"/>
          <p:cNvCxnSpPr>
            <a:cxnSpLocks/>
          </p:cNvCxnSpPr>
          <p:nvPr/>
        </p:nvCxnSpPr>
        <p:spPr>
          <a:xfrm>
            <a:off x="4891178" y="3852773"/>
            <a:ext cx="646980" cy="72138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Angulado 21"/>
          <p:cNvCxnSpPr>
            <a:endCxn id="8" idx="3"/>
          </p:cNvCxnSpPr>
          <p:nvPr/>
        </p:nvCxnSpPr>
        <p:spPr>
          <a:xfrm rot="10800000" flipV="1">
            <a:off x="2257963" y="3852773"/>
            <a:ext cx="1028702" cy="54669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de Seta Reta 23"/>
          <p:cNvCxnSpPr>
            <a:cxnSpLocks/>
          </p:cNvCxnSpPr>
          <p:nvPr/>
        </p:nvCxnSpPr>
        <p:spPr>
          <a:xfrm flipH="1" flipV="1">
            <a:off x="2257963" y="3742787"/>
            <a:ext cx="102870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reto 25"/>
          <p:cNvCxnSpPr>
            <a:endCxn id="4" idx="1"/>
          </p:cNvCxnSpPr>
          <p:nvPr/>
        </p:nvCxnSpPr>
        <p:spPr>
          <a:xfrm>
            <a:off x="3137858" y="3678088"/>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ctor reto 26"/>
          <p:cNvCxnSpPr/>
          <p:nvPr/>
        </p:nvCxnSpPr>
        <p:spPr>
          <a:xfrm>
            <a:off x="2901710" y="3678087"/>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a:off x="2655859" y="3678087"/>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to 28"/>
          <p:cNvCxnSpPr/>
          <p:nvPr/>
        </p:nvCxnSpPr>
        <p:spPr>
          <a:xfrm>
            <a:off x="2474702" y="3674856"/>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de Seta Reta 30"/>
          <p:cNvCxnSpPr>
            <a:cxnSpLocks/>
          </p:cNvCxnSpPr>
          <p:nvPr/>
        </p:nvCxnSpPr>
        <p:spPr>
          <a:xfrm flipH="1">
            <a:off x="2257963" y="3674855"/>
            <a:ext cx="148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ector reto 32"/>
          <p:cNvCxnSpPr/>
          <p:nvPr/>
        </p:nvCxnSpPr>
        <p:spPr>
          <a:xfrm>
            <a:off x="3137858" y="3472674"/>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ector reto 33"/>
          <p:cNvCxnSpPr/>
          <p:nvPr/>
        </p:nvCxnSpPr>
        <p:spPr>
          <a:xfrm>
            <a:off x="2888771" y="3472673"/>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ector reto 34"/>
          <p:cNvCxnSpPr/>
          <p:nvPr/>
        </p:nvCxnSpPr>
        <p:spPr>
          <a:xfrm>
            <a:off x="2681737" y="3472672"/>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a:off x="2474702" y="3469441"/>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ector reto 36"/>
          <p:cNvCxnSpPr/>
          <p:nvPr/>
        </p:nvCxnSpPr>
        <p:spPr>
          <a:xfrm>
            <a:off x="2264430" y="3465321"/>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ector reto 37"/>
          <p:cNvCxnSpPr/>
          <p:nvPr/>
        </p:nvCxnSpPr>
        <p:spPr>
          <a:xfrm>
            <a:off x="2015343" y="3465321"/>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ector reto 38"/>
          <p:cNvCxnSpPr/>
          <p:nvPr/>
        </p:nvCxnSpPr>
        <p:spPr>
          <a:xfrm>
            <a:off x="1808309" y="3465320"/>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ector reto 39"/>
          <p:cNvCxnSpPr/>
          <p:nvPr/>
        </p:nvCxnSpPr>
        <p:spPr>
          <a:xfrm>
            <a:off x="1601273" y="3462089"/>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ector de Seta Reta 44"/>
          <p:cNvCxnSpPr/>
          <p:nvPr/>
        </p:nvCxnSpPr>
        <p:spPr>
          <a:xfrm flipV="1">
            <a:off x="1601273" y="3259022"/>
            <a:ext cx="0" cy="160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ector reto 50"/>
          <p:cNvCxnSpPr/>
          <p:nvPr/>
        </p:nvCxnSpPr>
        <p:spPr>
          <a:xfrm>
            <a:off x="5772154" y="3459401"/>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ector reto 51"/>
          <p:cNvCxnSpPr/>
          <p:nvPr/>
        </p:nvCxnSpPr>
        <p:spPr>
          <a:xfrm>
            <a:off x="5523067" y="3459400"/>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Conector reto 52"/>
          <p:cNvCxnSpPr/>
          <p:nvPr/>
        </p:nvCxnSpPr>
        <p:spPr>
          <a:xfrm>
            <a:off x="5316032" y="3459399"/>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ector reto 53"/>
          <p:cNvCxnSpPr/>
          <p:nvPr/>
        </p:nvCxnSpPr>
        <p:spPr>
          <a:xfrm>
            <a:off x="5108997" y="3456168"/>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ector reto 54"/>
          <p:cNvCxnSpPr/>
          <p:nvPr/>
        </p:nvCxnSpPr>
        <p:spPr>
          <a:xfrm>
            <a:off x="4898726" y="3452049"/>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ector de Seta Reta 55"/>
          <p:cNvCxnSpPr/>
          <p:nvPr/>
        </p:nvCxnSpPr>
        <p:spPr>
          <a:xfrm flipV="1">
            <a:off x="5920960" y="3259022"/>
            <a:ext cx="0" cy="160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ector reto 58"/>
          <p:cNvCxnSpPr>
            <a:cxnSpLocks/>
          </p:cNvCxnSpPr>
          <p:nvPr/>
        </p:nvCxnSpPr>
        <p:spPr>
          <a:xfrm>
            <a:off x="5102526" y="3579096"/>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Conector reto 59"/>
          <p:cNvCxnSpPr>
            <a:cxnSpLocks/>
          </p:cNvCxnSpPr>
          <p:nvPr/>
        </p:nvCxnSpPr>
        <p:spPr>
          <a:xfrm>
            <a:off x="4895491" y="3575865"/>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Conector de Seta Reta 65"/>
          <p:cNvCxnSpPr/>
          <p:nvPr/>
        </p:nvCxnSpPr>
        <p:spPr>
          <a:xfrm>
            <a:off x="5316032" y="3575864"/>
            <a:ext cx="2070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ector reto 66"/>
          <p:cNvCxnSpPr>
            <a:cxnSpLocks/>
          </p:cNvCxnSpPr>
          <p:nvPr/>
        </p:nvCxnSpPr>
        <p:spPr>
          <a:xfrm>
            <a:off x="5093904" y="3740205"/>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Conector reto 67"/>
          <p:cNvCxnSpPr>
            <a:cxnSpLocks/>
          </p:cNvCxnSpPr>
          <p:nvPr/>
        </p:nvCxnSpPr>
        <p:spPr>
          <a:xfrm>
            <a:off x="4886869" y="3736974"/>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Conector de Seta Reta 68"/>
          <p:cNvCxnSpPr/>
          <p:nvPr/>
        </p:nvCxnSpPr>
        <p:spPr>
          <a:xfrm>
            <a:off x="5307410" y="3736973"/>
            <a:ext cx="2070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ector reto 70"/>
          <p:cNvCxnSpPr/>
          <p:nvPr/>
        </p:nvCxnSpPr>
        <p:spPr>
          <a:xfrm>
            <a:off x="3920706" y="3936880"/>
            <a:ext cx="0" cy="13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Conector reto 71"/>
          <p:cNvCxnSpPr/>
          <p:nvPr/>
        </p:nvCxnSpPr>
        <p:spPr>
          <a:xfrm>
            <a:off x="3920706" y="4115878"/>
            <a:ext cx="0" cy="13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Conector de Seta Reta 78"/>
          <p:cNvCxnSpPr/>
          <p:nvPr/>
        </p:nvCxnSpPr>
        <p:spPr>
          <a:xfrm>
            <a:off x="3920706" y="4297030"/>
            <a:ext cx="0" cy="147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Conector reto 79"/>
          <p:cNvCxnSpPr/>
          <p:nvPr/>
        </p:nvCxnSpPr>
        <p:spPr>
          <a:xfrm>
            <a:off x="2731334" y="4509458"/>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Conector reto 80"/>
          <p:cNvCxnSpPr/>
          <p:nvPr/>
        </p:nvCxnSpPr>
        <p:spPr>
          <a:xfrm>
            <a:off x="2482247" y="4509457"/>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Conector reto 81"/>
          <p:cNvCxnSpPr/>
          <p:nvPr/>
        </p:nvCxnSpPr>
        <p:spPr>
          <a:xfrm>
            <a:off x="2275212" y="4509456"/>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Conector reto 84"/>
          <p:cNvCxnSpPr/>
          <p:nvPr/>
        </p:nvCxnSpPr>
        <p:spPr>
          <a:xfrm>
            <a:off x="2936206" y="4509456"/>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Conector reto 85"/>
          <p:cNvCxnSpPr/>
          <p:nvPr/>
        </p:nvCxnSpPr>
        <p:spPr>
          <a:xfrm>
            <a:off x="3167501" y="4509455"/>
            <a:ext cx="14880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Conector reto 86"/>
          <p:cNvCxnSpPr/>
          <p:nvPr/>
        </p:nvCxnSpPr>
        <p:spPr>
          <a:xfrm>
            <a:off x="3316307" y="4164402"/>
            <a:ext cx="0" cy="13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Conector reto 87"/>
          <p:cNvCxnSpPr/>
          <p:nvPr/>
        </p:nvCxnSpPr>
        <p:spPr>
          <a:xfrm>
            <a:off x="3316307" y="4343400"/>
            <a:ext cx="0" cy="13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Conector de Seta Reta 89"/>
          <p:cNvCxnSpPr>
            <a:cxnSpLocks/>
          </p:cNvCxnSpPr>
          <p:nvPr/>
        </p:nvCxnSpPr>
        <p:spPr>
          <a:xfrm flipV="1">
            <a:off x="3316307" y="3949819"/>
            <a:ext cx="0" cy="176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Conector reto 93"/>
          <p:cNvCxnSpPr/>
          <p:nvPr/>
        </p:nvCxnSpPr>
        <p:spPr>
          <a:xfrm>
            <a:off x="3724455" y="3079630"/>
            <a:ext cx="0" cy="13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Conector reto 94"/>
          <p:cNvCxnSpPr/>
          <p:nvPr/>
        </p:nvCxnSpPr>
        <p:spPr>
          <a:xfrm>
            <a:off x="3724455" y="3258628"/>
            <a:ext cx="0" cy="13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Conector de Seta Reta 98"/>
          <p:cNvCxnSpPr/>
          <p:nvPr/>
        </p:nvCxnSpPr>
        <p:spPr>
          <a:xfrm flipV="1">
            <a:off x="3724455" y="2900241"/>
            <a:ext cx="0" cy="160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0" name="Elipse 99"/>
          <p:cNvSpPr/>
          <p:nvPr/>
        </p:nvSpPr>
        <p:spPr>
          <a:xfrm>
            <a:off x="2417549" y="3655447"/>
            <a:ext cx="34289"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1" name="Elipse 100"/>
          <p:cNvSpPr/>
          <p:nvPr/>
        </p:nvSpPr>
        <p:spPr>
          <a:xfrm>
            <a:off x="2835184" y="3660942"/>
            <a:ext cx="34289"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2" name="Elipse 101"/>
          <p:cNvSpPr/>
          <p:nvPr/>
        </p:nvSpPr>
        <p:spPr>
          <a:xfrm>
            <a:off x="5059615" y="3558720"/>
            <a:ext cx="34289"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3" name="Elipse 102"/>
          <p:cNvSpPr/>
          <p:nvPr/>
        </p:nvSpPr>
        <p:spPr>
          <a:xfrm>
            <a:off x="5268578" y="3571024"/>
            <a:ext cx="34289"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4" name="Elipse 103"/>
          <p:cNvSpPr/>
          <p:nvPr/>
        </p:nvSpPr>
        <p:spPr>
          <a:xfrm>
            <a:off x="5068236" y="3438383"/>
            <a:ext cx="34289"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5" name="Elipse 104"/>
          <p:cNvSpPr/>
          <p:nvPr/>
        </p:nvSpPr>
        <p:spPr>
          <a:xfrm>
            <a:off x="5482420" y="3444844"/>
            <a:ext cx="34289"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6" name="Retângulo 105"/>
          <p:cNvSpPr/>
          <p:nvPr/>
        </p:nvSpPr>
        <p:spPr>
          <a:xfrm>
            <a:off x="731088" y="5055472"/>
            <a:ext cx="433479" cy="23359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eaLnBrk="1" fontAlgn="auto" hangingPunct="1">
              <a:spcBef>
                <a:spcPts val="0"/>
              </a:spcBef>
              <a:spcAft>
                <a:spcPts val="0"/>
              </a:spcAft>
            </a:pPr>
            <a:endParaRPr lang="pt-BR" sz="1350">
              <a:solidFill>
                <a:prstClr val="black"/>
              </a:solidFill>
              <a:latin typeface="Calibri" panose="020F0502020204030204"/>
            </a:endParaRPr>
          </a:p>
        </p:txBody>
      </p:sp>
      <p:cxnSp>
        <p:nvCxnSpPr>
          <p:cNvPr id="108" name="Conector de Seta Reta 107"/>
          <p:cNvCxnSpPr/>
          <p:nvPr/>
        </p:nvCxnSpPr>
        <p:spPr>
          <a:xfrm>
            <a:off x="731088" y="5418467"/>
            <a:ext cx="4334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Conector reto 108"/>
          <p:cNvCxnSpPr>
            <a:cxnSpLocks/>
          </p:cNvCxnSpPr>
          <p:nvPr/>
        </p:nvCxnSpPr>
        <p:spPr>
          <a:xfrm flipV="1">
            <a:off x="841074" y="5594228"/>
            <a:ext cx="116458"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Conector reto 109"/>
          <p:cNvCxnSpPr>
            <a:cxnSpLocks/>
          </p:cNvCxnSpPr>
          <p:nvPr/>
        </p:nvCxnSpPr>
        <p:spPr>
          <a:xfrm>
            <a:off x="724635" y="5594228"/>
            <a:ext cx="743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Conector de Seta Reta 110"/>
          <p:cNvCxnSpPr>
            <a:cxnSpLocks/>
          </p:cNvCxnSpPr>
          <p:nvPr/>
        </p:nvCxnSpPr>
        <p:spPr>
          <a:xfrm>
            <a:off x="1015763" y="5594228"/>
            <a:ext cx="1423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Conector reto 116"/>
          <p:cNvCxnSpPr>
            <a:cxnSpLocks/>
          </p:cNvCxnSpPr>
          <p:nvPr/>
        </p:nvCxnSpPr>
        <p:spPr>
          <a:xfrm flipV="1">
            <a:off x="841074" y="5769988"/>
            <a:ext cx="116458"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Conector reto 117"/>
          <p:cNvCxnSpPr>
            <a:cxnSpLocks/>
          </p:cNvCxnSpPr>
          <p:nvPr/>
        </p:nvCxnSpPr>
        <p:spPr>
          <a:xfrm>
            <a:off x="724635" y="5769989"/>
            <a:ext cx="743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Conector de Seta Reta 118"/>
          <p:cNvCxnSpPr>
            <a:cxnSpLocks/>
          </p:cNvCxnSpPr>
          <p:nvPr/>
        </p:nvCxnSpPr>
        <p:spPr>
          <a:xfrm>
            <a:off x="1015763" y="5769989"/>
            <a:ext cx="1423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0" name="Elipse 119"/>
          <p:cNvSpPr/>
          <p:nvPr/>
        </p:nvSpPr>
        <p:spPr>
          <a:xfrm>
            <a:off x="800800" y="5752844"/>
            <a:ext cx="34289"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21" name="Elipse 120"/>
          <p:cNvSpPr/>
          <p:nvPr/>
        </p:nvSpPr>
        <p:spPr>
          <a:xfrm>
            <a:off x="969503" y="5752916"/>
            <a:ext cx="34289" cy="342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22" name="CaixaDeTexto 121"/>
          <p:cNvSpPr txBox="1"/>
          <p:nvPr/>
        </p:nvSpPr>
        <p:spPr>
          <a:xfrm>
            <a:off x="1261613" y="5081321"/>
            <a:ext cx="1876245" cy="507831"/>
          </a:xfrm>
          <a:prstGeom prst="rect">
            <a:avLst/>
          </a:prstGeom>
          <a:noFill/>
        </p:spPr>
        <p:txBody>
          <a:bodyPr wrap="square" rtlCol="0">
            <a:spAutoFit/>
          </a:bodyPr>
          <a:lstStyle/>
          <a:p>
            <a:pPr defTabSz="685800" eaLnBrk="1" fontAlgn="auto" hangingPunct="1">
              <a:spcBef>
                <a:spcPts val="0"/>
              </a:spcBef>
              <a:spcAft>
                <a:spcPts val="0"/>
              </a:spcAft>
            </a:pPr>
            <a:r>
              <a:rPr lang="pt-BR" sz="900" dirty="0">
                <a:solidFill>
                  <a:prstClr val="black"/>
                </a:solidFill>
                <a:latin typeface="Calibri" panose="020F0502020204030204"/>
              </a:rPr>
              <a:t>Seguradoras de diferentes mercados</a:t>
            </a:r>
          </a:p>
          <a:p>
            <a:pPr defTabSz="685800" eaLnBrk="1" fontAlgn="auto" hangingPunct="1">
              <a:spcBef>
                <a:spcPts val="0"/>
              </a:spcBef>
              <a:spcAft>
                <a:spcPts val="0"/>
              </a:spcAft>
            </a:pPr>
            <a:endParaRPr lang="pt-BR" sz="900" dirty="0">
              <a:solidFill>
                <a:prstClr val="black"/>
              </a:solidFill>
              <a:latin typeface="Calibri" panose="020F0502020204030204"/>
            </a:endParaRPr>
          </a:p>
        </p:txBody>
      </p:sp>
      <p:sp>
        <p:nvSpPr>
          <p:cNvPr id="124" name="CaixaDeTexto 123"/>
          <p:cNvSpPr txBox="1"/>
          <p:nvPr/>
        </p:nvSpPr>
        <p:spPr>
          <a:xfrm>
            <a:off x="1264848" y="5307257"/>
            <a:ext cx="1876245" cy="369332"/>
          </a:xfrm>
          <a:prstGeom prst="rect">
            <a:avLst/>
          </a:prstGeom>
          <a:noFill/>
        </p:spPr>
        <p:txBody>
          <a:bodyPr wrap="square" rtlCol="0">
            <a:spAutoFit/>
          </a:bodyPr>
          <a:lstStyle/>
          <a:p>
            <a:pPr defTabSz="685800" eaLnBrk="1" fontAlgn="auto" hangingPunct="1">
              <a:spcBef>
                <a:spcPts val="0"/>
              </a:spcBef>
              <a:spcAft>
                <a:spcPts val="0"/>
              </a:spcAft>
            </a:pPr>
            <a:r>
              <a:rPr lang="pt-BR" sz="900" dirty="0">
                <a:solidFill>
                  <a:prstClr val="black"/>
                </a:solidFill>
                <a:latin typeface="Calibri" panose="020F0502020204030204"/>
              </a:rPr>
              <a:t>Novas formas e produtos de seguro</a:t>
            </a:r>
          </a:p>
          <a:p>
            <a:pPr defTabSz="685800" eaLnBrk="1" fontAlgn="auto" hangingPunct="1">
              <a:spcBef>
                <a:spcPts val="0"/>
              </a:spcBef>
              <a:spcAft>
                <a:spcPts val="0"/>
              </a:spcAft>
            </a:pPr>
            <a:endParaRPr lang="pt-BR" sz="900" dirty="0">
              <a:solidFill>
                <a:prstClr val="black"/>
              </a:solidFill>
              <a:latin typeface="Calibri" panose="020F0502020204030204"/>
            </a:endParaRPr>
          </a:p>
        </p:txBody>
      </p:sp>
      <p:sp>
        <p:nvSpPr>
          <p:cNvPr id="126" name="CaixaDeTexto 125"/>
          <p:cNvSpPr txBox="1"/>
          <p:nvPr/>
        </p:nvSpPr>
        <p:spPr>
          <a:xfrm>
            <a:off x="1268083" y="5486470"/>
            <a:ext cx="1979760" cy="369332"/>
          </a:xfrm>
          <a:prstGeom prst="rect">
            <a:avLst/>
          </a:prstGeom>
          <a:noFill/>
        </p:spPr>
        <p:txBody>
          <a:bodyPr wrap="square" rtlCol="0">
            <a:spAutoFit/>
          </a:bodyPr>
          <a:lstStyle/>
          <a:p>
            <a:pPr defTabSz="685800" eaLnBrk="1" fontAlgn="auto" hangingPunct="1">
              <a:spcBef>
                <a:spcPts val="0"/>
              </a:spcBef>
              <a:spcAft>
                <a:spcPts val="0"/>
              </a:spcAft>
            </a:pPr>
            <a:r>
              <a:rPr lang="pt-BR" sz="900" dirty="0">
                <a:solidFill>
                  <a:prstClr val="black"/>
                </a:solidFill>
                <a:latin typeface="Calibri" panose="020F0502020204030204"/>
              </a:rPr>
              <a:t>Experiência e serviços de especialistas</a:t>
            </a:r>
          </a:p>
          <a:p>
            <a:pPr defTabSz="685800" eaLnBrk="1" fontAlgn="auto" hangingPunct="1">
              <a:spcBef>
                <a:spcPts val="0"/>
              </a:spcBef>
              <a:spcAft>
                <a:spcPts val="0"/>
              </a:spcAft>
            </a:pPr>
            <a:endParaRPr lang="pt-BR" sz="900" dirty="0">
              <a:solidFill>
                <a:prstClr val="black"/>
              </a:solidFill>
              <a:latin typeface="Calibri" panose="020F0502020204030204"/>
            </a:endParaRPr>
          </a:p>
        </p:txBody>
      </p:sp>
      <p:sp>
        <p:nvSpPr>
          <p:cNvPr id="127" name="CaixaDeTexto 126"/>
          <p:cNvSpPr txBox="1"/>
          <p:nvPr/>
        </p:nvSpPr>
        <p:spPr>
          <a:xfrm>
            <a:off x="1261613" y="5665683"/>
            <a:ext cx="1876245" cy="369332"/>
          </a:xfrm>
          <a:prstGeom prst="rect">
            <a:avLst/>
          </a:prstGeom>
          <a:noFill/>
        </p:spPr>
        <p:txBody>
          <a:bodyPr wrap="square" rtlCol="0">
            <a:spAutoFit/>
          </a:bodyPr>
          <a:lstStyle/>
          <a:p>
            <a:pPr defTabSz="685800" eaLnBrk="1" fontAlgn="auto" hangingPunct="1">
              <a:spcBef>
                <a:spcPts val="0"/>
              </a:spcBef>
              <a:spcAft>
                <a:spcPts val="0"/>
              </a:spcAft>
            </a:pPr>
            <a:r>
              <a:rPr lang="pt-BR" sz="900" dirty="0">
                <a:solidFill>
                  <a:prstClr val="black"/>
                </a:solidFill>
                <a:latin typeface="Calibri" panose="020F0502020204030204"/>
              </a:rPr>
              <a:t>Restrições técnicas/expertise</a:t>
            </a:r>
          </a:p>
          <a:p>
            <a:pPr defTabSz="685800" eaLnBrk="1" fontAlgn="auto" hangingPunct="1">
              <a:spcBef>
                <a:spcPts val="0"/>
              </a:spcBef>
              <a:spcAft>
                <a:spcPts val="0"/>
              </a:spcAft>
            </a:pPr>
            <a:endParaRPr lang="pt-BR" sz="900" dirty="0">
              <a:solidFill>
                <a:prstClr val="black"/>
              </a:solidFill>
              <a:latin typeface="Calibri" panose="020F0502020204030204"/>
            </a:endParaRPr>
          </a:p>
        </p:txBody>
      </p:sp>
    </p:spTree>
    <p:extLst>
      <p:ext uri="{BB962C8B-B14F-4D97-AF65-F5344CB8AC3E}">
        <p14:creationId xmlns:p14="http://schemas.microsoft.com/office/powerpoint/2010/main" val="923989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Função técnica</a:t>
            </a:r>
            <a:br>
              <a:rPr lang="pt-BR" dirty="0"/>
            </a:br>
            <a:r>
              <a:rPr lang="pt-BR" sz="2475" dirty="0"/>
              <a:t>Resseguro como forma de estabilizar os resultados da seguradora</a:t>
            </a:r>
          </a:p>
        </p:txBody>
      </p:sp>
      <p:pic>
        <p:nvPicPr>
          <p:cNvPr id="5" name="Imagem 4"/>
          <p:cNvPicPr>
            <a:picLocks noChangeAspect="1"/>
          </p:cNvPicPr>
          <p:nvPr/>
        </p:nvPicPr>
        <p:blipFill>
          <a:blip r:embed="rId2"/>
          <a:stretch>
            <a:fillRect/>
          </a:stretch>
        </p:blipFill>
        <p:spPr>
          <a:xfrm>
            <a:off x="525066" y="2368153"/>
            <a:ext cx="3736181" cy="1750219"/>
          </a:xfrm>
          <a:prstGeom prst="rect">
            <a:avLst/>
          </a:prstGeom>
        </p:spPr>
      </p:pic>
      <p:sp>
        <p:nvSpPr>
          <p:cNvPr id="7" name="Retângulo 6"/>
          <p:cNvSpPr/>
          <p:nvPr/>
        </p:nvSpPr>
        <p:spPr>
          <a:xfrm>
            <a:off x="5039983" y="2617039"/>
            <a:ext cx="2135038" cy="93812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defTabSz="685800" eaLnBrk="1" fontAlgn="auto" hangingPunct="1">
              <a:spcBef>
                <a:spcPts val="0"/>
              </a:spcBef>
              <a:spcAft>
                <a:spcPts val="0"/>
              </a:spcAft>
            </a:pPr>
            <a:r>
              <a:rPr lang="pt-BR" sz="1350">
                <a:solidFill>
                  <a:prstClr val="black"/>
                </a:solidFill>
                <a:latin typeface="Calibri" panose="020F0502020204030204"/>
              </a:rPr>
              <a:t>Com qual dessas duas companhias, você, como segurado, contrataria um seguro?</a:t>
            </a:r>
            <a:endParaRPr lang="pt-BR" sz="1350" dirty="0">
              <a:solidFill>
                <a:prstClr val="black"/>
              </a:solidFill>
              <a:latin typeface="Calibri" panose="020F0502020204030204"/>
            </a:endParaRPr>
          </a:p>
        </p:txBody>
      </p:sp>
      <p:sp>
        <p:nvSpPr>
          <p:cNvPr id="8" name="Retângulo 7"/>
          <p:cNvSpPr/>
          <p:nvPr/>
        </p:nvSpPr>
        <p:spPr>
          <a:xfrm>
            <a:off x="628650" y="4504067"/>
            <a:ext cx="2135038" cy="93812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defTabSz="685800" eaLnBrk="1" fontAlgn="auto" hangingPunct="1">
              <a:spcBef>
                <a:spcPts val="0"/>
              </a:spcBef>
              <a:spcAft>
                <a:spcPts val="0"/>
              </a:spcAft>
            </a:pPr>
            <a:r>
              <a:rPr lang="pt-BR" sz="1350" dirty="0">
                <a:solidFill>
                  <a:prstClr val="black"/>
                </a:solidFill>
                <a:latin typeface="Calibri" panose="020F0502020204030204"/>
              </a:rPr>
              <a:t>Qual o papel do resseguro para a estabilização dos resultados de uma seguradora?</a:t>
            </a:r>
          </a:p>
        </p:txBody>
      </p:sp>
      <p:pic>
        <p:nvPicPr>
          <p:cNvPr id="9" name="Imagem 8"/>
          <p:cNvPicPr>
            <a:picLocks noChangeAspect="1"/>
          </p:cNvPicPr>
          <p:nvPr/>
        </p:nvPicPr>
        <p:blipFill>
          <a:blip r:embed="rId3"/>
          <a:stretch>
            <a:fillRect/>
          </a:stretch>
        </p:blipFill>
        <p:spPr>
          <a:xfrm>
            <a:off x="4814887" y="4046935"/>
            <a:ext cx="3700463" cy="1707356"/>
          </a:xfrm>
          <a:prstGeom prst="rect">
            <a:avLst/>
          </a:prstGeom>
        </p:spPr>
      </p:pic>
    </p:spTree>
    <p:extLst>
      <p:ext uri="{BB962C8B-B14F-4D97-AF65-F5344CB8AC3E}">
        <p14:creationId xmlns:p14="http://schemas.microsoft.com/office/powerpoint/2010/main" val="2085452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b="1" dirty="0"/>
              <a:t>Função técnica</a:t>
            </a:r>
            <a:br>
              <a:rPr lang="pt-BR" b="1" dirty="0"/>
            </a:br>
            <a:r>
              <a:rPr lang="pt-BR" sz="2475" b="1" dirty="0"/>
              <a:t>Resseguro como forma de estabilizar os resultados da seguradora</a:t>
            </a:r>
          </a:p>
        </p:txBody>
      </p:sp>
      <p:sp>
        <p:nvSpPr>
          <p:cNvPr id="3" name="Espaço Reservado para Conteúdo 2"/>
          <p:cNvSpPr>
            <a:spLocks noGrp="1"/>
          </p:cNvSpPr>
          <p:nvPr>
            <p:ph idx="1"/>
          </p:nvPr>
        </p:nvSpPr>
        <p:spPr/>
        <p:txBody>
          <a:bodyPr>
            <a:normAutofit/>
          </a:bodyPr>
          <a:lstStyle/>
          <a:p>
            <a:pPr marL="0" indent="0">
              <a:buNone/>
            </a:pPr>
            <a:r>
              <a:rPr lang="pt-BR" dirty="0"/>
              <a:t>Um dos principais objetivos (</a:t>
            </a:r>
            <a:r>
              <a:rPr lang="pt-BR" i="1" dirty="0"/>
              <a:t>goals</a:t>
            </a:r>
            <a:r>
              <a:rPr lang="pt-BR" dirty="0"/>
              <a:t>) de uma seguradora:</a:t>
            </a:r>
          </a:p>
          <a:p>
            <a:r>
              <a:rPr lang="pt-BR" dirty="0"/>
              <a:t>Conseguir uma carteira de negócios </a:t>
            </a:r>
            <a:r>
              <a:rPr lang="pt-BR" b="1" dirty="0"/>
              <a:t>crescente</a:t>
            </a:r>
            <a:r>
              <a:rPr lang="pt-BR" dirty="0"/>
              <a:t>, </a:t>
            </a:r>
            <a:r>
              <a:rPr lang="pt-BR" b="1" dirty="0"/>
              <a:t>rentável</a:t>
            </a:r>
            <a:r>
              <a:rPr lang="pt-BR" dirty="0"/>
              <a:t> e </a:t>
            </a:r>
            <a:r>
              <a:rPr lang="pt-BR" b="1" dirty="0"/>
              <a:t>balanceada</a:t>
            </a:r>
            <a:r>
              <a:rPr lang="pt-BR" dirty="0"/>
              <a:t>;</a:t>
            </a:r>
          </a:p>
          <a:p>
            <a:endParaRPr lang="pt-BR" dirty="0"/>
          </a:p>
          <a:p>
            <a:pPr marL="0" indent="0">
              <a:buNone/>
            </a:pPr>
            <a:r>
              <a:rPr lang="pt-BR" dirty="0"/>
              <a:t>Como o resseguro pode ajudar com este objetivo?</a:t>
            </a:r>
          </a:p>
          <a:p>
            <a:r>
              <a:rPr lang="pt-BR" dirty="0"/>
              <a:t>Fornecendo proteção contra grandes flutuações no resultado de subscrição (</a:t>
            </a:r>
            <a:r>
              <a:rPr lang="pt-BR" i="1" dirty="0" err="1"/>
              <a:t>underwriting</a:t>
            </a:r>
            <a:r>
              <a:rPr lang="pt-BR" i="1" dirty="0"/>
              <a:t> </a:t>
            </a:r>
            <a:r>
              <a:rPr lang="pt-BR" i="1" dirty="0" err="1"/>
              <a:t>results</a:t>
            </a:r>
            <a:r>
              <a:rPr lang="pt-BR" dirty="0"/>
              <a:t>) e proteção do capital da seguradora:</a:t>
            </a:r>
          </a:p>
          <a:p>
            <a:pPr marL="401241" indent="271463">
              <a:buFont typeface="Wingdings" panose="05000000000000000000" pitchFamily="2" charset="2"/>
              <a:buChar char="Ø"/>
            </a:pPr>
            <a:r>
              <a:rPr lang="pt-BR" dirty="0"/>
              <a:t>grandes perdas individuais (</a:t>
            </a:r>
            <a:r>
              <a:rPr lang="pt-BR" i="1" dirty="0"/>
              <a:t>severidade</a:t>
            </a:r>
            <a:r>
              <a:rPr lang="pt-BR" dirty="0"/>
              <a:t>);</a:t>
            </a:r>
          </a:p>
          <a:p>
            <a:pPr marL="401241" indent="271463">
              <a:buFont typeface="Wingdings" panose="05000000000000000000" pitchFamily="2" charset="2"/>
              <a:buChar char="Ø"/>
            </a:pPr>
            <a:r>
              <a:rPr lang="pt-BR" dirty="0"/>
              <a:t>Grande número de perdas menores (</a:t>
            </a:r>
            <a:r>
              <a:rPr lang="pt-BR" i="1" dirty="0"/>
              <a:t>frequência</a:t>
            </a:r>
            <a:r>
              <a:rPr lang="pt-BR" dirty="0"/>
              <a:t>);</a:t>
            </a:r>
          </a:p>
          <a:p>
            <a:pPr marL="401241" indent="271463">
              <a:buFont typeface="Wingdings" panose="05000000000000000000" pitchFamily="2" charset="2"/>
              <a:buChar char="Ø"/>
            </a:pPr>
            <a:r>
              <a:rPr lang="pt-BR" dirty="0"/>
              <a:t>Evolução tecnológica, requerimentos jurídicos e outros fatores aumentando as reclamações de sinistros.</a:t>
            </a:r>
          </a:p>
        </p:txBody>
      </p:sp>
    </p:spTree>
    <p:extLst>
      <p:ext uri="{BB962C8B-B14F-4D97-AF65-F5344CB8AC3E}">
        <p14:creationId xmlns:p14="http://schemas.microsoft.com/office/powerpoint/2010/main" val="238754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Função mercadológica</a:t>
            </a:r>
            <a:br>
              <a:rPr lang="pt-BR" dirty="0"/>
            </a:br>
            <a:r>
              <a:rPr lang="pt-BR" sz="2475" dirty="0"/>
              <a:t>Aumento da capacidade da seguradora para assumir riscos de grande porte</a:t>
            </a:r>
          </a:p>
        </p:txBody>
      </p:sp>
      <p:pic>
        <p:nvPicPr>
          <p:cNvPr id="4" name="Imagem 3"/>
          <p:cNvPicPr>
            <a:picLocks noChangeAspect="1"/>
          </p:cNvPicPr>
          <p:nvPr/>
        </p:nvPicPr>
        <p:blipFill>
          <a:blip r:embed="rId2"/>
          <a:stretch>
            <a:fillRect/>
          </a:stretch>
        </p:blipFill>
        <p:spPr>
          <a:xfrm>
            <a:off x="628650" y="2730801"/>
            <a:ext cx="3331781" cy="2577680"/>
          </a:xfrm>
          <a:prstGeom prst="rect">
            <a:avLst/>
          </a:prstGeom>
        </p:spPr>
      </p:pic>
      <p:sp>
        <p:nvSpPr>
          <p:cNvPr id="6" name="Retângulo 5"/>
          <p:cNvSpPr/>
          <p:nvPr/>
        </p:nvSpPr>
        <p:spPr>
          <a:xfrm>
            <a:off x="4632385" y="3568101"/>
            <a:ext cx="1966823" cy="113868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eaLnBrk="1" fontAlgn="auto" hangingPunct="1">
              <a:spcBef>
                <a:spcPts val="0"/>
              </a:spcBef>
              <a:spcAft>
                <a:spcPts val="0"/>
              </a:spcAft>
            </a:pPr>
            <a:r>
              <a:rPr lang="pt-BR" sz="1350" dirty="0">
                <a:solidFill>
                  <a:prstClr val="black"/>
                </a:solidFill>
                <a:latin typeface="Calibri" panose="020F0502020204030204"/>
              </a:rPr>
              <a:t>Você, como seguradora, assumiria o risco de uma plataforma de petróleo sozinha?</a:t>
            </a:r>
          </a:p>
        </p:txBody>
      </p:sp>
    </p:spTree>
    <p:extLst>
      <p:ext uri="{BB962C8B-B14F-4D97-AF65-F5344CB8AC3E}">
        <p14:creationId xmlns:p14="http://schemas.microsoft.com/office/powerpoint/2010/main" val="2397157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9EC88B49-3EB6-3DCA-FEA9-B8CD7D9517F8}"/>
              </a:ext>
            </a:extLst>
          </p:cNvPr>
          <p:cNvSpPr>
            <a:spLocks noGrp="1" noChangeArrowheads="1"/>
          </p:cNvSpPr>
          <p:nvPr>
            <p:ph type="body" idx="1"/>
          </p:nvPr>
        </p:nvSpPr>
        <p:spPr>
          <a:xfrm>
            <a:off x="971600" y="872716"/>
            <a:ext cx="7560840" cy="5112568"/>
          </a:xfrm>
        </p:spPr>
        <p:txBody>
          <a:bodyPr lIns="92075" tIns="46038" rIns="92075" bIns="46038"/>
          <a:lstStyle/>
          <a:p>
            <a:pPr algn="ctr">
              <a:lnSpc>
                <a:spcPct val="80000"/>
              </a:lnSpc>
              <a:buFontTx/>
              <a:buNone/>
              <a:defRPr/>
            </a:pPr>
            <a:r>
              <a:rPr lang="pt-BR" altLang="pt-BR" sz="2400" b="1" dirty="0">
                <a:solidFill>
                  <a:srgbClr val="C00000"/>
                </a:solidFill>
              </a:rPr>
              <a:t>Seguro moderno - Seguro a prêmio fixo</a:t>
            </a:r>
          </a:p>
          <a:p>
            <a:pPr>
              <a:lnSpc>
                <a:spcPct val="80000"/>
              </a:lnSpc>
              <a:buFontTx/>
              <a:buNone/>
              <a:defRPr/>
            </a:pPr>
            <a:endParaRPr lang="pt-BR" altLang="pt-BR" sz="1800" dirty="0">
              <a:solidFill>
                <a:schemeClr val="accent4"/>
              </a:solidFill>
            </a:endParaRPr>
          </a:p>
          <a:p>
            <a:pPr marL="0" indent="0" algn="ctr">
              <a:spcBef>
                <a:spcPts val="0"/>
              </a:spcBef>
              <a:buFontTx/>
              <a:buNone/>
              <a:defRPr/>
            </a:pPr>
            <a:r>
              <a:rPr lang="pt-BR" altLang="pt-BR" sz="1800" b="1" dirty="0">
                <a:solidFill>
                  <a:schemeClr val="accent6"/>
                </a:solidFill>
              </a:rPr>
              <a:t>Lei dos Grandes Números</a:t>
            </a:r>
            <a:r>
              <a:rPr lang="pt-BR" altLang="pt-BR" sz="1800" dirty="0">
                <a:solidFill>
                  <a:schemeClr val="accent4"/>
                </a:solidFill>
              </a:rPr>
              <a:t>: permite a previsão, dentro de um universo delimitado, composto por pessoas sujeitas a uma mesma espécie de acidente, quantas dentre elas, num dado período, sofrerão as consequências dessa espécie de acidente que lhes é comum, e qual a expressão econômica dos danos correspondente.</a:t>
            </a:r>
          </a:p>
          <a:p>
            <a:pPr marL="0" indent="0" algn="ctr">
              <a:spcBef>
                <a:spcPts val="0"/>
              </a:spcBef>
              <a:buFontTx/>
              <a:buNone/>
              <a:defRPr/>
            </a:pPr>
            <a:endParaRPr lang="pt-BR" altLang="pt-BR" sz="1800" dirty="0">
              <a:solidFill>
                <a:schemeClr val="accent4"/>
              </a:solidFill>
            </a:endParaRPr>
          </a:p>
          <a:p>
            <a:pPr marL="0" indent="0" algn="ctr">
              <a:spcBef>
                <a:spcPts val="0"/>
              </a:spcBef>
              <a:buFontTx/>
              <a:buNone/>
              <a:defRPr/>
            </a:pPr>
            <a:r>
              <a:rPr lang="pt-BR" altLang="pt-BR" sz="1800" dirty="0">
                <a:solidFill>
                  <a:schemeClr val="accent4"/>
                </a:solidFill>
              </a:rPr>
              <a:t>Ou seja, pode-se projetar a </a:t>
            </a:r>
            <a:r>
              <a:rPr lang="pt-BR" altLang="pt-BR" sz="1800" b="1" dirty="0">
                <a:solidFill>
                  <a:schemeClr val="accent6"/>
                </a:solidFill>
              </a:rPr>
              <a:t>frequência</a:t>
            </a:r>
            <a:r>
              <a:rPr lang="pt-BR" altLang="pt-BR" sz="1800" dirty="0">
                <a:solidFill>
                  <a:schemeClr val="accent4"/>
                </a:solidFill>
              </a:rPr>
              <a:t> e a </a:t>
            </a:r>
            <a:r>
              <a:rPr lang="pt-BR" altLang="pt-BR" sz="1800" b="1" dirty="0">
                <a:solidFill>
                  <a:schemeClr val="accent6"/>
                </a:solidFill>
              </a:rPr>
              <a:t>intensidade</a:t>
            </a:r>
            <a:r>
              <a:rPr lang="pt-BR" altLang="pt-BR" sz="1800" dirty="0">
                <a:solidFill>
                  <a:schemeClr val="accent4"/>
                </a:solidFill>
              </a:rPr>
              <a:t> dos sinistros.</a:t>
            </a:r>
          </a:p>
          <a:p>
            <a:pPr marL="0" indent="0" algn="ctr">
              <a:spcBef>
                <a:spcPts val="0"/>
              </a:spcBef>
              <a:buFontTx/>
              <a:buNone/>
              <a:defRPr/>
            </a:pPr>
            <a:endParaRPr lang="pt-BR" altLang="pt-BR" sz="1800" dirty="0">
              <a:solidFill>
                <a:schemeClr val="accent4"/>
              </a:solidFill>
            </a:endParaRPr>
          </a:p>
          <a:p>
            <a:pPr marL="0" indent="0" algn="ctr">
              <a:spcBef>
                <a:spcPts val="0"/>
              </a:spcBef>
              <a:buFontTx/>
              <a:buNone/>
              <a:defRPr/>
            </a:pPr>
            <a:r>
              <a:rPr lang="pt-BR" altLang="pt-BR" sz="1800" dirty="0">
                <a:solidFill>
                  <a:schemeClr val="accent4"/>
                </a:solidFill>
              </a:rPr>
              <a:t>Com base nessa projeção é que se estima qual deve ser a contribuição, ou prêmio, a ser recolhida por cada uma dessas pessoas, formando-se um </a:t>
            </a:r>
            <a:r>
              <a:rPr lang="pt-BR" altLang="pt-BR" sz="1800" b="1" dirty="0">
                <a:solidFill>
                  <a:schemeClr val="accent6"/>
                </a:solidFill>
              </a:rPr>
              <a:t>fundo de prêmios </a:t>
            </a:r>
            <a:r>
              <a:rPr lang="pt-BR" altLang="pt-BR" sz="1800" dirty="0">
                <a:solidFill>
                  <a:schemeClr val="accent4"/>
                </a:solidFill>
              </a:rPr>
              <a:t>ajustado para a indenização das perdas que se verificarem.</a:t>
            </a:r>
          </a:p>
          <a:p>
            <a:pPr lvl="2" eaLnBrk="1" hangingPunct="1">
              <a:lnSpc>
                <a:spcPct val="80000"/>
              </a:lnSpc>
              <a:buFontTx/>
              <a:buNone/>
              <a:defRPr/>
            </a:pPr>
            <a:endParaRPr lang="pt-BR" altLang="pt-BR" sz="1400" b="1"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Função financeira</a:t>
            </a:r>
            <a:br>
              <a:rPr lang="pt-BR" dirty="0"/>
            </a:br>
            <a:r>
              <a:rPr lang="pt-BR" sz="2475" dirty="0"/>
              <a:t>Resseguro como forma de aumentar a solvência da seguradora</a:t>
            </a:r>
          </a:p>
        </p:txBody>
      </p:sp>
      <p:sp>
        <p:nvSpPr>
          <p:cNvPr id="4" name="Retângulo 3"/>
          <p:cNvSpPr/>
          <p:nvPr/>
        </p:nvSpPr>
        <p:spPr>
          <a:xfrm>
            <a:off x="683568" y="2447539"/>
            <a:ext cx="3493698" cy="31119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defTabSz="685800" eaLnBrk="1" fontAlgn="auto" hangingPunct="1">
              <a:spcBef>
                <a:spcPts val="0"/>
              </a:spcBef>
              <a:spcAft>
                <a:spcPts val="0"/>
              </a:spcAft>
            </a:pPr>
            <a:r>
              <a:rPr lang="pt-BR" sz="1350" b="1" dirty="0">
                <a:solidFill>
                  <a:prstClr val="black"/>
                </a:solidFill>
                <a:latin typeface="Calibri" panose="020F0502020204030204"/>
              </a:rPr>
              <a:t>Solvência</a:t>
            </a:r>
          </a:p>
          <a:p>
            <a:pPr algn="just" defTabSz="685800" eaLnBrk="1" fontAlgn="auto" hangingPunct="1">
              <a:spcBef>
                <a:spcPts val="0"/>
              </a:spcBef>
              <a:spcAft>
                <a:spcPts val="0"/>
              </a:spcAft>
            </a:pPr>
            <a:r>
              <a:rPr lang="pt-BR" sz="1350" dirty="0">
                <a:solidFill>
                  <a:prstClr val="black"/>
                </a:solidFill>
                <a:latin typeface="Calibri" panose="020F0502020204030204"/>
              </a:rPr>
              <a:t>Capacidade de cumprir os compromissos financeiros futuros com os recursos que constituem seu patrimônio ou seu ativo.</a:t>
            </a:r>
          </a:p>
          <a:p>
            <a:pPr algn="just" defTabSz="685800" eaLnBrk="1" fontAlgn="auto" hangingPunct="1">
              <a:spcBef>
                <a:spcPts val="0"/>
              </a:spcBef>
              <a:spcAft>
                <a:spcPts val="0"/>
              </a:spcAft>
            </a:pPr>
            <a:endParaRPr lang="pt-BR" sz="1350" dirty="0">
              <a:solidFill>
                <a:prstClr val="black"/>
              </a:solidFill>
              <a:latin typeface="Calibri" panose="020F0502020204030204"/>
            </a:endParaRPr>
          </a:p>
          <a:p>
            <a:pPr algn="just" defTabSz="685800" eaLnBrk="1" fontAlgn="auto" hangingPunct="1">
              <a:spcBef>
                <a:spcPts val="0"/>
              </a:spcBef>
              <a:spcAft>
                <a:spcPts val="0"/>
              </a:spcAft>
            </a:pPr>
            <a:r>
              <a:rPr lang="pt-BR" sz="1350" b="1" dirty="0">
                <a:solidFill>
                  <a:prstClr val="black"/>
                </a:solidFill>
                <a:latin typeface="Calibri" panose="020F0502020204030204"/>
              </a:rPr>
              <a:t>Risco de solvência da seguradora</a:t>
            </a:r>
          </a:p>
          <a:p>
            <a:pPr algn="just" defTabSz="685800" eaLnBrk="1" fontAlgn="auto" hangingPunct="1">
              <a:spcBef>
                <a:spcPts val="0"/>
              </a:spcBef>
              <a:spcAft>
                <a:spcPts val="0"/>
              </a:spcAft>
            </a:pPr>
            <a:r>
              <a:rPr lang="pt-BR" sz="1350" dirty="0">
                <a:solidFill>
                  <a:prstClr val="black"/>
                </a:solidFill>
                <a:latin typeface="Calibri" panose="020F0502020204030204"/>
              </a:rPr>
              <a:t>A seguradora deve manter constante a relação entre os prêmios retidos por conta própria e seus ativos disponíveis para responder perante seus segurados com indenização de sinistros.</a:t>
            </a:r>
          </a:p>
          <a:p>
            <a:pPr algn="just" defTabSz="685800" eaLnBrk="1" fontAlgn="auto" hangingPunct="1">
              <a:spcBef>
                <a:spcPts val="0"/>
              </a:spcBef>
              <a:spcAft>
                <a:spcPts val="0"/>
              </a:spcAft>
            </a:pPr>
            <a:endParaRPr lang="pt-BR" sz="1350" dirty="0">
              <a:solidFill>
                <a:prstClr val="black"/>
              </a:solidFill>
              <a:latin typeface="Calibri" panose="020F0502020204030204"/>
            </a:endParaRPr>
          </a:p>
          <a:p>
            <a:pPr algn="just" defTabSz="685800" eaLnBrk="1" fontAlgn="auto" hangingPunct="1">
              <a:spcBef>
                <a:spcPts val="0"/>
              </a:spcBef>
              <a:spcAft>
                <a:spcPts val="0"/>
              </a:spcAft>
            </a:pPr>
            <a:r>
              <a:rPr lang="pt-BR" sz="1350" b="1" dirty="0">
                <a:solidFill>
                  <a:prstClr val="black"/>
                </a:solidFill>
                <a:latin typeface="Calibri" panose="020F0502020204030204"/>
              </a:rPr>
              <a:t>Portanto, o resseguro pode ser uma alternativa da seguradora para os requisitos de solvência, com a redução da necessidade de capital.</a:t>
            </a:r>
          </a:p>
        </p:txBody>
      </p:sp>
      <p:sp>
        <p:nvSpPr>
          <p:cNvPr id="5" name="CaixaDeTexto 4"/>
          <p:cNvSpPr txBox="1"/>
          <p:nvPr/>
        </p:nvSpPr>
        <p:spPr>
          <a:xfrm>
            <a:off x="4658264" y="3645739"/>
            <a:ext cx="2154447" cy="715581"/>
          </a:xfrm>
          <a:prstGeom prst="rect">
            <a:avLst/>
          </a:prstGeom>
          <a:noFill/>
        </p:spPr>
        <p:txBody>
          <a:bodyPr wrap="square" rtlCol="0">
            <a:spAutoFit/>
          </a:bodyPr>
          <a:lstStyle/>
          <a:p>
            <a:pPr algn="ctr" defTabSz="685800" eaLnBrk="1" fontAlgn="auto" hangingPunct="1">
              <a:spcBef>
                <a:spcPts val="0"/>
              </a:spcBef>
              <a:spcAft>
                <a:spcPts val="0"/>
              </a:spcAft>
            </a:pPr>
            <a:r>
              <a:rPr lang="pt-BR" sz="1350" dirty="0">
                <a:solidFill>
                  <a:prstClr val="black"/>
                </a:solidFill>
                <a:latin typeface="Calibri" panose="020F0502020204030204"/>
              </a:rPr>
              <a:t>Prêmios retidos</a:t>
            </a:r>
          </a:p>
          <a:p>
            <a:pPr algn="ctr" defTabSz="685800" eaLnBrk="1" fontAlgn="auto" hangingPunct="1">
              <a:spcBef>
                <a:spcPts val="0"/>
              </a:spcBef>
              <a:spcAft>
                <a:spcPts val="0"/>
              </a:spcAft>
            </a:pPr>
            <a:endParaRPr lang="pt-BR" sz="1350" dirty="0">
              <a:solidFill>
                <a:prstClr val="black"/>
              </a:solidFill>
              <a:latin typeface="Calibri" panose="020F0502020204030204"/>
            </a:endParaRPr>
          </a:p>
          <a:p>
            <a:pPr algn="ctr" defTabSz="685800" eaLnBrk="1" fontAlgn="auto" hangingPunct="1">
              <a:spcBef>
                <a:spcPts val="0"/>
              </a:spcBef>
              <a:spcAft>
                <a:spcPts val="0"/>
              </a:spcAft>
            </a:pPr>
            <a:r>
              <a:rPr lang="pt-BR" sz="1350" dirty="0">
                <a:solidFill>
                  <a:prstClr val="black"/>
                </a:solidFill>
                <a:latin typeface="Calibri" panose="020F0502020204030204"/>
              </a:rPr>
              <a:t>Patrimônio líquido</a:t>
            </a:r>
          </a:p>
        </p:txBody>
      </p:sp>
      <p:cxnSp>
        <p:nvCxnSpPr>
          <p:cNvPr id="7" name="Conector reto 6"/>
          <p:cNvCxnSpPr>
            <a:stCxn id="5" idx="1"/>
            <a:endCxn id="5" idx="3"/>
          </p:cNvCxnSpPr>
          <p:nvPr/>
        </p:nvCxnSpPr>
        <p:spPr>
          <a:xfrm>
            <a:off x="4658264" y="4003530"/>
            <a:ext cx="2154447"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6091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Função financeira</a:t>
            </a:r>
            <a:br>
              <a:rPr lang="pt-BR" dirty="0"/>
            </a:br>
            <a:r>
              <a:rPr lang="pt-BR" sz="2475" dirty="0"/>
              <a:t>Resseguro como forma de aumentar a solvência da seguradora</a:t>
            </a:r>
          </a:p>
        </p:txBody>
      </p:sp>
      <p:pic>
        <p:nvPicPr>
          <p:cNvPr id="4" name="Imagem 3"/>
          <p:cNvPicPr>
            <a:picLocks noChangeAspect="1"/>
          </p:cNvPicPr>
          <p:nvPr/>
        </p:nvPicPr>
        <p:blipFill>
          <a:blip r:embed="rId2"/>
          <a:stretch>
            <a:fillRect/>
          </a:stretch>
        </p:blipFill>
        <p:spPr>
          <a:xfrm>
            <a:off x="721917" y="2689452"/>
            <a:ext cx="3790196" cy="1933229"/>
          </a:xfrm>
          <a:prstGeom prst="rect">
            <a:avLst/>
          </a:prstGeom>
        </p:spPr>
      </p:pic>
      <p:sp>
        <p:nvSpPr>
          <p:cNvPr id="5" name="Retângulo 4"/>
          <p:cNvSpPr/>
          <p:nvPr/>
        </p:nvSpPr>
        <p:spPr>
          <a:xfrm>
            <a:off x="5764602" y="2556198"/>
            <a:ext cx="1999172" cy="10998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eaLnBrk="1" fontAlgn="auto" hangingPunct="1">
              <a:spcBef>
                <a:spcPts val="0"/>
              </a:spcBef>
              <a:spcAft>
                <a:spcPts val="0"/>
              </a:spcAft>
            </a:pPr>
            <a:r>
              <a:rPr lang="pt-BR" sz="1350" b="1" dirty="0">
                <a:solidFill>
                  <a:prstClr val="black"/>
                </a:solidFill>
                <a:latin typeface="Calibri" panose="020F0502020204030204"/>
              </a:rPr>
              <a:t>Margem de solvência</a:t>
            </a:r>
            <a:r>
              <a:rPr lang="pt-BR" sz="1350" dirty="0">
                <a:solidFill>
                  <a:prstClr val="black"/>
                </a:solidFill>
                <a:latin typeface="Calibri" panose="020F0502020204030204"/>
              </a:rPr>
              <a:t>: </a:t>
            </a:r>
          </a:p>
          <a:p>
            <a:pPr algn="ctr" defTabSz="685800" eaLnBrk="1" fontAlgn="auto" hangingPunct="1">
              <a:spcBef>
                <a:spcPts val="0"/>
              </a:spcBef>
              <a:spcAft>
                <a:spcPts val="0"/>
              </a:spcAft>
            </a:pPr>
            <a:r>
              <a:rPr lang="pt-BR" sz="1350" dirty="0">
                <a:solidFill>
                  <a:prstClr val="black"/>
                </a:solidFill>
                <a:latin typeface="Calibri" panose="020F0502020204030204"/>
              </a:rPr>
              <a:t>capacidade da seguradora em honrar os seus compromissos futuros</a:t>
            </a:r>
          </a:p>
        </p:txBody>
      </p:sp>
      <p:pic>
        <p:nvPicPr>
          <p:cNvPr id="3" name="Imagem 2">
            <a:extLst>
              <a:ext uri="{FF2B5EF4-FFF2-40B4-BE49-F238E27FC236}">
                <a16:creationId xmlns:a16="http://schemas.microsoft.com/office/drawing/2014/main" id="{EF272A92-B4C0-4FF4-2468-5F55C42D3593}"/>
              </a:ext>
            </a:extLst>
          </p:cNvPr>
          <p:cNvPicPr>
            <a:picLocks noChangeAspect="1"/>
          </p:cNvPicPr>
          <p:nvPr/>
        </p:nvPicPr>
        <p:blipFill>
          <a:blip r:embed="rId3"/>
          <a:stretch>
            <a:fillRect/>
          </a:stretch>
        </p:blipFill>
        <p:spPr>
          <a:xfrm>
            <a:off x="5436096" y="4005064"/>
            <a:ext cx="2859272" cy="1627773"/>
          </a:xfrm>
          <a:prstGeom prst="rect">
            <a:avLst/>
          </a:prstGeom>
        </p:spPr>
      </p:pic>
    </p:spTree>
    <p:extLst>
      <p:ext uri="{BB962C8B-B14F-4D97-AF65-F5344CB8AC3E}">
        <p14:creationId xmlns:p14="http://schemas.microsoft.com/office/powerpoint/2010/main" val="1338525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Função de proteção contra catástrofes</a:t>
            </a:r>
            <a:br>
              <a:rPr lang="pt-BR" dirty="0"/>
            </a:br>
            <a:r>
              <a:rPr lang="pt-BR" sz="2475" dirty="0"/>
              <a:t>Resseguro como forma de proteger a seguradora de eventos catastróficos</a:t>
            </a:r>
          </a:p>
        </p:txBody>
      </p:sp>
      <p:pic>
        <p:nvPicPr>
          <p:cNvPr id="4" name="Imagem 3"/>
          <p:cNvPicPr>
            <a:picLocks noChangeAspect="1"/>
          </p:cNvPicPr>
          <p:nvPr/>
        </p:nvPicPr>
        <p:blipFill>
          <a:blip r:embed="rId2"/>
          <a:stretch>
            <a:fillRect/>
          </a:stretch>
        </p:blipFill>
        <p:spPr>
          <a:xfrm>
            <a:off x="628650" y="2588873"/>
            <a:ext cx="1835173" cy="1459746"/>
          </a:xfrm>
          <a:prstGeom prst="rect">
            <a:avLst/>
          </a:prstGeom>
        </p:spPr>
      </p:pic>
      <p:pic>
        <p:nvPicPr>
          <p:cNvPr id="5" name="Imagem 4"/>
          <p:cNvPicPr>
            <a:picLocks noChangeAspect="1"/>
          </p:cNvPicPr>
          <p:nvPr/>
        </p:nvPicPr>
        <p:blipFill>
          <a:blip r:embed="rId3"/>
          <a:stretch>
            <a:fillRect/>
          </a:stretch>
        </p:blipFill>
        <p:spPr>
          <a:xfrm>
            <a:off x="836214" y="4362945"/>
            <a:ext cx="2064980" cy="1394918"/>
          </a:xfrm>
          <a:prstGeom prst="rect">
            <a:avLst/>
          </a:prstGeom>
        </p:spPr>
      </p:pic>
      <p:pic>
        <p:nvPicPr>
          <p:cNvPr id="6" name="Imagem 5"/>
          <p:cNvPicPr>
            <a:picLocks noChangeAspect="1"/>
          </p:cNvPicPr>
          <p:nvPr/>
        </p:nvPicPr>
        <p:blipFill>
          <a:blip r:embed="rId4"/>
          <a:stretch>
            <a:fillRect/>
          </a:stretch>
        </p:blipFill>
        <p:spPr>
          <a:xfrm>
            <a:off x="3583567" y="2675374"/>
            <a:ext cx="1538366" cy="1286744"/>
          </a:xfrm>
          <a:prstGeom prst="rect">
            <a:avLst/>
          </a:prstGeom>
        </p:spPr>
      </p:pic>
      <p:pic>
        <p:nvPicPr>
          <p:cNvPr id="7" name="Imagem 6"/>
          <p:cNvPicPr>
            <a:picLocks noChangeAspect="1"/>
          </p:cNvPicPr>
          <p:nvPr/>
        </p:nvPicPr>
        <p:blipFill>
          <a:blip r:embed="rId5"/>
          <a:stretch>
            <a:fillRect/>
          </a:stretch>
        </p:blipFill>
        <p:spPr>
          <a:xfrm>
            <a:off x="6163281" y="3134729"/>
            <a:ext cx="2352069" cy="1785859"/>
          </a:xfrm>
          <a:prstGeom prst="rect">
            <a:avLst/>
          </a:prstGeom>
        </p:spPr>
      </p:pic>
      <p:sp>
        <p:nvSpPr>
          <p:cNvPr id="8" name="CaixaDeTexto 7"/>
          <p:cNvSpPr txBox="1"/>
          <p:nvPr/>
        </p:nvSpPr>
        <p:spPr>
          <a:xfrm>
            <a:off x="3296502" y="4183031"/>
            <a:ext cx="2866780" cy="1546577"/>
          </a:xfrm>
          <a:prstGeom prst="rect">
            <a:avLst/>
          </a:prstGeom>
          <a:noFill/>
        </p:spPr>
        <p:txBody>
          <a:bodyPr wrap="square" rtlCol="0">
            <a:spAutoFit/>
          </a:bodyPr>
          <a:lstStyle/>
          <a:p>
            <a:pPr defTabSz="685800" eaLnBrk="1" fontAlgn="auto" hangingPunct="1">
              <a:spcBef>
                <a:spcPts val="0"/>
              </a:spcBef>
              <a:spcAft>
                <a:spcPts val="0"/>
              </a:spcAft>
            </a:pPr>
            <a:r>
              <a:rPr lang="pt-BR" sz="1350" dirty="0">
                <a:solidFill>
                  <a:prstClr val="black"/>
                </a:solidFill>
                <a:latin typeface="Calibri" panose="020F0502020204030204"/>
              </a:rPr>
              <a:t>No mercado de seguros diz-se, genericamente, que catástrofes são resultados provenientes da acumulação de sinistros em consequência de um mesmo evento ou série de eventos decorrentes de uma mesma causa.</a:t>
            </a:r>
          </a:p>
        </p:txBody>
      </p:sp>
    </p:spTree>
    <p:extLst>
      <p:ext uri="{BB962C8B-B14F-4D97-AF65-F5344CB8AC3E}">
        <p14:creationId xmlns:p14="http://schemas.microsoft.com/office/powerpoint/2010/main" val="1778707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Função de proteção contra catástrofes</a:t>
            </a:r>
            <a:br>
              <a:rPr lang="pt-BR" dirty="0"/>
            </a:br>
            <a:r>
              <a:rPr lang="pt-BR" sz="2475" dirty="0"/>
              <a:t>Resseguro como forma de proteger seguradora de eventos catastróficos</a:t>
            </a:r>
          </a:p>
        </p:txBody>
      </p:sp>
      <p:pic>
        <p:nvPicPr>
          <p:cNvPr id="5" name="Espaço Reservado para Conteúdo 4"/>
          <p:cNvPicPr>
            <a:picLocks noGrp="1" noChangeAspect="1"/>
          </p:cNvPicPr>
          <p:nvPr>
            <p:ph idx="1"/>
          </p:nvPr>
        </p:nvPicPr>
        <p:blipFill>
          <a:blip r:embed="rId2"/>
          <a:stretch>
            <a:fillRect/>
          </a:stretch>
        </p:blipFill>
        <p:spPr>
          <a:xfrm>
            <a:off x="1666451" y="2462212"/>
            <a:ext cx="3367935" cy="3263504"/>
          </a:xfrm>
          <a:prstGeom prst="rect">
            <a:avLst/>
          </a:prstGeom>
        </p:spPr>
      </p:pic>
      <p:sp>
        <p:nvSpPr>
          <p:cNvPr id="6" name="Retângulo 5"/>
          <p:cNvSpPr/>
          <p:nvPr/>
        </p:nvSpPr>
        <p:spPr>
          <a:xfrm>
            <a:off x="564356" y="4286250"/>
            <a:ext cx="243000" cy="1566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dirty="0">
              <a:solidFill>
                <a:prstClr val="white"/>
              </a:solidFill>
              <a:latin typeface="Calibri" panose="020F0502020204030204"/>
            </a:endParaRPr>
          </a:p>
        </p:txBody>
      </p:sp>
      <p:sp>
        <p:nvSpPr>
          <p:cNvPr id="7" name="Retângulo 6"/>
          <p:cNvSpPr/>
          <p:nvPr/>
        </p:nvSpPr>
        <p:spPr>
          <a:xfrm>
            <a:off x="564356" y="4536416"/>
            <a:ext cx="243000" cy="157163"/>
          </a:xfrm>
          <a:prstGeom prst="rect">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8" name="Retângulo 7"/>
          <p:cNvSpPr/>
          <p:nvPr/>
        </p:nvSpPr>
        <p:spPr>
          <a:xfrm>
            <a:off x="561661" y="4795243"/>
            <a:ext cx="243000" cy="15716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9" name="Retângulo 8"/>
          <p:cNvSpPr/>
          <p:nvPr/>
        </p:nvSpPr>
        <p:spPr>
          <a:xfrm>
            <a:off x="561661" y="5045408"/>
            <a:ext cx="243000" cy="157163"/>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0" name="Retângulo 9"/>
          <p:cNvSpPr/>
          <p:nvPr/>
        </p:nvSpPr>
        <p:spPr>
          <a:xfrm>
            <a:off x="561661" y="5304235"/>
            <a:ext cx="243000" cy="157163"/>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pt-BR" sz="1350">
              <a:solidFill>
                <a:prstClr val="white"/>
              </a:solidFill>
              <a:latin typeface="Calibri" panose="020F0502020204030204"/>
            </a:endParaRPr>
          </a:p>
        </p:txBody>
      </p:sp>
      <p:sp>
        <p:nvSpPr>
          <p:cNvPr id="11" name="CaixaDeTexto 10"/>
          <p:cNvSpPr txBox="1"/>
          <p:nvPr/>
        </p:nvSpPr>
        <p:spPr>
          <a:xfrm>
            <a:off x="846223" y="4272217"/>
            <a:ext cx="907256" cy="323165"/>
          </a:xfrm>
          <a:prstGeom prst="rect">
            <a:avLst/>
          </a:prstGeom>
          <a:noFill/>
        </p:spPr>
        <p:txBody>
          <a:bodyPr wrap="square" rtlCol="0">
            <a:spAutoFit/>
          </a:bodyPr>
          <a:lstStyle/>
          <a:p>
            <a:pPr defTabSz="685800" eaLnBrk="1" fontAlgn="auto" hangingPunct="1">
              <a:spcBef>
                <a:spcPts val="0"/>
              </a:spcBef>
              <a:spcAft>
                <a:spcPts val="0"/>
              </a:spcAft>
            </a:pPr>
            <a:r>
              <a:rPr lang="pt-BR" sz="750" dirty="0">
                <a:solidFill>
                  <a:prstClr val="black"/>
                </a:solidFill>
                <a:latin typeface="Calibri" panose="020F0502020204030204"/>
              </a:rPr>
              <a:t>Incêndios florestais</a:t>
            </a:r>
          </a:p>
        </p:txBody>
      </p:sp>
      <p:sp>
        <p:nvSpPr>
          <p:cNvPr id="12" name="CaixaDeTexto 11"/>
          <p:cNvSpPr txBox="1"/>
          <p:nvPr/>
        </p:nvSpPr>
        <p:spPr>
          <a:xfrm>
            <a:off x="846222" y="4522963"/>
            <a:ext cx="907256" cy="207749"/>
          </a:xfrm>
          <a:prstGeom prst="rect">
            <a:avLst/>
          </a:prstGeom>
          <a:noFill/>
        </p:spPr>
        <p:txBody>
          <a:bodyPr wrap="square" rtlCol="0">
            <a:spAutoFit/>
          </a:bodyPr>
          <a:lstStyle/>
          <a:p>
            <a:pPr defTabSz="685800" eaLnBrk="1" fontAlgn="auto" hangingPunct="1">
              <a:spcBef>
                <a:spcPts val="0"/>
              </a:spcBef>
              <a:spcAft>
                <a:spcPts val="0"/>
              </a:spcAft>
            </a:pPr>
            <a:r>
              <a:rPr lang="pt-BR" sz="750" dirty="0">
                <a:solidFill>
                  <a:prstClr val="black"/>
                </a:solidFill>
                <a:latin typeface="Calibri" panose="020F0502020204030204"/>
              </a:rPr>
              <a:t>Inundações</a:t>
            </a:r>
          </a:p>
        </p:txBody>
      </p:sp>
      <p:sp>
        <p:nvSpPr>
          <p:cNvPr id="13" name="CaixaDeTexto 12"/>
          <p:cNvSpPr txBox="1"/>
          <p:nvPr/>
        </p:nvSpPr>
        <p:spPr>
          <a:xfrm>
            <a:off x="846222" y="4781491"/>
            <a:ext cx="907256" cy="207749"/>
          </a:xfrm>
          <a:prstGeom prst="rect">
            <a:avLst/>
          </a:prstGeom>
          <a:noFill/>
        </p:spPr>
        <p:txBody>
          <a:bodyPr wrap="square" rtlCol="0">
            <a:spAutoFit/>
          </a:bodyPr>
          <a:lstStyle/>
          <a:p>
            <a:pPr defTabSz="685800" eaLnBrk="1" fontAlgn="auto" hangingPunct="1">
              <a:spcBef>
                <a:spcPts val="0"/>
              </a:spcBef>
              <a:spcAft>
                <a:spcPts val="0"/>
              </a:spcAft>
            </a:pPr>
            <a:r>
              <a:rPr lang="pt-BR" sz="750" dirty="0">
                <a:solidFill>
                  <a:prstClr val="black"/>
                </a:solidFill>
                <a:latin typeface="Calibri" panose="020F0502020204030204"/>
              </a:rPr>
              <a:t>Secas</a:t>
            </a:r>
          </a:p>
        </p:txBody>
      </p:sp>
      <p:sp>
        <p:nvSpPr>
          <p:cNvPr id="14" name="CaixaDeTexto 13"/>
          <p:cNvSpPr txBox="1"/>
          <p:nvPr/>
        </p:nvSpPr>
        <p:spPr>
          <a:xfrm>
            <a:off x="846221" y="5031657"/>
            <a:ext cx="907256" cy="207749"/>
          </a:xfrm>
          <a:prstGeom prst="rect">
            <a:avLst/>
          </a:prstGeom>
          <a:noFill/>
        </p:spPr>
        <p:txBody>
          <a:bodyPr wrap="square" rtlCol="0">
            <a:spAutoFit/>
          </a:bodyPr>
          <a:lstStyle/>
          <a:p>
            <a:pPr defTabSz="685800" eaLnBrk="1" fontAlgn="auto" hangingPunct="1">
              <a:spcBef>
                <a:spcPts val="0"/>
              </a:spcBef>
              <a:spcAft>
                <a:spcPts val="0"/>
              </a:spcAft>
            </a:pPr>
            <a:r>
              <a:rPr lang="pt-BR" sz="750" dirty="0">
                <a:solidFill>
                  <a:prstClr val="black"/>
                </a:solidFill>
                <a:latin typeface="Calibri" panose="020F0502020204030204"/>
              </a:rPr>
              <a:t>Deslizamentos</a:t>
            </a:r>
          </a:p>
        </p:txBody>
      </p:sp>
      <p:sp>
        <p:nvSpPr>
          <p:cNvPr id="15" name="CaixaDeTexto 14"/>
          <p:cNvSpPr txBox="1"/>
          <p:nvPr/>
        </p:nvSpPr>
        <p:spPr>
          <a:xfrm>
            <a:off x="846220" y="5306795"/>
            <a:ext cx="1034544" cy="207749"/>
          </a:xfrm>
          <a:prstGeom prst="rect">
            <a:avLst/>
          </a:prstGeom>
          <a:noFill/>
        </p:spPr>
        <p:txBody>
          <a:bodyPr wrap="square" rtlCol="0">
            <a:spAutoFit/>
          </a:bodyPr>
          <a:lstStyle/>
          <a:p>
            <a:pPr defTabSz="685800" eaLnBrk="1" fontAlgn="auto" hangingPunct="1">
              <a:spcBef>
                <a:spcPts val="0"/>
              </a:spcBef>
              <a:spcAft>
                <a:spcPts val="0"/>
              </a:spcAft>
            </a:pPr>
            <a:r>
              <a:rPr lang="pt-BR" sz="750" dirty="0">
                <a:solidFill>
                  <a:prstClr val="black"/>
                </a:solidFill>
                <a:latin typeface="Calibri" panose="020F0502020204030204"/>
              </a:rPr>
              <a:t>Granizo e Vendavais</a:t>
            </a:r>
          </a:p>
        </p:txBody>
      </p:sp>
      <p:sp>
        <p:nvSpPr>
          <p:cNvPr id="16" name="CaixaDeTexto 15"/>
          <p:cNvSpPr txBox="1"/>
          <p:nvPr/>
        </p:nvSpPr>
        <p:spPr>
          <a:xfrm>
            <a:off x="5772151" y="4067071"/>
            <a:ext cx="2621756" cy="1338828"/>
          </a:xfrm>
          <a:prstGeom prst="rect">
            <a:avLst/>
          </a:prstGeom>
          <a:noFill/>
        </p:spPr>
        <p:txBody>
          <a:bodyPr wrap="square" rtlCol="0">
            <a:spAutoFit/>
          </a:bodyPr>
          <a:lstStyle/>
          <a:p>
            <a:pPr defTabSz="685800" eaLnBrk="1" fontAlgn="auto" hangingPunct="1">
              <a:spcBef>
                <a:spcPts val="0"/>
              </a:spcBef>
              <a:spcAft>
                <a:spcPts val="0"/>
              </a:spcAft>
            </a:pPr>
            <a:r>
              <a:rPr lang="pt-BR" sz="1350" dirty="0">
                <a:solidFill>
                  <a:prstClr val="black"/>
                </a:solidFill>
                <a:latin typeface="Calibri" panose="020F0502020204030204"/>
              </a:rPr>
              <a:t>No mercado de seguros, diz-se, genericamente, que </a:t>
            </a:r>
            <a:r>
              <a:rPr lang="pt-BR" sz="1350" b="1" dirty="0">
                <a:solidFill>
                  <a:prstClr val="black"/>
                </a:solidFill>
                <a:latin typeface="Calibri" panose="020F0502020204030204"/>
              </a:rPr>
              <a:t>catástrofes</a:t>
            </a:r>
            <a:r>
              <a:rPr lang="pt-BR" sz="1350" dirty="0">
                <a:solidFill>
                  <a:prstClr val="black"/>
                </a:solidFill>
                <a:latin typeface="Calibri" panose="020F0502020204030204"/>
              </a:rPr>
              <a:t> são resultados provenientes da acumulação de um mesmo ou evento ou série de eventos decorrentes de uma mesma causa</a:t>
            </a:r>
          </a:p>
        </p:txBody>
      </p:sp>
    </p:spTree>
    <p:extLst>
      <p:ext uri="{BB962C8B-B14F-4D97-AF65-F5344CB8AC3E}">
        <p14:creationId xmlns:p14="http://schemas.microsoft.com/office/powerpoint/2010/main" val="2154998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9" name="Rectangle 3">
            <a:extLst>
              <a:ext uri="{FF2B5EF4-FFF2-40B4-BE49-F238E27FC236}">
                <a16:creationId xmlns:a16="http://schemas.microsoft.com/office/drawing/2014/main" id="{707F15EE-8C34-7398-0D20-3E7B40CFE877}"/>
              </a:ext>
            </a:extLst>
          </p:cNvPr>
          <p:cNvSpPr>
            <a:spLocks noGrp="1" noChangeArrowheads="1"/>
          </p:cNvSpPr>
          <p:nvPr>
            <p:ph type="body" idx="1"/>
          </p:nvPr>
        </p:nvSpPr>
        <p:spPr>
          <a:xfrm>
            <a:off x="1042988" y="764704"/>
            <a:ext cx="7058025" cy="5184576"/>
          </a:xfrm>
        </p:spPr>
        <p:txBody>
          <a:bodyPr lIns="69056" tIns="34529" rIns="69056" bIns="34529"/>
          <a:lstStyle/>
          <a:p>
            <a:pPr algn="ctr" eaLnBrk="1" hangingPunct="1">
              <a:lnSpc>
                <a:spcPct val="80000"/>
              </a:lnSpc>
              <a:buFontTx/>
              <a:buNone/>
            </a:pPr>
            <a:r>
              <a:rPr kumimoji="0" lang="pt-BR" altLang="pt-BR" sz="2400" b="1" i="0" u="none" strike="noStrike" kern="0" cap="none" spc="0" normalizeH="0" baseline="0" noProof="0" dirty="0">
                <a:ln>
                  <a:noFill/>
                </a:ln>
                <a:solidFill>
                  <a:srgbClr val="C00000"/>
                </a:solidFill>
                <a:effectLst/>
                <a:uLnTx/>
                <a:uFillTx/>
                <a:latin typeface="Arial"/>
                <a:ea typeface="+mj-ea"/>
                <a:cs typeface="+mj-cs"/>
              </a:rPr>
              <a:t>Resseguro:  Qualificação Jurídica</a:t>
            </a:r>
            <a:endParaRPr lang="en-US" altLang="pt-BR" sz="2100" b="1" dirty="0">
              <a:solidFill>
                <a:schemeClr val="tx1"/>
              </a:solidFill>
            </a:endParaRPr>
          </a:p>
          <a:p>
            <a:pPr eaLnBrk="1" hangingPunct="1">
              <a:lnSpc>
                <a:spcPct val="80000"/>
              </a:lnSpc>
              <a:buFontTx/>
              <a:buNone/>
            </a:pPr>
            <a:endParaRPr lang="en-US" altLang="pt-BR" sz="2100" b="1" dirty="0">
              <a:solidFill>
                <a:schemeClr val="tx1"/>
              </a:solidFill>
            </a:endParaRPr>
          </a:p>
          <a:p>
            <a:pPr eaLnBrk="1" hangingPunct="1">
              <a:lnSpc>
                <a:spcPct val="80000"/>
              </a:lnSpc>
              <a:buFontTx/>
              <a:buNone/>
            </a:pPr>
            <a:r>
              <a:rPr lang="pt-BR" altLang="pt-BR" sz="2100" b="1" dirty="0">
                <a:solidFill>
                  <a:schemeClr val="tx1"/>
                </a:solidFill>
              </a:rPr>
              <a:t>Teses extra-securitárias</a:t>
            </a:r>
          </a:p>
          <a:p>
            <a:pPr eaLnBrk="1" hangingPunct="1">
              <a:lnSpc>
                <a:spcPct val="0"/>
              </a:lnSpc>
              <a:buFontTx/>
              <a:buNone/>
            </a:pPr>
            <a:endParaRPr lang="pt-BR" altLang="pt-BR" sz="2100" dirty="0">
              <a:solidFill>
                <a:schemeClr val="tx1"/>
              </a:solidFill>
            </a:endParaRPr>
          </a:p>
          <a:p>
            <a:pPr eaLnBrk="1" hangingPunct="1">
              <a:lnSpc>
                <a:spcPct val="80000"/>
              </a:lnSpc>
              <a:buFontTx/>
              <a:buNone/>
            </a:pPr>
            <a:endParaRPr lang="pt-BR" altLang="pt-BR" sz="1800" dirty="0">
              <a:solidFill>
                <a:schemeClr val="tx1"/>
              </a:solidFill>
            </a:endParaRPr>
          </a:p>
          <a:p>
            <a:pPr eaLnBrk="1" hangingPunct="1">
              <a:spcBef>
                <a:spcPts val="0"/>
              </a:spcBef>
              <a:buFontTx/>
              <a:buNone/>
            </a:pPr>
            <a:r>
              <a:rPr lang="pt-BR" altLang="pt-BR" sz="1800" b="1" dirty="0">
                <a:solidFill>
                  <a:schemeClr val="accent6"/>
                </a:solidFill>
              </a:rPr>
              <a:t>Resseguro como Mandato</a:t>
            </a:r>
            <a:r>
              <a:rPr lang="pt-BR" altLang="pt-BR" sz="1800" dirty="0">
                <a:solidFill>
                  <a:schemeClr val="tx1"/>
                </a:solidFill>
              </a:rPr>
              <a:t>: o segurador celebra o contrato de resseguro em nome e por conta própria</a:t>
            </a:r>
          </a:p>
          <a:p>
            <a:pPr eaLnBrk="1" hangingPunct="1">
              <a:spcBef>
                <a:spcPts val="0"/>
              </a:spcBef>
              <a:buFontTx/>
              <a:buNone/>
            </a:pPr>
            <a:endParaRPr lang="pt-BR" altLang="pt-BR" sz="1800" i="1" dirty="0">
              <a:solidFill>
                <a:schemeClr val="tx1"/>
              </a:solidFill>
            </a:endParaRPr>
          </a:p>
          <a:p>
            <a:pPr eaLnBrk="1" hangingPunct="1">
              <a:spcBef>
                <a:spcPts val="0"/>
              </a:spcBef>
              <a:buFontTx/>
              <a:buNone/>
            </a:pPr>
            <a:r>
              <a:rPr lang="pt-BR" altLang="pt-BR" sz="1800" b="1" dirty="0">
                <a:solidFill>
                  <a:schemeClr val="accent6"/>
                </a:solidFill>
              </a:rPr>
              <a:t>Resseguro como Fiança</a:t>
            </a:r>
            <a:r>
              <a:rPr lang="pt-BR" altLang="pt-BR" sz="1800" dirty="0">
                <a:solidFill>
                  <a:schemeClr val="tx1"/>
                </a:solidFill>
              </a:rPr>
              <a:t>: não há relação trilateral entre segurado, segurador e ressegurador</a:t>
            </a:r>
          </a:p>
          <a:p>
            <a:pPr eaLnBrk="1" hangingPunct="1">
              <a:spcBef>
                <a:spcPts val="0"/>
              </a:spcBef>
              <a:buFontTx/>
              <a:buNone/>
            </a:pPr>
            <a:endParaRPr lang="pt-BR" altLang="pt-BR" sz="1800" i="1" dirty="0">
              <a:solidFill>
                <a:schemeClr val="tx1"/>
              </a:solidFill>
            </a:endParaRPr>
          </a:p>
          <a:p>
            <a:pPr eaLnBrk="1" hangingPunct="1">
              <a:spcBef>
                <a:spcPts val="0"/>
              </a:spcBef>
              <a:buFontTx/>
              <a:buNone/>
            </a:pPr>
            <a:r>
              <a:rPr lang="pt-BR" altLang="pt-BR" sz="1800" b="1" dirty="0">
                <a:solidFill>
                  <a:schemeClr val="accent6"/>
                </a:solidFill>
              </a:rPr>
              <a:t>Resseguro como Sociedade</a:t>
            </a:r>
            <a:r>
              <a:rPr lang="pt-BR" altLang="pt-BR" sz="1800" dirty="0">
                <a:solidFill>
                  <a:schemeClr val="tx1"/>
                </a:solidFill>
              </a:rPr>
              <a:t>: não há capital social, objeto comum, órgãos comuns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3">
            <a:extLst>
              <a:ext uri="{FF2B5EF4-FFF2-40B4-BE49-F238E27FC236}">
                <a16:creationId xmlns:a16="http://schemas.microsoft.com/office/drawing/2014/main" id="{9998F7DD-8876-7524-622D-3B72FD1BCE98}"/>
              </a:ext>
            </a:extLst>
          </p:cNvPr>
          <p:cNvSpPr>
            <a:spLocks noGrp="1" noChangeArrowheads="1"/>
          </p:cNvSpPr>
          <p:nvPr>
            <p:ph type="body" idx="1"/>
          </p:nvPr>
        </p:nvSpPr>
        <p:spPr>
          <a:xfrm>
            <a:off x="971550" y="836712"/>
            <a:ext cx="7488238" cy="5040560"/>
          </a:xfrm>
        </p:spPr>
        <p:txBody>
          <a:bodyPr lIns="69056" tIns="34529" rIns="69056" bIns="34529"/>
          <a:lstStyle/>
          <a:p>
            <a:pPr algn="ctr" eaLnBrk="1" hangingPunct="1">
              <a:lnSpc>
                <a:spcPct val="80000"/>
              </a:lnSpc>
              <a:buFontTx/>
              <a:buNone/>
            </a:pPr>
            <a:r>
              <a:rPr kumimoji="0" lang="pt-BR" altLang="pt-BR" sz="2400" b="1" i="0" u="none" strike="noStrike" kern="0" cap="none" spc="0" normalizeH="0" baseline="0" dirty="0">
                <a:ln>
                  <a:noFill/>
                </a:ln>
                <a:solidFill>
                  <a:srgbClr val="C00000"/>
                </a:solidFill>
                <a:effectLst/>
                <a:uLnTx/>
                <a:uFillTx/>
                <a:latin typeface="Arial"/>
                <a:ea typeface="+mj-ea"/>
                <a:cs typeface="+mj-cs"/>
              </a:rPr>
              <a:t>Resseguro: Qualificação Jurídica</a:t>
            </a:r>
          </a:p>
          <a:p>
            <a:pPr eaLnBrk="1" hangingPunct="1">
              <a:lnSpc>
                <a:spcPct val="80000"/>
              </a:lnSpc>
              <a:buFontTx/>
              <a:buNone/>
            </a:pPr>
            <a:endParaRPr lang="pt-BR" altLang="pt-BR" sz="2000" b="1" dirty="0"/>
          </a:p>
          <a:p>
            <a:pPr eaLnBrk="1" hangingPunct="1">
              <a:spcBef>
                <a:spcPts val="0"/>
              </a:spcBef>
              <a:buFontTx/>
              <a:buNone/>
            </a:pPr>
            <a:r>
              <a:rPr lang="pt-BR" altLang="pt-BR" sz="2000" b="1" dirty="0">
                <a:solidFill>
                  <a:schemeClr val="tx1"/>
                </a:solidFill>
              </a:rPr>
              <a:t>Teses securitárias</a:t>
            </a:r>
          </a:p>
          <a:p>
            <a:pPr eaLnBrk="1" hangingPunct="1">
              <a:spcBef>
                <a:spcPts val="0"/>
              </a:spcBef>
              <a:buFontTx/>
              <a:buNone/>
            </a:pPr>
            <a:endParaRPr lang="pt-BR" altLang="pt-BR" sz="1800" dirty="0"/>
          </a:p>
          <a:p>
            <a:pPr eaLnBrk="1" hangingPunct="1">
              <a:spcBef>
                <a:spcPts val="0"/>
              </a:spcBef>
              <a:buFontTx/>
              <a:buNone/>
            </a:pPr>
            <a:r>
              <a:rPr lang="pt-BR" altLang="pt-BR" sz="1800" b="1" dirty="0">
                <a:solidFill>
                  <a:schemeClr val="accent2"/>
                </a:solidFill>
              </a:rPr>
              <a:t>Resseguro como Seguro de Responsabilidade Civil:</a:t>
            </a:r>
            <a:r>
              <a:rPr lang="pt-BR" altLang="pt-BR" sz="1800" b="1" dirty="0"/>
              <a:t>:</a:t>
            </a:r>
            <a:r>
              <a:rPr lang="pt-BR" altLang="pt-BR" sz="1800" dirty="0"/>
              <a:t> </a:t>
            </a:r>
            <a:r>
              <a:rPr lang="pt-BR" altLang="pt-BR" sz="1800" dirty="0">
                <a:solidFill>
                  <a:schemeClr val="tx1"/>
                </a:solidFill>
              </a:rPr>
              <a:t>a origem da obrigação do segurado e do segurador é distinta</a:t>
            </a:r>
          </a:p>
          <a:p>
            <a:pPr eaLnBrk="1" hangingPunct="1">
              <a:spcBef>
                <a:spcPts val="0"/>
              </a:spcBef>
              <a:buFontTx/>
              <a:buNone/>
            </a:pPr>
            <a:endParaRPr lang="pt-BR" altLang="pt-BR" sz="1800" i="1" dirty="0"/>
          </a:p>
          <a:p>
            <a:pPr eaLnBrk="1" hangingPunct="1">
              <a:spcBef>
                <a:spcPts val="0"/>
              </a:spcBef>
              <a:buFontTx/>
              <a:buNone/>
            </a:pPr>
            <a:r>
              <a:rPr lang="pt-BR" altLang="pt-BR" sz="1800" b="1" dirty="0">
                <a:solidFill>
                  <a:schemeClr val="accent2"/>
                </a:solidFill>
              </a:rPr>
              <a:t>Resseguro como Seguro de Dano:</a:t>
            </a:r>
            <a:r>
              <a:rPr lang="pt-BR" altLang="pt-BR" sz="1800" dirty="0"/>
              <a:t>: </a:t>
            </a:r>
            <a:r>
              <a:rPr lang="pt-BR" altLang="pt-BR" sz="1800" dirty="0">
                <a:solidFill>
                  <a:schemeClr val="tx1"/>
                </a:solidFill>
              </a:rPr>
              <a:t>protege-se a posição patrimonial do segurador, mas também o aumento do nível de atividade do segurador</a:t>
            </a:r>
          </a:p>
          <a:p>
            <a:pPr eaLnBrk="1" hangingPunct="1">
              <a:spcBef>
                <a:spcPts val="0"/>
              </a:spcBef>
              <a:buFontTx/>
              <a:buNone/>
            </a:pPr>
            <a:endParaRPr lang="pt-BR" altLang="pt-BR" sz="1800" dirty="0"/>
          </a:p>
          <a:p>
            <a:pPr eaLnBrk="1" hangingPunct="1">
              <a:spcBef>
                <a:spcPts val="0"/>
              </a:spcBef>
              <a:buFontTx/>
              <a:buNone/>
            </a:pPr>
            <a:r>
              <a:rPr lang="pt-BR" altLang="pt-BR" sz="1800" b="1" dirty="0">
                <a:solidFill>
                  <a:schemeClr val="accent2"/>
                </a:solidFill>
              </a:rPr>
              <a:t>Resseguro como tipo contratual específico:</a:t>
            </a:r>
            <a:r>
              <a:rPr lang="pt-BR" altLang="pt-BR" sz="1800" dirty="0">
                <a:solidFill>
                  <a:schemeClr val="tx1"/>
                </a:solidFill>
              </a:rPr>
              <a:t> nem todos os índices tipológicos que qualificam o seguro verificam-se no resseguro</a:t>
            </a:r>
            <a:endParaRPr lang="pt-BR" altLang="pt-BR" sz="1800" i="1" dirty="0"/>
          </a:p>
          <a:p>
            <a:pPr eaLnBrk="1" hangingPunct="1">
              <a:lnSpc>
                <a:spcPct val="80000"/>
              </a:lnSpc>
              <a:buFontTx/>
              <a:buNone/>
            </a:pPr>
            <a:endParaRPr lang="pt-BR" altLang="pt-BR" sz="1800" dirty="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FEA46D5D-5C2B-E372-E19B-B6BAD6D2FD4A}"/>
              </a:ext>
            </a:extLst>
          </p:cNvPr>
          <p:cNvSpPr>
            <a:spLocks noGrp="1" noChangeArrowheads="1"/>
          </p:cNvSpPr>
          <p:nvPr>
            <p:ph type="body" idx="1"/>
          </p:nvPr>
        </p:nvSpPr>
        <p:spPr>
          <a:xfrm>
            <a:off x="827584" y="764704"/>
            <a:ext cx="7630616" cy="5328591"/>
          </a:xfrm>
          <a:noFill/>
        </p:spPr>
        <p:txBody>
          <a:bodyPr lIns="92075" tIns="46038" rIns="92075" bIns="46038"/>
          <a:lstStyle/>
          <a:p>
            <a:pPr algn="ctr" eaLnBrk="1" hangingPunct="1">
              <a:lnSpc>
                <a:spcPct val="90000"/>
              </a:lnSpc>
              <a:buFontTx/>
              <a:buNone/>
            </a:pPr>
            <a:r>
              <a:rPr lang="pt-BR" altLang="pt-BR" sz="2400" b="1" dirty="0">
                <a:solidFill>
                  <a:srgbClr val="C00000"/>
                </a:solidFill>
              </a:rPr>
              <a:t>Resseguro: Disciplina Contratual</a:t>
            </a:r>
          </a:p>
          <a:p>
            <a:pPr eaLnBrk="1" hangingPunct="1">
              <a:lnSpc>
                <a:spcPct val="90000"/>
              </a:lnSpc>
              <a:buFontTx/>
              <a:buNone/>
            </a:pPr>
            <a:endParaRPr lang="en-US" altLang="pt-BR" sz="2000" b="1" dirty="0"/>
          </a:p>
          <a:p>
            <a:pPr eaLnBrk="1" hangingPunct="1">
              <a:lnSpc>
                <a:spcPct val="90000"/>
              </a:lnSpc>
              <a:buFontTx/>
              <a:buNone/>
            </a:pPr>
            <a:r>
              <a:rPr lang="en-US" altLang="pt-BR" sz="2400" dirty="0"/>
              <a:t>	</a:t>
            </a:r>
            <a:r>
              <a:rPr lang="en-US" altLang="pt-BR" sz="1800" dirty="0">
                <a:solidFill>
                  <a:schemeClr val="tx1"/>
                </a:solidFill>
              </a:rPr>
              <a:t>Seguro:	</a:t>
            </a:r>
            <a:r>
              <a:rPr lang="pt-BR" altLang="pt-BR" sz="1800" dirty="0">
                <a:solidFill>
                  <a:schemeClr val="tx1"/>
                </a:solidFill>
              </a:rPr>
              <a:t>Capítulo XV - Código Civil (Contrato de Seguro)</a:t>
            </a:r>
          </a:p>
          <a:p>
            <a:pPr eaLnBrk="1" hangingPunct="1">
              <a:lnSpc>
                <a:spcPct val="90000"/>
              </a:lnSpc>
              <a:buFontTx/>
              <a:buNone/>
            </a:pPr>
            <a:r>
              <a:rPr lang="pt-BR" altLang="pt-BR" sz="1800" dirty="0">
                <a:solidFill>
                  <a:schemeClr val="tx1"/>
                </a:solidFill>
              </a:rPr>
              <a:t>			Título VIII - Código Comercial (Seguro Marítimo)</a:t>
            </a:r>
          </a:p>
          <a:p>
            <a:pPr eaLnBrk="1" hangingPunct="1">
              <a:lnSpc>
                <a:spcPct val="90000"/>
              </a:lnSpc>
              <a:buFontTx/>
              <a:buNone/>
            </a:pPr>
            <a:r>
              <a:rPr lang="en-US" altLang="pt-BR" sz="1800" dirty="0">
                <a:solidFill>
                  <a:schemeClr val="tx1"/>
                </a:solidFill>
              </a:rPr>
              <a:t>				</a:t>
            </a:r>
          </a:p>
          <a:p>
            <a:pPr eaLnBrk="1" hangingPunct="1">
              <a:lnSpc>
                <a:spcPct val="90000"/>
              </a:lnSpc>
              <a:buFontTx/>
              <a:buNone/>
            </a:pPr>
            <a:r>
              <a:rPr lang="en-US" altLang="pt-BR" sz="1800" dirty="0">
                <a:solidFill>
                  <a:schemeClr val="tx1"/>
                </a:solidFill>
              </a:rPr>
              <a:t>	Resseguro: 	T</a:t>
            </a:r>
            <a:r>
              <a:rPr lang="pt-BR" altLang="pt-BR" sz="1800" dirty="0">
                <a:solidFill>
                  <a:schemeClr val="tx1"/>
                </a:solidFill>
              </a:rPr>
              <a:t>ipo contratual social específico</a:t>
            </a:r>
          </a:p>
          <a:p>
            <a:pPr eaLnBrk="1" hangingPunct="1">
              <a:lnSpc>
                <a:spcPct val="90000"/>
              </a:lnSpc>
              <a:buFontTx/>
              <a:buNone/>
            </a:pPr>
            <a:endParaRPr lang="pt-BR" altLang="pt-BR" sz="2000" i="1" dirty="0"/>
          </a:p>
          <a:p>
            <a:pPr eaLnBrk="1" hangingPunct="1">
              <a:lnSpc>
                <a:spcPct val="90000"/>
              </a:lnSpc>
              <a:buFontTx/>
              <a:buNone/>
            </a:pPr>
            <a:endParaRPr lang="pt-BR" altLang="pt-BR" sz="2000" i="1" dirty="0"/>
          </a:p>
          <a:p>
            <a:pPr eaLnBrk="1" hangingPunct="1">
              <a:lnSpc>
                <a:spcPct val="90000"/>
              </a:lnSpc>
              <a:buFontTx/>
              <a:buNone/>
            </a:pPr>
            <a:endParaRPr lang="pt-BR" altLang="pt-BR" sz="2000" i="1" dirty="0"/>
          </a:p>
          <a:p>
            <a:pPr marL="0" lvl="4" algn="ctr" eaLnBrk="1" hangingPunct="1">
              <a:lnSpc>
                <a:spcPct val="90000"/>
              </a:lnSpc>
              <a:buFontTx/>
              <a:buNone/>
            </a:pPr>
            <a:r>
              <a:rPr lang="pt-BR" altLang="pt-BR" sz="1800" dirty="0"/>
              <a:t>	</a:t>
            </a:r>
            <a:r>
              <a:rPr lang="pt-BR" altLang="pt-BR" sz="1800" dirty="0">
                <a:solidFill>
                  <a:schemeClr val="accent2"/>
                </a:solidFill>
              </a:rPr>
              <a:t>Aplica-se a disciplina do contrato de seguro à medida da analogia entre o tipo securitário e o tipo ressecuritário, bem como os usos e costumes ressecuritários internacionais conformes à </a:t>
            </a:r>
            <a:r>
              <a:rPr lang="pt-BR" altLang="pt-BR" sz="1800" i="1" dirty="0">
                <a:solidFill>
                  <a:schemeClr val="accent2"/>
                </a:solidFill>
              </a:rPr>
              <a:t>ratio iuris</a:t>
            </a:r>
            <a:r>
              <a:rPr lang="pt-BR" altLang="pt-BR" sz="1800" dirty="0">
                <a:solidFill>
                  <a:schemeClr val="accent2"/>
                </a:solidFill>
              </a:rPr>
              <a:t> do ordenamento jurídico do foro</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5" name="Título 1">
            <a:extLst>
              <a:ext uri="{FF2B5EF4-FFF2-40B4-BE49-F238E27FC236}">
                <a16:creationId xmlns:a16="http://schemas.microsoft.com/office/drawing/2014/main" id="{66C41980-B100-9713-65C9-E43D9308D7EC}"/>
              </a:ext>
            </a:extLst>
          </p:cNvPr>
          <p:cNvSpPr txBox="1">
            <a:spLocks noChangeArrowheads="1"/>
          </p:cNvSpPr>
          <p:nvPr/>
        </p:nvSpPr>
        <p:spPr bwMode="auto">
          <a:xfrm>
            <a:off x="1249363" y="1381125"/>
            <a:ext cx="7129462"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endParaRPr lang="pt-BR" altLang="pt-BR" sz="3000">
              <a:solidFill>
                <a:srgbClr val="000000"/>
              </a:solidFill>
              <a:latin typeface="Calibri Light" panose="020F0302020204030204" pitchFamily="34" charset="0"/>
            </a:endParaRPr>
          </a:p>
        </p:txBody>
      </p:sp>
      <p:sp>
        <p:nvSpPr>
          <p:cNvPr id="50" name="CaixaDeTexto 49">
            <a:extLst>
              <a:ext uri="{FF2B5EF4-FFF2-40B4-BE49-F238E27FC236}">
                <a16:creationId xmlns:a16="http://schemas.microsoft.com/office/drawing/2014/main" id="{C1A378FA-5E1D-7093-45B7-F1C58AC4E963}"/>
              </a:ext>
            </a:extLst>
          </p:cNvPr>
          <p:cNvSpPr txBox="1"/>
          <p:nvPr/>
        </p:nvSpPr>
        <p:spPr>
          <a:xfrm>
            <a:off x="1043608" y="681037"/>
            <a:ext cx="7335217" cy="757130"/>
          </a:xfrm>
          <a:prstGeom prst="rect">
            <a:avLst/>
          </a:prstGeom>
          <a:noFill/>
        </p:spPr>
        <p:txBody>
          <a:bodyPr wrap="square">
            <a:spAutoFit/>
          </a:bodyPr>
          <a:lstStyle/>
          <a:p>
            <a:pPr marL="342900" indent="-342900" algn="ctr" eaLnBrk="1" hangingPunct="1">
              <a:lnSpc>
                <a:spcPct val="90000"/>
              </a:lnSpc>
              <a:spcBef>
                <a:spcPct val="20000"/>
              </a:spcBef>
              <a:defRPr/>
            </a:pPr>
            <a:r>
              <a:rPr lang="pt-BR" altLang="pt-BR" sz="2400" b="1" kern="0" dirty="0">
                <a:solidFill>
                  <a:srgbClr val="C00000"/>
                </a:solidFill>
                <a:latin typeface="Arial"/>
              </a:rPr>
              <a:t>Etapas da “diluição” ou “pulverização” de riscos</a:t>
            </a:r>
            <a:br>
              <a:rPr lang="pt-BR" altLang="pt-BR" sz="2400" b="1" kern="0" dirty="0">
                <a:solidFill>
                  <a:srgbClr val="C00000"/>
                </a:solidFill>
                <a:latin typeface="Arial"/>
              </a:rPr>
            </a:br>
            <a:r>
              <a:rPr lang="pt-BR" altLang="pt-BR" sz="2400" b="1" kern="0" dirty="0">
                <a:solidFill>
                  <a:srgbClr val="C00000"/>
                </a:solidFill>
                <a:latin typeface="Arial"/>
              </a:rPr>
              <a:t>Seguro, resseguro e retrocessão</a:t>
            </a:r>
          </a:p>
        </p:txBody>
      </p:sp>
      <p:pic>
        <p:nvPicPr>
          <p:cNvPr id="74758" name="Espaço Reservado para Conteúdo 3">
            <a:extLst>
              <a:ext uri="{FF2B5EF4-FFF2-40B4-BE49-F238E27FC236}">
                <a16:creationId xmlns:a16="http://schemas.microsoft.com/office/drawing/2014/main" id="{9646B277-795C-AD2C-C219-1C2CE5DC1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886" y="2213869"/>
            <a:ext cx="7239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Elipse 126">
            <a:extLst>
              <a:ext uri="{FF2B5EF4-FFF2-40B4-BE49-F238E27FC236}">
                <a16:creationId xmlns:a16="http://schemas.microsoft.com/office/drawing/2014/main" id="{F3AA83F9-4328-A4D0-E6BD-3C847213E1FE}"/>
              </a:ext>
            </a:extLst>
          </p:cNvPr>
          <p:cNvSpPr/>
          <p:nvPr/>
        </p:nvSpPr>
        <p:spPr>
          <a:xfrm>
            <a:off x="4113213" y="3181350"/>
            <a:ext cx="720725" cy="539750"/>
          </a:xfrm>
          <a:prstGeom prst="ellipse">
            <a:avLst/>
          </a:prstGeom>
          <a:solidFill>
            <a:sysClr val="window" lastClr="FFFFFF"/>
          </a:solidFill>
          <a:ln w="12700" cap="flat" cmpd="sng" algn="ctr">
            <a:solidFill>
              <a:srgbClr val="4472C4">
                <a:shade val="50000"/>
              </a:srgbClr>
            </a:solidFill>
            <a:prstDash val="solid"/>
            <a:miter lim="800000"/>
          </a:ln>
          <a:effectLst/>
        </p:spPr>
        <p:txBody>
          <a:bodyPr anchor="ctr"/>
          <a:lstStyle/>
          <a:p>
            <a:pPr algn="ctr" eaLnBrk="1" fontAlgn="auto" hangingPunct="1">
              <a:spcBef>
                <a:spcPts val="0"/>
              </a:spcBef>
              <a:spcAft>
                <a:spcPts val="0"/>
              </a:spcAft>
              <a:defRPr/>
            </a:pPr>
            <a:endParaRPr lang="pt-BR" kern="0">
              <a:solidFill>
                <a:prstClr val="white"/>
              </a:solidFill>
              <a:latin typeface="Calibri" panose="020F0502020204030204"/>
            </a:endParaRPr>
          </a:p>
        </p:txBody>
      </p:sp>
      <p:sp>
        <p:nvSpPr>
          <p:cNvPr id="128" name="Elipse 127">
            <a:extLst>
              <a:ext uri="{FF2B5EF4-FFF2-40B4-BE49-F238E27FC236}">
                <a16:creationId xmlns:a16="http://schemas.microsoft.com/office/drawing/2014/main" id="{C22095AA-BD10-A101-E28F-02967F1C8189}"/>
              </a:ext>
            </a:extLst>
          </p:cNvPr>
          <p:cNvSpPr/>
          <p:nvPr/>
        </p:nvSpPr>
        <p:spPr>
          <a:xfrm>
            <a:off x="5132388" y="4010025"/>
            <a:ext cx="720725" cy="539750"/>
          </a:xfrm>
          <a:prstGeom prst="ellipse">
            <a:avLst/>
          </a:prstGeom>
          <a:solidFill>
            <a:sysClr val="window" lastClr="FFFFFF"/>
          </a:solidFill>
          <a:ln w="12700" cap="flat" cmpd="sng" algn="ctr">
            <a:solidFill>
              <a:srgbClr val="4472C4">
                <a:shade val="50000"/>
              </a:srgbClr>
            </a:solidFill>
            <a:prstDash val="solid"/>
            <a:miter lim="800000"/>
          </a:ln>
          <a:effectLst/>
        </p:spPr>
        <p:txBody>
          <a:bodyPr anchor="ctr"/>
          <a:lstStyle/>
          <a:p>
            <a:pPr algn="ctr" eaLnBrk="1" fontAlgn="auto" hangingPunct="1">
              <a:spcBef>
                <a:spcPts val="0"/>
              </a:spcBef>
              <a:spcAft>
                <a:spcPts val="0"/>
              </a:spcAft>
              <a:defRPr/>
            </a:pPr>
            <a:endParaRPr lang="pt-BR" kern="0">
              <a:solidFill>
                <a:prstClr val="white"/>
              </a:solidFill>
              <a:latin typeface="Calibri" panose="020F0502020204030204"/>
            </a:endParaRPr>
          </a:p>
        </p:txBody>
      </p:sp>
      <p:sp>
        <p:nvSpPr>
          <p:cNvPr id="129" name="Elipse 128">
            <a:extLst>
              <a:ext uri="{FF2B5EF4-FFF2-40B4-BE49-F238E27FC236}">
                <a16:creationId xmlns:a16="http://schemas.microsoft.com/office/drawing/2014/main" id="{ECA5AE84-FC14-518A-5AF1-B62F032C8374}"/>
              </a:ext>
            </a:extLst>
          </p:cNvPr>
          <p:cNvSpPr/>
          <p:nvPr/>
        </p:nvSpPr>
        <p:spPr>
          <a:xfrm>
            <a:off x="3017838" y="4010025"/>
            <a:ext cx="720725" cy="539750"/>
          </a:xfrm>
          <a:prstGeom prst="ellipse">
            <a:avLst/>
          </a:prstGeom>
          <a:solidFill>
            <a:sysClr val="window" lastClr="FFFFFF"/>
          </a:solidFill>
          <a:ln w="12700" cap="flat" cmpd="sng" algn="ctr">
            <a:solidFill>
              <a:srgbClr val="4472C4">
                <a:shade val="50000"/>
              </a:srgbClr>
            </a:solidFill>
            <a:prstDash val="solid"/>
            <a:miter lim="800000"/>
          </a:ln>
          <a:effectLst/>
        </p:spPr>
        <p:txBody>
          <a:bodyPr anchor="ctr"/>
          <a:lstStyle/>
          <a:p>
            <a:pPr algn="ctr" eaLnBrk="1" fontAlgn="auto" hangingPunct="1">
              <a:spcBef>
                <a:spcPts val="0"/>
              </a:spcBef>
              <a:spcAft>
                <a:spcPts val="0"/>
              </a:spcAft>
              <a:defRPr/>
            </a:pPr>
            <a:endParaRPr lang="pt-BR" kern="0">
              <a:solidFill>
                <a:prstClr val="white"/>
              </a:solidFill>
              <a:latin typeface="Calibri" panose="020F0502020204030204"/>
            </a:endParaRPr>
          </a:p>
        </p:txBody>
      </p:sp>
      <p:sp>
        <p:nvSpPr>
          <p:cNvPr id="130" name="Elipse 129">
            <a:extLst>
              <a:ext uri="{FF2B5EF4-FFF2-40B4-BE49-F238E27FC236}">
                <a16:creationId xmlns:a16="http://schemas.microsoft.com/office/drawing/2014/main" id="{A1F6ABB8-A7A7-D2AA-9415-7F78A232D5A6}"/>
              </a:ext>
            </a:extLst>
          </p:cNvPr>
          <p:cNvSpPr/>
          <p:nvPr/>
        </p:nvSpPr>
        <p:spPr>
          <a:xfrm>
            <a:off x="1903413" y="5143500"/>
            <a:ext cx="720725" cy="539750"/>
          </a:xfrm>
          <a:prstGeom prst="ellipse">
            <a:avLst/>
          </a:prstGeom>
          <a:solidFill>
            <a:sysClr val="window" lastClr="FFFFFF"/>
          </a:solidFill>
          <a:ln w="12700" cap="flat" cmpd="sng" algn="ctr">
            <a:solidFill>
              <a:srgbClr val="4472C4">
                <a:shade val="50000"/>
              </a:srgbClr>
            </a:solidFill>
            <a:prstDash val="solid"/>
            <a:miter lim="800000"/>
          </a:ln>
          <a:effectLst/>
        </p:spPr>
        <p:txBody>
          <a:bodyPr anchor="ctr"/>
          <a:lstStyle/>
          <a:p>
            <a:pPr algn="ctr" eaLnBrk="1" fontAlgn="auto" hangingPunct="1">
              <a:spcBef>
                <a:spcPts val="0"/>
              </a:spcBef>
              <a:spcAft>
                <a:spcPts val="0"/>
              </a:spcAft>
              <a:defRPr/>
            </a:pPr>
            <a:endParaRPr lang="pt-BR" kern="0">
              <a:solidFill>
                <a:prstClr val="white"/>
              </a:solidFill>
              <a:latin typeface="Calibri" panose="020F0502020204030204"/>
            </a:endParaRPr>
          </a:p>
        </p:txBody>
      </p:sp>
      <p:sp>
        <p:nvSpPr>
          <p:cNvPr id="131" name="Elipse 130">
            <a:extLst>
              <a:ext uri="{FF2B5EF4-FFF2-40B4-BE49-F238E27FC236}">
                <a16:creationId xmlns:a16="http://schemas.microsoft.com/office/drawing/2014/main" id="{47B09FCA-6BDD-8603-23D4-648A84DCB21B}"/>
              </a:ext>
            </a:extLst>
          </p:cNvPr>
          <p:cNvSpPr/>
          <p:nvPr/>
        </p:nvSpPr>
        <p:spPr>
          <a:xfrm>
            <a:off x="3532188" y="5391150"/>
            <a:ext cx="720725" cy="539750"/>
          </a:xfrm>
          <a:prstGeom prst="ellipse">
            <a:avLst/>
          </a:prstGeom>
          <a:solidFill>
            <a:sysClr val="window" lastClr="FFFFFF"/>
          </a:solidFill>
          <a:ln w="12700" cap="flat" cmpd="sng" algn="ctr">
            <a:solidFill>
              <a:srgbClr val="4472C4">
                <a:shade val="50000"/>
              </a:srgbClr>
            </a:solidFill>
            <a:prstDash val="solid"/>
            <a:miter lim="800000"/>
          </a:ln>
          <a:effectLst/>
        </p:spPr>
        <p:txBody>
          <a:bodyPr anchor="ctr"/>
          <a:lstStyle/>
          <a:p>
            <a:pPr algn="ctr" eaLnBrk="1" fontAlgn="auto" hangingPunct="1">
              <a:spcBef>
                <a:spcPts val="0"/>
              </a:spcBef>
              <a:spcAft>
                <a:spcPts val="0"/>
              </a:spcAft>
              <a:defRPr/>
            </a:pPr>
            <a:endParaRPr lang="pt-BR" kern="0">
              <a:solidFill>
                <a:prstClr val="white"/>
              </a:solidFill>
              <a:latin typeface="Calibri" panose="020F0502020204030204"/>
            </a:endParaRPr>
          </a:p>
        </p:txBody>
      </p:sp>
      <p:sp>
        <p:nvSpPr>
          <p:cNvPr id="132" name="Elipse 131">
            <a:extLst>
              <a:ext uri="{FF2B5EF4-FFF2-40B4-BE49-F238E27FC236}">
                <a16:creationId xmlns:a16="http://schemas.microsoft.com/office/drawing/2014/main" id="{36C515B3-155B-4961-7558-D901CF2CBFC9}"/>
              </a:ext>
            </a:extLst>
          </p:cNvPr>
          <p:cNvSpPr/>
          <p:nvPr/>
        </p:nvSpPr>
        <p:spPr>
          <a:xfrm>
            <a:off x="5094288" y="5391150"/>
            <a:ext cx="719137" cy="539750"/>
          </a:xfrm>
          <a:prstGeom prst="ellipse">
            <a:avLst/>
          </a:prstGeom>
          <a:solidFill>
            <a:sysClr val="window" lastClr="FFFFFF"/>
          </a:solidFill>
          <a:ln w="12700" cap="flat" cmpd="sng" algn="ctr">
            <a:solidFill>
              <a:srgbClr val="4472C4">
                <a:shade val="50000"/>
              </a:srgbClr>
            </a:solidFill>
            <a:prstDash val="solid"/>
            <a:miter lim="800000"/>
          </a:ln>
          <a:effectLst/>
        </p:spPr>
        <p:txBody>
          <a:bodyPr anchor="ctr"/>
          <a:lstStyle/>
          <a:p>
            <a:pPr algn="ctr" eaLnBrk="1" fontAlgn="auto" hangingPunct="1">
              <a:spcBef>
                <a:spcPts val="0"/>
              </a:spcBef>
              <a:spcAft>
                <a:spcPts val="0"/>
              </a:spcAft>
              <a:defRPr/>
            </a:pPr>
            <a:endParaRPr lang="pt-BR" kern="0">
              <a:solidFill>
                <a:prstClr val="white"/>
              </a:solidFill>
              <a:latin typeface="Calibri" panose="020F0502020204030204"/>
            </a:endParaRPr>
          </a:p>
        </p:txBody>
      </p:sp>
      <p:sp>
        <p:nvSpPr>
          <p:cNvPr id="133" name="Elipse 132">
            <a:extLst>
              <a:ext uri="{FF2B5EF4-FFF2-40B4-BE49-F238E27FC236}">
                <a16:creationId xmlns:a16="http://schemas.microsoft.com/office/drawing/2014/main" id="{E894353F-4FDF-C054-6924-E36169AEC8CA}"/>
              </a:ext>
            </a:extLst>
          </p:cNvPr>
          <p:cNvSpPr/>
          <p:nvPr/>
        </p:nvSpPr>
        <p:spPr>
          <a:xfrm>
            <a:off x="7332663" y="5000625"/>
            <a:ext cx="720725" cy="539750"/>
          </a:xfrm>
          <a:prstGeom prst="ellipse">
            <a:avLst/>
          </a:prstGeom>
          <a:solidFill>
            <a:sysClr val="window" lastClr="FFFFFF"/>
          </a:solidFill>
          <a:ln w="12700" cap="flat" cmpd="sng" algn="ctr">
            <a:solidFill>
              <a:srgbClr val="4472C4">
                <a:shade val="50000"/>
              </a:srgbClr>
            </a:solidFill>
            <a:prstDash val="solid"/>
            <a:miter lim="800000"/>
          </a:ln>
          <a:effectLst/>
        </p:spPr>
        <p:txBody>
          <a:bodyPr anchor="ctr"/>
          <a:lstStyle/>
          <a:p>
            <a:pPr algn="ctr" eaLnBrk="1" fontAlgn="auto" hangingPunct="1">
              <a:spcBef>
                <a:spcPts val="0"/>
              </a:spcBef>
              <a:spcAft>
                <a:spcPts val="0"/>
              </a:spcAft>
              <a:defRPr/>
            </a:pPr>
            <a:endParaRPr lang="pt-BR" kern="0">
              <a:solidFill>
                <a:prstClr val="white"/>
              </a:solidFill>
              <a:latin typeface="Calibri" panose="020F0502020204030204"/>
            </a:endParaRPr>
          </a:p>
        </p:txBody>
      </p:sp>
      <p:sp>
        <p:nvSpPr>
          <p:cNvPr id="74766" name="CaixaDeTexto 133">
            <a:extLst>
              <a:ext uri="{FF2B5EF4-FFF2-40B4-BE49-F238E27FC236}">
                <a16:creationId xmlns:a16="http://schemas.microsoft.com/office/drawing/2014/main" id="{9116491D-AD65-04B9-31DE-79F8897A9514}"/>
              </a:ext>
            </a:extLst>
          </p:cNvPr>
          <p:cNvSpPr txBox="1">
            <a:spLocks noChangeArrowheads="1"/>
          </p:cNvSpPr>
          <p:nvPr/>
        </p:nvSpPr>
        <p:spPr bwMode="auto">
          <a:xfrm>
            <a:off x="4151313" y="3230563"/>
            <a:ext cx="781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dirty="0">
                <a:solidFill>
                  <a:srgbClr val="000000"/>
                </a:solidFill>
                <a:latin typeface="Calibri" panose="020F0502020204030204" pitchFamily="34" charset="0"/>
              </a:rPr>
              <a:t>Retenção</a:t>
            </a:r>
          </a:p>
        </p:txBody>
      </p:sp>
      <p:cxnSp>
        <p:nvCxnSpPr>
          <p:cNvPr id="74767" name="Conector reto 134">
            <a:extLst>
              <a:ext uri="{FF2B5EF4-FFF2-40B4-BE49-F238E27FC236}">
                <a16:creationId xmlns:a16="http://schemas.microsoft.com/office/drawing/2014/main" id="{E0571541-A40F-E23B-746B-11BF0AF1401E}"/>
              </a:ext>
            </a:extLst>
          </p:cNvPr>
          <p:cNvCxnSpPr>
            <a:cxnSpLocks noChangeShapeType="1"/>
            <a:stCxn id="127" idx="2"/>
            <a:endCxn id="127" idx="6"/>
          </p:cNvCxnSpPr>
          <p:nvPr/>
        </p:nvCxnSpPr>
        <p:spPr bwMode="auto">
          <a:xfrm>
            <a:off x="4113213" y="3451225"/>
            <a:ext cx="720725"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68" name="Conector reto 135">
            <a:extLst>
              <a:ext uri="{FF2B5EF4-FFF2-40B4-BE49-F238E27FC236}">
                <a16:creationId xmlns:a16="http://schemas.microsoft.com/office/drawing/2014/main" id="{CD42FF90-CE04-6A1D-1A35-950A5A6233FE}"/>
              </a:ext>
            </a:extLst>
          </p:cNvPr>
          <p:cNvCxnSpPr>
            <a:cxnSpLocks noChangeShapeType="1"/>
            <a:endCxn id="127" idx="4"/>
          </p:cNvCxnSpPr>
          <p:nvPr/>
        </p:nvCxnSpPr>
        <p:spPr bwMode="auto">
          <a:xfrm flipH="1">
            <a:off x="4473575" y="3451225"/>
            <a:ext cx="3175" cy="269875"/>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69" name="Conector reto 136">
            <a:extLst>
              <a:ext uri="{FF2B5EF4-FFF2-40B4-BE49-F238E27FC236}">
                <a16:creationId xmlns:a16="http://schemas.microsoft.com/office/drawing/2014/main" id="{C581A99D-3D6D-B631-827D-D06416DA3BBF}"/>
              </a:ext>
            </a:extLst>
          </p:cNvPr>
          <p:cNvCxnSpPr>
            <a:cxnSpLocks noChangeShapeType="1"/>
          </p:cNvCxnSpPr>
          <p:nvPr/>
        </p:nvCxnSpPr>
        <p:spPr bwMode="auto">
          <a:xfrm>
            <a:off x="3017838" y="4279900"/>
            <a:ext cx="720725"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70" name="Conector reto 137">
            <a:extLst>
              <a:ext uri="{FF2B5EF4-FFF2-40B4-BE49-F238E27FC236}">
                <a16:creationId xmlns:a16="http://schemas.microsoft.com/office/drawing/2014/main" id="{8733893A-2922-9E2F-9662-8C8BE38BB0D4}"/>
              </a:ext>
            </a:extLst>
          </p:cNvPr>
          <p:cNvCxnSpPr>
            <a:cxnSpLocks noChangeShapeType="1"/>
          </p:cNvCxnSpPr>
          <p:nvPr/>
        </p:nvCxnSpPr>
        <p:spPr bwMode="auto">
          <a:xfrm flipH="1">
            <a:off x="3378200" y="4279900"/>
            <a:ext cx="3175" cy="269875"/>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71" name="Conector reto 138">
            <a:extLst>
              <a:ext uri="{FF2B5EF4-FFF2-40B4-BE49-F238E27FC236}">
                <a16:creationId xmlns:a16="http://schemas.microsoft.com/office/drawing/2014/main" id="{00895F09-C8B4-018B-5578-153F957BFFD2}"/>
              </a:ext>
            </a:extLst>
          </p:cNvPr>
          <p:cNvCxnSpPr>
            <a:cxnSpLocks noChangeShapeType="1"/>
          </p:cNvCxnSpPr>
          <p:nvPr/>
        </p:nvCxnSpPr>
        <p:spPr bwMode="auto">
          <a:xfrm>
            <a:off x="5132388" y="4279900"/>
            <a:ext cx="720725"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72" name="Conector reto 139">
            <a:extLst>
              <a:ext uri="{FF2B5EF4-FFF2-40B4-BE49-F238E27FC236}">
                <a16:creationId xmlns:a16="http://schemas.microsoft.com/office/drawing/2014/main" id="{625B112D-CDA6-7B55-70D4-4A33F7B55DC2}"/>
              </a:ext>
            </a:extLst>
          </p:cNvPr>
          <p:cNvCxnSpPr>
            <a:cxnSpLocks noChangeShapeType="1"/>
          </p:cNvCxnSpPr>
          <p:nvPr/>
        </p:nvCxnSpPr>
        <p:spPr bwMode="auto">
          <a:xfrm flipH="1">
            <a:off x="5492750" y="4279900"/>
            <a:ext cx="3175" cy="269875"/>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73" name="Conector reto 140">
            <a:extLst>
              <a:ext uri="{FF2B5EF4-FFF2-40B4-BE49-F238E27FC236}">
                <a16:creationId xmlns:a16="http://schemas.microsoft.com/office/drawing/2014/main" id="{72696214-C64D-0E2E-3CAE-74A7697D1F2B}"/>
              </a:ext>
            </a:extLst>
          </p:cNvPr>
          <p:cNvCxnSpPr>
            <a:cxnSpLocks/>
          </p:cNvCxnSpPr>
          <p:nvPr/>
        </p:nvCxnSpPr>
        <p:spPr bwMode="auto">
          <a:xfrm>
            <a:off x="1903413" y="5441950"/>
            <a:ext cx="720725"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74" name="Conector reto 141">
            <a:extLst>
              <a:ext uri="{FF2B5EF4-FFF2-40B4-BE49-F238E27FC236}">
                <a16:creationId xmlns:a16="http://schemas.microsoft.com/office/drawing/2014/main" id="{76717ACA-DE7C-7E6F-78D3-F144C9D9B333}"/>
              </a:ext>
            </a:extLst>
          </p:cNvPr>
          <p:cNvCxnSpPr>
            <a:cxnSpLocks noChangeShapeType="1"/>
          </p:cNvCxnSpPr>
          <p:nvPr/>
        </p:nvCxnSpPr>
        <p:spPr bwMode="auto">
          <a:xfrm>
            <a:off x="3532188" y="5683250"/>
            <a:ext cx="720725"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75" name="Conector reto 142">
            <a:extLst>
              <a:ext uri="{FF2B5EF4-FFF2-40B4-BE49-F238E27FC236}">
                <a16:creationId xmlns:a16="http://schemas.microsoft.com/office/drawing/2014/main" id="{A154C84F-48D6-5980-722B-929A1ED278BE}"/>
              </a:ext>
            </a:extLst>
          </p:cNvPr>
          <p:cNvCxnSpPr>
            <a:cxnSpLocks noChangeShapeType="1"/>
          </p:cNvCxnSpPr>
          <p:nvPr/>
        </p:nvCxnSpPr>
        <p:spPr bwMode="auto">
          <a:xfrm>
            <a:off x="5094288" y="5686425"/>
            <a:ext cx="719137"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76" name="Conector reto 143">
            <a:extLst>
              <a:ext uri="{FF2B5EF4-FFF2-40B4-BE49-F238E27FC236}">
                <a16:creationId xmlns:a16="http://schemas.microsoft.com/office/drawing/2014/main" id="{6D72C06D-2D81-CD40-5B7C-B00B109A5AF2}"/>
              </a:ext>
            </a:extLst>
          </p:cNvPr>
          <p:cNvCxnSpPr>
            <a:cxnSpLocks noChangeShapeType="1"/>
          </p:cNvCxnSpPr>
          <p:nvPr/>
        </p:nvCxnSpPr>
        <p:spPr bwMode="auto">
          <a:xfrm>
            <a:off x="7332663" y="5299075"/>
            <a:ext cx="720725"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sp>
        <p:nvSpPr>
          <p:cNvPr id="74777" name="CaixaDeTexto 144">
            <a:extLst>
              <a:ext uri="{FF2B5EF4-FFF2-40B4-BE49-F238E27FC236}">
                <a16:creationId xmlns:a16="http://schemas.microsoft.com/office/drawing/2014/main" id="{5308A596-ED19-98BE-9D62-BCC85020D77E}"/>
              </a:ext>
            </a:extLst>
          </p:cNvPr>
          <p:cNvSpPr txBox="1">
            <a:spLocks noChangeArrowheads="1"/>
          </p:cNvSpPr>
          <p:nvPr/>
        </p:nvSpPr>
        <p:spPr bwMode="auto">
          <a:xfrm>
            <a:off x="3055938" y="4051300"/>
            <a:ext cx="781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Retenção</a:t>
            </a:r>
          </a:p>
        </p:txBody>
      </p:sp>
      <p:sp>
        <p:nvSpPr>
          <p:cNvPr id="74778" name="CaixaDeTexto 145">
            <a:extLst>
              <a:ext uri="{FF2B5EF4-FFF2-40B4-BE49-F238E27FC236}">
                <a16:creationId xmlns:a16="http://schemas.microsoft.com/office/drawing/2014/main" id="{5A8290E8-193C-E077-6CF0-7A655F3729A0}"/>
              </a:ext>
            </a:extLst>
          </p:cNvPr>
          <p:cNvSpPr txBox="1">
            <a:spLocks noChangeArrowheads="1"/>
          </p:cNvSpPr>
          <p:nvPr/>
        </p:nvSpPr>
        <p:spPr bwMode="auto">
          <a:xfrm>
            <a:off x="5159375" y="4051300"/>
            <a:ext cx="781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Retenção</a:t>
            </a:r>
          </a:p>
        </p:txBody>
      </p:sp>
      <p:sp>
        <p:nvSpPr>
          <p:cNvPr id="74779" name="CaixaDeTexto 146">
            <a:extLst>
              <a:ext uri="{FF2B5EF4-FFF2-40B4-BE49-F238E27FC236}">
                <a16:creationId xmlns:a16="http://schemas.microsoft.com/office/drawing/2014/main" id="{40A2E3DD-CCF3-D60E-A3D0-2EFD0332632D}"/>
              </a:ext>
            </a:extLst>
          </p:cNvPr>
          <p:cNvSpPr txBox="1">
            <a:spLocks noChangeArrowheads="1"/>
          </p:cNvSpPr>
          <p:nvPr/>
        </p:nvSpPr>
        <p:spPr bwMode="auto">
          <a:xfrm>
            <a:off x="4078288" y="3436938"/>
            <a:ext cx="520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800">
                <a:solidFill>
                  <a:srgbClr val="000000"/>
                </a:solidFill>
                <a:latin typeface="Calibri" panose="020F0502020204030204" pitchFamily="34" charset="0"/>
              </a:rPr>
              <a:t>Cessão</a:t>
            </a:r>
          </a:p>
        </p:txBody>
      </p:sp>
      <p:sp>
        <p:nvSpPr>
          <p:cNvPr id="74780" name="CaixaDeTexto 147">
            <a:extLst>
              <a:ext uri="{FF2B5EF4-FFF2-40B4-BE49-F238E27FC236}">
                <a16:creationId xmlns:a16="http://schemas.microsoft.com/office/drawing/2014/main" id="{E3FEE7A1-8802-87B0-E05F-AE1E7377F41B}"/>
              </a:ext>
            </a:extLst>
          </p:cNvPr>
          <p:cNvSpPr txBox="1">
            <a:spLocks noChangeArrowheads="1"/>
          </p:cNvSpPr>
          <p:nvPr/>
        </p:nvSpPr>
        <p:spPr bwMode="auto">
          <a:xfrm>
            <a:off x="4414241" y="3455194"/>
            <a:ext cx="520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800" dirty="0">
                <a:solidFill>
                  <a:srgbClr val="000000"/>
                </a:solidFill>
                <a:latin typeface="Calibri" panose="020F0502020204030204" pitchFamily="34" charset="0"/>
              </a:rPr>
              <a:t>Cessão</a:t>
            </a:r>
          </a:p>
        </p:txBody>
      </p:sp>
      <p:sp>
        <p:nvSpPr>
          <p:cNvPr id="74781" name="CaixaDeTexto 148">
            <a:extLst>
              <a:ext uri="{FF2B5EF4-FFF2-40B4-BE49-F238E27FC236}">
                <a16:creationId xmlns:a16="http://schemas.microsoft.com/office/drawing/2014/main" id="{7F8E2CEF-E885-2B01-F47A-AAC9028826CF}"/>
              </a:ext>
            </a:extLst>
          </p:cNvPr>
          <p:cNvSpPr txBox="1">
            <a:spLocks noChangeArrowheads="1"/>
          </p:cNvSpPr>
          <p:nvPr/>
        </p:nvSpPr>
        <p:spPr bwMode="auto">
          <a:xfrm>
            <a:off x="2976563" y="4270375"/>
            <a:ext cx="520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800">
                <a:solidFill>
                  <a:srgbClr val="000000"/>
                </a:solidFill>
                <a:latin typeface="Calibri" panose="020F0502020204030204" pitchFamily="34" charset="0"/>
              </a:rPr>
              <a:t>Cessão</a:t>
            </a:r>
          </a:p>
        </p:txBody>
      </p:sp>
      <p:sp>
        <p:nvSpPr>
          <p:cNvPr id="74782" name="CaixaDeTexto 149">
            <a:extLst>
              <a:ext uri="{FF2B5EF4-FFF2-40B4-BE49-F238E27FC236}">
                <a16:creationId xmlns:a16="http://schemas.microsoft.com/office/drawing/2014/main" id="{271DC240-A7E0-72C2-8B4B-C42FB465551E}"/>
              </a:ext>
            </a:extLst>
          </p:cNvPr>
          <p:cNvSpPr txBox="1">
            <a:spLocks noChangeArrowheads="1"/>
          </p:cNvSpPr>
          <p:nvPr/>
        </p:nvSpPr>
        <p:spPr bwMode="auto">
          <a:xfrm>
            <a:off x="3309938" y="4270375"/>
            <a:ext cx="520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800">
                <a:solidFill>
                  <a:srgbClr val="000000"/>
                </a:solidFill>
                <a:latin typeface="Calibri" panose="020F0502020204030204" pitchFamily="34" charset="0"/>
              </a:rPr>
              <a:t>Cessão</a:t>
            </a:r>
          </a:p>
        </p:txBody>
      </p:sp>
      <p:sp>
        <p:nvSpPr>
          <p:cNvPr id="74783" name="CaixaDeTexto 150">
            <a:extLst>
              <a:ext uri="{FF2B5EF4-FFF2-40B4-BE49-F238E27FC236}">
                <a16:creationId xmlns:a16="http://schemas.microsoft.com/office/drawing/2014/main" id="{2E308405-B186-5B0E-228B-E4F9AF657D20}"/>
              </a:ext>
            </a:extLst>
          </p:cNvPr>
          <p:cNvSpPr txBox="1">
            <a:spLocks noChangeArrowheads="1"/>
          </p:cNvSpPr>
          <p:nvPr/>
        </p:nvSpPr>
        <p:spPr bwMode="auto">
          <a:xfrm>
            <a:off x="5105400" y="4259263"/>
            <a:ext cx="520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800">
                <a:solidFill>
                  <a:srgbClr val="000000"/>
                </a:solidFill>
                <a:latin typeface="Calibri" panose="020F0502020204030204" pitchFamily="34" charset="0"/>
              </a:rPr>
              <a:t>Cessão</a:t>
            </a:r>
          </a:p>
        </p:txBody>
      </p:sp>
      <p:sp>
        <p:nvSpPr>
          <p:cNvPr id="74784" name="CaixaDeTexto 151">
            <a:extLst>
              <a:ext uri="{FF2B5EF4-FFF2-40B4-BE49-F238E27FC236}">
                <a16:creationId xmlns:a16="http://schemas.microsoft.com/office/drawing/2014/main" id="{0C86BF0C-8585-2269-267D-84BC31B76EE2}"/>
              </a:ext>
            </a:extLst>
          </p:cNvPr>
          <p:cNvSpPr txBox="1">
            <a:spLocks noChangeArrowheads="1"/>
          </p:cNvSpPr>
          <p:nvPr/>
        </p:nvSpPr>
        <p:spPr bwMode="auto">
          <a:xfrm>
            <a:off x="5438775" y="4259263"/>
            <a:ext cx="520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800">
                <a:solidFill>
                  <a:srgbClr val="000000"/>
                </a:solidFill>
                <a:latin typeface="Calibri" panose="020F0502020204030204" pitchFamily="34" charset="0"/>
              </a:rPr>
              <a:t>Cessão</a:t>
            </a:r>
          </a:p>
        </p:txBody>
      </p:sp>
      <p:sp>
        <p:nvSpPr>
          <p:cNvPr id="74785" name="CaixaDeTexto 152">
            <a:extLst>
              <a:ext uri="{FF2B5EF4-FFF2-40B4-BE49-F238E27FC236}">
                <a16:creationId xmlns:a16="http://schemas.microsoft.com/office/drawing/2014/main" id="{934C1CB7-2CC2-07F2-11E0-7B856E70BADE}"/>
              </a:ext>
            </a:extLst>
          </p:cNvPr>
          <p:cNvSpPr txBox="1">
            <a:spLocks noChangeArrowheads="1"/>
          </p:cNvSpPr>
          <p:nvPr/>
        </p:nvSpPr>
        <p:spPr bwMode="auto">
          <a:xfrm>
            <a:off x="1935163" y="5195888"/>
            <a:ext cx="781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Retenção</a:t>
            </a:r>
          </a:p>
        </p:txBody>
      </p:sp>
      <p:sp>
        <p:nvSpPr>
          <p:cNvPr id="74786" name="CaixaDeTexto 153">
            <a:extLst>
              <a:ext uri="{FF2B5EF4-FFF2-40B4-BE49-F238E27FC236}">
                <a16:creationId xmlns:a16="http://schemas.microsoft.com/office/drawing/2014/main" id="{8EA22CCF-9109-FB87-E3A5-1EEA4DB53259}"/>
              </a:ext>
            </a:extLst>
          </p:cNvPr>
          <p:cNvSpPr txBox="1">
            <a:spLocks noChangeArrowheads="1"/>
          </p:cNvSpPr>
          <p:nvPr/>
        </p:nvSpPr>
        <p:spPr bwMode="auto">
          <a:xfrm>
            <a:off x="3560763" y="5441950"/>
            <a:ext cx="781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Retenção</a:t>
            </a:r>
          </a:p>
        </p:txBody>
      </p:sp>
      <p:sp>
        <p:nvSpPr>
          <p:cNvPr id="74787" name="CaixaDeTexto 154">
            <a:extLst>
              <a:ext uri="{FF2B5EF4-FFF2-40B4-BE49-F238E27FC236}">
                <a16:creationId xmlns:a16="http://schemas.microsoft.com/office/drawing/2014/main" id="{5DCDAF4D-1C8C-1EE5-4602-F02AFCDAD5DC}"/>
              </a:ext>
            </a:extLst>
          </p:cNvPr>
          <p:cNvSpPr txBox="1">
            <a:spLocks noChangeArrowheads="1"/>
          </p:cNvSpPr>
          <p:nvPr/>
        </p:nvSpPr>
        <p:spPr bwMode="auto">
          <a:xfrm>
            <a:off x="5118100" y="5454650"/>
            <a:ext cx="781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Retenção</a:t>
            </a:r>
          </a:p>
        </p:txBody>
      </p:sp>
      <p:sp>
        <p:nvSpPr>
          <p:cNvPr id="74788" name="CaixaDeTexto 155">
            <a:extLst>
              <a:ext uri="{FF2B5EF4-FFF2-40B4-BE49-F238E27FC236}">
                <a16:creationId xmlns:a16="http://schemas.microsoft.com/office/drawing/2014/main" id="{3469948A-19B1-F6FF-FD7C-184CA2352EE4}"/>
              </a:ext>
            </a:extLst>
          </p:cNvPr>
          <p:cNvSpPr txBox="1">
            <a:spLocks noChangeArrowheads="1"/>
          </p:cNvSpPr>
          <p:nvPr/>
        </p:nvSpPr>
        <p:spPr bwMode="auto">
          <a:xfrm>
            <a:off x="7389813" y="5059363"/>
            <a:ext cx="781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Retenção</a:t>
            </a:r>
          </a:p>
        </p:txBody>
      </p:sp>
      <p:sp>
        <p:nvSpPr>
          <p:cNvPr id="74789" name="CaixaDeTexto 156">
            <a:extLst>
              <a:ext uri="{FF2B5EF4-FFF2-40B4-BE49-F238E27FC236}">
                <a16:creationId xmlns:a16="http://schemas.microsoft.com/office/drawing/2014/main" id="{4DDDF6E0-DD3E-52AC-61AC-268019A6659A}"/>
              </a:ext>
            </a:extLst>
          </p:cNvPr>
          <p:cNvSpPr txBox="1">
            <a:spLocks noChangeArrowheads="1"/>
          </p:cNvSpPr>
          <p:nvPr/>
        </p:nvSpPr>
        <p:spPr bwMode="auto">
          <a:xfrm>
            <a:off x="1995488" y="5422900"/>
            <a:ext cx="590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Cessão</a:t>
            </a:r>
          </a:p>
        </p:txBody>
      </p:sp>
      <p:sp>
        <p:nvSpPr>
          <p:cNvPr id="74790" name="CaixaDeTexto 157">
            <a:extLst>
              <a:ext uri="{FF2B5EF4-FFF2-40B4-BE49-F238E27FC236}">
                <a16:creationId xmlns:a16="http://schemas.microsoft.com/office/drawing/2014/main" id="{FB8C7732-446E-B0FB-0ADF-08F60E718ED8}"/>
              </a:ext>
            </a:extLst>
          </p:cNvPr>
          <p:cNvSpPr txBox="1">
            <a:spLocks noChangeArrowheads="1"/>
          </p:cNvSpPr>
          <p:nvPr/>
        </p:nvSpPr>
        <p:spPr bwMode="auto">
          <a:xfrm>
            <a:off x="3625850" y="5672138"/>
            <a:ext cx="590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Cessão</a:t>
            </a:r>
          </a:p>
        </p:txBody>
      </p:sp>
      <p:sp>
        <p:nvSpPr>
          <p:cNvPr id="74791" name="CaixaDeTexto 158">
            <a:extLst>
              <a:ext uri="{FF2B5EF4-FFF2-40B4-BE49-F238E27FC236}">
                <a16:creationId xmlns:a16="http://schemas.microsoft.com/office/drawing/2014/main" id="{B90C326A-64E1-78CA-B98A-69C81E818E96}"/>
              </a:ext>
            </a:extLst>
          </p:cNvPr>
          <p:cNvSpPr txBox="1">
            <a:spLocks noChangeArrowheads="1"/>
          </p:cNvSpPr>
          <p:nvPr/>
        </p:nvSpPr>
        <p:spPr bwMode="auto">
          <a:xfrm>
            <a:off x="5178425" y="5670550"/>
            <a:ext cx="590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Cessão</a:t>
            </a:r>
          </a:p>
        </p:txBody>
      </p:sp>
      <p:sp>
        <p:nvSpPr>
          <p:cNvPr id="74792" name="CaixaDeTexto 159">
            <a:extLst>
              <a:ext uri="{FF2B5EF4-FFF2-40B4-BE49-F238E27FC236}">
                <a16:creationId xmlns:a16="http://schemas.microsoft.com/office/drawing/2014/main" id="{6DA4F8E7-2FBA-4D95-2472-873D2770D13D}"/>
              </a:ext>
            </a:extLst>
          </p:cNvPr>
          <p:cNvSpPr txBox="1">
            <a:spLocks noChangeArrowheads="1"/>
          </p:cNvSpPr>
          <p:nvPr/>
        </p:nvSpPr>
        <p:spPr bwMode="auto">
          <a:xfrm>
            <a:off x="7442200" y="5267325"/>
            <a:ext cx="590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000">
                <a:solidFill>
                  <a:srgbClr val="000000"/>
                </a:solidFill>
                <a:latin typeface="Calibri" panose="020F0502020204030204" pitchFamily="34" charset="0"/>
              </a:rPr>
              <a:t>Cessão</a:t>
            </a:r>
          </a:p>
        </p:txBody>
      </p:sp>
      <p:cxnSp>
        <p:nvCxnSpPr>
          <p:cNvPr id="74793" name="Conector reto 160">
            <a:extLst>
              <a:ext uri="{FF2B5EF4-FFF2-40B4-BE49-F238E27FC236}">
                <a16:creationId xmlns:a16="http://schemas.microsoft.com/office/drawing/2014/main" id="{4379DAEB-86DC-A783-93BF-A85B9F1AF52F}"/>
              </a:ext>
            </a:extLst>
          </p:cNvPr>
          <p:cNvCxnSpPr>
            <a:cxnSpLocks noChangeShapeType="1"/>
            <a:stCxn id="74779" idx="1"/>
          </p:cNvCxnSpPr>
          <p:nvPr/>
        </p:nvCxnSpPr>
        <p:spPr bwMode="auto">
          <a:xfrm flipH="1">
            <a:off x="3532188" y="3544888"/>
            <a:ext cx="546100" cy="398462"/>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94" name="Conector reto 161">
            <a:extLst>
              <a:ext uri="{FF2B5EF4-FFF2-40B4-BE49-F238E27FC236}">
                <a16:creationId xmlns:a16="http://schemas.microsoft.com/office/drawing/2014/main" id="{64B1993F-0547-A8C3-2D20-B21ADCF5E213}"/>
              </a:ext>
            </a:extLst>
          </p:cNvPr>
          <p:cNvCxnSpPr>
            <a:cxnSpLocks noChangeShapeType="1"/>
            <a:stCxn id="74780" idx="3"/>
          </p:cNvCxnSpPr>
          <p:nvPr/>
        </p:nvCxnSpPr>
        <p:spPr bwMode="auto">
          <a:xfrm>
            <a:off x="4934941" y="3563144"/>
            <a:ext cx="433387" cy="36195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95" name="Conector reto 162">
            <a:extLst>
              <a:ext uri="{FF2B5EF4-FFF2-40B4-BE49-F238E27FC236}">
                <a16:creationId xmlns:a16="http://schemas.microsoft.com/office/drawing/2014/main" id="{A804F6FD-986D-E9EE-FDBC-67809259EDF1}"/>
              </a:ext>
            </a:extLst>
          </p:cNvPr>
          <p:cNvCxnSpPr>
            <a:cxnSpLocks noChangeShapeType="1"/>
          </p:cNvCxnSpPr>
          <p:nvPr/>
        </p:nvCxnSpPr>
        <p:spPr bwMode="auto">
          <a:xfrm flipH="1">
            <a:off x="2466975" y="4549775"/>
            <a:ext cx="588963" cy="509588"/>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96" name="Conector reto 163">
            <a:extLst>
              <a:ext uri="{FF2B5EF4-FFF2-40B4-BE49-F238E27FC236}">
                <a16:creationId xmlns:a16="http://schemas.microsoft.com/office/drawing/2014/main" id="{9184076B-882F-92C6-49BB-54E70A9FE001}"/>
              </a:ext>
            </a:extLst>
          </p:cNvPr>
          <p:cNvCxnSpPr>
            <a:cxnSpLocks noChangeShapeType="1"/>
          </p:cNvCxnSpPr>
          <p:nvPr/>
        </p:nvCxnSpPr>
        <p:spPr bwMode="auto">
          <a:xfrm>
            <a:off x="3625850" y="4549775"/>
            <a:ext cx="204788" cy="71755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97" name="Conector reto 164">
            <a:extLst>
              <a:ext uri="{FF2B5EF4-FFF2-40B4-BE49-F238E27FC236}">
                <a16:creationId xmlns:a16="http://schemas.microsoft.com/office/drawing/2014/main" id="{71EDCAA8-DED4-F5DE-2EBB-08BD0F223AED}"/>
              </a:ext>
            </a:extLst>
          </p:cNvPr>
          <p:cNvCxnSpPr>
            <a:cxnSpLocks noChangeShapeType="1"/>
          </p:cNvCxnSpPr>
          <p:nvPr/>
        </p:nvCxnSpPr>
        <p:spPr bwMode="auto">
          <a:xfrm flipH="1">
            <a:off x="5438775" y="4648200"/>
            <a:ext cx="53975" cy="619125"/>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4798" name="Conector reto 165">
            <a:extLst>
              <a:ext uri="{FF2B5EF4-FFF2-40B4-BE49-F238E27FC236}">
                <a16:creationId xmlns:a16="http://schemas.microsoft.com/office/drawing/2014/main" id="{A8C55849-1A10-1660-69A4-0CB82D285B66}"/>
              </a:ext>
            </a:extLst>
          </p:cNvPr>
          <p:cNvCxnSpPr>
            <a:cxnSpLocks/>
          </p:cNvCxnSpPr>
          <p:nvPr/>
        </p:nvCxnSpPr>
        <p:spPr bwMode="auto">
          <a:xfrm>
            <a:off x="5959475" y="4422775"/>
            <a:ext cx="1373188" cy="542925"/>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3" name="Rectangle 3">
            <a:extLst>
              <a:ext uri="{FF2B5EF4-FFF2-40B4-BE49-F238E27FC236}">
                <a16:creationId xmlns:a16="http://schemas.microsoft.com/office/drawing/2014/main" id="{293AFC4C-F05C-29E1-5A1B-49890DF64838}"/>
              </a:ext>
            </a:extLst>
          </p:cNvPr>
          <p:cNvSpPr>
            <a:spLocks noGrp="1" noChangeArrowheads="1"/>
          </p:cNvSpPr>
          <p:nvPr>
            <p:ph type="body" idx="1"/>
          </p:nvPr>
        </p:nvSpPr>
        <p:spPr>
          <a:xfrm>
            <a:off x="676275" y="619125"/>
            <a:ext cx="7772400" cy="4752975"/>
          </a:xfrm>
        </p:spPr>
        <p:txBody>
          <a:bodyPr lIns="92075" tIns="46038" rIns="92075" bIns="46038"/>
          <a:lstStyle/>
          <a:p>
            <a:pPr algn="ctr" eaLnBrk="1" hangingPunct="1">
              <a:lnSpc>
                <a:spcPct val="90000"/>
              </a:lnSpc>
              <a:buFontTx/>
              <a:buNone/>
            </a:pPr>
            <a:r>
              <a:rPr lang="pt-BR" altLang="pt-BR" sz="2400" b="1" dirty="0">
                <a:solidFill>
                  <a:srgbClr val="C00000"/>
                </a:solidFill>
              </a:rPr>
              <a:t>Etapas da “diluição” ou “pulverização” de riscos</a:t>
            </a:r>
            <a:br>
              <a:rPr lang="pt-BR" altLang="pt-BR" sz="2400" b="1" dirty="0">
                <a:solidFill>
                  <a:srgbClr val="C00000"/>
                </a:solidFill>
              </a:rPr>
            </a:br>
            <a:r>
              <a:rPr lang="pt-BR" altLang="pt-BR" sz="2400" b="1" dirty="0">
                <a:solidFill>
                  <a:srgbClr val="C00000"/>
                </a:solidFill>
              </a:rPr>
              <a:t>Seguro, resseguro e retrocessão</a:t>
            </a:r>
          </a:p>
          <a:p>
            <a:pPr algn="ctr" eaLnBrk="1" hangingPunct="1">
              <a:lnSpc>
                <a:spcPct val="90000"/>
              </a:lnSpc>
              <a:buFontTx/>
              <a:buNone/>
            </a:pPr>
            <a:endParaRPr lang="pt-BR" altLang="pt-BR" sz="1800" dirty="0">
              <a:solidFill>
                <a:schemeClr val="accent2"/>
              </a:solidFill>
            </a:endParaRPr>
          </a:p>
        </p:txBody>
      </p:sp>
      <p:pic>
        <p:nvPicPr>
          <p:cNvPr id="76805" name="Espaço Reservado para Conteúdo 3">
            <a:extLst>
              <a:ext uri="{FF2B5EF4-FFF2-40B4-BE49-F238E27FC236}">
                <a16:creationId xmlns:a16="http://schemas.microsoft.com/office/drawing/2014/main" id="{7E92EC5C-B073-57A4-AA9F-E5F0DF5E9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454" y="1684285"/>
            <a:ext cx="34369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806" name="Conector reto 5">
            <a:extLst>
              <a:ext uri="{FF2B5EF4-FFF2-40B4-BE49-F238E27FC236}">
                <a16:creationId xmlns:a16="http://schemas.microsoft.com/office/drawing/2014/main" id="{BE7CE295-B4AC-B0D9-39EB-2862BA19EDB5}"/>
              </a:ext>
            </a:extLst>
          </p:cNvPr>
          <p:cNvCxnSpPr>
            <a:cxnSpLocks/>
          </p:cNvCxnSpPr>
          <p:nvPr/>
        </p:nvCxnSpPr>
        <p:spPr bwMode="auto">
          <a:xfrm>
            <a:off x="359569" y="3505260"/>
            <a:ext cx="8450248" cy="37335"/>
          </a:xfrm>
          <a:prstGeom prst="line">
            <a:avLst/>
          </a:prstGeom>
          <a:noFill/>
          <a:ln w="6350" algn="ctr">
            <a:solidFill>
              <a:srgbClr val="4472C4"/>
            </a:solidFill>
            <a:miter lim="800000"/>
            <a:headEnd/>
            <a:tailEnd/>
          </a:ln>
          <a:extLst>
            <a:ext uri="{909E8E84-426E-40DD-AFC4-6F175D3DCCD1}">
              <a14:hiddenFill xmlns:a14="http://schemas.microsoft.com/office/drawing/2010/main">
                <a:noFill/>
              </a14:hiddenFill>
            </a:ext>
          </a:extLst>
        </p:spPr>
      </p:cxnSp>
      <p:cxnSp>
        <p:nvCxnSpPr>
          <p:cNvPr id="76807" name="Conector reto 6">
            <a:extLst>
              <a:ext uri="{FF2B5EF4-FFF2-40B4-BE49-F238E27FC236}">
                <a16:creationId xmlns:a16="http://schemas.microsoft.com/office/drawing/2014/main" id="{48E17A3D-8F1F-86FA-E09B-D41D09D408C6}"/>
              </a:ext>
            </a:extLst>
          </p:cNvPr>
          <p:cNvCxnSpPr>
            <a:cxnSpLocks/>
          </p:cNvCxnSpPr>
          <p:nvPr/>
        </p:nvCxnSpPr>
        <p:spPr bwMode="auto">
          <a:xfrm>
            <a:off x="359569" y="4579938"/>
            <a:ext cx="8424862" cy="49366"/>
          </a:xfrm>
          <a:prstGeom prst="line">
            <a:avLst/>
          </a:prstGeom>
          <a:noFill/>
          <a:ln w="6350" algn="ctr">
            <a:solidFill>
              <a:srgbClr val="4472C4"/>
            </a:solidFill>
            <a:miter lim="800000"/>
            <a:headEnd/>
            <a:tailEnd/>
          </a:ln>
          <a:extLst>
            <a:ext uri="{909E8E84-426E-40DD-AFC4-6F175D3DCCD1}">
              <a14:hiddenFill xmlns:a14="http://schemas.microsoft.com/office/drawing/2010/main">
                <a:noFill/>
              </a14:hiddenFill>
            </a:ext>
          </a:extLst>
        </p:spPr>
      </p:cxnSp>
      <p:cxnSp>
        <p:nvCxnSpPr>
          <p:cNvPr id="76808" name="Conector reto 7">
            <a:extLst>
              <a:ext uri="{FF2B5EF4-FFF2-40B4-BE49-F238E27FC236}">
                <a16:creationId xmlns:a16="http://schemas.microsoft.com/office/drawing/2014/main" id="{B391FC14-4BD9-4940-9B97-EEE09AEBA3EE}"/>
              </a:ext>
            </a:extLst>
          </p:cNvPr>
          <p:cNvCxnSpPr>
            <a:cxnSpLocks/>
          </p:cNvCxnSpPr>
          <p:nvPr/>
        </p:nvCxnSpPr>
        <p:spPr bwMode="auto">
          <a:xfrm>
            <a:off x="359569" y="5510346"/>
            <a:ext cx="8580517" cy="32400"/>
          </a:xfrm>
          <a:prstGeom prst="line">
            <a:avLst/>
          </a:prstGeom>
          <a:noFill/>
          <a:ln w="6350" algn="ctr">
            <a:solidFill>
              <a:srgbClr val="4472C4"/>
            </a:solidFill>
            <a:miter lim="800000"/>
            <a:headEnd/>
            <a:tailEnd/>
          </a:ln>
          <a:extLst>
            <a:ext uri="{909E8E84-426E-40DD-AFC4-6F175D3DCCD1}">
              <a14:hiddenFill xmlns:a14="http://schemas.microsoft.com/office/drawing/2010/main">
                <a:noFill/>
              </a14:hiddenFill>
            </a:ext>
          </a:extLst>
        </p:spPr>
      </p:cxnSp>
      <p:cxnSp>
        <p:nvCxnSpPr>
          <p:cNvPr id="76809" name="Conector reto 8">
            <a:extLst>
              <a:ext uri="{FF2B5EF4-FFF2-40B4-BE49-F238E27FC236}">
                <a16:creationId xmlns:a16="http://schemas.microsoft.com/office/drawing/2014/main" id="{4440EB79-FB6E-4270-F91C-8739DD3390CE}"/>
              </a:ext>
            </a:extLst>
          </p:cNvPr>
          <p:cNvCxnSpPr>
            <a:cxnSpLocks/>
          </p:cNvCxnSpPr>
          <p:nvPr/>
        </p:nvCxnSpPr>
        <p:spPr bwMode="auto">
          <a:xfrm flipV="1">
            <a:off x="251520" y="6382586"/>
            <a:ext cx="8532911" cy="29757"/>
          </a:xfrm>
          <a:prstGeom prst="line">
            <a:avLst/>
          </a:prstGeom>
          <a:noFill/>
          <a:ln w="6350" algn="ctr">
            <a:solidFill>
              <a:srgbClr val="4472C4"/>
            </a:solidFill>
            <a:miter lim="800000"/>
            <a:headEnd/>
            <a:tailEnd/>
          </a:ln>
          <a:extLst>
            <a:ext uri="{909E8E84-426E-40DD-AFC4-6F175D3DCCD1}">
              <a14:hiddenFill xmlns:a14="http://schemas.microsoft.com/office/drawing/2010/main">
                <a:noFill/>
              </a14:hiddenFill>
            </a:ext>
          </a:extLst>
        </p:spPr>
      </p:cxnSp>
      <p:sp>
        <p:nvSpPr>
          <p:cNvPr id="76810" name="CaixaDeTexto 9">
            <a:extLst>
              <a:ext uri="{FF2B5EF4-FFF2-40B4-BE49-F238E27FC236}">
                <a16:creationId xmlns:a16="http://schemas.microsoft.com/office/drawing/2014/main" id="{782E6BA4-D57A-49AE-2AC6-7C15D5B5C85D}"/>
              </a:ext>
            </a:extLst>
          </p:cNvPr>
          <p:cNvSpPr txBox="1">
            <a:spLocks noChangeArrowheads="1"/>
          </p:cNvSpPr>
          <p:nvPr/>
        </p:nvSpPr>
        <p:spPr bwMode="auto">
          <a:xfrm>
            <a:off x="2460866" y="2548379"/>
            <a:ext cx="9318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Vida/Saúde</a:t>
            </a:r>
          </a:p>
        </p:txBody>
      </p:sp>
      <p:sp>
        <p:nvSpPr>
          <p:cNvPr id="76811" name="CaixaDeTexto 10">
            <a:extLst>
              <a:ext uri="{FF2B5EF4-FFF2-40B4-BE49-F238E27FC236}">
                <a16:creationId xmlns:a16="http://schemas.microsoft.com/office/drawing/2014/main" id="{37F7296B-A178-A42D-1037-34A0B07C5374}"/>
              </a:ext>
            </a:extLst>
          </p:cNvPr>
          <p:cNvSpPr txBox="1">
            <a:spLocks noChangeArrowheads="1"/>
          </p:cNvSpPr>
          <p:nvPr/>
        </p:nvSpPr>
        <p:spPr bwMode="auto">
          <a:xfrm>
            <a:off x="3616325" y="2537859"/>
            <a:ext cx="485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Auto</a:t>
            </a:r>
          </a:p>
        </p:txBody>
      </p:sp>
      <p:sp>
        <p:nvSpPr>
          <p:cNvPr id="76812" name="CaixaDeTexto 11">
            <a:extLst>
              <a:ext uri="{FF2B5EF4-FFF2-40B4-BE49-F238E27FC236}">
                <a16:creationId xmlns:a16="http://schemas.microsoft.com/office/drawing/2014/main" id="{8E1B6829-D9D9-4AC5-0073-01F3320EC034}"/>
              </a:ext>
            </a:extLst>
          </p:cNvPr>
          <p:cNvSpPr txBox="1">
            <a:spLocks noChangeArrowheads="1"/>
          </p:cNvSpPr>
          <p:nvPr/>
        </p:nvSpPr>
        <p:spPr bwMode="auto">
          <a:xfrm>
            <a:off x="4364832" y="2555802"/>
            <a:ext cx="9318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Residencial</a:t>
            </a:r>
          </a:p>
        </p:txBody>
      </p:sp>
      <p:sp>
        <p:nvSpPr>
          <p:cNvPr id="76813" name="CaixaDeTexto 12">
            <a:extLst>
              <a:ext uri="{FF2B5EF4-FFF2-40B4-BE49-F238E27FC236}">
                <a16:creationId xmlns:a16="http://schemas.microsoft.com/office/drawing/2014/main" id="{02BD2B32-F5A0-BA06-9FA4-A8F1A7B175A7}"/>
              </a:ext>
            </a:extLst>
          </p:cNvPr>
          <p:cNvSpPr txBox="1">
            <a:spLocks noChangeArrowheads="1"/>
          </p:cNvSpPr>
          <p:nvPr/>
        </p:nvSpPr>
        <p:spPr bwMode="auto">
          <a:xfrm>
            <a:off x="5450217" y="2565327"/>
            <a:ext cx="9318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Empresarial</a:t>
            </a:r>
          </a:p>
        </p:txBody>
      </p:sp>
      <p:sp>
        <p:nvSpPr>
          <p:cNvPr id="76814" name="CaixaDeTexto 13">
            <a:extLst>
              <a:ext uri="{FF2B5EF4-FFF2-40B4-BE49-F238E27FC236}">
                <a16:creationId xmlns:a16="http://schemas.microsoft.com/office/drawing/2014/main" id="{834E21A3-3D35-8BA6-81C7-972FF19A041C}"/>
              </a:ext>
            </a:extLst>
          </p:cNvPr>
          <p:cNvSpPr txBox="1">
            <a:spLocks noChangeArrowheads="1"/>
          </p:cNvSpPr>
          <p:nvPr/>
        </p:nvSpPr>
        <p:spPr bwMode="auto">
          <a:xfrm>
            <a:off x="7349776" y="3210640"/>
            <a:ext cx="1408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b="1" dirty="0">
                <a:solidFill>
                  <a:schemeClr val="accent2"/>
                </a:solidFill>
                <a:latin typeface="Calibri" panose="020F0502020204030204" pitchFamily="34" charset="0"/>
              </a:rPr>
              <a:t>SEGURO</a:t>
            </a:r>
          </a:p>
        </p:txBody>
      </p:sp>
      <p:sp>
        <p:nvSpPr>
          <p:cNvPr id="76815" name="CaixaDeTexto 14">
            <a:extLst>
              <a:ext uri="{FF2B5EF4-FFF2-40B4-BE49-F238E27FC236}">
                <a16:creationId xmlns:a16="http://schemas.microsoft.com/office/drawing/2014/main" id="{5EAF9105-628B-FAB4-3504-20042F15CE09}"/>
              </a:ext>
            </a:extLst>
          </p:cNvPr>
          <p:cNvSpPr txBox="1">
            <a:spLocks noChangeArrowheads="1"/>
          </p:cNvSpPr>
          <p:nvPr/>
        </p:nvSpPr>
        <p:spPr bwMode="auto">
          <a:xfrm>
            <a:off x="7315979" y="4254649"/>
            <a:ext cx="1493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b="1" dirty="0">
                <a:solidFill>
                  <a:schemeClr val="accent2"/>
                </a:solidFill>
                <a:latin typeface="Calibri" panose="020F0502020204030204" pitchFamily="34" charset="0"/>
              </a:rPr>
              <a:t>RESSEGURO</a:t>
            </a:r>
          </a:p>
        </p:txBody>
      </p:sp>
      <p:sp>
        <p:nvSpPr>
          <p:cNvPr id="17" name="Elipse 16">
            <a:extLst>
              <a:ext uri="{FF2B5EF4-FFF2-40B4-BE49-F238E27FC236}">
                <a16:creationId xmlns:a16="http://schemas.microsoft.com/office/drawing/2014/main" id="{C033B6E0-5F12-0F90-E040-2A982A8BDE3F}"/>
              </a:ext>
            </a:extLst>
          </p:cNvPr>
          <p:cNvSpPr/>
          <p:nvPr/>
        </p:nvSpPr>
        <p:spPr>
          <a:xfrm>
            <a:off x="1678783" y="3451225"/>
            <a:ext cx="1223962" cy="560388"/>
          </a:xfrm>
          <a:prstGeom prst="ellipse">
            <a:avLst/>
          </a:prstGeom>
          <a:solidFill>
            <a:sysClr val="window" lastClr="FFFFFF"/>
          </a:solidFill>
          <a:ln w="12700" cap="flat" cmpd="sng" algn="ctr">
            <a:solidFill>
              <a:srgbClr val="ED7D31"/>
            </a:solidFill>
            <a:prstDash val="solid"/>
            <a:miter lim="800000"/>
          </a:ln>
          <a:effectLst/>
        </p:spPr>
        <p:txBody>
          <a:bodyPr anchor="ctr"/>
          <a:lstStyle/>
          <a:p>
            <a:pPr algn="ctr" eaLnBrk="1" fontAlgn="auto" hangingPunct="1">
              <a:spcBef>
                <a:spcPts val="0"/>
              </a:spcBef>
              <a:spcAft>
                <a:spcPts val="0"/>
              </a:spcAft>
              <a:defRPr/>
            </a:pPr>
            <a:endParaRPr lang="pt-BR" kern="0">
              <a:solidFill>
                <a:prstClr val="black"/>
              </a:solidFill>
              <a:latin typeface="Calibri" panose="020F0502020204030204"/>
            </a:endParaRPr>
          </a:p>
        </p:txBody>
      </p:sp>
      <p:sp>
        <p:nvSpPr>
          <p:cNvPr id="18" name="Elipse 17">
            <a:extLst>
              <a:ext uri="{FF2B5EF4-FFF2-40B4-BE49-F238E27FC236}">
                <a16:creationId xmlns:a16="http://schemas.microsoft.com/office/drawing/2014/main" id="{BB8A23F0-568D-D60F-7F63-7C4D75BC49D7}"/>
              </a:ext>
            </a:extLst>
          </p:cNvPr>
          <p:cNvSpPr/>
          <p:nvPr/>
        </p:nvSpPr>
        <p:spPr>
          <a:xfrm>
            <a:off x="3561512" y="3475406"/>
            <a:ext cx="1223962" cy="561975"/>
          </a:xfrm>
          <a:prstGeom prst="ellipse">
            <a:avLst/>
          </a:prstGeom>
          <a:solidFill>
            <a:sysClr val="window" lastClr="FFFFFF"/>
          </a:solidFill>
          <a:ln w="12700" cap="flat" cmpd="sng" algn="ctr">
            <a:solidFill>
              <a:srgbClr val="ED7D31"/>
            </a:solidFill>
            <a:prstDash val="solid"/>
            <a:miter lim="800000"/>
          </a:ln>
          <a:effectLst/>
        </p:spPr>
        <p:txBody>
          <a:bodyPr anchor="ctr"/>
          <a:lstStyle/>
          <a:p>
            <a:pPr algn="ctr" eaLnBrk="1" fontAlgn="auto" hangingPunct="1">
              <a:spcBef>
                <a:spcPts val="0"/>
              </a:spcBef>
              <a:spcAft>
                <a:spcPts val="0"/>
              </a:spcAft>
              <a:defRPr/>
            </a:pPr>
            <a:endParaRPr lang="pt-BR" kern="0">
              <a:solidFill>
                <a:prstClr val="black"/>
              </a:solidFill>
              <a:latin typeface="Calibri" panose="020F0502020204030204"/>
            </a:endParaRPr>
          </a:p>
        </p:txBody>
      </p:sp>
      <p:sp>
        <p:nvSpPr>
          <p:cNvPr id="19" name="Elipse 18">
            <a:extLst>
              <a:ext uri="{FF2B5EF4-FFF2-40B4-BE49-F238E27FC236}">
                <a16:creationId xmlns:a16="http://schemas.microsoft.com/office/drawing/2014/main" id="{B25DA8AE-8717-B65B-3258-A0082C41EE5D}"/>
              </a:ext>
            </a:extLst>
          </p:cNvPr>
          <p:cNvSpPr/>
          <p:nvPr/>
        </p:nvSpPr>
        <p:spPr>
          <a:xfrm>
            <a:off x="5282905" y="3465235"/>
            <a:ext cx="1223963" cy="560387"/>
          </a:xfrm>
          <a:prstGeom prst="ellipse">
            <a:avLst/>
          </a:prstGeom>
          <a:solidFill>
            <a:sysClr val="window" lastClr="FFFFFF"/>
          </a:solidFill>
          <a:ln w="12700" cap="flat" cmpd="sng" algn="ctr">
            <a:solidFill>
              <a:srgbClr val="ED7D31"/>
            </a:solidFill>
            <a:prstDash val="solid"/>
            <a:miter lim="800000"/>
          </a:ln>
          <a:effectLst/>
        </p:spPr>
        <p:txBody>
          <a:bodyPr anchor="ctr"/>
          <a:lstStyle/>
          <a:p>
            <a:pPr algn="ctr" eaLnBrk="1" fontAlgn="auto" hangingPunct="1">
              <a:spcBef>
                <a:spcPts val="0"/>
              </a:spcBef>
              <a:spcAft>
                <a:spcPts val="0"/>
              </a:spcAft>
              <a:defRPr/>
            </a:pPr>
            <a:endParaRPr lang="pt-BR" kern="0">
              <a:solidFill>
                <a:prstClr val="black"/>
              </a:solidFill>
              <a:latin typeface="Calibri" panose="020F0502020204030204"/>
            </a:endParaRPr>
          </a:p>
        </p:txBody>
      </p:sp>
      <p:sp>
        <p:nvSpPr>
          <p:cNvPr id="76819" name="CaixaDeTexto 19">
            <a:extLst>
              <a:ext uri="{FF2B5EF4-FFF2-40B4-BE49-F238E27FC236}">
                <a16:creationId xmlns:a16="http://schemas.microsoft.com/office/drawing/2014/main" id="{5635FD15-4A3F-3483-3BE2-26388AFDE49C}"/>
              </a:ext>
            </a:extLst>
          </p:cNvPr>
          <p:cNvSpPr txBox="1">
            <a:spLocks noChangeArrowheads="1"/>
          </p:cNvSpPr>
          <p:nvPr/>
        </p:nvSpPr>
        <p:spPr bwMode="auto">
          <a:xfrm>
            <a:off x="1897915" y="3590684"/>
            <a:ext cx="931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Seguradora</a:t>
            </a:r>
          </a:p>
        </p:txBody>
      </p:sp>
      <p:sp>
        <p:nvSpPr>
          <p:cNvPr id="76820" name="CaixaDeTexto 20">
            <a:extLst>
              <a:ext uri="{FF2B5EF4-FFF2-40B4-BE49-F238E27FC236}">
                <a16:creationId xmlns:a16="http://schemas.microsoft.com/office/drawing/2014/main" id="{FAFF12D2-E04E-0DD8-A9DE-E570942DCB7A}"/>
              </a:ext>
            </a:extLst>
          </p:cNvPr>
          <p:cNvSpPr txBox="1">
            <a:spLocks noChangeArrowheads="1"/>
          </p:cNvSpPr>
          <p:nvPr/>
        </p:nvSpPr>
        <p:spPr bwMode="auto">
          <a:xfrm>
            <a:off x="3701256" y="3588543"/>
            <a:ext cx="9302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Seguradora</a:t>
            </a:r>
          </a:p>
        </p:txBody>
      </p:sp>
      <p:sp>
        <p:nvSpPr>
          <p:cNvPr id="76821" name="CaixaDeTexto 21">
            <a:extLst>
              <a:ext uri="{FF2B5EF4-FFF2-40B4-BE49-F238E27FC236}">
                <a16:creationId xmlns:a16="http://schemas.microsoft.com/office/drawing/2014/main" id="{3BD23F42-DA00-AF72-9A51-59D441139091}"/>
              </a:ext>
            </a:extLst>
          </p:cNvPr>
          <p:cNvSpPr txBox="1">
            <a:spLocks noChangeArrowheads="1"/>
          </p:cNvSpPr>
          <p:nvPr/>
        </p:nvSpPr>
        <p:spPr bwMode="auto">
          <a:xfrm>
            <a:off x="5444241" y="3615646"/>
            <a:ext cx="931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Seguradora</a:t>
            </a:r>
          </a:p>
        </p:txBody>
      </p:sp>
      <p:cxnSp>
        <p:nvCxnSpPr>
          <p:cNvPr id="76822" name="Conector de Seta Reta 22">
            <a:extLst>
              <a:ext uri="{FF2B5EF4-FFF2-40B4-BE49-F238E27FC236}">
                <a16:creationId xmlns:a16="http://schemas.microsoft.com/office/drawing/2014/main" id="{45837327-6786-8D24-615E-472AE18BB262}"/>
              </a:ext>
            </a:extLst>
          </p:cNvPr>
          <p:cNvCxnSpPr>
            <a:cxnSpLocks noChangeShapeType="1"/>
            <a:stCxn id="76810" idx="2"/>
          </p:cNvCxnSpPr>
          <p:nvPr/>
        </p:nvCxnSpPr>
        <p:spPr bwMode="auto">
          <a:xfrm flipH="1">
            <a:off x="2460866" y="2826191"/>
            <a:ext cx="465138" cy="407988"/>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23" name="Conector de Seta Reta 23">
            <a:extLst>
              <a:ext uri="{FF2B5EF4-FFF2-40B4-BE49-F238E27FC236}">
                <a16:creationId xmlns:a16="http://schemas.microsoft.com/office/drawing/2014/main" id="{3F9F5690-2E80-74B1-4DB1-2BCBD718F2B5}"/>
              </a:ext>
            </a:extLst>
          </p:cNvPr>
          <p:cNvCxnSpPr>
            <a:cxnSpLocks noChangeShapeType="1"/>
            <a:stCxn id="76810" idx="2"/>
          </p:cNvCxnSpPr>
          <p:nvPr/>
        </p:nvCxnSpPr>
        <p:spPr bwMode="auto">
          <a:xfrm>
            <a:off x="2926004" y="2826191"/>
            <a:ext cx="561975" cy="482600"/>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24" name="Conector de Seta Reta 24">
            <a:extLst>
              <a:ext uri="{FF2B5EF4-FFF2-40B4-BE49-F238E27FC236}">
                <a16:creationId xmlns:a16="http://schemas.microsoft.com/office/drawing/2014/main" id="{4B0E2E55-7E71-0966-8527-7B2F210E3490}"/>
              </a:ext>
            </a:extLst>
          </p:cNvPr>
          <p:cNvCxnSpPr>
            <a:cxnSpLocks noChangeShapeType="1"/>
            <a:stCxn id="76811" idx="2"/>
          </p:cNvCxnSpPr>
          <p:nvPr/>
        </p:nvCxnSpPr>
        <p:spPr bwMode="auto">
          <a:xfrm flipH="1">
            <a:off x="2717800" y="2815671"/>
            <a:ext cx="1141413" cy="482600"/>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25" name="Conector de Seta Reta 25">
            <a:extLst>
              <a:ext uri="{FF2B5EF4-FFF2-40B4-BE49-F238E27FC236}">
                <a16:creationId xmlns:a16="http://schemas.microsoft.com/office/drawing/2014/main" id="{793C8F83-D441-58D5-FE70-984EFD678279}"/>
              </a:ext>
            </a:extLst>
          </p:cNvPr>
          <p:cNvCxnSpPr>
            <a:cxnSpLocks noChangeShapeType="1"/>
            <a:stCxn id="76811" idx="2"/>
          </p:cNvCxnSpPr>
          <p:nvPr/>
        </p:nvCxnSpPr>
        <p:spPr bwMode="auto">
          <a:xfrm>
            <a:off x="3859213" y="2815671"/>
            <a:ext cx="293687" cy="407988"/>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26" name="Conector de Seta Reta 26">
            <a:extLst>
              <a:ext uri="{FF2B5EF4-FFF2-40B4-BE49-F238E27FC236}">
                <a16:creationId xmlns:a16="http://schemas.microsoft.com/office/drawing/2014/main" id="{D81ED2CC-DC45-0DA8-6D70-61CA23BE0220}"/>
              </a:ext>
            </a:extLst>
          </p:cNvPr>
          <p:cNvCxnSpPr>
            <a:cxnSpLocks noChangeShapeType="1"/>
            <a:stCxn id="76812" idx="2"/>
          </p:cNvCxnSpPr>
          <p:nvPr/>
        </p:nvCxnSpPr>
        <p:spPr bwMode="auto">
          <a:xfrm flipH="1">
            <a:off x="4364832" y="2833614"/>
            <a:ext cx="465137" cy="407988"/>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27" name="Conector de Seta Reta 27">
            <a:extLst>
              <a:ext uri="{FF2B5EF4-FFF2-40B4-BE49-F238E27FC236}">
                <a16:creationId xmlns:a16="http://schemas.microsoft.com/office/drawing/2014/main" id="{6790C943-8249-B524-D564-D942B62403F0}"/>
              </a:ext>
            </a:extLst>
          </p:cNvPr>
          <p:cNvCxnSpPr>
            <a:cxnSpLocks noChangeShapeType="1"/>
            <a:stCxn id="76812" idx="2"/>
          </p:cNvCxnSpPr>
          <p:nvPr/>
        </p:nvCxnSpPr>
        <p:spPr bwMode="auto">
          <a:xfrm>
            <a:off x="4829969" y="2833614"/>
            <a:ext cx="631825" cy="482600"/>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28" name="Conector de Seta Reta 28">
            <a:extLst>
              <a:ext uri="{FF2B5EF4-FFF2-40B4-BE49-F238E27FC236}">
                <a16:creationId xmlns:a16="http://schemas.microsoft.com/office/drawing/2014/main" id="{DAEB1F7D-FCC1-BE53-F3B6-4CABB734F8D0}"/>
              </a:ext>
            </a:extLst>
          </p:cNvPr>
          <p:cNvCxnSpPr>
            <a:cxnSpLocks noChangeShapeType="1"/>
            <a:stCxn id="76813" idx="2"/>
          </p:cNvCxnSpPr>
          <p:nvPr/>
        </p:nvCxnSpPr>
        <p:spPr bwMode="auto">
          <a:xfrm flipH="1">
            <a:off x="4745367" y="2843139"/>
            <a:ext cx="1169988" cy="482600"/>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29" name="Conector de Seta Reta 29">
            <a:extLst>
              <a:ext uri="{FF2B5EF4-FFF2-40B4-BE49-F238E27FC236}">
                <a16:creationId xmlns:a16="http://schemas.microsoft.com/office/drawing/2014/main" id="{7889F1EE-3E6F-FCD6-3A8F-47AA0F065A29}"/>
              </a:ext>
            </a:extLst>
          </p:cNvPr>
          <p:cNvCxnSpPr>
            <a:cxnSpLocks noChangeShapeType="1"/>
            <a:stCxn id="76813" idx="2"/>
          </p:cNvCxnSpPr>
          <p:nvPr/>
        </p:nvCxnSpPr>
        <p:spPr bwMode="auto">
          <a:xfrm flipH="1">
            <a:off x="5915355" y="2843139"/>
            <a:ext cx="0" cy="407988"/>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1" name="Elipse 30">
            <a:extLst>
              <a:ext uri="{FF2B5EF4-FFF2-40B4-BE49-F238E27FC236}">
                <a16:creationId xmlns:a16="http://schemas.microsoft.com/office/drawing/2014/main" id="{3B067612-B86F-13B7-AB09-A8DAF094B822}"/>
              </a:ext>
            </a:extLst>
          </p:cNvPr>
          <p:cNvSpPr/>
          <p:nvPr/>
        </p:nvSpPr>
        <p:spPr>
          <a:xfrm>
            <a:off x="2455118" y="4672317"/>
            <a:ext cx="1224951" cy="561243"/>
          </a:xfrm>
          <a:prstGeom prst="ellipse">
            <a:avLst/>
          </a:prstGeom>
          <a:solidFill>
            <a:sysClr val="window" lastClr="FFFFFF"/>
          </a:solidFill>
          <a:ln w="12700" cap="flat" cmpd="sng" algn="ctr">
            <a:solidFill>
              <a:srgbClr val="ED7D31"/>
            </a:solidFill>
            <a:prstDash val="solid"/>
            <a:miter lim="800000"/>
          </a:ln>
          <a:effectLst>
            <a:innerShdw blurRad="63500" dist="50800" dir="13500000">
              <a:srgbClr val="44546A">
                <a:alpha val="50000"/>
              </a:srgbClr>
            </a:innerShdw>
          </a:effectLst>
        </p:spPr>
        <p:txBody>
          <a:bodyPr anchor="ctr"/>
          <a:lstStyle/>
          <a:p>
            <a:pPr algn="ctr" eaLnBrk="1" fontAlgn="auto" hangingPunct="1">
              <a:spcBef>
                <a:spcPts val="0"/>
              </a:spcBef>
              <a:spcAft>
                <a:spcPts val="0"/>
              </a:spcAft>
              <a:defRPr/>
            </a:pPr>
            <a:endParaRPr lang="pt-BR" kern="0">
              <a:solidFill>
                <a:prstClr val="black"/>
              </a:solidFill>
              <a:latin typeface="Calibri" panose="020F0502020204030204"/>
            </a:endParaRPr>
          </a:p>
        </p:txBody>
      </p:sp>
      <p:sp>
        <p:nvSpPr>
          <p:cNvPr id="32" name="Elipse 31">
            <a:extLst>
              <a:ext uri="{FF2B5EF4-FFF2-40B4-BE49-F238E27FC236}">
                <a16:creationId xmlns:a16="http://schemas.microsoft.com/office/drawing/2014/main" id="{06FFAC0A-2EC8-D7DB-1392-C0C53908E699}"/>
              </a:ext>
            </a:extLst>
          </p:cNvPr>
          <p:cNvSpPr/>
          <p:nvPr/>
        </p:nvSpPr>
        <p:spPr>
          <a:xfrm>
            <a:off x="4505405" y="4681325"/>
            <a:ext cx="1224951" cy="561243"/>
          </a:xfrm>
          <a:prstGeom prst="ellipse">
            <a:avLst/>
          </a:prstGeom>
          <a:solidFill>
            <a:sysClr val="window" lastClr="FFFFFF"/>
          </a:solidFill>
          <a:ln w="12700" cap="flat" cmpd="sng" algn="ctr">
            <a:solidFill>
              <a:srgbClr val="ED7D31"/>
            </a:solidFill>
            <a:prstDash val="solid"/>
            <a:miter lim="800000"/>
          </a:ln>
          <a:effectLst>
            <a:innerShdw blurRad="63500" dist="50800" dir="13500000">
              <a:srgbClr val="44546A">
                <a:alpha val="50000"/>
              </a:srgbClr>
            </a:innerShdw>
          </a:effectLst>
        </p:spPr>
        <p:txBody>
          <a:bodyPr anchor="ctr"/>
          <a:lstStyle/>
          <a:p>
            <a:pPr algn="ctr" eaLnBrk="1" fontAlgn="auto" hangingPunct="1">
              <a:spcBef>
                <a:spcPts val="0"/>
              </a:spcBef>
              <a:spcAft>
                <a:spcPts val="0"/>
              </a:spcAft>
              <a:defRPr/>
            </a:pPr>
            <a:endParaRPr lang="pt-BR" kern="0" dirty="0">
              <a:solidFill>
                <a:prstClr val="black"/>
              </a:solidFill>
              <a:latin typeface="Calibri" panose="020F0502020204030204"/>
            </a:endParaRPr>
          </a:p>
        </p:txBody>
      </p:sp>
      <p:sp>
        <p:nvSpPr>
          <p:cNvPr id="76836" name="CaixaDeTexto 32">
            <a:extLst>
              <a:ext uri="{FF2B5EF4-FFF2-40B4-BE49-F238E27FC236}">
                <a16:creationId xmlns:a16="http://schemas.microsoft.com/office/drawing/2014/main" id="{1EFCD58A-97D2-7A18-DC70-8C3F15D94D3F}"/>
              </a:ext>
            </a:extLst>
          </p:cNvPr>
          <p:cNvSpPr txBox="1">
            <a:spLocks noChangeArrowheads="1"/>
          </p:cNvSpPr>
          <p:nvPr/>
        </p:nvSpPr>
        <p:spPr bwMode="auto">
          <a:xfrm>
            <a:off x="2575718" y="4808105"/>
            <a:ext cx="11255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Resseguradora</a:t>
            </a:r>
          </a:p>
        </p:txBody>
      </p:sp>
      <p:sp>
        <p:nvSpPr>
          <p:cNvPr id="76837" name="CaixaDeTexto 33">
            <a:extLst>
              <a:ext uri="{FF2B5EF4-FFF2-40B4-BE49-F238E27FC236}">
                <a16:creationId xmlns:a16="http://schemas.microsoft.com/office/drawing/2014/main" id="{FC6F2FCF-9847-6B7F-23E5-75F57F604236}"/>
              </a:ext>
            </a:extLst>
          </p:cNvPr>
          <p:cNvSpPr txBox="1">
            <a:spLocks noChangeArrowheads="1"/>
          </p:cNvSpPr>
          <p:nvPr/>
        </p:nvSpPr>
        <p:spPr bwMode="auto">
          <a:xfrm>
            <a:off x="4659393" y="4812597"/>
            <a:ext cx="1096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Resseguradora</a:t>
            </a:r>
          </a:p>
        </p:txBody>
      </p:sp>
      <p:cxnSp>
        <p:nvCxnSpPr>
          <p:cNvPr id="76838" name="Conector de Seta Reta 34">
            <a:extLst>
              <a:ext uri="{FF2B5EF4-FFF2-40B4-BE49-F238E27FC236}">
                <a16:creationId xmlns:a16="http://schemas.microsoft.com/office/drawing/2014/main" id="{F3E6D17E-28F0-441F-25AF-3BB0AC2A0309}"/>
              </a:ext>
            </a:extLst>
          </p:cNvPr>
          <p:cNvCxnSpPr>
            <a:cxnSpLocks/>
            <a:stCxn id="17" idx="4"/>
          </p:cNvCxnSpPr>
          <p:nvPr/>
        </p:nvCxnSpPr>
        <p:spPr bwMode="auto">
          <a:xfrm>
            <a:off x="2289970" y="4011613"/>
            <a:ext cx="479425" cy="454025"/>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39" name="Conector de Seta Reta 35">
            <a:extLst>
              <a:ext uri="{FF2B5EF4-FFF2-40B4-BE49-F238E27FC236}">
                <a16:creationId xmlns:a16="http://schemas.microsoft.com/office/drawing/2014/main" id="{9CDB604A-B3EE-F70E-7501-6A3DB08B5AFA}"/>
              </a:ext>
            </a:extLst>
          </p:cNvPr>
          <p:cNvCxnSpPr>
            <a:cxnSpLocks noChangeShapeType="1"/>
            <a:stCxn id="18" idx="4"/>
          </p:cNvCxnSpPr>
          <p:nvPr/>
        </p:nvCxnSpPr>
        <p:spPr bwMode="auto">
          <a:xfrm flipH="1">
            <a:off x="3466262" y="4037381"/>
            <a:ext cx="706437" cy="455613"/>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40" name="Conector de Seta Reta 36">
            <a:extLst>
              <a:ext uri="{FF2B5EF4-FFF2-40B4-BE49-F238E27FC236}">
                <a16:creationId xmlns:a16="http://schemas.microsoft.com/office/drawing/2014/main" id="{4BB07D41-EF33-3771-ADAF-F4AEA7F63E46}"/>
              </a:ext>
            </a:extLst>
          </p:cNvPr>
          <p:cNvCxnSpPr>
            <a:cxnSpLocks noChangeShapeType="1"/>
            <a:stCxn id="18" idx="4"/>
          </p:cNvCxnSpPr>
          <p:nvPr/>
        </p:nvCxnSpPr>
        <p:spPr bwMode="auto">
          <a:xfrm>
            <a:off x="4172699" y="4037381"/>
            <a:ext cx="525463" cy="455613"/>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41" name="Conector de Seta Reta 37">
            <a:extLst>
              <a:ext uri="{FF2B5EF4-FFF2-40B4-BE49-F238E27FC236}">
                <a16:creationId xmlns:a16="http://schemas.microsoft.com/office/drawing/2014/main" id="{B461E77E-2B84-FEF6-A526-00C49E6EB54B}"/>
              </a:ext>
            </a:extLst>
          </p:cNvPr>
          <p:cNvCxnSpPr>
            <a:cxnSpLocks/>
            <a:stCxn id="19" idx="3"/>
          </p:cNvCxnSpPr>
          <p:nvPr/>
        </p:nvCxnSpPr>
        <p:spPr bwMode="auto">
          <a:xfrm flipH="1">
            <a:off x="3481093" y="3943072"/>
            <a:ext cx="1981200" cy="692150"/>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42" name="Conector de Seta Reta 38">
            <a:extLst>
              <a:ext uri="{FF2B5EF4-FFF2-40B4-BE49-F238E27FC236}">
                <a16:creationId xmlns:a16="http://schemas.microsoft.com/office/drawing/2014/main" id="{E965B139-5B65-E9B6-1119-4DC863B8C7B7}"/>
              </a:ext>
            </a:extLst>
          </p:cNvPr>
          <p:cNvCxnSpPr>
            <a:cxnSpLocks/>
          </p:cNvCxnSpPr>
          <p:nvPr/>
        </p:nvCxnSpPr>
        <p:spPr bwMode="auto">
          <a:xfrm flipH="1">
            <a:off x="5533755" y="4093460"/>
            <a:ext cx="300038" cy="650875"/>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40" name="Elipse 39">
            <a:extLst>
              <a:ext uri="{FF2B5EF4-FFF2-40B4-BE49-F238E27FC236}">
                <a16:creationId xmlns:a16="http://schemas.microsoft.com/office/drawing/2014/main" id="{4B6CF985-2FDF-C712-FC39-F9117D3334F0}"/>
              </a:ext>
            </a:extLst>
          </p:cNvPr>
          <p:cNvSpPr/>
          <p:nvPr/>
        </p:nvSpPr>
        <p:spPr>
          <a:xfrm>
            <a:off x="2444509" y="5694250"/>
            <a:ext cx="1334106" cy="613020"/>
          </a:xfrm>
          <a:prstGeom prst="ellipse">
            <a:avLst/>
          </a:prstGeom>
          <a:solidFill>
            <a:sysClr val="window" lastClr="FFFFFF"/>
          </a:solidFill>
          <a:ln w="12700" cap="flat" cmpd="sng" algn="ctr">
            <a:solidFill>
              <a:srgbClr val="ED7D31"/>
            </a:solidFill>
            <a:prstDash val="solid"/>
            <a:miter lim="800000"/>
          </a:ln>
          <a:effectLst>
            <a:innerShdw blurRad="114300">
              <a:prstClr val="black"/>
            </a:innerShdw>
          </a:effectLst>
        </p:spPr>
        <p:txBody>
          <a:bodyPr anchor="ctr"/>
          <a:lstStyle/>
          <a:p>
            <a:pPr algn="ctr" eaLnBrk="1" fontAlgn="auto" hangingPunct="1">
              <a:spcBef>
                <a:spcPts val="0"/>
              </a:spcBef>
              <a:spcAft>
                <a:spcPts val="0"/>
              </a:spcAft>
              <a:defRPr/>
            </a:pPr>
            <a:endParaRPr lang="pt-BR" kern="0">
              <a:solidFill>
                <a:prstClr val="black"/>
              </a:solidFill>
              <a:latin typeface="Calibri" panose="020F0502020204030204"/>
            </a:endParaRPr>
          </a:p>
        </p:txBody>
      </p:sp>
      <p:sp>
        <p:nvSpPr>
          <p:cNvPr id="76846" name="CaixaDeTexto 40">
            <a:extLst>
              <a:ext uri="{FF2B5EF4-FFF2-40B4-BE49-F238E27FC236}">
                <a16:creationId xmlns:a16="http://schemas.microsoft.com/office/drawing/2014/main" id="{86AE9A45-D062-3D10-0F72-AB5DB0B79C05}"/>
              </a:ext>
            </a:extLst>
          </p:cNvPr>
          <p:cNvSpPr txBox="1">
            <a:spLocks noChangeArrowheads="1"/>
          </p:cNvSpPr>
          <p:nvPr/>
        </p:nvSpPr>
        <p:spPr bwMode="auto">
          <a:xfrm>
            <a:off x="2575718" y="5781676"/>
            <a:ext cx="1195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Resseguradora/Seguradora</a:t>
            </a:r>
          </a:p>
        </p:txBody>
      </p:sp>
      <p:sp>
        <p:nvSpPr>
          <p:cNvPr id="42" name="Elipse 41">
            <a:extLst>
              <a:ext uri="{FF2B5EF4-FFF2-40B4-BE49-F238E27FC236}">
                <a16:creationId xmlns:a16="http://schemas.microsoft.com/office/drawing/2014/main" id="{1704F60E-1904-8A5C-7FD8-9BB697BE8E1F}"/>
              </a:ext>
            </a:extLst>
          </p:cNvPr>
          <p:cNvSpPr/>
          <p:nvPr/>
        </p:nvSpPr>
        <p:spPr>
          <a:xfrm>
            <a:off x="4445561" y="5704977"/>
            <a:ext cx="1334106" cy="613020"/>
          </a:xfrm>
          <a:prstGeom prst="ellipse">
            <a:avLst/>
          </a:prstGeom>
          <a:solidFill>
            <a:sysClr val="window" lastClr="FFFFFF"/>
          </a:solidFill>
          <a:ln w="12700" cap="flat" cmpd="sng" algn="ctr">
            <a:solidFill>
              <a:srgbClr val="ED7D31"/>
            </a:solidFill>
            <a:prstDash val="solid"/>
            <a:miter lim="800000"/>
          </a:ln>
          <a:effectLst>
            <a:innerShdw blurRad="114300">
              <a:prstClr val="black"/>
            </a:innerShdw>
          </a:effectLst>
        </p:spPr>
        <p:txBody>
          <a:bodyPr anchor="ctr"/>
          <a:lstStyle/>
          <a:p>
            <a:pPr algn="ctr" eaLnBrk="1" fontAlgn="auto" hangingPunct="1">
              <a:spcBef>
                <a:spcPts val="0"/>
              </a:spcBef>
              <a:spcAft>
                <a:spcPts val="0"/>
              </a:spcAft>
              <a:defRPr/>
            </a:pPr>
            <a:endParaRPr lang="pt-BR" kern="0">
              <a:solidFill>
                <a:prstClr val="black"/>
              </a:solidFill>
              <a:latin typeface="Calibri" panose="020F0502020204030204"/>
            </a:endParaRPr>
          </a:p>
        </p:txBody>
      </p:sp>
      <p:sp>
        <p:nvSpPr>
          <p:cNvPr id="76850" name="CaixaDeTexto 42">
            <a:extLst>
              <a:ext uri="{FF2B5EF4-FFF2-40B4-BE49-F238E27FC236}">
                <a16:creationId xmlns:a16="http://schemas.microsoft.com/office/drawing/2014/main" id="{697E0177-B4C1-B31E-BEC4-3EE373E56C83}"/>
              </a:ext>
            </a:extLst>
          </p:cNvPr>
          <p:cNvSpPr txBox="1">
            <a:spLocks noChangeArrowheads="1"/>
          </p:cNvSpPr>
          <p:nvPr/>
        </p:nvSpPr>
        <p:spPr bwMode="auto">
          <a:xfrm>
            <a:off x="4562475" y="5761545"/>
            <a:ext cx="119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Resseguradora/Seguradora</a:t>
            </a:r>
          </a:p>
        </p:txBody>
      </p:sp>
      <p:cxnSp>
        <p:nvCxnSpPr>
          <p:cNvPr id="76851" name="Conector de Seta Reta 43">
            <a:extLst>
              <a:ext uri="{FF2B5EF4-FFF2-40B4-BE49-F238E27FC236}">
                <a16:creationId xmlns:a16="http://schemas.microsoft.com/office/drawing/2014/main" id="{C9B0E0A1-41CB-E120-B642-02A2356AD614}"/>
              </a:ext>
            </a:extLst>
          </p:cNvPr>
          <p:cNvCxnSpPr>
            <a:cxnSpLocks/>
          </p:cNvCxnSpPr>
          <p:nvPr/>
        </p:nvCxnSpPr>
        <p:spPr bwMode="auto">
          <a:xfrm flipH="1">
            <a:off x="3185086" y="5255633"/>
            <a:ext cx="384175" cy="371475"/>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52" name="Conector de Seta Reta 44">
            <a:extLst>
              <a:ext uri="{FF2B5EF4-FFF2-40B4-BE49-F238E27FC236}">
                <a16:creationId xmlns:a16="http://schemas.microsoft.com/office/drawing/2014/main" id="{34741D05-44F5-822B-4BDF-0FA28B7B21B7}"/>
              </a:ext>
            </a:extLst>
          </p:cNvPr>
          <p:cNvCxnSpPr>
            <a:cxnSpLocks/>
          </p:cNvCxnSpPr>
          <p:nvPr/>
        </p:nvCxnSpPr>
        <p:spPr bwMode="auto">
          <a:xfrm>
            <a:off x="3569261" y="5238750"/>
            <a:ext cx="876300" cy="550863"/>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76853" name="Conector de Seta Reta 45">
            <a:extLst>
              <a:ext uri="{FF2B5EF4-FFF2-40B4-BE49-F238E27FC236}">
                <a16:creationId xmlns:a16="http://schemas.microsoft.com/office/drawing/2014/main" id="{AE958F37-59AA-0261-D51C-868D7B33FB9C}"/>
              </a:ext>
            </a:extLst>
          </p:cNvPr>
          <p:cNvCxnSpPr>
            <a:cxnSpLocks noChangeShapeType="1"/>
          </p:cNvCxnSpPr>
          <p:nvPr/>
        </p:nvCxnSpPr>
        <p:spPr bwMode="auto">
          <a:xfrm flipH="1">
            <a:off x="5103270" y="5285581"/>
            <a:ext cx="0" cy="292100"/>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76854" name="CaixaDeTexto 51">
            <a:extLst>
              <a:ext uri="{FF2B5EF4-FFF2-40B4-BE49-F238E27FC236}">
                <a16:creationId xmlns:a16="http://schemas.microsoft.com/office/drawing/2014/main" id="{0088AAD7-6FB3-28C3-E601-4D4145380289}"/>
              </a:ext>
            </a:extLst>
          </p:cNvPr>
          <p:cNvSpPr txBox="1">
            <a:spLocks noChangeArrowheads="1"/>
          </p:cNvSpPr>
          <p:nvPr/>
        </p:nvSpPr>
        <p:spPr bwMode="auto">
          <a:xfrm>
            <a:off x="7300913" y="5246688"/>
            <a:ext cx="1643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b="1">
                <a:solidFill>
                  <a:schemeClr val="accent2"/>
                </a:solidFill>
                <a:latin typeface="Calibri" panose="020F0502020204030204" pitchFamily="34" charset="0"/>
              </a:rPr>
              <a:t>RETROCESSÃO</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1" name="Rectangle 3">
            <a:extLst>
              <a:ext uri="{FF2B5EF4-FFF2-40B4-BE49-F238E27FC236}">
                <a16:creationId xmlns:a16="http://schemas.microsoft.com/office/drawing/2014/main" id="{C2BE7EEC-705B-42F6-E5DF-9DFB77B6189F}"/>
              </a:ext>
            </a:extLst>
          </p:cNvPr>
          <p:cNvSpPr>
            <a:spLocks noGrp="1" noChangeArrowheads="1"/>
          </p:cNvSpPr>
          <p:nvPr>
            <p:ph type="body" idx="1"/>
          </p:nvPr>
        </p:nvSpPr>
        <p:spPr>
          <a:xfrm>
            <a:off x="685800" y="548679"/>
            <a:ext cx="7772400" cy="6048971"/>
          </a:xfrm>
        </p:spPr>
        <p:txBody>
          <a:bodyPr lIns="92075" tIns="46038" rIns="92075" bIns="46038"/>
          <a:lstStyle/>
          <a:p>
            <a:pPr algn="ctr" eaLnBrk="1" hangingPunct="1">
              <a:lnSpc>
                <a:spcPct val="90000"/>
              </a:lnSpc>
              <a:buFontTx/>
              <a:buNone/>
            </a:pPr>
            <a:r>
              <a:rPr lang="pt-BR" altLang="pt-BR" sz="2400" b="1" dirty="0">
                <a:solidFill>
                  <a:srgbClr val="C00000"/>
                </a:solidFill>
              </a:rPr>
              <a:t>Resseguro: Mercado Internacional</a:t>
            </a:r>
          </a:p>
          <a:p>
            <a:pPr algn="ctr" eaLnBrk="1" hangingPunct="1">
              <a:lnSpc>
                <a:spcPct val="90000"/>
              </a:lnSpc>
              <a:buFontTx/>
              <a:buNone/>
            </a:pPr>
            <a:endParaRPr lang="pt-BR" altLang="pt-BR" sz="1800" b="1" dirty="0">
              <a:solidFill>
                <a:srgbClr val="C00000"/>
              </a:solidFill>
            </a:endParaRPr>
          </a:p>
          <a:p>
            <a:pPr algn="just" eaLnBrk="1" hangingPunct="1">
              <a:lnSpc>
                <a:spcPct val="90000"/>
              </a:lnSpc>
              <a:buFontTx/>
              <a:buNone/>
            </a:pPr>
            <a:endParaRPr lang="pt-BR" altLang="pt-BR" sz="1800" dirty="0">
              <a:solidFill>
                <a:schemeClr val="accent2"/>
              </a:solidFill>
            </a:endParaRPr>
          </a:p>
          <a:p>
            <a:pPr algn="ctr" eaLnBrk="1" hangingPunct="1">
              <a:lnSpc>
                <a:spcPct val="90000"/>
              </a:lnSpc>
              <a:buFontTx/>
              <a:buNone/>
            </a:pPr>
            <a:endParaRPr lang="pt-BR" altLang="pt-BR" sz="1800" dirty="0">
              <a:solidFill>
                <a:schemeClr val="accent2"/>
              </a:solidFill>
            </a:endParaRPr>
          </a:p>
        </p:txBody>
      </p:sp>
      <p:graphicFrame>
        <p:nvGraphicFramePr>
          <p:cNvPr id="2" name="Tabela 1">
            <a:extLst>
              <a:ext uri="{FF2B5EF4-FFF2-40B4-BE49-F238E27FC236}">
                <a16:creationId xmlns:a16="http://schemas.microsoft.com/office/drawing/2014/main" id="{7C41A109-5ACA-24C8-A922-5615C39365BB}"/>
              </a:ext>
            </a:extLst>
          </p:cNvPr>
          <p:cNvGraphicFramePr>
            <a:graphicFrameLocks noGrp="1"/>
          </p:cNvGraphicFramePr>
          <p:nvPr>
            <p:extLst>
              <p:ext uri="{D42A27DB-BD31-4B8C-83A1-F6EECF244321}">
                <p14:modId xmlns:p14="http://schemas.microsoft.com/office/powerpoint/2010/main" val="480960432"/>
              </p:ext>
            </p:extLst>
          </p:nvPr>
        </p:nvGraphicFramePr>
        <p:xfrm>
          <a:off x="2222500" y="1268760"/>
          <a:ext cx="4699000" cy="4052404"/>
        </p:xfrm>
        <a:graphic>
          <a:graphicData uri="http://schemas.openxmlformats.org/drawingml/2006/table">
            <a:tbl>
              <a:tblPr/>
              <a:tblGrid>
                <a:gridCol w="4318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736600">
                  <a:extLst>
                    <a:ext uri="{9D8B030D-6E8A-4147-A177-3AD203B41FA5}">
                      <a16:colId xmlns:a16="http://schemas.microsoft.com/office/drawing/2014/main" val="20002"/>
                    </a:ext>
                  </a:extLst>
                </a:gridCol>
                <a:gridCol w="1473200">
                  <a:extLst>
                    <a:ext uri="{9D8B030D-6E8A-4147-A177-3AD203B41FA5}">
                      <a16:colId xmlns:a16="http://schemas.microsoft.com/office/drawing/2014/main" val="20003"/>
                    </a:ext>
                  </a:extLst>
                </a:gridCol>
              </a:tblGrid>
              <a:tr h="577399">
                <a:tc>
                  <a:txBody>
                    <a:bodyPr/>
                    <a:lstStyle/>
                    <a:p>
                      <a:pPr algn="ctr" fontAlgn="ctr"/>
                      <a:r>
                        <a:rPr lang="pt-BR" sz="1100" b="1" i="0" u="none" strike="noStrike">
                          <a:solidFill>
                            <a:srgbClr val="3F3F3F"/>
                          </a:solidFill>
                          <a:effectLst/>
                          <a:latin typeface="Calibri" panose="020F0502020204030204" pitchFamily="34" charset="0"/>
                        </a:rPr>
                        <a:t>Rank</a:t>
                      </a:r>
                    </a:p>
                  </a:txBody>
                  <a:tcPr marL="7620" marR="7620" marT="7621" marB="0" anchor="ctr">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ctr"/>
                      <a:r>
                        <a:rPr lang="pt-BR" sz="1100" b="1" i="0" u="none" strike="noStrike">
                          <a:solidFill>
                            <a:srgbClr val="3F3F3F"/>
                          </a:solidFill>
                          <a:effectLst/>
                          <a:latin typeface="Calibri" panose="020F0502020204030204" pitchFamily="34" charset="0"/>
                        </a:rPr>
                        <a:t>Companhia</a:t>
                      </a:r>
                    </a:p>
                  </a:txBody>
                  <a:tcPr marL="7620" marR="7620" marT="7621" marB="0" anchor="ctr">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ctr"/>
                      <a:r>
                        <a:rPr lang="pt-BR" sz="1100" b="1" i="0" u="none" strike="noStrike">
                          <a:solidFill>
                            <a:srgbClr val="3F3F3F"/>
                          </a:solidFill>
                          <a:effectLst/>
                          <a:latin typeface="Calibri" panose="020F0502020204030204" pitchFamily="34" charset="0"/>
                        </a:rPr>
                        <a:t>Prêmio de resseguro</a:t>
                      </a:r>
                    </a:p>
                  </a:txBody>
                  <a:tcPr marL="7620" marR="7620" marT="7621" marB="0" anchor="ctr">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tc>
                  <a:txBody>
                    <a:bodyPr/>
                    <a:lstStyle/>
                    <a:p>
                      <a:pPr algn="ctr" fontAlgn="ctr"/>
                      <a:r>
                        <a:rPr lang="pt-BR" sz="1100" b="1" i="0" u="none" strike="noStrike">
                          <a:solidFill>
                            <a:srgbClr val="3F3F3F"/>
                          </a:solidFill>
                          <a:effectLst/>
                          <a:latin typeface="Calibri" panose="020F0502020204030204" pitchFamily="34" charset="0"/>
                        </a:rPr>
                        <a:t>País</a:t>
                      </a:r>
                    </a:p>
                  </a:txBody>
                  <a:tcPr marL="7620" marR="7620" marT="7621" marB="0" anchor="ctr">
                    <a:lnL w="6350" cap="flat" cmpd="sng" algn="ctr">
                      <a:solidFill>
                        <a:srgbClr val="3F3F3F"/>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182895">
                <a:tc>
                  <a:txBody>
                    <a:bodyPr/>
                    <a:lstStyle/>
                    <a:p>
                      <a:pPr algn="l" fontAlgn="b"/>
                      <a:r>
                        <a:rPr lang="pt-BR" sz="1100" b="0" i="0" u="none" strike="noStrike" dirty="0">
                          <a:solidFill>
                            <a:srgbClr val="000000"/>
                          </a:solidFill>
                          <a:effectLst/>
                          <a:latin typeface="Calibri" panose="020F0502020204030204" pitchFamily="34" charset="0"/>
                        </a:rPr>
                        <a:t>1</a:t>
                      </a:r>
                    </a:p>
                  </a:txBody>
                  <a:tcPr marL="7620" marR="7620" marT="7621" marB="0" anchor="b">
                    <a:lnL>
                      <a:noFill/>
                    </a:lnL>
                    <a:lnR>
                      <a:noFill/>
                    </a:lnR>
                    <a:lnT w="6350" cap="flat" cmpd="sng" algn="ctr">
                      <a:solidFill>
                        <a:srgbClr val="3F3F3F"/>
                      </a:solidFill>
                      <a:prstDash val="solid"/>
                      <a:round/>
                      <a:headEnd type="none" w="med" len="med"/>
                      <a:tailEnd type="none" w="med" len="med"/>
                    </a:lnT>
                    <a:lnB>
                      <a:noFill/>
                    </a:lnB>
                    <a:solidFill>
                      <a:schemeClr val="bg1"/>
                    </a:solidFill>
                  </a:tcPr>
                </a:tc>
                <a:tc>
                  <a:txBody>
                    <a:bodyPr/>
                    <a:lstStyle/>
                    <a:p>
                      <a:pPr algn="l" fontAlgn="b"/>
                      <a:r>
                        <a:rPr lang="pt-BR" sz="1100" b="0" i="0" u="none" strike="noStrike" dirty="0" err="1">
                          <a:solidFill>
                            <a:srgbClr val="000000"/>
                          </a:solidFill>
                          <a:effectLst/>
                          <a:latin typeface="Calibri" panose="020F0502020204030204" pitchFamily="34" charset="0"/>
                        </a:rPr>
                        <a:t>Swiss</a:t>
                      </a:r>
                      <a:r>
                        <a:rPr lang="pt-BR" sz="1100" b="0" i="0" u="none" strike="noStrike" dirty="0">
                          <a:solidFill>
                            <a:srgbClr val="000000"/>
                          </a:solidFill>
                          <a:effectLst/>
                          <a:latin typeface="Calibri" panose="020F0502020204030204" pitchFamily="34" charset="0"/>
                        </a:rPr>
                        <a:t> Re</a:t>
                      </a:r>
                    </a:p>
                  </a:txBody>
                  <a:tcPr marL="7620" marR="7620" marT="7621" marB="0" anchor="b">
                    <a:lnL>
                      <a:noFill/>
                    </a:lnL>
                    <a:lnR>
                      <a:noFill/>
                    </a:lnR>
                    <a:lnT w="6350" cap="flat" cmpd="sng" algn="ctr">
                      <a:solidFill>
                        <a:srgbClr val="3F3F3F"/>
                      </a:solidFill>
                      <a:prstDash val="solid"/>
                      <a:round/>
                      <a:headEnd type="none" w="med" len="med"/>
                      <a:tailEnd type="none" w="med" len="med"/>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42.2</a:t>
                      </a:r>
                    </a:p>
                  </a:txBody>
                  <a:tcPr marL="7620" marR="7620" marT="7621" marB="0" anchor="b">
                    <a:lnL>
                      <a:noFill/>
                    </a:lnL>
                    <a:lnR>
                      <a:noFill/>
                    </a:lnR>
                    <a:lnT w="6350" cap="flat" cmpd="sng" algn="ctr">
                      <a:solidFill>
                        <a:srgbClr val="3F3F3F"/>
                      </a:solidFill>
                      <a:prstDash val="solid"/>
                      <a:round/>
                      <a:headEnd type="none" w="med" len="med"/>
                      <a:tailEnd type="none" w="med" len="med"/>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Suiça</a:t>
                      </a:r>
                    </a:p>
                  </a:txBody>
                  <a:tcPr marL="7620" marR="7620" marT="7621" marB="0" anchor="b">
                    <a:lnL>
                      <a:noFill/>
                    </a:lnL>
                    <a:lnR>
                      <a:noFill/>
                    </a:lnR>
                    <a:lnT w="6350" cap="flat" cmpd="sng" algn="ctr">
                      <a:solidFill>
                        <a:srgbClr val="3F3F3F"/>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182895">
                <a:tc>
                  <a:txBody>
                    <a:bodyPr/>
                    <a:lstStyle/>
                    <a:p>
                      <a:pPr algn="l" fontAlgn="b"/>
                      <a:r>
                        <a:rPr lang="pt-BR" sz="1100" b="0" i="0" u="none" strike="noStrike">
                          <a:solidFill>
                            <a:srgbClr val="000000"/>
                          </a:solidFill>
                          <a:effectLst/>
                          <a:latin typeface="Calibri" panose="020F0502020204030204" pitchFamily="34" charset="0"/>
                        </a:rPr>
                        <a:t>2</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Munich Re</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37.8</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Alemanha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02"/>
                  </a:ext>
                </a:extLst>
              </a:tr>
              <a:tr h="182895">
                <a:tc>
                  <a:txBody>
                    <a:bodyPr/>
                    <a:lstStyle/>
                    <a:p>
                      <a:pPr algn="l" fontAlgn="b"/>
                      <a:r>
                        <a:rPr lang="pt-BR" sz="1100" b="0" i="0" u="none" strike="noStrike">
                          <a:solidFill>
                            <a:srgbClr val="000000"/>
                          </a:solidFill>
                          <a:effectLst/>
                          <a:latin typeface="Calibri" panose="020F0502020204030204" pitchFamily="34" charset="0"/>
                        </a:rPr>
                        <a:t>3</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Hannover Re</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25.3</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Alemanha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03"/>
                  </a:ext>
                </a:extLst>
              </a:tr>
              <a:tr h="182895">
                <a:tc>
                  <a:txBody>
                    <a:bodyPr/>
                    <a:lstStyle/>
                    <a:p>
                      <a:pPr algn="l" fontAlgn="b"/>
                      <a:r>
                        <a:rPr lang="pt-BR" sz="1100" b="0" i="0" u="none" strike="noStrike">
                          <a:solidFill>
                            <a:srgbClr val="000000"/>
                          </a:solidFill>
                          <a:effectLst/>
                          <a:latin typeface="Calibri" panose="020F0502020204030204" pitchFamily="34" charset="0"/>
                        </a:rPr>
                        <a:t>4</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SCOR SE</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18.3</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França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04"/>
                  </a:ext>
                </a:extLst>
              </a:tr>
              <a:tr h="182895">
                <a:tc>
                  <a:txBody>
                    <a:bodyPr/>
                    <a:lstStyle/>
                    <a:p>
                      <a:pPr algn="l" fontAlgn="b"/>
                      <a:r>
                        <a:rPr lang="pt-BR" sz="1100" b="0" i="0" u="none" strike="noStrike">
                          <a:solidFill>
                            <a:srgbClr val="000000"/>
                          </a:solidFill>
                          <a:effectLst/>
                          <a:latin typeface="Calibri" panose="020F0502020204030204" pitchFamily="34" charset="0"/>
                        </a:rPr>
                        <a:t>5</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Berkshire Hathaway Inc</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16.0</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EUA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05"/>
                  </a:ext>
                </a:extLst>
              </a:tr>
              <a:tr h="182895">
                <a:tc>
                  <a:txBody>
                    <a:bodyPr/>
                    <a:lstStyle/>
                    <a:p>
                      <a:pPr algn="l" fontAlgn="b"/>
                      <a:r>
                        <a:rPr lang="pt-BR" sz="1100" b="0" i="0" u="none" strike="noStrike">
                          <a:solidFill>
                            <a:srgbClr val="000000"/>
                          </a:solidFill>
                          <a:effectLst/>
                          <a:latin typeface="Calibri" panose="020F0502020204030204" pitchFamily="34" charset="0"/>
                        </a:rPr>
                        <a:t>6</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Lloyd´s</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14.9</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Inglaterra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06"/>
                  </a:ext>
                </a:extLst>
              </a:tr>
              <a:tr h="182895">
                <a:tc>
                  <a:txBody>
                    <a:bodyPr/>
                    <a:lstStyle/>
                    <a:p>
                      <a:pPr algn="l" fontAlgn="b"/>
                      <a:r>
                        <a:rPr lang="pt-BR" sz="1100" b="0" i="0" u="none" strike="noStrike">
                          <a:solidFill>
                            <a:srgbClr val="000000"/>
                          </a:solidFill>
                          <a:effectLst/>
                          <a:latin typeface="Calibri" panose="020F0502020204030204" pitchFamily="34" charset="0"/>
                        </a:rPr>
                        <a:t>7</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China Re </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13.1</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China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07"/>
                  </a:ext>
                </a:extLst>
              </a:tr>
              <a:tr h="182895">
                <a:tc>
                  <a:txBody>
                    <a:bodyPr/>
                    <a:lstStyle/>
                    <a:p>
                      <a:pPr algn="l" fontAlgn="b"/>
                      <a:r>
                        <a:rPr lang="pt-BR" sz="1100" b="0" i="0" u="none" strike="noStrike">
                          <a:solidFill>
                            <a:srgbClr val="000000"/>
                          </a:solidFill>
                          <a:effectLst/>
                          <a:latin typeface="Calibri" panose="020F0502020204030204" pitchFamily="34" charset="0"/>
                        </a:rPr>
                        <a:t>8</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err="1">
                          <a:solidFill>
                            <a:srgbClr val="000000"/>
                          </a:solidFill>
                          <a:effectLst/>
                          <a:latin typeface="Calibri" panose="020F0502020204030204" pitchFamily="34" charset="0"/>
                        </a:rPr>
                        <a:t>Reinsurance</a:t>
                      </a:r>
                      <a:r>
                        <a:rPr lang="pt-BR" sz="1100" b="0" i="0" u="none" strike="noStrike" dirty="0">
                          <a:solidFill>
                            <a:srgbClr val="000000"/>
                          </a:solidFill>
                          <a:effectLst/>
                          <a:latin typeface="Calibri" panose="020F0502020204030204" pitchFamily="34" charset="0"/>
                        </a:rPr>
                        <a:t> </a:t>
                      </a:r>
                      <a:r>
                        <a:rPr lang="pt-BR" sz="1100" b="0" i="0" u="none" strike="noStrike" dirty="0" err="1">
                          <a:solidFill>
                            <a:srgbClr val="000000"/>
                          </a:solidFill>
                          <a:effectLst/>
                          <a:latin typeface="Calibri" panose="020F0502020204030204" pitchFamily="34" charset="0"/>
                        </a:rPr>
                        <a:t>Group</a:t>
                      </a:r>
                      <a:r>
                        <a:rPr lang="pt-BR" sz="1100" b="0" i="0" u="none" strike="noStrike" dirty="0">
                          <a:solidFill>
                            <a:srgbClr val="000000"/>
                          </a:solidFill>
                          <a:effectLst/>
                          <a:latin typeface="Calibri" panose="020F0502020204030204" pitchFamily="34" charset="0"/>
                        </a:rPr>
                        <a:t> of America</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12.1</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EUA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08"/>
                  </a:ext>
                </a:extLst>
              </a:tr>
              <a:tr h="182895">
                <a:tc>
                  <a:txBody>
                    <a:bodyPr/>
                    <a:lstStyle/>
                    <a:p>
                      <a:pPr algn="l" fontAlgn="b"/>
                      <a:r>
                        <a:rPr lang="pt-BR" sz="1100" b="0" i="0" u="none" strike="noStrike">
                          <a:solidFill>
                            <a:srgbClr val="000000"/>
                          </a:solidFill>
                          <a:effectLst/>
                          <a:latin typeface="Calibri" panose="020F0502020204030204" pitchFamily="34" charset="0"/>
                        </a:rPr>
                        <a:t>9</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Great West Lifeco</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14.1</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Canada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09"/>
                  </a:ext>
                </a:extLst>
              </a:tr>
              <a:tr h="182895">
                <a:tc>
                  <a:txBody>
                    <a:bodyPr/>
                    <a:lstStyle/>
                    <a:p>
                      <a:pPr algn="l" fontAlgn="b"/>
                      <a:r>
                        <a:rPr lang="pt-BR" sz="1100" b="0" i="0" u="none" strike="noStrike">
                          <a:solidFill>
                            <a:srgbClr val="000000"/>
                          </a:solidFill>
                          <a:effectLst/>
                          <a:latin typeface="Calibri" panose="020F0502020204030204" pitchFamily="34" charset="0"/>
                        </a:rPr>
                        <a:t>10</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Partner Re</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7.2</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Suiça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0"/>
                  </a:ext>
                </a:extLst>
              </a:tr>
              <a:tr h="182895">
                <a:tc>
                  <a:txBody>
                    <a:bodyPr/>
                    <a:lstStyle/>
                    <a:p>
                      <a:pPr algn="l" fontAlgn="b"/>
                      <a:endParaRPr lang="pt-BR" sz="1100" b="0"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tc>
                  <a:txBody>
                    <a:bodyPr/>
                    <a:lstStyle/>
                    <a:p>
                      <a:pPr algn="r" fontAlgn="b"/>
                      <a:r>
                        <a:rPr lang="pt-BR" sz="1100" b="1" i="0" u="none" strike="noStrike">
                          <a:solidFill>
                            <a:srgbClr val="000000"/>
                          </a:solidFill>
                          <a:effectLst/>
                          <a:latin typeface="Calibri" panose="020F0502020204030204" pitchFamily="34" charset="0"/>
                        </a:rPr>
                        <a:t>10 Maiores</a:t>
                      </a:r>
                    </a:p>
                  </a:txBody>
                  <a:tcPr marL="7620" marR="7620" marT="7621" marB="0" anchor="b">
                    <a:lnL>
                      <a:noFill/>
                    </a:lnL>
                    <a:lnR>
                      <a:noFill/>
                    </a:lnR>
                    <a:lnT>
                      <a:noFill/>
                    </a:lnT>
                    <a:lnB>
                      <a:noFill/>
                    </a:lnB>
                    <a:solidFill>
                      <a:schemeClr val="bg1"/>
                    </a:solidFill>
                  </a:tcPr>
                </a:tc>
                <a:tc>
                  <a:txBody>
                    <a:bodyPr/>
                    <a:lstStyle/>
                    <a:p>
                      <a:pPr algn="l" fontAlgn="b"/>
                      <a:r>
                        <a:rPr lang="pt-BR" sz="1100" b="1" i="0" u="none" strike="noStrike">
                          <a:solidFill>
                            <a:srgbClr val="000000"/>
                          </a:solidFill>
                          <a:effectLst/>
                          <a:latin typeface="Calibri" panose="020F0502020204030204" pitchFamily="34" charset="0"/>
                        </a:rPr>
                        <a:t>201</a:t>
                      </a:r>
                    </a:p>
                  </a:txBody>
                  <a:tcPr marL="7620" marR="7620" marT="7621" marB="0" anchor="b">
                    <a:lnL>
                      <a:noFill/>
                    </a:lnL>
                    <a:lnR>
                      <a:noFill/>
                    </a:lnR>
                    <a:lnT>
                      <a:noFill/>
                    </a:lnT>
                    <a:lnB>
                      <a:noFill/>
                    </a:lnB>
                    <a:solidFill>
                      <a:schemeClr val="bg1"/>
                    </a:solidFill>
                  </a:tcPr>
                </a:tc>
                <a:tc>
                  <a:txBody>
                    <a:bodyPr/>
                    <a:lstStyle/>
                    <a:p>
                      <a:pPr algn="l" fontAlgn="b"/>
                      <a:endParaRPr lang="pt-BR" sz="1100" b="0" i="0" u="none" strike="noStrike" dirty="0">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1"/>
                  </a:ext>
                </a:extLst>
              </a:tr>
              <a:tr h="182895">
                <a:tc>
                  <a:txBody>
                    <a:bodyPr/>
                    <a:lstStyle/>
                    <a:p>
                      <a:pPr algn="l" fontAlgn="b"/>
                      <a:endParaRPr lang="pt-BR" sz="1100" b="0"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tc>
                  <a:txBody>
                    <a:bodyPr/>
                    <a:lstStyle/>
                    <a:p>
                      <a:pPr algn="r" fontAlgn="b"/>
                      <a:r>
                        <a:rPr lang="pt-BR" sz="1100" b="1" i="0" u="none" strike="noStrike">
                          <a:solidFill>
                            <a:srgbClr val="000000"/>
                          </a:solidFill>
                          <a:effectLst/>
                          <a:latin typeface="Calibri" panose="020F0502020204030204" pitchFamily="34" charset="0"/>
                        </a:rPr>
                        <a:t>50 Maiores</a:t>
                      </a:r>
                    </a:p>
                  </a:txBody>
                  <a:tcPr marL="7620" marR="7620" marT="7621" marB="0" anchor="b">
                    <a:lnL>
                      <a:noFill/>
                    </a:lnL>
                    <a:lnR>
                      <a:noFill/>
                    </a:lnR>
                    <a:lnT>
                      <a:noFill/>
                    </a:lnT>
                    <a:lnB>
                      <a:noFill/>
                    </a:lnB>
                    <a:solidFill>
                      <a:schemeClr val="bg1"/>
                    </a:solidFill>
                  </a:tcPr>
                </a:tc>
                <a:tc>
                  <a:txBody>
                    <a:bodyPr/>
                    <a:lstStyle/>
                    <a:p>
                      <a:pPr algn="l" fontAlgn="b"/>
                      <a:r>
                        <a:rPr lang="pt-BR" sz="1100" b="1" i="0" u="none" strike="noStrike">
                          <a:solidFill>
                            <a:srgbClr val="FF0000"/>
                          </a:solidFill>
                          <a:effectLst/>
                          <a:latin typeface="Calibri" panose="020F0502020204030204" pitchFamily="34" charset="0"/>
                        </a:rPr>
                        <a:t>286</a:t>
                      </a:r>
                    </a:p>
                  </a:txBody>
                  <a:tcPr marL="7620" marR="7620" marT="7621" marB="0" anchor="b">
                    <a:lnL>
                      <a:noFill/>
                    </a:lnL>
                    <a:lnR>
                      <a:noFill/>
                    </a:lnR>
                    <a:lnT>
                      <a:noFill/>
                    </a:lnT>
                    <a:lnB>
                      <a:noFill/>
                    </a:lnB>
                    <a:solidFill>
                      <a:schemeClr val="bg1"/>
                    </a:solidFill>
                  </a:tcPr>
                </a:tc>
                <a:tc>
                  <a:txBody>
                    <a:bodyPr/>
                    <a:lstStyle/>
                    <a:p>
                      <a:pPr algn="l" fontAlgn="b"/>
                      <a:endParaRPr lang="pt-BR" sz="1100" b="0"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2"/>
                  </a:ext>
                </a:extLst>
              </a:tr>
              <a:tr h="182895">
                <a:tc>
                  <a:txBody>
                    <a:bodyPr/>
                    <a:lstStyle/>
                    <a:p>
                      <a:pPr algn="l" fontAlgn="b"/>
                      <a:endParaRPr lang="pt-BR" sz="1100" b="0"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tc>
                  <a:txBody>
                    <a:bodyPr/>
                    <a:lstStyle/>
                    <a:p>
                      <a:pPr algn="r" fontAlgn="b"/>
                      <a:endParaRPr lang="pt-BR" sz="1100" b="1"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tc>
                  <a:txBody>
                    <a:bodyPr/>
                    <a:lstStyle/>
                    <a:p>
                      <a:pPr algn="l" fontAlgn="b"/>
                      <a:endParaRPr lang="pt-BR" sz="1100" b="0"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tc>
                  <a:txBody>
                    <a:bodyPr/>
                    <a:lstStyle/>
                    <a:p>
                      <a:pPr algn="l" fontAlgn="b"/>
                      <a:endParaRPr lang="pt-BR" sz="1100" b="0" i="0" u="none" strike="noStrike" dirty="0">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3"/>
                  </a:ext>
                </a:extLst>
              </a:tr>
              <a:tr h="182895">
                <a:tc>
                  <a:txBody>
                    <a:bodyPr/>
                    <a:lstStyle/>
                    <a:p>
                      <a:pPr algn="l" fontAlgn="b"/>
                      <a:r>
                        <a:rPr lang="pt-BR" sz="1100" b="0" i="0" u="none" strike="noStrike">
                          <a:solidFill>
                            <a:srgbClr val="000000"/>
                          </a:solidFill>
                          <a:effectLst/>
                          <a:latin typeface="Calibri" panose="020F0502020204030204" pitchFamily="34" charset="0"/>
                        </a:rPr>
                        <a:t>11</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Koren Re</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6.9</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Coreia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4"/>
                  </a:ext>
                </a:extLst>
              </a:tr>
              <a:tr h="182895">
                <a:tc>
                  <a:txBody>
                    <a:bodyPr/>
                    <a:lstStyle/>
                    <a:p>
                      <a:pPr algn="l" fontAlgn="b"/>
                      <a:r>
                        <a:rPr lang="pt-BR" sz="1100" b="0" i="0" u="none" strike="noStrike">
                          <a:solidFill>
                            <a:srgbClr val="000000"/>
                          </a:solidFill>
                          <a:effectLst/>
                          <a:latin typeface="Calibri" panose="020F0502020204030204" pitchFamily="34" charset="0"/>
                        </a:rPr>
                        <a:t>12</a:t>
                      </a:r>
                    </a:p>
                  </a:txBody>
                  <a:tcPr marL="7620" marR="7620" marT="7621" marB="0" anchor="b">
                    <a:lnL>
                      <a:noFill/>
                    </a:lnL>
                    <a:lnR>
                      <a:noFill/>
                    </a:lnR>
                    <a:lnT>
                      <a:noFill/>
                    </a:lnT>
                    <a:lnB>
                      <a:noFill/>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General Insurance Corp of India</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6.8</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err="1">
                          <a:solidFill>
                            <a:srgbClr val="000000"/>
                          </a:solidFill>
                          <a:effectLst/>
                          <a:latin typeface="Calibri" panose="020F0502020204030204" pitchFamily="34" charset="0"/>
                        </a:rPr>
                        <a:t>India</a:t>
                      </a:r>
                      <a:endParaRPr lang="pt-BR" sz="1100" b="0" i="0" u="none" strike="noStrike" dirty="0">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5"/>
                  </a:ext>
                </a:extLst>
              </a:tr>
              <a:tr h="182895">
                <a:tc>
                  <a:txBody>
                    <a:bodyPr/>
                    <a:lstStyle/>
                    <a:p>
                      <a:pPr algn="l" fontAlgn="b"/>
                      <a:r>
                        <a:rPr lang="pt-BR" sz="1100" b="0" i="0" u="none" strike="noStrike">
                          <a:solidFill>
                            <a:srgbClr val="000000"/>
                          </a:solidFill>
                          <a:effectLst/>
                          <a:latin typeface="Calibri" panose="020F0502020204030204" pitchFamily="34" charset="0"/>
                        </a:rPr>
                        <a:t>13</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Everest Re</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6.3</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Bermuda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6"/>
                  </a:ext>
                </a:extLst>
              </a:tr>
              <a:tr h="182895">
                <a:tc>
                  <a:txBody>
                    <a:bodyPr/>
                    <a:lstStyle/>
                    <a:p>
                      <a:pPr algn="l" fontAlgn="b"/>
                      <a:r>
                        <a:rPr lang="pt-BR" sz="1100" b="0" i="0" u="none" strike="noStrike">
                          <a:solidFill>
                            <a:srgbClr val="000000"/>
                          </a:solidFill>
                          <a:effectLst/>
                          <a:latin typeface="Calibri" panose="020F0502020204030204" pitchFamily="34" charset="0"/>
                        </a:rPr>
                        <a:t>14</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XL Bermuda</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5.0</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Bermuda</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7"/>
                  </a:ext>
                </a:extLst>
              </a:tr>
              <a:tr h="182895">
                <a:tc>
                  <a:txBody>
                    <a:bodyPr/>
                    <a:lstStyle/>
                    <a:p>
                      <a:pPr algn="l" fontAlgn="b"/>
                      <a:endParaRPr lang="pt-BR" sz="1100" b="0"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tc>
                  <a:txBody>
                    <a:bodyPr/>
                    <a:lstStyle/>
                    <a:p>
                      <a:pPr algn="l" fontAlgn="b"/>
                      <a:endParaRPr lang="pt-BR" sz="1100" b="0"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tc>
                  <a:txBody>
                    <a:bodyPr/>
                    <a:lstStyle/>
                    <a:p>
                      <a:pPr algn="l" fontAlgn="b"/>
                      <a:endParaRPr lang="pt-BR" sz="1100" b="0" i="0" u="none" strike="noStrike">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tc>
                  <a:txBody>
                    <a:bodyPr/>
                    <a:lstStyle/>
                    <a:p>
                      <a:pPr algn="l" fontAlgn="b"/>
                      <a:endParaRPr lang="pt-BR" sz="1100" b="0" i="0" u="none" strike="noStrike" dirty="0">
                        <a:solidFill>
                          <a:srgbClr val="000000"/>
                        </a:solidFill>
                        <a:effectLst/>
                        <a:latin typeface="Calibri" panose="020F0502020204030204" pitchFamily="34" charset="0"/>
                      </a:endParaRP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8"/>
                  </a:ext>
                </a:extLst>
              </a:tr>
              <a:tr h="182895">
                <a:tc>
                  <a:txBody>
                    <a:bodyPr/>
                    <a:lstStyle/>
                    <a:p>
                      <a:pPr algn="l" fontAlgn="b"/>
                      <a:r>
                        <a:rPr lang="pt-BR" sz="1100" b="0" i="0" u="none" strike="noStrike">
                          <a:solidFill>
                            <a:srgbClr val="000000"/>
                          </a:solidFill>
                          <a:effectLst/>
                          <a:latin typeface="Calibri" panose="020F0502020204030204" pitchFamily="34" charset="0"/>
                        </a:rPr>
                        <a:t>25</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IRB Brasil Re</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a:solidFill>
                            <a:srgbClr val="000000"/>
                          </a:solidFill>
                          <a:effectLst/>
                          <a:latin typeface="Calibri" panose="020F0502020204030204" pitchFamily="34" charset="0"/>
                        </a:rPr>
                        <a:t>2.1</a:t>
                      </a:r>
                    </a:p>
                  </a:txBody>
                  <a:tcPr marL="7620" marR="7620" marT="7621" marB="0" anchor="b">
                    <a:lnL>
                      <a:noFill/>
                    </a:lnL>
                    <a:lnR>
                      <a:noFill/>
                    </a:lnR>
                    <a:lnT>
                      <a:noFill/>
                    </a:lnT>
                    <a:lnB>
                      <a:noFill/>
                    </a:lnB>
                    <a:solidFill>
                      <a:schemeClr val="bg1"/>
                    </a:solidFill>
                  </a:tcPr>
                </a:tc>
                <a:tc>
                  <a:txBody>
                    <a:bodyPr/>
                    <a:lstStyle/>
                    <a:p>
                      <a:pPr algn="l" fontAlgn="b"/>
                      <a:r>
                        <a:rPr lang="pt-BR" sz="1100" b="0" i="0" u="none" strike="noStrike" dirty="0">
                          <a:solidFill>
                            <a:srgbClr val="000000"/>
                          </a:solidFill>
                          <a:effectLst/>
                          <a:latin typeface="Calibri" panose="020F0502020204030204" pitchFamily="34" charset="0"/>
                        </a:rPr>
                        <a:t>Brasil</a:t>
                      </a:r>
                    </a:p>
                  </a:txBody>
                  <a:tcPr marL="7620" marR="7620" marT="7621" marB="0" anchor="b">
                    <a:lnL>
                      <a:noFill/>
                    </a:lnL>
                    <a:lnR>
                      <a:noFill/>
                    </a:lnR>
                    <a:lnT>
                      <a:noFill/>
                    </a:lnT>
                    <a:lnB>
                      <a:noFill/>
                    </a:lnB>
                    <a:solidFill>
                      <a:schemeClr val="bg1"/>
                    </a:solidFill>
                  </a:tcPr>
                </a:tc>
                <a:extLst>
                  <a:ext uri="{0D108BD9-81ED-4DB2-BD59-A6C34878D82A}">
                    <a16:rowId xmlns:a16="http://schemas.microsoft.com/office/drawing/2014/main" val="10019"/>
                  </a:ext>
                </a:extLst>
              </a:tr>
            </a:tbl>
          </a:graphicData>
        </a:graphic>
      </p:graphicFrame>
      <p:sp>
        <p:nvSpPr>
          <p:cNvPr id="78940" name="CaixaDeTexto 4">
            <a:extLst>
              <a:ext uri="{FF2B5EF4-FFF2-40B4-BE49-F238E27FC236}">
                <a16:creationId xmlns:a16="http://schemas.microsoft.com/office/drawing/2014/main" id="{FDE66241-8B47-4673-AD68-45313531FB7D}"/>
              </a:ext>
            </a:extLst>
          </p:cNvPr>
          <p:cNvSpPr txBox="1">
            <a:spLocks noChangeArrowheads="1"/>
          </p:cNvSpPr>
          <p:nvPr/>
        </p:nvSpPr>
        <p:spPr bwMode="auto">
          <a:xfrm>
            <a:off x="1187624" y="5733256"/>
            <a:ext cx="43204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200" dirty="0">
                <a:solidFill>
                  <a:srgbClr val="000000"/>
                </a:solidFill>
                <a:latin typeface="Calibri" panose="020F0502020204030204" pitchFamily="34" charset="0"/>
              </a:rPr>
              <a:t>Fonte: A.M. Best</a:t>
            </a:r>
          </a:p>
          <a:p>
            <a:pPr eaLnBrk="1" hangingPunct="1"/>
            <a:r>
              <a:rPr lang="en-US" altLang="pt-BR" sz="1200" dirty="0">
                <a:solidFill>
                  <a:srgbClr val="000000"/>
                </a:solidFill>
                <a:latin typeface="Calibri" panose="020F0502020204030204" pitchFamily="34" charset="0"/>
              </a:rPr>
              <a:t>Best’s Review – A.M. Best’s Monthly Insurance Magazine September </a:t>
            </a:r>
            <a:r>
              <a:rPr lang="pt-BR" altLang="pt-BR" sz="1200" dirty="0">
                <a:solidFill>
                  <a:srgbClr val="000000"/>
                </a:solidFill>
                <a:latin typeface="Calibri" panose="020F0502020204030204" pitchFamily="34" charset="0"/>
              </a:rPr>
              <a:t>2020</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95D69F47-3623-23AB-040D-63BDA18E6294}"/>
              </a:ext>
            </a:extLst>
          </p:cNvPr>
          <p:cNvSpPr>
            <a:spLocks noGrp="1" noChangeArrowheads="1"/>
          </p:cNvSpPr>
          <p:nvPr>
            <p:ph type="body" idx="1"/>
          </p:nvPr>
        </p:nvSpPr>
        <p:spPr>
          <a:xfrm>
            <a:off x="611560" y="764704"/>
            <a:ext cx="7846640" cy="5112568"/>
          </a:xfrm>
          <a:noFill/>
        </p:spPr>
        <p:txBody>
          <a:bodyPr lIns="92075" tIns="46038" rIns="92075" bIns="46038"/>
          <a:lstStyle/>
          <a:p>
            <a:pPr algn="ctr">
              <a:lnSpc>
                <a:spcPct val="80000"/>
              </a:lnSpc>
              <a:buFontTx/>
              <a:buNone/>
            </a:pPr>
            <a:r>
              <a:rPr lang="pt-BR" altLang="pt-BR" sz="2400" b="1" dirty="0">
                <a:solidFill>
                  <a:srgbClr val="C00000"/>
                </a:solidFill>
              </a:rPr>
              <a:t>Seguro – Bases Técnicas</a:t>
            </a:r>
          </a:p>
          <a:p>
            <a:pPr algn="ctr">
              <a:lnSpc>
                <a:spcPct val="80000"/>
              </a:lnSpc>
              <a:buFontTx/>
              <a:buNone/>
            </a:pPr>
            <a:endParaRPr lang="pt-BR" altLang="pt-BR" sz="500" dirty="0"/>
          </a:p>
          <a:p>
            <a:pPr>
              <a:buFontTx/>
              <a:buNone/>
            </a:pPr>
            <a:r>
              <a:rPr lang="pt-BR" altLang="pt-BR" sz="1000" dirty="0"/>
              <a:t>	</a:t>
            </a:r>
          </a:p>
          <a:p>
            <a:pPr>
              <a:buFontTx/>
              <a:buNone/>
            </a:pPr>
            <a:r>
              <a:rPr lang="pt-BR" altLang="pt-BR" sz="1000" dirty="0"/>
              <a:t>	</a:t>
            </a:r>
            <a:r>
              <a:rPr lang="pt-BR" altLang="pt-BR" sz="1800" b="1" dirty="0">
                <a:solidFill>
                  <a:schemeClr val="accent2"/>
                </a:solidFill>
              </a:rPr>
              <a:t>Previsão</a:t>
            </a:r>
            <a:r>
              <a:rPr lang="pt-BR" altLang="pt-BR" sz="1800" dirty="0">
                <a:solidFill>
                  <a:schemeClr val="tx1"/>
                </a:solidFill>
              </a:rPr>
              <a:t>: em dada região geográfica, irão incendiar-se 3 de cada 1000 prédios.</a:t>
            </a:r>
          </a:p>
          <a:p>
            <a:pPr>
              <a:lnSpc>
                <a:spcPct val="80000"/>
              </a:lnSpc>
              <a:buFontTx/>
              <a:buNone/>
            </a:pPr>
            <a:endParaRPr lang="pt-BR" altLang="pt-BR" sz="1800" dirty="0"/>
          </a:p>
          <a:p>
            <a:pPr>
              <a:lnSpc>
                <a:spcPct val="80000"/>
              </a:lnSpc>
              <a:buFontTx/>
              <a:buNone/>
            </a:pPr>
            <a:r>
              <a:rPr lang="pt-BR" altLang="pt-BR" sz="1800" dirty="0"/>
              <a:t>	</a:t>
            </a:r>
            <a:r>
              <a:rPr lang="pt-BR" altLang="pt-BR" sz="1800" b="1" dirty="0">
                <a:solidFill>
                  <a:schemeClr val="accent2"/>
                </a:solidFill>
              </a:rPr>
              <a:t>Condições</a:t>
            </a:r>
            <a:r>
              <a:rPr lang="pt-BR" altLang="pt-BR" sz="1800" dirty="0">
                <a:solidFill>
                  <a:schemeClr val="tx1"/>
                </a:solidFill>
              </a:rPr>
              <a:t>:</a:t>
            </a:r>
          </a:p>
          <a:p>
            <a:pPr>
              <a:lnSpc>
                <a:spcPct val="80000"/>
              </a:lnSpc>
              <a:buFontTx/>
              <a:buNone/>
            </a:pPr>
            <a:endParaRPr lang="pt-BR" altLang="pt-BR" sz="1800" dirty="0">
              <a:solidFill>
                <a:schemeClr val="tx1"/>
              </a:solidFill>
            </a:endParaRPr>
          </a:p>
          <a:p>
            <a:pPr lvl="1">
              <a:lnSpc>
                <a:spcPct val="80000"/>
              </a:lnSpc>
              <a:buFontTx/>
              <a:buNone/>
            </a:pPr>
            <a:r>
              <a:rPr lang="pt-BR" altLang="pt-BR" sz="1800" dirty="0">
                <a:solidFill>
                  <a:schemeClr val="tx1"/>
                </a:solidFill>
              </a:rPr>
              <a:t>• congregação de uma grande população (segurados)</a:t>
            </a:r>
          </a:p>
          <a:p>
            <a:pPr lvl="1">
              <a:lnSpc>
                <a:spcPct val="80000"/>
              </a:lnSpc>
              <a:buFontTx/>
              <a:buNone/>
            </a:pPr>
            <a:r>
              <a:rPr lang="pt-BR" altLang="pt-BR" sz="1800" dirty="0">
                <a:solidFill>
                  <a:schemeClr val="tx1"/>
                </a:solidFill>
              </a:rPr>
              <a:t>• prazo para o seguro suficientemente longo (um ano)</a:t>
            </a:r>
          </a:p>
          <a:p>
            <a:pPr lvl="1">
              <a:lnSpc>
                <a:spcPct val="80000"/>
              </a:lnSpc>
              <a:buFontTx/>
              <a:buNone/>
            </a:pPr>
            <a:r>
              <a:rPr lang="pt-BR" altLang="pt-BR" sz="1800" dirty="0">
                <a:solidFill>
                  <a:schemeClr val="tx1"/>
                </a:solidFill>
              </a:rPr>
              <a:t>• obtenção de valores em risco homogêneos (entre $ 50 e $ 100 mil)</a:t>
            </a:r>
          </a:p>
          <a:p>
            <a:pPr lvl="1">
              <a:lnSpc>
                <a:spcPct val="80000"/>
              </a:lnSpc>
              <a:buFontTx/>
              <a:buNone/>
            </a:pPr>
            <a:r>
              <a:rPr lang="pt-BR" altLang="pt-BR" sz="1800" dirty="0">
                <a:solidFill>
                  <a:schemeClr val="tx1"/>
                </a:solidFill>
              </a:rPr>
              <a:t>• homogeneidade quantos aos bens (mobiliário residencial)</a:t>
            </a:r>
          </a:p>
          <a:p>
            <a:pPr lvl="1">
              <a:lnSpc>
                <a:spcPct val="80000"/>
              </a:lnSpc>
              <a:buFontTx/>
              <a:buNone/>
            </a:pPr>
            <a:r>
              <a:rPr lang="pt-BR" altLang="pt-BR" sz="1800" dirty="0">
                <a:solidFill>
                  <a:schemeClr val="tx1"/>
                </a:solidFill>
              </a:rPr>
              <a:t>• identificação de um risco específico (incêndio ou roubo)</a:t>
            </a:r>
          </a:p>
          <a:p>
            <a:pPr lvl="1">
              <a:lnSpc>
                <a:spcPct val="80000"/>
              </a:lnSpc>
              <a:buFontTx/>
              <a:buNone/>
            </a:pPr>
            <a:r>
              <a:rPr lang="pt-BR" altLang="pt-BR" sz="1800" dirty="0">
                <a:solidFill>
                  <a:schemeClr val="tx1"/>
                </a:solidFill>
              </a:rPr>
              <a:t>• dispersão física do risco (em cidades diversas)</a:t>
            </a:r>
          </a:p>
          <a:p>
            <a:pPr lvl="1">
              <a:lnSpc>
                <a:spcPct val="80000"/>
              </a:lnSpc>
              <a:buFontTx/>
              <a:buNone/>
            </a:pPr>
            <a:endParaRPr lang="pt-BR" altLang="pt-BR" sz="1800" dirty="0"/>
          </a:p>
          <a:p>
            <a:pPr lvl="1">
              <a:lnSpc>
                <a:spcPct val="80000"/>
              </a:lnSpc>
              <a:buFontTx/>
              <a:buNone/>
            </a:pPr>
            <a:r>
              <a:rPr lang="pt-BR" altLang="pt-BR" sz="1800" dirty="0">
                <a:solidFill>
                  <a:schemeClr val="accent1"/>
                </a:solidFill>
              </a:rPr>
              <a:t>	</a:t>
            </a:r>
            <a:r>
              <a:rPr lang="pt-BR" altLang="pt-BR" sz="1800" b="1" dirty="0">
                <a:solidFill>
                  <a:schemeClr val="accent2"/>
                </a:solidFill>
              </a:rPr>
              <a:t>Essas condições devem, ainda, coincidir com o agrupamento de dados recolhidos pela experiência estatística história</a:t>
            </a:r>
          </a:p>
          <a:p>
            <a:pPr lvl="1">
              <a:lnSpc>
                <a:spcPct val="80000"/>
              </a:lnSpc>
              <a:buFontTx/>
              <a:buNone/>
            </a:pPr>
            <a:endParaRPr lang="pt-BR" altLang="pt-BR" sz="1200" b="1" dirty="0">
              <a:solidFill>
                <a:schemeClr val="accent2"/>
              </a:solidFill>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899" name="Imagem 3">
            <a:extLst>
              <a:ext uri="{FF2B5EF4-FFF2-40B4-BE49-F238E27FC236}">
                <a16:creationId xmlns:a16="http://schemas.microsoft.com/office/drawing/2014/main" id="{732A6BC2-BEFF-4532-17D0-ADC4D9654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237" y="1858962"/>
            <a:ext cx="24225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a:extLst>
              <a:ext uri="{FF2B5EF4-FFF2-40B4-BE49-F238E27FC236}">
                <a16:creationId xmlns:a16="http://schemas.microsoft.com/office/drawing/2014/main" id="{9EB72ED4-C90C-7636-63D1-5A9A146FD6BE}"/>
              </a:ext>
            </a:extLst>
          </p:cNvPr>
          <p:cNvSpPr txBox="1"/>
          <p:nvPr/>
        </p:nvSpPr>
        <p:spPr>
          <a:xfrm>
            <a:off x="4355977" y="1808476"/>
            <a:ext cx="3591050" cy="1777410"/>
          </a:xfrm>
          <a:prstGeom prst="rect">
            <a:avLst/>
          </a:prstGeom>
          <a:noFill/>
        </p:spPr>
        <p:txBody>
          <a:bodyPr wrap="square">
            <a:spAutoFit/>
          </a:bodyPr>
          <a:lstStyle/>
          <a:p>
            <a:pPr marL="214313" indent="-214313" defTabSz="685800" eaLnBrk="1" fontAlgn="auto" hangingPunct="1">
              <a:spcBef>
                <a:spcPts val="0"/>
              </a:spcBef>
              <a:spcAft>
                <a:spcPts val="0"/>
              </a:spcAft>
              <a:buFont typeface="Wingdings" panose="05000000000000000000" pitchFamily="2" charset="2"/>
              <a:buChar char="§"/>
              <a:defRPr/>
            </a:pPr>
            <a:r>
              <a:rPr lang="pt-BR" sz="1600" dirty="0">
                <a:solidFill>
                  <a:prstClr val="black"/>
                </a:solidFill>
                <a:latin typeface="Calibri" panose="020F0502020204030204"/>
              </a:rPr>
              <a:t>Possui mais de 300 anos de existência – </a:t>
            </a:r>
            <a:r>
              <a:rPr lang="pt-BR" sz="1600" i="1" dirty="0">
                <a:solidFill>
                  <a:prstClr val="black"/>
                </a:solidFill>
                <a:latin typeface="Calibri" panose="020F0502020204030204"/>
              </a:rPr>
              <a:t>Edward Lloyd’s coffee house</a:t>
            </a:r>
          </a:p>
          <a:p>
            <a:pPr marL="214313" indent="-214313" defTabSz="685800" eaLnBrk="1" fontAlgn="auto" hangingPunct="1">
              <a:spcBef>
                <a:spcPts val="0"/>
              </a:spcBef>
              <a:spcAft>
                <a:spcPts val="0"/>
              </a:spcAft>
              <a:buFont typeface="Wingdings" panose="05000000000000000000" pitchFamily="2" charset="2"/>
              <a:buChar char="§"/>
              <a:defRPr/>
            </a:pPr>
            <a:r>
              <a:rPr lang="pt-BR" sz="1600" dirty="0">
                <a:solidFill>
                  <a:prstClr val="black"/>
                </a:solidFill>
                <a:latin typeface="Calibri" panose="020F0502020204030204"/>
              </a:rPr>
              <a:t>Mais de 80 sindicatos</a:t>
            </a:r>
          </a:p>
          <a:p>
            <a:pPr marL="214313" indent="-214313" defTabSz="685800" eaLnBrk="1" fontAlgn="auto" hangingPunct="1">
              <a:spcBef>
                <a:spcPts val="0"/>
              </a:spcBef>
              <a:spcAft>
                <a:spcPts val="0"/>
              </a:spcAft>
              <a:buFont typeface="Wingdings" panose="05000000000000000000" pitchFamily="2" charset="2"/>
              <a:buChar char="§"/>
              <a:defRPr/>
            </a:pPr>
            <a:r>
              <a:rPr lang="pt-BR" sz="1600" dirty="0">
                <a:solidFill>
                  <a:prstClr val="black"/>
                </a:solidFill>
                <a:latin typeface="Calibri" panose="020F0502020204030204"/>
              </a:rPr>
              <a:t>Cerca de 800 colaboradores</a:t>
            </a:r>
          </a:p>
          <a:p>
            <a:pPr marL="214313" indent="-214313" defTabSz="685800" eaLnBrk="1" fontAlgn="auto" hangingPunct="1">
              <a:spcBef>
                <a:spcPts val="0"/>
              </a:spcBef>
              <a:spcAft>
                <a:spcPts val="0"/>
              </a:spcAft>
              <a:buFont typeface="Wingdings" panose="05000000000000000000" pitchFamily="2" charset="2"/>
              <a:buChar char="§"/>
              <a:defRPr/>
            </a:pPr>
            <a:r>
              <a:rPr lang="pt-BR" sz="1600" dirty="0">
                <a:solidFill>
                  <a:prstClr val="black"/>
                </a:solidFill>
                <a:latin typeface="Calibri" panose="020F0502020204030204"/>
              </a:rPr>
              <a:t>Atua em mais de 200 países, principalmente em grandes riscos</a:t>
            </a:r>
          </a:p>
          <a:p>
            <a:pPr marL="214313" indent="-214313" defTabSz="685800" eaLnBrk="1" fontAlgn="auto" hangingPunct="1">
              <a:spcBef>
                <a:spcPts val="0"/>
              </a:spcBef>
              <a:spcAft>
                <a:spcPts val="0"/>
              </a:spcAft>
              <a:buFont typeface="Wingdings" panose="05000000000000000000" pitchFamily="2" charset="2"/>
              <a:buChar char="§"/>
              <a:defRPr/>
            </a:pPr>
            <a:endParaRPr lang="pt-BR" sz="1350" dirty="0">
              <a:solidFill>
                <a:prstClr val="black"/>
              </a:solidFill>
              <a:latin typeface="Calibri" panose="020F0502020204030204"/>
            </a:endParaRPr>
          </a:p>
        </p:txBody>
      </p:sp>
      <p:sp>
        <p:nvSpPr>
          <p:cNvPr id="6" name="CaixaDeTexto 5">
            <a:extLst>
              <a:ext uri="{FF2B5EF4-FFF2-40B4-BE49-F238E27FC236}">
                <a16:creationId xmlns:a16="http://schemas.microsoft.com/office/drawing/2014/main" id="{2A5CCA03-F50E-DC35-558A-375866998587}"/>
              </a:ext>
            </a:extLst>
          </p:cNvPr>
          <p:cNvSpPr txBox="1"/>
          <p:nvPr/>
        </p:nvSpPr>
        <p:spPr>
          <a:xfrm>
            <a:off x="4355977" y="3428999"/>
            <a:ext cx="2614612" cy="307777"/>
          </a:xfrm>
          <a:prstGeom prst="rect">
            <a:avLst/>
          </a:prstGeom>
          <a:noFill/>
        </p:spPr>
        <p:txBody>
          <a:bodyPr>
            <a:spAutoFit/>
          </a:bodyPr>
          <a:lstStyle/>
          <a:p>
            <a:pPr defTabSz="685800" eaLnBrk="1" fontAlgn="auto" hangingPunct="1">
              <a:spcBef>
                <a:spcPts val="0"/>
              </a:spcBef>
              <a:spcAft>
                <a:spcPts val="0"/>
              </a:spcAft>
              <a:defRPr/>
            </a:pPr>
            <a:r>
              <a:rPr lang="pt-BR" sz="1400" dirty="0">
                <a:solidFill>
                  <a:prstClr val="black"/>
                </a:solidFill>
                <a:latin typeface="Calibri" panose="020F0502020204030204"/>
              </a:rPr>
              <a:t>Lloyd’s Chain of Security:</a:t>
            </a:r>
          </a:p>
        </p:txBody>
      </p:sp>
      <p:pic>
        <p:nvPicPr>
          <p:cNvPr id="80902" name="Imagem 6">
            <a:extLst>
              <a:ext uri="{FF2B5EF4-FFF2-40B4-BE49-F238E27FC236}">
                <a16:creationId xmlns:a16="http://schemas.microsoft.com/office/drawing/2014/main" id="{6FC42838-AD57-3C7B-669E-CDBDE44AA7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898" y="3783035"/>
            <a:ext cx="32353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Espaço Reservado para Texto 7">
            <a:extLst>
              <a:ext uri="{FF2B5EF4-FFF2-40B4-BE49-F238E27FC236}">
                <a16:creationId xmlns:a16="http://schemas.microsoft.com/office/drawing/2014/main" id="{87336B7C-C376-BC83-14EE-7E10C7309823}"/>
              </a:ext>
            </a:extLst>
          </p:cNvPr>
          <p:cNvSpPr>
            <a:spLocks noGrp="1" noChangeArrowheads="1"/>
          </p:cNvSpPr>
          <p:nvPr>
            <p:ph type="body" idx="1"/>
          </p:nvPr>
        </p:nvSpPr>
        <p:spPr>
          <a:xfrm>
            <a:off x="757238" y="620688"/>
            <a:ext cx="7772400" cy="424732"/>
          </a:xfrm>
        </p:spPr>
        <p:txBody>
          <a:bodyPr>
            <a:spAutoFit/>
          </a:bodyPr>
          <a:lstStyle/>
          <a:p>
            <a:pPr algn="ctr" eaLnBrk="1" hangingPunct="1">
              <a:lnSpc>
                <a:spcPct val="90000"/>
              </a:lnSpc>
              <a:buFontTx/>
              <a:buNone/>
            </a:pPr>
            <a:r>
              <a:rPr lang="pt-BR" altLang="pt-BR" sz="2400" b="1" dirty="0">
                <a:solidFill>
                  <a:srgbClr val="C00000"/>
                </a:solidFill>
              </a:rPr>
              <a:t>Resseguro: Mercado Internacional</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7" name="Rectangle 3">
            <a:extLst>
              <a:ext uri="{FF2B5EF4-FFF2-40B4-BE49-F238E27FC236}">
                <a16:creationId xmlns:a16="http://schemas.microsoft.com/office/drawing/2014/main" id="{8385367B-CB3A-DCDF-D285-92F02C9C665A}"/>
              </a:ext>
            </a:extLst>
          </p:cNvPr>
          <p:cNvSpPr>
            <a:spLocks noGrp="1" noChangeArrowheads="1"/>
          </p:cNvSpPr>
          <p:nvPr>
            <p:ph type="body" idx="1"/>
          </p:nvPr>
        </p:nvSpPr>
        <p:spPr>
          <a:xfrm>
            <a:off x="685800" y="642937"/>
            <a:ext cx="7772400" cy="5594351"/>
          </a:xfrm>
          <a:noFill/>
        </p:spPr>
        <p:txBody>
          <a:bodyPr lIns="92075" tIns="46038" rIns="92075" bIns="46038"/>
          <a:lstStyle/>
          <a:p>
            <a:pPr algn="ctr" eaLnBrk="1" hangingPunct="1">
              <a:lnSpc>
                <a:spcPct val="90000"/>
              </a:lnSpc>
              <a:buFontTx/>
              <a:buNone/>
            </a:pPr>
            <a:r>
              <a:rPr lang="pt-BR" altLang="pt-BR" sz="2400" b="1" dirty="0">
                <a:solidFill>
                  <a:srgbClr val="C00000"/>
                </a:solidFill>
              </a:rPr>
              <a:t>Resseguro: Mercado Internacional</a:t>
            </a:r>
          </a:p>
          <a:p>
            <a:pPr algn="ctr" eaLnBrk="1" hangingPunct="1">
              <a:lnSpc>
                <a:spcPct val="90000"/>
              </a:lnSpc>
              <a:buFontTx/>
              <a:buNone/>
            </a:pPr>
            <a:endParaRPr lang="pt-BR" altLang="pt-BR" sz="2000" dirty="0">
              <a:solidFill>
                <a:srgbClr val="333399"/>
              </a:solidFill>
            </a:endParaRPr>
          </a:p>
          <a:p>
            <a:pPr algn="ctr" eaLnBrk="1" hangingPunct="1">
              <a:lnSpc>
                <a:spcPct val="90000"/>
              </a:lnSpc>
              <a:buFontTx/>
              <a:buNone/>
            </a:pPr>
            <a:endParaRPr lang="pt-BR" altLang="pt-BR" sz="1800" dirty="0">
              <a:solidFill>
                <a:schemeClr val="accent2"/>
              </a:solidFill>
            </a:endParaRPr>
          </a:p>
        </p:txBody>
      </p:sp>
      <p:pic>
        <p:nvPicPr>
          <p:cNvPr id="82948" name="Imagem 5">
            <a:extLst>
              <a:ext uri="{FF2B5EF4-FFF2-40B4-BE49-F238E27FC236}">
                <a16:creationId xmlns:a16="http://schemas.microsoft.com/office/drawing/2014/main" id="{38A0008A-C821-4148-5FF1-D89249D87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737518"/>
            <a:ext cx="273685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Imagem 6">
            <a:extLst>
              <a:ext uri="{FF2B5EF4-FFF2-40B4-BE49-F238E27FC236}">
                <a16:creationId xmlns:a16="http://schemas.microsoft.com/office/drawing/2014/main" id="{8B760381-4FB6-0CC3-38DB-86C15B184D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481" y="3679031"/>
            <a:ext cx="27368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Cantos Arredondados 7">
            <a:extLst>
              <a:ext uri="{FF2B5EF4-FFF2-40B4-BE49-F238E27FC236}">
                <a16:creationId xmlns:a16="http://schemas.microsoft.com/office/drawing/2014/main" id="{3A86F565-5425-44CE-13C4-B858D1F8736E}"/>
              </a:ext>
            </a:extLst>
          </p:cNvPr>
          <p:cNvSpPr/>
          <p:nvPr/>
        </p:nvSpPr>
        <p:spPr>
          <a:xfrm>
            <a:off x="2484438" y="4122738"/>
            <a:ext cx="1295400" cy="385762"/>
          </a:xfrm>
          <a:prstGeom prst="roundRect">
            <a:avLst/>
          </a:prstGeom>
          <a:solidFill>
            <a:sysClr val="window" lastClr="FFFFFF"/>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r>
              <a:rPr lang="pt-BR" kern="0" dirty="0">
                <a:solidFill>
                  <a:prstClr val="black"/>
                </a:solidFill>
                <a:latin typeface="Calibri" panose="020F0502020204030204"/>
              </a:rPr>
              <a:t>Munich Re</a:t>
            </a:r>
          </a:p>
        </p:txBody>
      </p:sp>
      <p:pic>
        <p:nvPicPr>
          <p:cNvPr id="82951" name="Imagem 8">
            <a:extLst>
              <a:ext uri="{FF2B5EF4-FFF2-40B4-BE49-F238E27FC236}">
                <a16:creationId xmlns:a16="http://schemas.microsoft.com/office/drawing/2014/main" id="{FA1AB261-B07E-8FFF-0B22-B853BDE9F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622" y="1737518"/>
            <a:ext cx="2808287"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ângulo: Cantos Arredondados 9">
            <a:extLst>
              <a:ext uri="{FF2B5EF4-FFF2-40B4-BE49-F238E27FC236}">
                <a16:creationId xmlns:a16="http://schemas.microsoft.com/office/drawing/2014/main" id="{87ADF0CF-8B5E-C756-504A-C12A625EC71F}"/>
              </a:ext>
            </a:extLst>
          </p:cNvPr>
          <p:cNvSpPr/>
          <p:nvPr/>
        </p:nvSpPr>
        <p:spPr>
          <a:xfrm>
            <a:off x="5148263" y="2316163"/>
            <a:ext cx="1079500" cy="392112"/>
          </a:xfrm>
          <a:prstGeom prst="roundRect">
            <a:avLst/>
          </a:prstGeom>
          <a:solidFill>
            <a:sysClr val="window" lastClr="FFFFFF"/>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r>
              <a:rPr lang="pt-BR" kern="0" dirty="0">
                <a:solidFill>
                  <a:prstClr val="black"/>
                </a:solidFill>
                <a:latin typeface="Calibri" panose="020F0502020204030204"/>
              </a:rPr>
              <a:t>Swiss Re</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C5ED6B51-B6FA-9CFB-4A5F-75659F8EC064}"/>
              </a:ext>
            </a:extLst>
          </p:cNvPr>
          <p:cNvSpPr>
            <a:spLocks noGrp="1" noChangeArrowheads="1"/>
          </p:cNvSpPr>
          <p:nvPr>
            <p:ph type="body" idx="1"/>
          </p:nvPr>
        </p:nvSpPr>
        <p:spPr>
          <a:xfrm>
            <a:off x="684213" y="692696"/>
            <a:ext cx="7772400" cy="5544616"/>
          </a:xfrm>
        </p:spPr>
        <p:txBody>
          <a:bodyPr lIns="92075" tIns="46038" rIns="92075" bIns="46038">
            <a:normAutofit/>
          </a:bodyPr>
          <a:lstStyle/>
          <a:p>
            <a:pPr marL="0" lvl="1" indent="0" algn="ctr" eaLnBrk="1" hangingPunct="1">
              <a:lnSpc>
                <a:spcPct val="80000"/>
              </a:lnSpc>
              <a:buClr>
                <a:srgbClr val="9999CC"/>
              </a:buClr>
              <a:buSzPct val="80000"/>
              <a:buFontTx/>
              <a:buNone/>
              <a:defRPr/>
            </a:pPr>
            <a:r>
              <a:rPr lang="pt-BR" altLang="pt-BR" sz="2400" b="1" dirty="0">
                <a:solidFill>
                  <a:srgbClr val="C00000"/>
                </a:solidFill>
              </a:rPr>
              <a:t>Lei aplicável</a:t>
            </a:r>
          </a:p>
          <a:p>
            <a:pPr marL="457200" lvl="1" indent="0" algn="ctr" eaLnBrk="1" hangingPunct="1">
              <a:lnSpc>
                <a:spcPct val="80000"/>
              </a:lnSpc>
              <a:buClr>
                <a:srgbClr val="9999CC"/>
              </a:buClr>
              <a:buSzPct val="80000"/>
              <a:buFontTx/>
              <a:buNone/>
              <a:defRPr/>
            </a:pPr>
            <a:endParaRPr lang="pt-BR" altLang="pt-BR" sz="2400" dirty="0">
              <a:solidFill>
                <a:srgbClr val="333399"/>
              </a:solidFill>
            </a:endParaRPr>
          </a:p>
          <a:p>
            <a:pPr marL="0" eaLnBrk="1" hangingPunct="1">
              <a:buClr>
                <a:srgbClr val="00007D"/>
              </a:buClr>
              <a:buSzPct val="75000"/>
              <a:buFontTx/>
              <a:buNone/>
              <a:defRPr/>
            </a:pPr>
            <a:r>
              <a:rPr lang="pt-BR" altLang="pt-BR" sz="2000" dirty="0">
                <a:solidFill>
                  <a:schemeClr val="tx1"/>
                </a:solidFill>
              </a:rPr>
              <a:t>Lei 4.657/42 (LINDB)</a:t>
            </a:r>
          </a:p>
          <a:p>
            <a:pPr eaLnBrk="1" hangingPunct="1">
              <a:buClr>
                <a:srgbClr val="00007D"/>
              </a:buClr>
              <a:buSzPct val="75000"/>
              <a:buFontTx/>
              <a:buNone/>
              <a:defRPr/>
            </a:pPr>
            <a:endParaRPr lang="pt-BR" altLang="pt-BR" sz="2000" dirty="0">
              <a:solidFill>
                <a:schemeClr val="tx1"/>
              </a:solidFill>
            </a:endParaRPr>
          </a:p>
          <a:p>
            <a:pPr marL="400050" lvl="1" indent="0" algn="just" eaLnBrk="1" hangingPunct="1">
              <a:spcBef>
                <a:spcPts val="0"/>
              </a:spcBef>
              <a:spcAft>
                <a:spcPts val="600"/>
              </a:spcAft>
              <a:buClr>
                <a:srgbClr val="00007D"/>
              </a:buClr>
              <a:buSzPct val="75000"/>
              <a:buNone/>
              <a:defRPr/>
            </a:pPr>
            <a:r>
              <a:rPr lang="pt-BR" altLang="pt-BR" sz="1600" dirty="0">
                <a:solidFill>
                  <a:schemeClr val="tx1"/>
                </a:solidFill>
                <a:cs typeface="Arial" panose="020B0604020202020204" pitchFamily="34" charset="0"/>
              </a:rPr>
              <a:t>Art. 9º Para qualificar e reger as obrigações, aplicar-se-á a lei do país em que se constituírem.</a:t>
            </a:r>
          </a:p>
          <a:p>
            <a:pPr marL="400050" lvl="1" indent="0" algn="just" eaLnBrk="1" hangingPunct="1">
              <a:spcBef>
                <a:spcPts val="0"/>
              </a:spcBef>
              <a:spcAft>
                <a:spcPts val="600"/>
              </a:spcAft>
              <a:buClr>
                <a:srgbClr val="00007D"/>
              </a:buClr>
              <a:buSzPct val="75000"/>
              <a:buNone/>
              <a:defRPr/>
            </a:pPr>
            <a:r>
              <a:rPr lang="pt-BR" altLang="pt-BR" sz="1600" dirty="0">
                <a:solidFill>
                  <a:schemeClr val="tx1"/>
                </a:solidFill>
                <a:cs typeface="Arial" panose="020B0604020202020204" pitchFamily="34" charset="0"/>
              </a:rPr>
              <a:t>§ 1º Destinando-se a obrigação a ser executada no Brasil e dependendo de forma essencial, será esta observada, admitidas as peculiaridades da lei estrangeira quanto aos requisitos extrínsecos do ato.</a:t>
            </a:r>
          </a:p>
          <a:p>
            <a:pPr marL="400050" lvl="1" indent="0" algn="just" eaLnBrk="1" hangingPunct="1">
              <a:spcBef>
                <a:spcPts val="0"/>
              </a:spcBef>
              <a:spcAft>
                <a:spcPts val="600"/>
              </a:spcAft>
              <a:buClr>
                <a:srgbClr val="00007D"/>
              </a:buClr>
              <a:buSzPct val="75000"/>
              <a:buNone/>
              <a:defRPr/>
            </a:pPr>
            <a:r>
              <a:rPr lang="pt-BR" altLang="pt-BR" sz="1600" dirty="0">
                <a:solidFill>
                  <a:schemeClr val="tx1"/>
                </a:solidFill>
                <a:cs typeface="Arial" panose="020B0604020202020204" pitchFamily="34" charset="0"/>
              </a:rPr>
              <a:t>§ 2º A obrigação resultante do contrato reputa-se constituída no lugar em que residir o proponente.</a:t>
            </a:r>
            <a:endParaRPr lang="en-US" altLang="pt-BR" sz="1600" dirty="0">
              <a:solidFill>
                <a:schemeClr val="tx1"/>
              </a:solidFill>
              <a:cs typeface="Arial" panose="020B0604020202020204" pitchFamily="34" charset="0"/>
            </a:endParaRPr>
          </a:p>
          <a:p>
            <a:pPr marL="400050" lvl="1" indent="0" algn="just" eaLnBrk="1" hangingPunct="1">
              <a:spcBef>
                <a:spcPts val="0"/>
              </a:spcBef>
              <a:spcAft>
                <a:spcPts val="0"/>
              </a:spcAft>
              <a:buClr>
                <a:srgbClr val="00007D"/>
              </a:buClr>
              <a:buSzPct val="75000"/>
              <a:buNone/>
              <a:defRPr/>
            </a:pPr>
            <a:endParaRPr lang="en-US" altLang="pt-BR" sz="1600" dirty="0">
              <a:solidFill>
                <a:schemeClr val="tx1"/>
              </a:solidFill>
              <a:cs typeface="Arial" panose="020B0604020202020204" pitchFamily="34" charset="0"/>
            </a:endParaRPr>
          </a:p>
          <a:p>
            <a:pPr marL="400050" lvl="1" indent="0" algn="just" eaLnBrk="1" hangingPunct="1">
              <a:spcBef>
                <a:spcPts val="0"/>
              </a:spcBef>
              <a:spcAft>
                <a:spcPts val="0"/>
              </a:spcAft>
              <a:buClr>
                <a:srgbClr val="00007D"/>
              </a:buClr>
              <a:buSzPct val="75000"/>
              <a:buNone/>
              <a:defRPr/>
            </a:pPr>
            <a:r>
              <a:rPr kumimoji="0" lang="pt-BR" sz="1600" b="0" i="0" u="none" strike="noStrike" kern="0" cap="none" spc="0" normalizeH="0" baseline="0" noProof="0" dirty="0">
                <a:ln>
                  <a:noFill/>
                </a:ln>
                <a:solidFill>
                  <a:srgbClr val="000000"/>
                </a:solidFill>
                <a:effectLst/>
                <a:uLnTx/>
                <a:uFillTx/>
                <a:ea typeface="+mn-ea"/>
                <a:cs typeface="+mn-cs"/>
              </a:rPr>
              <a:t>Art. 17. As leis, atos e sentenças de outro país, bem como quaisquer declarações de vontade, não terão eficácia no Brasil, quando ofenderem a soberania nacional, a ordem pública e os bons costumes.</a:t>
            </a:r>
            <a:endParaRPr lang="en-US" altLang="pt-BR" sz="1600" dirty="0">
              <a:solidFill>
                <a:schemeClr val="tx1"/>
              </a:solidFill>
              <a:cs typeface="Arial" panose="020B0604020202020204" pitchFamily="34" charset="0"/>
            </a:endParaRPr>
          </a:p>
          <a:p>
            <a:pPr marL="457200" lvl="1" indent="0" algn="ctr" eaLnBrk="1" hangingPunct="1">
              <a:lnSpc>
                <a:spcPct val="80000"/>
              </a:lnSpc>
              <a:buClr>
                <a:srgbClr val="9999CC"/>
              </a:buClr>
              <a:buSzPct val="80000"/>
              <a:buFontTx/>
              <a:buNone/>
              <a:defRPr/>
            </a:pPr>
            <a:endParaRPr lang="pt-BR" altLang="pt-BR" sz="2400" dirty="0">
              <a:solidFill>
                <a:srgbClr val="333399"/>
              </a:solidFill>
              <a:latin typeface="Verdana"/>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9CFFC7E3-8124-1D8F-94F0-27FCAE27F173}"/>
              </a:ext>
            </a:extLst>
          </p:cNvPr>
          <p:cNvSpPr>
            <a:spLocks noGrp="1" noChangeArrowheads="1"/>
          </p:cNvSpPr>
          <p:nvPr>
            <p:ph type="body" idx="1"/>
          </p:nvPr>
        </p:nvSpPr>
        <p:spPr>
          <a:xfrm>
            <a:off x="685800" y="764705"/>
            <a:ext cx="7772400" cy="5832946"/>
          </a:xfrm>
        </p:spPr>
        <p:txBody>
          <a:bodyPr lIns="92075" tIns="46038" rIns="92075" bIns="46038">
            <a:normAutofit/>
          </a:bodyPr>
          <a:lstStyle/>
          <a:p>
            <a:pPr marL="0" lvl="1" indent="0" algn="ctr" eaLnBrk="1" hangingPunct="1">
              <a:lnSpc>
                <a:spcPct val="80000"/>
              </a:lnSpc>
              <a:spcBef>
                <a:spcPts val="0"/>
              </a:spcBef>
              <a:buClr>
                <a:srgbClr val="9999CC"/>
              </a:buClr>
              <a:buSzPct val="80000"/>
              <a:buFontTx/>
              <a:buNone/>
              <a:defRPr/>
            </a:pPr>
            <a:r>
              <a:rPr lang="pt-BR" altLang="pt-BR" sz="2400" b="1" dirty="0">
                <a:solidFill>
                  <a:srgbClr val="C00000"/>
                </a:solidFill>
              </a:rPr>
              <a:t>Lei aplicável</a:t>
            </a:r>
          </a:p>
          <a:p>
            <a:pPr marL="457200" lvl="1" indent="0" algn="ctr" eaLnBrk="1" hangingPunct="1">
              <a:lnSpc>
                <a:spcPct val="80000"/>
              </a:lnSpc>
              <a:buClr>
                <a:srgbClr val="9999CC"/>
              </a:buClr>
              <a:buSzPct val="80000"/>
              <a:buFontTx/>
              <a:buNone/>
              <a:defRPr/>
            </a:pPr>
            <a:endParaRPr lang="pt-BR" altLang="pt-BR" sz="2400" dirty="0">
              <a:solidFill>
                <a:srgbClr val="333399"/>
              </a:solidFill>
            </a:endParaRPr>
          </a:p>
          <a:p>
            <a:pPr marL="57150" indent="0" eaLnBrk="1" hangingPunct="1">
              <a:spcBef>
                <a:spcPts val="0"/>
              </a:spcBef>
              <a:spcAft>
                <a:spcPts val="0"/>
              </a:spcAft>
              <a:buClr>
                <a:srgbClr val="9999CC"/>
              </a:buClr>
              <a:buSzPct val="80000"/>
              <a:buNone/>
              <a:defRPr/>
            </a:pPr>
            <a:r>
              <a:rPr kumimoji="0" lang="pt-BR" altLang="pt-BR" sz="2000" b="0" i="0" u="none" strike="noStrike" kern="0" cap="none" spc="0" normalizeH="0" baseline="0" noProof="0" dirty="0">
                <a:ln>
                  <a:noFill/>
                </a:ln>
                <a:solidFill>
                  <a:srgbClr val="000000"/>
                </a:solidFill>
                <a:effectLst/>
                <a:uLnTx/>
                <a:uFillTx/>
              </a:rPr>
              <a:t>Decreto-Lei 73/66</a:t>
            </a:r>
          </a:p>
          <a:p>
            <a:pPr marL="57150" indent="0" eaLnBrk="1" hangingPunct="1">
              <a:spcBef>
                <a:spcPts val="0"/>
              </a:spcBef>
              <a:spcAft>
                <a:spcPts val="1200"/>
              </a:spcAft>
              <a:buClr>
                <a:srgbClr val="9999CC"/>
              </a:buClr>
              <a:buSzPct val="80000"/>
              <a:buNone/>
              <a:defRPr/>
            </a:pPr>
            <a:endParaRPr kumimoji="0" lang="pt-BR" altLang="pt-BR" sz="2000" b="0" i="0" u="none" strike="noStrike" kern="0" cap="none" spc="0" normalizeH="0" baseline="0" noProof="0" dirty="0">
              <a:ln>
                <a:noFill/>
              </a:ln>
              <a:solidFill>
                <a:srgbClr val="000000"/>
              </a:solidFill>
              <a:effectLst/>
              <a:uLnTx/>
              <a:uFillTx/>
            </a:endParaRPr>
          </a:p>
          <a:p>
            <a:pPr eaLnBrk="1" hangingPunct="1">
              <a:spcBef>
                <a:spcPts val="0"/>
              </a:spcBef>
              <a:spcAft>
                <a:spcPts val="1200"/>
              </a:spcAft>
              <a:buClr>
                <a:srgbClr val="9999CC"/>
              </a:buClr>
              <a:buSzPct val="80000"/>
              <a:defRPr/>
            </a:pPr>
            <a:r>
              <a:rPr kumimoji="0" lang="pt-BR" altLang="pt-BR" sz="1800" b="0" i="0" u="none" strike="noStrike" kern="0" cap="none" spc="0" normalizeH="0" baseline="0" noProof="0" dirty="0">
                <a:ln>
                  <a:noFill/>
                </a:ln>
                <a:solidFill>
                  <a:srgbClr val="000000"/>
                </a:solidFill>
                <a:effectLst/>
                <a:uLnTx/>
                <a:uFillTx/>
              </a:rPr>
              <a:t>Fixa a sua obrigatoriedade da aplicação de suas próprias disposições a “</a:t>
            </a:r>
            <a:r>
              <a:rPr kumimoji="0" lang="pt-BR" altLang="pt-BR" sz="1800" b="0" i="1" u="none" strike="noStrike" kern="0" cap="none" spc="0" normalizeH="0" baseline="0" noProof="0" dirty="0">
                <a:ln>
                  <a:noFill/>
                </a:ln>
                <a:solidFill>
                  <a:srgbClr val="000000"/>
                </a:solidFill>
                <a:effectLst/>
                <a:uLnTx/>
                <a:uFillTx/>
              </a:rPr>
              <a:t>todas as operações de seguros privados realizadas no País</a:t>
            </a:r>
            <a:r>
              <a:rPr kumimoji="0" lang="pt-BR" altLang="pt-BR" sz="1800" b="0" i="0" u="none" strike="noStrike" kern="0" cap="none" spc="0" normalizeH="0" baseline="0" noProof="0" dirty="0">
                <a:ln>
                  <a:noFill/>
                </a:ln>
                <a:solidFill>
                  <a:srgbClr val="000000"/>
                </a:solidFill>
                <a:effectLst/>
                <a:uLnTx/>
                <a:uFillTx/>
              </a:rPr>
              <a:t>” (art. 1°)</a:t>
            </a:r>
          </a:p>
          <a:p>
            <a:pPr eaLnBrk="1" hangingPunct="1">
              <a:spcBef>
                <a:spcPts val="0"/>
              </a:spcBef>
              <a:spcAft>
                <a:spcPts val="1200"/>
              </a:spcAft>
              <a:buClr>
                <a:srgbClr val="9999CC"/>
              </a:buClr>
              <a:buSzPct val="80000"/>
              <a:defRPr/>
            </a:pPr>
            <a:r>
              <a:rPr kumimoji="0" lang="pt-BR" altLang="pt-BR" sz="1800" b="0" i="0" u="none" strike="noStrike" kern="0" cap="none" spc="0" normalizeH="0" baseline="0" noProof="0" dirty="0">
                <a:ln>
                  <a:noFill/>
                </a:ln>
                <a:solidFill>
                  <a:srgbClr val="000000"/>
                </a:solidFill>
                <a:effectLst/>
                <a:uLnTx/>
                <a:uFillTx/>
              </a:rPr>
              <a:t>Integra-se às operações de seguro “</a:t>
            </a:r>
            <a:r>
              <a:rPr kumimoji="0" lang="pt-BR" altLang="pt-BR" sz="1800" b="0" i="1" u="none" strike="noStrike" kern="0" cap="none" spc="0" normalizeH="0" baseline="0" noProof="0" dirty="0">
                <a:ln>
                  <a:noFill/>
                </a:ln>
                <a:solidFill>
                  <a:srgbClr val="000000"/>
                </a:solidFill>
                <a:effectLst/>
                <a:uLnTx/>
                <a:uFillTx/>
              </a:rPr>
              <a:t>o sistema de cosseguro, resseguro e retrocessão, por forma a pulverizar os riscos e fortalecer as relações econômicas de mercado</a:t>
            </a:r>
            <a:r>
              <a:rPr kumimoji="0" lang="pt-BR" altLang="pt-BR" sz="1800" b="0" i="0" u="none" strike="noStrike" kern="0" cap="none" spc="0" normalizeH="0" baseline="0" noProof="0" dirty="0">
                <a:ln>
                  <a:noFill/>
                </a:ln>
                <a:solidFill>
                  <a:srgbClr val="000000"/>
                </a:solidFill>
                <a:effectLst/>
                <a:uLnTx/>
                <a:uFillTx/>
              </a:rPr>
              <a:t>” (art. 4°)</a:t>
            </a:r>
          </a:p>
          <a:p>
            <a:pPr eaLnBrk="1" hangingPunct="1">
              <a:spcBef>
                <a:spcPts val="0"/>
              </a:spcBef>
              <a:spcAft>
                <a:spcPts val="1200"/>
              </a:spcAft>
              <a:buClr>
                <a:srgbClr val="9999CC"/>
              </a:buClr>
              <a:buSzPct val="80000"/>
              <a:defRPr/>
            </a:pPr>
            <a:r>
              <a:rPr kumimoji="0" lang="pt-BR" altLang="pt-BR" sz="1800" b="0" i="0" u="none" strike="noStrike" kern="0" cap="none" spc="0" normalizeH="0" baseline="0" noProof="0" dirty="0">
                <a:ln>
                  <a:noFill/>
                </a:ln>
                <a:solidFill>
                  <a:srgbClr val="000000"/>
                </a:solidFill>
                <a:effectLst/>
                <a:uLnTx/>
                <a:uFillTx/>
              </a:rPr>
              <a:t>Os órgãos do SNSP devem atuar “no interesse do seguro e beneficiários de seguro” (art. 3 °)</a:t>
            </a:r>
          </a:p>
          <a:p>
            <a:pPr algn="just" eaLnBrk="1" hangingPunct="1">
              <a:buClr>
                <a:srgbClr val="00007D"/>
              </a:buClr>
              <a:buSzPct val="75000"/>
              <a:buFontTx/>
              <a:buNone/>
              <a:defRPr/>
            </a:pPr>
            <a:endParaRPr lang="pt-BR" altLang="pt-BR" sz="1800" dirty="0">
              <a:solidFill>
                <a:schemeClr val="tx1"/>
              </a:solidFill>
              <a:latin typeface="Verdana"/>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9CFFC7E3-8124-1D8F-94F0-27FCAE27F173}"/>
              </a:ext>
            </a:extLst>
          </p:cNvPr>
          <p:cNvSpPr>
            <a:spLocks noGrp="1" noChangeArrowheads="1"/>
          </p:cNvSpPr>
          <p:nvPr>
            <p:ph type="body" idx="1"/>
          </p:nvPr>
        </p:nvSpPr>
        <p:spPr>
          <a:xfrm>
            <a:off x="685800" y="764705"/>
            <a:ext cx="7772400" cy="5832946"/>
          </a:xfrm>
        </p:spPr>
        <p:txBody>
          <a:bodyPr lIns="92075" tIns="46038" rIns="92075" bIns="46038">
            <a:normAutofit/>
          </a:bodyPr>
          <a:lstStyle/>
          <a:p>
            <a:pPr marL="0" lvl="1" indent="0" algn="ctr" eaLnBrk="1" hangingPunct="1">
              <a:spcBef>
                <a:spcPts val="0"/>
              </a:spcBef>
              <a:buClr>
                <a:srgbClr val="9999CC"/>
              </a:buClr>
              <a:buSzPct val="80000"/>
              <a:buFontTx/>
              <a:buNone/>
              <a:defRPr/>
            </a:pPr>
            <a:r>
              <a:rPr lang="pt-BR" altLang="pt-BR" sz="2400" b="1" dirty="0">
                <a:solidFill>
                  <a:srgbClr val="C00000"/>
                </a:solidFill>
              </a:rPr>
              <a:t>Lei aplicável</a:t>
            </a:r>
          </a:p>
          <a:p>
            <a:pPr marL="457200" lvl="1" indent="0" algn="ctr" eaLnBrk="1" hangingPunct="1">
              <a:lnSpc>
                <a:spcPct val="80000"/>
              </a:lnSpc>
              <a:buClr>
                <a:srgbClr val="9999CC"/>
              </a:buClr>
              <a:buSzPct val="80000"/>
              <a:buFontTx/>
              <a:buNone/>
              <a:defRPr/>
            </a:pPr>
            <a:endParaRPr lang="pt-BR" altLang="pt-BR" sz="2400" dirty="0">
              <a:solidFill>
                <a:srgbClr val="333399"/>
              </a:solidFill>
            </a:endParaRPr>
          </a:p>
          <a:p>
            <a:pPr marL="0" indent="0" algn="just" eaLnBrk="1" hangingPunct="1">
              <a:spcBef>
                <a:spcPts val="0"/>
              </a:spcBef>
              <a:buClr>
                <a:srgbClr val="00007D"/>
              </a:buClr>
              <a:buSzPct val="75000"/>
              <a:buFontTx/>
              <a:buNone/>
              <a:defRPr/>
            </a:pPr>
            <a:r>
              <a:rPr lang="pt-BR" altLang="pt-BR" sz="2000" dirty="0">
                <a:solidFill>
                  <a:schemeClr val="tx1"/>
                </a:solidFill>
              </a:rPr>
              <a:t>	</a:t>
            </a:r>
            <a:r>
              <a:rPr lang="pt-BR" altLang="pt-BR" sz="2000" b="1" dirty="0">
                <a:solidFill>
                  <a:schemeClr val="accent6"/>
                </a:solidFill>
              </a:rPr>
              <a:t>Comunhão de sentido entre seguro e resseguro</a:t>
            </a:r>
          </a:p>
          <a:p>
            <a:pPr marL="0" indent="0" algn="just" eaLnBrk="1" hangingPunct="1">
              <a:spcBef>
                <a:spcPts val="0"/>
              </a:spcBef>
              <a:buClr>
                <a:srgbClr val="00007D"/>
              </a:buClr>
              <a:buSzPct val="75000"/>
              <a:buFontTx/>
              <a:buNone/>
              <a:defRPr/>
            </a:pPr>
            <a:endParaRPr lang="pt-BR" altLang="pt-BR" sz="2000" dirty="0">
              <a:solidFill>
                <a:schemeClr val="tx1"/>
              </a:solidFill>
            </a:endParaRPr>
          </a:p>
          <a:p>
            <a:pPr algn="just" eaLnBrk="1" hangingPunct="1">
              <a:spcBef>
                <a:spcPts val="0"/>
              </a:spcBef>
              <a:buClr>
                <a:srgbClr val="00007D"/>
              </a:buClr>
              <a:buSzPct val="75000"/>
              <a:defRPr/>
            </a:pPr>
            <a:r>
              <a:rPr lang="pt-BR" altLang="pt-BR" sz="1800" dirty="0">
                <a:solidFill>
                  <a:schemeClr val="tx1"/>
                </a:solidFill>
              </a:rPr>
              <a:t>Apesar da autonomia entre os contratos de seguro e resseguro, há comunhão de sentido entre a atividade securitária e a ressecuritária, não havendo ressegurador sem segurador, nem retrocessionário de resseguro sem o ressegurador retrocedente desse segurador.</a:t>
            </a:r>
          </a:p>
          <a:p>
            <a:pPr marL="0" indent="0" algn="just" eaLnBrk="1" hangingPunct="1">
              <a:spcBef>
                <a:spcPts val="0"/>
              </a:spcBef>
              <a:buClr>
                <a:srgbClr val="00007D"/>
              </a:buClr>
              <a:buSzPct val="75000"/>
              <a:buFontTx/>
              <a:buNone/>
              <a:defRPr/>
            </a:pPr>
            <a:endParaRPr lang="pt-BR" altLang="pt-BR" sz="1800" dirty="0">
              <a:solidFill>
                <a:schemeClr val="tx1"/>
              </a:solidFill>
            </a:endParaRPr>
          </a:p>
          <a:p>
            <a:pPr algn="just" eaLnBrk="1" hangingPunct="1">
              <a:spcBef>
                <a:spcPts val="0"/>
              </a:spcBef>
              <a:buClr>
                <a:srgbClr val="00007D"/>
              </a:buClr>
              <a:buSzPct val="75000"/>
              <a:defRPr/>
            </a:pPr>
            <a:r>
              <a:rPr lang="pt-BR" altLang="pt-BR" sz="1800" dirty="0">
                <a:solidFill>
                  <a:schemeClr val="tx1"/>
                </a:solidFill>
              </a:rPr>
              <a:t>Normas de ordem pública dispõem sobre essas atividades, no sentido de proteger, quando necessário, seu desenvolvimento regular.</a:t>
            </a:r>
          </a:p>
          <a:p>
            <a:pPr algn="just" eaLnBrk="1" hangingPunct="1">
              <a:buClr>
                <a:srgbClr val="00007D"/>
              </a:buClr>
              <a:buSzPct val="75000"/>
              <a:buFontTx/>
              <a:buNone/>
              <a:defRPr/>
            </a:pPr>
            <a:endParaRPr lang="pt-BR" altLang="pt-BR" sz="1800" dirty="0">
              <a:solidFill>
                <a:schemeClr val="tx1"/>
              </a:solidFill>
              <a:latin typeface="Verdana"/>
            </a:endParaRPr>
          </a:p>
        </p:txBody>
      </p:sp>
    </p:spTree>
    <p:extLst>
      <p:ext uri="{BB962C8B-B14F-4D97-AF65-F5344CB8AC3E}">
        <p14:creationId xmlns:p14="http://schemas.microsoft.com/office/powerpoint/2010/main" val="26649461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9CFFC7E3-8124-1D8F-94F0-27FCAE27F173}"/>
              </a:ext>
            </a:extLst>
          </p:cNvPr>
          <p:cNvSpPr>
            <a:spLocks noGrp="1" noChangeArrowheads="1"/>
          </p:cNvSpPr>
          <p:nvPr>
            <p:ph type="body" idx="1"/>
          </p:nvPr>
        </p:nvSpPr>
        <p:spPr>
          <a:xfrm>
            <a:off x="685800" y="764705"/>
            <a:ext cx="7772400" cy="5832946"/>
          </a:xfrm>
        </p:spPr>
        <p:txBody>
          <a:bodyPr lIns="92075" tIns="46038" rIns="92075" bIns="46038">
            <a:normAutofit/>
          </a:bodyPr>
          <a:lstStyle/>
          <a:p>
            <a:pPr marL="457200" lvl="1" indent="0" algn="ctr" eaLnBrk="1" hangingPunct="1">
              <a:spcBef>
                <a:spcPts val="0"/>
              </a:spcBef>
              <a:buClr>
                <a:srgbClr val="9999CC"/>
              </a:buClr>
              <a:buSzPct val="80000"/>
              <a:buFontTx/>
              <a:buNone/>
              <a:defRPr/>
            </a:pPr>
            <a:r>
              <a:rPr lang="pt-BR" altLang="pt-BR" sz="2400" b="1" dirty="0">
                <a:solidFill>
                  <a:srgbClr val="C00000"/>
                </a:solidFill>
              </a:rPr>
              <a:t>Lei aplicável</a:t>
            </a:r>
          </a:p>
          <a:p>
            <a:pPr marL="457200" lvl="1" indent="0" algn="ctr" eaLnBrk="1" hangingPunct="1">
              <a:spcBef>
                <a:spcPts val="0"/>
              </a:spcBef>
              <a:buClr>
                <a:srgbClr val="9999CC"/>
              </a:buClr>
              <a:buSzPct val="80000"/>
              <a:buFontTx/>
              <a:buNone/>
              <a:defRPr/>
            </a:pPr>
            <a:endParaRPr lang="pt-BR" altLang="pt-BR" sz="2400" dirty="0">
              <a:solidFill>
                <a:srgbClr val="333399"/>
              </a:solidFill>
            </a:endParaRPr>
          </a:p>
          <a:p>
            <a:pPr algn="ctr" eaLnBrk="1" hangingPunct="1">
              <a:spcBef>
                <a:spcPts val="0"/>
              </a:spcBef>
              <a:buClr>
                <a:srgbClr val="00007D"/>
              </a:buClr>
              <a:buSzPct val="75000"/>
              <a:buFontTx/>
              <a:buNone/>
              <a:defRPr/>
            </a:pPr>
            <a:r>
              <a:rPr lang="pt-BR" altLang="pt-BR" sz="2000" b="1" i="1" dirty="0">
                <a:solidFill>
                  <a:schemeClr val="accent6"/>
                </a:solidFill>
              </a:rPr>
              <a:t>Lex mercatoria </a:t>
            </a:r>
            <a:r>
              <a:rPr lang="pt-BR" altLang="pt-BR" sz="2000" b="1" dirty="0">
                <a:solidFill>
                  <a:schemeClr val="accent6"/>
                </a:solidFill>
              </a:rPr>
              <a:t>ressecuritária internacional</a:t>
            </a:r>
          </a:p>
          <a:p>
            <a:pPr algn="just" eaLnBrk="1" hangingPunct="1">
              <a:spcBef>
                <a:spcPts val="0"/>
              </a:spcBef>
              <a:buClr>
                <a:srgbClr val="00007D"/>
              </a:buClr>
              <a:buSzPct val="75000"/>
              <a:buFontTx/>
              <a:buNone/>
              <a:defRPr/>
            </a:pPr>
            <a:endParaRPr lang="pt-BR" altLang="pt-BR" sz="2000" dirty="0">
              <a:solidFill>
                <a:schemeClr val="tx1"/>
              </a:solidFill>
            </a:endParaRPr>
          </a:p>
          <a:p>
            <a:pPr marL="400050" lvl="1" indent="0" algn="just" eaLnBrk="1" hangingPunct="1">
              <a:spcBef>
                <a:spcPts val="0"/>
              </a:spcBef>
              <a:buClr>
                <a:srgbClr val="00007D"/>
              </a:buClr>
              <a:buSzPct val="75000"/>
              <a:buNone/>
              <a:defRPr/>
            </a:pPr>
            <a:r>
              <a:rPr lang="pt-BR" altLang="pt-BR" sz="1600" dirty="0">
                <a:solidFill>
                  <a:schemeClr val="tx1"/>
                </a:solidFill>
              </a:rPr>
              <a:t>“Os usos e costumes não são uniformes na totalidade da indústria do resseguro e, tampouco, internacionalmente. Para que possam servir de pauta de conduta às partes numa relação de resseguro, devem aproximar-se o máximo possível do mercado em que operam as partes, gozar da maior antiguidade possível e serem tão justos como a própria lei.”</a:t>
            </a:r>
          </a:p>
          <a:p>
            <a:pPr marL="0" indent="0" algn="r" eaLnBrk="1" hangingPunct="1">
              <a:spcBef>
                <a:spcPts val="600"/>
              </a:spcBef>
              <a:buClr>
                <a:srgbClr val="00007D"/>
              </a:buClr>
              <a:buSzPct val="75000"/>
              <a:buFontTx/>
              <a:buNone/>
              <a:defRPr/>
            </a:pPr>
            <a:r>
              <a:rPr lang="pt-BR" altLang="pt-BR" sz="1600" dirty="0">
                <a:solidFill>
                  <a:schemeClr val="tx1"/>
                </a:solidFill>
              </a:rPr>
              <a:t>(H. Derlef Lúhrsen)</a:t>
            </a:r>
          </a:p>
          <a:p>
            <a:pPr marL="0" indent="0" algn="just" eaLnBrk="1" hangingPunct="1">
              <a:spcBef>
                <a:spcPts val="0"/>
              </a:spcBef>
              <a:buClr>
                <a:srgbClr val="00007D"/>
              </a:buClr>
              <a:buSzPct val="75000"/>
              <a:buFontTx/>
              <a:buNone/>
              <a:defRPr/>
            </a:pPr>
            <a:endParaRPr lang="pt-BR" altLang="pt-BR" sz="1600" dirty="0">
              <a:solidFill>
                <a:schemeClr val="tx1"/>
              </a:solidFill>
            </a:endParaRPr>
          </a:p>
          <a:p>
            <a:pPr algn="just" eaLnBrk="1" hangingPunct="1">
              <a:spcBef>
                <a:spcPts val="0"/>
              </a:spcBef>
              <a:buClr>
                <a:srgbClr val="00007D"/>
              </a:buClr>
              <a:buSzPct val="75000"/>
              <a:defRPr/>
            </a:pPr>
            <a:r>
              <a:rPr lang="pt-BR" altLang="pt-BR" sz="1800" dirty="0">
                <a:solidFill>
                  <a:schemeClr val="tx1"/>
                </a:solidFill>
              </a:rPr>
              <a:t> Aplicam-se à medida que não ofendam a </a:t>
            </a:r>
            <a:r>
              <a:rPr lang="pt-BR" altLang="pt-BR" sz="1800" i="1" dirty="0">
                <a:solidFill>
                  <a:schemeClr val="tx1"/>
                </a:solidFill>
              </a:rPr>
              <a:t>ratio iuris </a:t>
            </a:r>
            <a:r>
              <a:rPr lang="pt-BR" altLang="pt-BR" sz="1800" dirty="0">
                <a:solidFill>
                  <a:schemeClr val="tx1"/>
                </a:solidFill>
              </a:rPr>
              <a:t>do ordenamento aplicável</a:t>
            </a:r>
          </a:p>
          <a:p>
            <a:pPr algn="just" eaLnBrk="1" hangingPunct="1">
              <a:buClr>
                <a:srgbClr val="00007D"/>
              </a:buClr>
              <a:buSzPct val="75000"/>
              <a:buFontTx/>
              <a:buNone/>
              <a:defRPr/>
            </a:pPr>
            <a:endParaRPr lang="pt-BR" altLang="pt-BR" sz="1800" dirty="0">
              <a:solidFill>
                <a:schemeClr val="tx1"/>
              </a:solidFill>
              <a:latin typeface="Verdana"/>
            </a:endParaRPr>
          </a:p>
        </p:txBody>
      </p:sp>
    </p:spTree>
    <p:extLst>
      <p:ext uri="{BB962C8B-B14F-4D97-AF65-F5344CB8AC3E}">
        <p14:creationId xmlns:p14="http://schemas.microsoft.com/office/powerpoint/2010/main" val="271063417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9CFFC7E3-8124-1D8F-94F0-27FCAE27F173}"/>
              </a:ext>
            </a:extLst>
          </p:cNvPr>
          <p:cNvSpPr>
            <a:spLocks noGrp="1" noChangeArrowheads="1"/>
          </p:cNvSpPr>
          <p:nvPr>
            <p:ph type="body" idx="1"/>
          </p:nvPr>
        </p:nvSpPr>
        <p:spPr>
          <a:xfrm>
            <a:off x="685800" y="764705"/>
            <a:ext cx="7772400" cy="5832946"/>
          </a:xfrm>
        </p:spPr>
        <p:txBody>
          <a:bodyPr lIns="92075" tIns="46038" rIns="92075" bIns="46038">
            <a:normAutofit/>
          </a:bodyPr>
          <a:lstStyle/>
          <a:p>
            <a:pPr marL="0" lvl="1" indent="0" algn="ctr" eaLnBrk="1" hangingPunct="1">
              <a:spcBef>
                <a:spcPts val="0"/>
              </a:spcBef>
              <a:buClr>
                <a:srgbClr val="9999CC"/>
              </a:buClr>
              <a:buSzPct val="80000"/>
              <a:buFontTx/>
              <a:buNone/>
              <a:defRPr/>
            </a:pPr>
            <a:r>
              <a:rPr lang="pt-BR" altLang="pt-BR" sz="2400" b="1" dirty="0">
                <a:solidFill>
                  <a:srgbClr val="C00000"/>
                </a:solidFill>
              </a:rPr>
              <a:t>Lei aplicável</a:t>
            </a:r>
          </a:p>
          <a:p>
            <a:pPr marL="457200" lvl="1" indent="0" eaLnBrk="1" hangingPunct="1">
              <a:spcBef>
                <a:spcPts val="0"/>
              </a:spcBef>
              <a:buClr>
                <a:srgbClr val="9999CC"/>
              </a:buClr>
              <a:buSzPct val="80000"/>
              <a:buFontTx/>
              <a:buNone/>
              <a:defRPr/>
            </a:pPr>
            <a:endParaRPr lang="pt-BR" altLang="pt-BR" sz="2400" dirty="0">
              <a:solidFill>
                <a:srgbClr val="333399"/>
              </a:solidFill>
            </a:endParaRPr>
          </a:p>
          <a:p>
            <a:pPr marL="0" marR="0" lvl="0" indent="0" algn="ctr" defTabSz="914400" rtl="0" eaLnBrk="1" fontAlgn="base" latinLnBrk="0" hangingPunct="1">
              <a:spcBef>
                <a:spcPts val="0"/>
              </a:spcBef>
              <a:spcAft>
                <a:spcPct val="0"/>
              </a:spcAft>
              <a:buClr>
                <a:srgbClr val="00007D"/>
              </a:buClr>
              <a:buSzPct val="75000"/>
              <a:buNone/>
              <a:tabLst/>
              <a:defRPr/>
            </a:pPr>
            <a:r>
              <a:rPr kumimoji="0" lang="pt-BR" altLang="pt-BR" sz="2000" b="1" i="0" u="none" strike="noStrike" kern="0" cap="none" spc="0" normalizeH="0" baseline="0" noProof="0" dirty="0">
                <a:ln>
                  <a:noFill/>
                </a:ln>
                <a:solidFill>
                  <a:schemeClr val="accent6"/>
                </a:solidFill>
                <a:effectLst/>
                <a:uLnTx/>
                <a:uFillTx/>
                <a:ea typeface="+mn-ea"/>
                <a:cs typeface="+mn-cs"/>
              </a:rPr>
              <a:t>Princípio ressecuritário internacional</a:t>
            </a:r>
          </a:p>
          <a:p>
            <a:pPr marL="342900" marR="0" lvl="0" indent="0" defTabSz="914400" rtl="0" eaLnBrk="1" fontAlgn="base" latinLnBrk="0" hangingPunct="1">
              <a:spcBef>
                <a:spcPts val="0"/>
              </a:spcBef>
              <a:spcAft>
                <a:spcPct val="0"/>
              </a:spcAft>
              <a:buClr>
                <a:srgbClr val="00007D"/>
              </a:buClr>
              <a:buSzPct val="75000"/>
              <a:buFontTx/>
              <a:buNone/>
              <a:tabLst/>
              <a:defRPr/>
            </a:pPr>
            <a:endParaRPr kumimoji="0" lang="pt-BR" altLang="pt-BR" sz="1000" b="0" i="0" u="none" strike="noStrike" kern="0" cap="none" spc="0" normalizeH="0" baseline="0" noProof="0" dirty="0">
              <a:ln>
                <a:noFill/>
              </a:ln>
              <a:solidFill>
                <a:srgbClr val="000000"/>
              </a:solidFill>
              <a:effectLst/>
              <a:uLnTx/>
              <a:uFillTx/>
              <a:ea typeface="+mn-ea"/>
              <a:cs typeface="+mn-cs"/>
            </a:endParaRPr>
          </a:p>
          <a:p>
            <a:pPr marL="457200" lvl="3" indent="0" algn="just" eaLnBrk="1" hangingPunct="1">
              <a:spcBef>
                <a:spcPts val="0"/>
              </a:spcBef>
              <a:buClr>
                <a:srgbClr val="00007D"/>
              </a:buClr>
              <a:buSzPct val="65000"/>
              <a:buNone/>
              <a:defRPr/>
            </a:pPr>
            <a:endParaRPr kumimoji="0" lang="pt-BR" altLang="pt-BR" sz="1400" b="0" i="0" u="none" strike="noStrike" kern="0" cap="none" spc="0" normalizeH="0" baseline="0" noProof="0" dirty="0">
              <a:ln>
                <a:noFill/>
              </a:ln>
              <a:solidFill>
                <a:srgbClr val="000000"/>
              </a:solidFill>
              <a:effectLst/>
              <a:uLnTx/>
              <a:uFillTx/>
            </a:endParaRPr>
          </a:p>
          <a:p>
            <a:pPr marL="457200" lvl="3" indent="0" algn="just" eaLnBrk="1" hangingPunct="1">
              <a:spcBef>
                <a:spcPts val="0"/>
              </a:spcBef>
              <a:buClr>
                <a:srgbClr val="00007D"/>
              </a:buClr>
              <a:buSzPct val="65000"/>
              <a:buNone/>
              <a:defRPr/>
            </a:pPr>
            <a:r>
              <a:rPr kumimoji="0" lang="pt-BR" altLang="pt-BR" sz="1600" b="0" i="0" u="none" strike="noStrike" kern="0" cap="none" spc="0" normalizeH="0" baseline="0" noProof="0" dirty="0">
                <a:ln>
                  <a:noFill/>
                </a:ln>
                <a:solidFill>
                  <a:srgbClr val="000000"/>
                </a:solidFill>
                <a:effectLst/>
                <a:uLnTx/>
                <a:uFillTx/>
              </a:rPr>
              <a:t>“São características específicas [do contrato internacional de resseguro], notadamente, a preponderância do cedente frente ao ressegurador, que conduzem a que se declare aplicável a lei da cedente (ou da retrocedente), valendo observar que tal solução decorre de uma situação que, de fato, é bastante comum, e não da desigualdade da cedente frente ao ressegurador.” </a:t>
            </a:r>
          </a:p>
          <a:p>
            <a:pPr marL="457200" lvl="3" indent="0" algn="just" eaLnBrk="1" hangingPunct="1">
              <a:spcBef>
                <a:spcPts val="0"/>
              </a:spcBef>
              <a:buClr>
                <a:srgbClr val="00007D"/>
              </a:buClr>
              <a:buSzPct val="65000"/>
              <a:buNone/>
              <a:defRPr/>
            </a:pPr>
            <a:r>
              <a:rPr kumimoji="0" lang="pt-BR" altLang="pt-BR" sz="1600" b="0" i="0" u="none" strike="noStrike" kern="0" cap="none" spc="0" normalizeH="0" baseline="0" noProof="0" dirty="0">
                <a:ln>
                  <a:noFill/>
                </a:ln>
                <a:solidFill>
                  <a:srgbClr val="000000"/>
                </a:solidFill>
                <a:effectLst/>
                <a:uLnTx/>
                <a:uFillTx/>
              </a:rPr>
              <a:t>(Picard e Besson)</a:t>
            </a:r>
          </a:p>
          <a:p>
            <a:pPr marL="457200" lvl="3" indent="0" algn="just" eaLnBrk="1" hangingPunct="1">
              <a:spcBef>
                <a:spcPts val="0"/>
              </a:spcBef>
              <a:buClr>
                <a:srgbClr val="00007D"/>
              </a:buClr>
              <a:buSzPct val="65000"/>
              <a:buNone/>
              <a:defRPr/>
            </a:pPr>
            <a:endParaRPr lang="pt-BR" altLang="pt-BR" sz="1800" dirty="0">
              <a:solidFill>
                <a:srgbClr val="000000"/>
              </a:solidFill>
            </a:endParaRPr>
          </a:p>
          <a:p>
            <a:pPr marL="285750" lvl="2" indent="-285750" eaLnBrk="1" hangingPunct="1">
              <a:spcBef>
                <a:spcPts val="0"/>
              </a:spcBef>
              <a:buClr>
                <a:srgbClr val="00007D"/>
              </a:buClr>
              <a:buSzPct val="65000"/>
              <a:defRPr/>
            </a:pPr>
            <a:r>
              <a:rPr kumimoji="0" lang="pt-BR" altLang="pt-BR" sz="1800" b="0" i="0" u="none" strike="noStrike" kern="0" cap="none" spc="0" normalizeH="0" baseline="0" noProof="0" dirty="0">
                <a:ln>
                  <a:noFill/>
                </a:ln>
                <a:solidFill>
                  <a:srgbClr val="000000"/>
                </a:solidFill>
                <a:effectLst/>
                <a:uLnTx/>
                <a:uFillTx/>
              </a:rPr>
              <a:t>Nos contratos internacionais de resseguro, aplica-se em regra a lei nacional da “cedente”</a:t>
            </a:r>
            <a:endParaRPr kumimoji="0" lang="en-US" altLang="pt-BR"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49966904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9CFFC7E3-8124-1D8F-94F0-27FCAE27F173}"/>
              </a:ext>
            </a:extLst>
          </p:cNvPr>
          <p:cNvSpPr>
            <a:spLocks noGrp="1" noChangeArrowheads="1"/>
          </p:cNvSpPr>
          <p:nvPr>
            <p:ph type="body" idx="1"/>
          </p:nvPr>
        </p:nvSpPr>
        <p:spPr>
          <a:xfrm>
            <a:off x="685800" y="764705"/>
            <a:ext cx="7772400" cy="5832946"/>
          </a:xfrm>
        </p:spPr>
        <p:txBody>
          <a:bodyPr lIns="92075" tIns="46038" rIns="92075" bIns="46038">
            <a:normAutofit/>
          </a:bodyPr>
          <a:lstStyle/>
          <a:p>
            <a:pPr marL="457200" lvl="1" indent="0" algn="ctr" eaLnBrk="1" hangingPunct="1">
              <a:buClr>
                <a:srgbClr val="9999CC"/>
              </a:buClr>
              <a:buSzPct val="80000"/>
              <a:buFontTx/>
              <a:buNone/>
              <a:defRPr/>
            </a:pPr>
            <a:r>
              <a:rPr lang="pt-BR" altLang="pt-BR" sz="2400" b="1" dirty="0">
                <a:solidFill>
                  <a:srgbClr val="C00000"/>
                </a:solidFill>
              </a:rPr>
              <a:t>Lei aplicável</a:t>
            </a:r>
          </a:p>
          <a:p>
            <a:pPr marL="457200" lvl="1" indent="0" algn="ctr" eaLnBrk="1" hangingPunct="1">
              <a:buClr>
                <a:srgbClr val="9999CC"/>
              </a:buClr>
              <a:buSzPct val="80000"/>
              <a:buFontTx/>
              <a:buNone/>
              <a:defRPr/>
            </a:pPr>
            <a:endParaRPr lang="pt-BR" altLang="pt-BR" sz="2400" dirty="0">
              <a:solidFill>
                <a:srgbClr val="333399"/>
              </a:solidFill>
            </a:endParaRPr>
          </a:p>
          <a:p>
            <a:pPr indent="0" algn="just" eaLnBrk="1" hangingPunct="1">
              <a:buClr>
                <a:srgbClr val="00007D"/>
              </a:buClr>
              <a:buSzPct val="75000"/>
              <a:buFontTx/>
              <a:buNone/>
              <a:defRPr/>
            </a:pPr>
            <a:r>
              <a:rPr lang="pt-BR" altLang="pt-BR" sz="2000" b="1" dirty="0">
                <a:solidFill>
                  <a:schemeClr val="accent6"/>
                </a:solidFill>
              </a:rPr>
              <a:t>Res. CNSP 168/2007</a:t>
            </a:r>
          </a:p>
          <a:p>
            <a:pPr indent="0" algn="just" eaLnBrk="1" hangingPunct="1">
              <a:buClr>
                <a:srgbClr val="00007D"/>
              </a:buClr>
              <a:buSzPct val="75000"/>
              <a:buFontTx/>
              <a:buNone/>
              <a:defRPr/>
            </a:pPr>
            <a:endParaRPr lang="pt-BR" altLang="pt-BR" sz="2000" dirty="0">
              <a:solidFill>
                <a:schemeClr val="tx1"/>
              </a:solidFill>
            </a:endParaRPr>
          </a:p>
          <a:p>
            <a:pPr indent="0" algn="just" eaLnBrk="1" hangingPunct="1">
              <a:buClr>
                <a:srgbClr val="00007D"/>
              </a:buClr>
              <a:buSzPct val="75000"/>
              <a:buFontTx/>
              <a:buNone/>
              <a:defRPr/>
            </a:pPr>
            <a:r>
              <a:rPr lang="pt-BR" altLang="pt-BR" sz="1600" dirty="0">
                <a:solidFill>
                  <a:schemeClr val="tx1"/>
                </a:solidFill>
              </a:rPr>
              <a:t>Art. 38. Os contratos de resseguro visando à proteção de riscos situados em território nacional, [sic] deverão incluir cláusula determinando a submissão de eventuais disputas à legislação e à jurisdição brasileiras, ressalvados os casos de cláusula de arbitragem, que observarão a legislação em vigor.</a:t>
            </a:r>
          </a:p>
          <a:p>
            <a:pPr indent="0" algn="just" eaLnBrk="1" hangingPunct="1">
              <a:buClr>
                <a:srgbClr val="00007D"/>
              </a:buClr>
              <a:buSzPct val="75000"/>
              <a:buFontTx/>
              <a:buNone/>
              <a:defRPr/>
            </a:pPr>
            <a:endParaRPr lang="pt-BR" altLang="pt-BR" sz="2000" dirty="0">
              <a:solidFill>
                <a:schemeClr val="tx1"/>
              </a:solidFill>
            </a:endParaRPr>
          </a:p>
          <a:p>
            <a:pPr marL="628650" indent="-285750" algn="just" eaLnBrk="1" hangingPunct="1">
              <a:spcAft>
                <a:spcPts val="1200"/>
              </a:spcAft>
              <a:buClr>
                <a:srgbClr val="00007D"/>
              </a:buClr>
              <a:buSzPct val="75000"/>
              <a:defRPr/>
            </a:pPr>
            <a:r>
              <a:rPr lang="pt-BR" altLang="pt-BR" sz="1800" dirty="0">
                <a:solidFill>
                  <a:schemeClr val="tx1"/>
                </a:solidFill>
              </a:rPr>
              <a:t>Que se deve entender por “riscos situados no território nacional” em matéria de resseguro?</a:t>
            </a:r>
          </a:p>
          <a:p>
            <a:pPr marL="628650" indent="-285750" algn="just" eaLnBrk="1" hangingPunct="1">
              <a:buClr>
                <a:srgbClr val="00007D"/>
              </a:buClr>
              <a:buSzPct val="75000"/>
              <a:defRPr/>
            </a:pPr>
            <a:r>
              <a:rPr lang="pt-BR" altLang="pt-BR" sz="1800" dirty="0">
                <a:solidFill>
                  <a:schemeClr val="tx1"/>
                </a:solidFill>
              </a:rPr>
              <a:t>Compromisso arbitral sujeita-se à ordem pública</a:t>
            </a:r>
          </a:p>
          <a:p>
            <a:pPr algn="just" eaLnBrk="1" hangingPunct="1">
              <a:buClr>
                <a:srgbClr val="00007D"/>
              </a:buClr>
              <a:buSzPct val="75000"/>
              <a:buFontTx/>
              <a:buNone/>
              <a:defRPr/>
            </a:pPr>
            <a:endParaRPr lang="pt-BR" altLang="pt-BR" sz="1800" dirty="0">
              <a:solidFill>
                <a:schemeClr val="tx1"/>
              </a:solidFill>
              <a:latin typeface="Verdana"/>
            </a:endParaRPr>
          </a:p>
        </p:txBody>
      </p:sp>
    </p:spTree>
    <p:extLst>
      <p:ext uri="{BB962C8B-B14F-4D97-AF65-F5344CB8AC3E}">
        <p14:creationId xmlns:p14="http://schemas.microsoft.com/office/powerpoint/2010/main" val="286578379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9" name="Rectangle 3">
            <a:extLst>
              <a:ext uri="{FF2B5EF4-FFF2-40B4-BE49-F238E27FC236}">
                <a16:creationId xmlns:a16="http://schemas.microsoft.com/office/drawing/2014/main" id="{0EC235E2-83B2-F620-04A2-80A8CF682D0F}"/>
              </a:ext>
            </a:extLst>
          </p:cNvPr>
          <p:cNvSpPr>
            <a:spLocks noGrp="1" noChangeArrowheads="1"/>
          </p:cNvSpPr>
          <p:nvPr>
            <p:ph type="body" idx="1"/>
          </p:nvPr>
        </p:nvSpPr>
        <p:spPr>
          <a:xfrm>
            <a:off x="539552" y="548680"/>
            <a:ext cx="7917061" cy="5975945"/>
          </a:xfrm>
        </p:spPr>
        <p:txBody>
          <a:bodyPr lIns="92075" tIns="46038" rIns="92075" bIns="46038"/>
          <a:lstStyle/>
          <a:p>
            <a:pPr indent="0" algn="ctr" eaLnBrk="1" hangingPunct="1">
              <a:spcBef>
                <a:spcPts val="0"/>
              </a:spcBef>
              <a:buFontTx/>
              <a:buNone/>
            </a:pPr>
            <a:r>
              <a:rPr lang="pt-BR" altLang="pt-BR" sz="2400" b="1" dirty="0">
                <a:solidFill>
                  <a:srgbClr val="C00000"/>
                </a:solidFill>
              </a:rPr>
              <a:t>Formação e conclusão do contrato</a:t>
            </a:r>
          </a:p>
          <a:p>
            <a:pPr marL="57150" indent="0" eaLnBrk="1" hangingPunct="1">
              <a:spcBef>
                <a:spcPts val="0"/>
              </a:spcBef>
              <a:buClr>
                <a:srgbClr val="9999CC"/>
              </a:buClr>
              <a:buSzPct val="80000"/>
              <a:buNone/>
            </a:pPr>
            <a:endParaRPr lang="en-US" altLang="pt-BR" sz="2400" dirty="0">
              <a:solidFill>
                <a:schemeClr val="tx1"/>
              </a:solidFill>
            </a:endParaRPr>
          </a:p>
          <a:p>
            <a:pPr marL="57150" indent="0" eaLnBrk="1" hangingPunct="1">
              <a:spcBef>
                <a:spcPts val="0"/>
              </a:spcBef>
              <a:spcAft>
                <a:spcPts val="1200"/>
              </a:spcAft>
              <a:buClr>
                <a:srgbClr val="9999CC"/>
              </a:buClr>
              <a:buSzPct val="80000"/>
              <a:buNone/>
            </a:pPr>
            <a:r>
              <a:rPr lang="en-US" altLang="pt-BR" sz="2000" b="1" dirty="0">
                <a:solidFill>
                  <a:schemeClr val="accent6"/>
                </a:solidFill>
              </a:rPr>
              <a:t>Res. CNSP 168/2007</a:t>
            </a:r>
          </a:p>
          <a:p>
            <a:pPr lvl="1" indent="0" eaLnBrk="1" hangingPunct="1">
              <a:spcBef>
                <a:spcPts val="0"/>
              </a:spcBef>
              <a:buClr>
                <a:srgbClr val="9999CC"/>
              </a:buClr>
              <a:buSzPct val="80000"/>
              <a:buFontTx/>
              <a:buNone/>
            </a:pPr>
            <a:endParaRPr lang="en-US" altLang="pt-BR" sz="800" dirty="0">
              <a:solidFill>
                <a:schemeClr val="tx1"/>
              </a:solidFill>
            </a:endParaRPr>
          </a:p>
          <a:p>
            <a:pPr lvl="1" indent="0" eaLnBrk="1" hangingPunct="1">
              <a:spcBef>
                <a:spcPts val="0"/>
              </a:spcBef>
              <a:buClr>
                <a:srgbClr val="9999CC"/>
              </a:buClr>
              <a:buSzPct val="70000"/>
              <a:buNone/>
            </a:pPr>
            <a:r>
              <a:rPr lang="pt-BR" altLang="pt-BR" sz="1600" dirty="0">
                <a:solidFill>
                  <a:schemeClr val="tx1"/>
                </a:solidFill>
              </a:rPr>
              <a:t>Art. 37. A formalização contratual das operações de resseguro deverá se dar em até 270 (duzentos e setenta) dias do início da vigência da cobertura, sob pena de esta não ser considerada, para todos os fins e efeitos, desde o seu início. (</a:t>
            </a:r>
            <a:r>
              <a:rPr lang="pt-BR" altLang="pt-BR" sz="1600" i="1" dirty="0">
                <a:solidFill>
                  <a:schemeClr val="tx1"/>
                </a:solidFill>
              </a:rPr>
              <a:t>Artigo alterado pela Resolução CNSP nº 203/2009) </a:t>
            </a:r>
            <a:endParaRPr lang="pt-BR" altLang="pt-BR" sz="1600" dirty="0">
              <a:solidFill>
                <a:schemeClr val="tx1"/>
              </a:solidFill>
            </a:endParaRPr>
          </a:p>
          <a:p>
            <a:pPr lvl="1" indent="0" algn="just" eaLnBrk="1" hangingPunct="1">
              <a:spcBef>
                <a:spcPts val="0"/>
              </a:spcBef>
              <a:buClr>
                <a:srgbClr val="9999CC"/>
              </a:buClr>
              <a:buSzPct val="70000"/>
              <a:buFontTx/>
              <a:buNone/>
            </a:pPr>
            <a:r>
              <a:rPr lang="pt-BR" altLang="pt-BR" sz="1600" dirty="0">
                <a:solidFill>
                  <a:schemeClr val="tx1"/>
                </a:solidFill>
              </a:rPr>
              <a:t>	§1° O disposto no </a:t>
            </a:r>
            <a:r>
              <a:rPr lang="pt-BR" altLang="pt-BR" sz="1600" i="1" dirty="0">
                <a:solidFill>
                  <a:schemeClr val="tx1"/>
                </a:solidFill>
              </a:rPr>
              <a:t>caput </a:t>
            </a:r>
            <a:r>
              <a:rPr lang="pt-BR" altLang="pt-BR" sz="1600" dirty="0">
                <a:solidFill>
                  <a:schemeClr val="tx1"/>
                </a:solidFill>
              </a:rPr>
              <a:t>deste artigo não exime a cedente de fazer prova junto à SUSEP, da operação de resseguro, a qualquer tempo, se assim lhe for exigido.</a:t>
            </a:r>
          </a:p>
          <a:p>
            <a:pPr lvl="1" indent="0" algn="just" eaLnBrk="1" hangingPunct="1">
              <a:spcBef>
                <a:spcPts val="0"/>
              </a:spcBef>
              <a:buClr>
                <a:srgbClr val="9999CC"/>
              </a:buClr>
              <a:buSzPct val="70000"/>
              <a:buFontTx/>
              <a:buNone/>
            </a:pPr>
            <a:r>
              <a:rPr lang="pt-BR" altLang="pt-BR" sz="1600" dirty="0">
                <a:solidFill>
                  <a:schemeClr val="tx1"/>
                </a:solidFill>
              </a:rPr>
              <a:t>	§ 2° O aceite do ressegurador ou resseguradores, na proposta de resseguro [</a:t>
            </a:r>
            <a:r>
              <a:rPr lang="pt-BR" altLang="pt-BR" sz="1600" i="1" dirty="0">
                <a:solidFill>
                  <a:schemeClr val="tx1"/>
                </a:solidFill>
              </a:rPr>
              <a:t>sic</a:t>
            </a:r>
            <a:r>
              <a:rPr lang="pt-BR" altLang="pt-BR" sz="1600" dirty="0">
                <a:solidFill>
                  <a:schemeClr val="tx1"/>
                </a:solidFill>
              </a:rPr>
              <a:t>] é prova da cobertura contratada.</a:t>
            </a:r>
          </a:p>
          <a:p>
            <a:pPr lvl="1" indent="0" algn="just" eaLnBrk="1" hangingPunct="1">
              <a:spcBef>
                <a:spcPts val="0"/>
              </a:spcBef>
              <a:buClr>
                <a:srgbClr val="9999CC"/>
              </a:buClr>
              <a:buSzPct val="70000"/>
              <a:buFontTx/>
              <a:buNone/>
            </a:pPr>
            <a:r>
              <a:rPr lang="pt-BR" altLang="pt-BR" sz="1600" dirty="0">
                <a:solidFill>
                  <a:schemeClr val="tx1"/>
                </a:solidFill>
              </a:rPr>
              <a:t>	§ 3° Do contrato deverão constar a data da proposta, a data do aceite e a data da vigência da cobertura, especificando ainda o local que será usado como referência para a definição de  ora de início e término do contrato.</a:t>
            </a:r>
          </a:p>
          <a:p>
            <a:pPr indent="0" algn="just" eaLnBrk="1" hangingPunct="1">
              <a:spcBef>
                <a:spcPts val="0"/>
              </a:spcBef>
              <a:buClr>
                <a:srgbClr val="9999CC"/>
              </a:buClr>
              <a:buSzPct val="70000"/>
              <a:buNone/>
            </a:pPr>
            <a:endParaRPr lang="pt-BR" altLang="pt-BR" sz="2000" i="1" dirty="0">
              <a:solidFill>
                <a:schemeClr val="tx1"/>
              </a:solidFill>
            </a:endParaRPr>
          </a:p>
          <a:p>
            <a:pPr algn="just" eaLnBrk="1" hangingPunct="1">
              <a:spcBef>
                <a:spcPts val="0"/>
              </a:spcBef>
              <a:buClr>
                <a:srgbClr val="9999CC"/>
              </a:buClr>
              <a:buSzPct val="70000"/>
            </a:pPr>
            <a:r>
              <a:rPr lang="pt-BR" altLang="pt-BR" sz="1800" i="1" dirty="0">
                <a:solidFill>
                  <a:schemeClr val="tx1"/>
                </a:solidFill>
              </a:rPr>
              <a:t>Pode não ser “considerada” a cobertura? Para que fim?</a:t>
            </a: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7" name="Rectangle 3">
            <a:extLst>
              <a:ext uri="{FF2B5EF4-FFF2-40B4-BE49-F238E27FC236}">
                <a16:creationId xmlns:a16="http://schemas.microsoft.com/office/drawing/2014/main" id="{5318CC94-AC2C-418F-9EE8-65CB1C88DF39}"/>
              </a:ext>
            </a:extLst>
          </p:cNvPr>
          <p:cNvSpPr>
            <a:spLocks noGrp="1" noChangeArrowheads="1"/>
          </p:cNvSpPr>
          <p:nvPr>
            <p:ph type="body" idx="1"/>
          </p:nvPr>
        </p:nvSpPr>
        <p:spPr>
          <a:xfrm>
            <a:off x="684213" y="620689"/>
            <a:ext cx="7772400" cy="5553100"/>
          </a:xfrm>
        </p:spPr>
        <p:txBody>
          <a:bodyPr lIns="92075" tIns="46038" rIns="92075" bIns="46038"/>
          <a:lstStyle/>
          <a:p>
            <a:pPr indent="0" algn="ctr" eaLnBrk="1" hangingPunct="1">
              <a:spcBef>
                <a:spcPts val="0"/>
              </a:spcBef>
              <a:buFontTx/>
              <a:buNone/>
            </a:pPr>
            <a:r>
              <a:rPr lang="pt-BR" altLang="pt-BR" sz="2400" b="1" dirty="0">
                <a:solidFill>
                  <a:srgbClr val="C00000"/>
                </a:solidFill>
              </a:rPr>
              <a:t>Formação e conclusão do contrato</a:t>
            </a:r>
          </a:p>
          <a:p>
            <a:pPr lvl="1" indent="0" eaLnBrk="1" hangingPunct="1">
              <a:spcBef>
                <a:spcPts val="0"/>
              </a:spcBef>
              <a:buClr>
                <a:srgbClr val="9999CC"/>
              </a:buClr>
              <a:buSzPct val="80000"/>
              <a:buNone/>
            </a:pPr>
            <a:endParaRPr lang="pt-BR" altLang="pt-BR" sz="1800" dirty="0">
              <a:solidFill>
                <a:schemeClr val="tx1"/>
              </a:solidFill>
            </a:endParaRPr>
          </a:p>
          <a:p>
            <a:pPr indent="0" eaLnBrk="1" hangingPunct="1">
              <a:spcBef>
                <a:spcPts val="0"/>
              </a:spcBef>
              <a:buClr>
                <a:srgbClr val="9999CC"/>
              </a:buClr>
              <a:buSzPct val="80000"/>
              <a:buNone/>
            </a:pPr>
            <a:r>
              <a:rPr lang="pt-BR" altLang="pt-BR" sz="2000" b="1" dirty="0">
                <a:solidFill>
                  <a:schemeClr val="accent6"/>
                </a:solidFill>
              </a:rPr>
              <a:t>FORMAÇÃO do contrato</a:t>
            </a:r>
          </a:p>
          <a:p>
            <a:pPr indent="0" eaLnBrk="1" hangingPunct="1">
              <a:spcBef>
                <a:spcPts val="0"/>
              </a:spcBef>
              <a:buClr>
                <a:srgbClr val="9999CC"/>
              </a:buClr>
              <a:buSzPct val="80000"/>
              <a:buNone/>
            </a:pPr>
            <a:endParaRPr lang="pt-BR" altLang="pt-BR" sz="2000" dirty="0">
              <a:solidFill>
                <a:schemeClr val="tx1"/>
              </a:solidFill>
            </a:endParaRPr>
          </a:p>
          <a:p>
            <a:pPr lvl="2" indent="0" eaLnBrk="1" hangingPunct="1">
              <a:spcBef>
                <a:spcPts val="0"/>
              </a:spcBef>
              <a:buClr>
                <a:srgbClr val="9999CC"/>
              </a:buClr>
              <a:buSzPct val="70000"/>
              <a:buFont typeface="Wingdings" panose="05000000000000000000" pitchFamily="2" charset="2"/>
              <a:buChar char="¨"/>
            </a:pPr>
            <a:r>
              <a:rPr lang="pt-BR" altLang="pt-BR" sz="1800" dirty="0">
                <a:solidFill>
                  <a:schemeClr val="tx1"/>
                </a:solidFill>
              </a:rPr>
              <a:t> em regra em duas etapas distintas não coincidentes no tempo: </a:t>
            </a:r>
            <a:r>
              <a:rPr lang="pt-BR" altLang="pt-BR" sz="1800" i="1" u="sng" dirty="0">
                <a:solidFill>
                  <a:schemeClr val="tx1"/>
                </a:solidFill>
              </a:rPr>
              <a:t>proposta</a:t>
            </a:r>
            <a:r>
              <a:rPr lang="pt-BR" altLang="pt-BR" sz="1800" dirty="0">
                <a:solidFill>
                  <a:schemeClr val="tx1"/>
                </a:solidFill>
              </a:rPr>
              <a:t> e </a:t>
            </a:r>
            <a:r>
              <a:rPr lang="pt-BR" altLang="pt-BR" sz="1800" i="1" u="sng" dirty="0">
                <a:solidFill>
                  <a:schemeClr val="tx1"/>
                </a:solidFill>
              </a:rPr>
              <a:t>aceitação</a:t>
            </a:r>
          </a:p>
          <a:p>
            <a:pPr lvl="1" indent="0" eaLnBrk="1" hangingPunct="1">
              <a:spcBef>
                <a:spcPts val="0"/>
              </a:spcBef>
              <a:buClr>
                <a:srgbClr val="9999CC"/>
              </a:buClr>
              <a:buSzPct val="80000"/>
              <a:buFontTx/>
              <a:buNone/>
            </a:pPr>
            <a:endParaRPr lang="pt-BR" altLang="pt-BR" sz="1800" dirty="0">
              <a:solidFill>
                <a:schemeClr val="tx1"/>
              </a:solidFill>
            </a:endParaRPr>
          </a:p>
          <a:p>
            <a:pPr lvl="2" indent="0" eaLnBrk="1" hangingPunct="1">
              <a:spcBef>
                <a:spcPts val="0"/>
              </a:spcBef>
              <a:buClr>
                <a:srgbClr val="9999CC"/>
              </a:buClr>
              <a:buSzPct val="70000"/>
              <a:buFont typeface="Wingdings" panose="05000000000000000000" pitchFamily="2" charset="2"/>
              <a:buChar char="¨"/>
            </a:pPr>
            <a:r>
              <a:rPr lang="pt-BR" altLang="pt-BR" sz="1800" i="1" dirty="0">
                <a:solidFill>
                  <a:schemeClr val="tx1"/>
                </a:solidFill>
              </a:rPr>
              <a:t> Vinculo iuris</a:t>
            </a:r>
            <a:r>
              <a:rPr lang="pt-BR" altLang="pt-BR" sz="1800" dirty="0">
                <a:solidFill>
                  <a:schemeClr val="tx1"/>
                </a:solidFill>
              </a:rPr>
              <a:t>: Sistema da expedição (CC, arts. 427 a 435):</a:t>
            </a:r>
          </a:p>
          <a:p>
            <a:pPr lvl="1" indent="0" eaLnBrk="1" hangingPunct="1">
              <a:spcBef>
                <a:spcPts val="0"/>
              </a:spcBef>
              <a:buClr>
                <a:srgbClr val="9999CC"/>
              </a:buClr>
              <a:buSzPct val="80000"/>
              <a:buFontTx/>
              <a:buNone/>
            </a:pPr>
            <a:endParaRPr lang="pt-BR" altLang="pt-BR" sz="800" dirty="0">
              <a:solidFill>
                <a:schemeClr val="tx1"/>
              </a:solidFill>
            </a:endParaRPr>
          </a:p>
          <a:p>
            <a:pPr lvl="2" indent="0" eaLnBrk="1" hangingPunct="1">
              <a:spcBef>
                <a:spcPts val="0"/>
              </a:spcBef>
              <a:buClr>
                <a:srgbClr val="9999CC"/>
              </a:buClr>
              <a:buSzPct val="70000"/>
              <a:buFont typeface="Wingdings" panose="05000000000000000000" pitchFamily="2" charset="2"/>
              <a:buChar char="¨"/>
            </a:pPr>
            <a:endParaRPr lang="pt-BR" altLang="pt-BR" sz="1800" dirty="0">
              <a:solidFill>
                <a:schemeClr val="tx1"/>
              </a:solidFill>
            </a:endParaRPr>
          </a:p>
          <a:p>
            <a:pPr lvl="4" indent="0" eaLnBrk="1" hangingPunct="1">
              <a:spcBef>
                <a:spcPts val="0"/>
              </a:spcBef>
              <a:buClr>
                <a:srgbClr val="00007D"/>
              </a:buClr>
              <a:buFontTx/>
              <a:buNone/>
            </a:pPr>
            <a:r>
              <a:rPr lang="pt-BR" altLang="pt-BR" sz="1600" dirty="0">
                <a:solidFill>
                  <a:schemeClr val="tx1"/>
                </a:solidFill>
              </a:rPr>
              <a:t>“... o sistema da expedição (a </a:t>
            </a:r>
            <a:r>
              <a:rPr lang="pt-BR" altLang="pt-BR" sz="1600" i="1" dirty="0" err="1">
                <a:solidFill>
                  <a:schemeClr val="tx1"/>
                </a:solidFill>
              </a:rPr>
              <a:t>Übermittelungstheorie</a:t>
            </a:r>
            <a:r>
              <a:rPr lang="pt-BR" altLang="pt-BR" sz="1600" dirty="0">
                <a:solidFill>
                  <a:schemeClr val="tx1"/>
                </a:solidFill>
              </a:rPr>
              <a:t>) [...] reputa perfeito o contrato, no instante em que o aceitante remete a resposta” </a:t>
            </a:r>
            <a:r>
              <a:rPr lang="en-US" altLang="pt-BR" sz="1600" dirty="0">
                <a:solidFill>
                  <a:schemeClr val="tx1"/>
                </a:solidFill>
              </a:rPr>
              <a:t>(</a:t>
            </a:r>
            <a:r>
              <a:rPr lang="en-US" altLang="pt-BR" sz="1600" dirty="0" err="1">
                <a:solidFill>
                  <a:schemeClr val="tx1"/>
                </a:solidFill>
              </a:rPr>
              <a:t>Espínola</a:t>
            </a:r>
            <a:r>
              <a:rPr lang="en-US" altLang="pt-BR" sz="1600" dirty="0">
                <a:solidFill>
                  <a:schemeClr val="tx1"/>
                </a:solidFill>
              </a:rPr>
              <a:t>) </a:t>
            </a:r>
            <a:endParaRPr lang="pt-BR" altLang="pt-BR" sz="1600" dirty="0">
              <a:solidFill>
                <a:schemeClr val="tx1"/>
              </a:solidFill>
            </a:endParaRPr>
          </a:p>
          <a:p>
            <a:pPr indent="0" eaLnBrk="1" hangingPunct="1">
              <a:spcBef>
                <a:spcPts val="0"/>
              </a:spcBef>
              <a:buFontTx/>
              <a:buNone/>
            </a:pPr>
            <a:endParaRPr lang="pt-BR" altLang="pt-BR" sz="1800" dirty="0">
              <a:solidFill>
                <a:schemeClr val="tx1"/>
              </a:solidFill>
            </a:endParaRP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FECDC001-4427-2D51-F9DC-49A7D75D2EBE}"/>
              </a:ext>
            </a:extLst>
          </p:cNvPr>
          <p:cNvSpPr>
            <a:spLocks noGrp="1" noChangeArrowheads="1"/>
          </p:cNvSpPr>
          <p:nvPr>
            <p:ph type="body" idx="1"/>
          </p:nvPr>
        </p:nvSpPr>
        <p:spPr>
          <a:xfrm>
            <a:off x="685800" y="764704"/>
            <a:ext cx="7772400" cy="5093965"/>
          </a:xfrm>
        </p:spPr>
        <p:txBody>
          <a:bodyPr lIns="92075" tIns="46038" rIns="92075" bIns="46038"/>
          <a:lstStyle/>
          <a:p>
            <a:pPr algn="ctr" eaLnBrk="1" hangingPunct="1">
              <a:lnSpc>
                <a:spcPct val="80000"/>
              </a:lnSpc>
              <a:buFontTx/>
              <a:buNone/>
              <a:defRPr/>
            </a:pPr>
            <a:r>
              <a:rPr lang="pt-BR" altLang="pt-BR" sz="2400" b="1" dirty="0">
                <a:solidFill>
                  <a:srgbClr val="C00000"/>
                </a:solidFill>
              </a:rPr>
              <a:t>	O Risco do Segurador - Desvios e Desequilíbrios</a:t>
            </a:r>
          </a:p>
          <a:p>
            <a:pPr marL="0" indent="0">
              <a:spcBef>
                <a:spcPts val="0"/>
              </a:spcBef>
              <a:buFontTx/>
              <a:buNone/>
              <a:defRPr/>
            </a:pPr>
            <a:endParaRPr lang="pt-BR" altLang="pt-BR" sz="1800" dirty="0">
              <a:solidFill>
                <a:schemeClr val="tx1"/>
              </a:solidFill>
            </a:endParaRPr>
          </a:p>
          <a:p>
            <a:pPr marL="0" indent="0">
              <a:spcBef>
                <a:spcPts val="0"/>
              </a:spcBef>
              <a:buFontTx/>
              <a:buNone/>
              <a:defRPr/>
            </a:pPr>
            <a:endParaRPr lang="pt-BR" altLang="pt-BR" sz="1800" dirty="0">
              <a:solidFill>
                <a:schemeClr val="tx1"/>
              </a:solidFill>
            </a:endParaRPr>
          </a:p>
          <a:p>
            <a:pPr marL="0" indent="0" algn="ctr">
              <a:spcBef>
                <a:spcPts val="0"/>
              </a:spcBef>
              <a:buFontTx/>
              <a:buNone/>
              <a:defRPr/>
            </a:pPr>
            <a:r>
              <a:rPr lang="pt-BR" altLang="pt-BR" sz="1800" dirty="0">
                <a:solidFill>
                  <a:schemeClr val="tx1"/>
                </a:solidFill>
              </a:rPr>
              <a:t>Se o segurador satisfizer as condições probabilísticas do sistema, poderá chegar a administrar uma carteira homogênea e compensada, ou seja, poderá </a:t>
            </a:r>
            <a:r>
              <a:rPr lang="pt-BR" altLang="pt-BR" sz="1800" i="1" dirty="0">
                <a:solidFill>
                  <a:schemeClr val="tx1"/>
                </a:solidFill>
              </a:rPr>
              <a:t>presumir</a:t>
            </a:r>
            <a:r>
              <a:rPr lang="pt-BR" altLang="pt-BR" sz="1800" dirty="0">
                <a:solidFill>
                  <a:schemeClr val="tx1"/>
                </a:solidFill>
              </a:rPr>
              <a:t> que atendeu às bases probabilísticas do sistema.</a:t>
            </a:r>
          </a:p>
          <a:p>
            <a:pPr marL="0" indent="0" algn="ctr">
              <a:spcBef>
                <a:spcPts val="0"/>
              </a:spcBef>
              <a:buFontTx/>
              <a:buNone/>
              <a:defRPr/>
            </a:pPr>
            <a:endParaRPr lang="pt-BR" altLang="pt-BR" sz="1800" dirty="0">
              <a:solidFill>
                <a:schemeClr val="tx1"/>
              </a:solidFill>
            </a:endParaRPr>
          </a:p>
          <a:p>
            <a:pPr marL="0" indent="0" algn="ctr">
              <a:spcBef>
                <a:spcPts val="0"/>
              </a:spcBef>
              <a:buFontTx/>
              <a:buNone/>
              <a:defRPr/>
            </a:pPr>
            <a:r>
              <a:rPr lang="pt-BR" altLang="pt-BR" sz="1800" dirty="0">
                <a:solidFill>
                  <a:schemeClr val="tx1"/>
                </a:solidFill>
              </a:rPr>
              <a:t>Ocorre, porém, que quase nenhuma dessas condições necessárias a seu funcionamento solvável pode um segurador manejar individualmente.</a:t>
            </a:r>
          </a:p>
          <a:p>
            <a:pPr marL="0" indent="0" algn="ctr">
              <a:spcBef>
                <a:spcPts val="0"/>
              </a:spcBef>
              <a:buFontTx/>
              <a:buNone/>
              <a:defRPr/>
            </a:pPr>
            <a:endParaRPr lang="pt-BR" altLang="pt-BR" sz="1800" dirty="0">
              <a:solidFill>
                <a:schemeClr val="tx1"/>
              </a:solidFill>
            </a:endParaRPr>
          </a:p>
          <a:p>
            <a:pPr marL="0" indent="0" algn="ctr">
              <a:spcBef>
                <a:spcPts val="0"/>
              </a:spcBef>
              <a:buFontTx/>
              <a:buNone/>
              <a:defRPr/>
            </a:pPr>
            <a:r>
              <a:rPr lang="pt-BR" altLang="pt-BR" sz="1800" dirty="0">
                <a:solidFill>
                  <a:schemeClr val="tx1"/>
                </a:solidFill>
              </a:rPr>
              <a:t>Mesmo que pudesse, sobre essas condições ainda influiriam fatores que alterariam o comportamento previsto para cada conjunto de riscos.</a:t>
            </a:r>
          </a:p>
          <a:p>
            <a:pPr marL="0" indent="0" algn="ctr">
              <a:spcBef>
                <a:spcPts val="0"/>
              </a:spcBef>
              <a:buFontTx/>
              <a:buNone/>
              <a:defRPr/>
            </a:pPr>
            <a:endParaRPr lang="pt-BR" altLang="pt-BR" sz="1800" dirty="0">
              <a:solidFill>
                <a:schemeClr val="tx1"/>
              </a:solidFill>
            </a:endParaRPr>
          </a:p>
          <a:p>
            <a:pPr marL="0" indent="0" algn="ctr">
              <a:spcBef>
                <a:spcPts val="0"/>
              </a:spcBef>
              <a:buFontTx/>
              <a:buNone/>
              <a:defRPr/>
            </a:pPr>
            <a:r>
              <a:rPr lang="pt-BR" altLang="pt-BR" sz="1800" dirty="0">
                <a:solidFill>
                  <a:schemeClr val="tx1"/>
                </a:solidFill>
              </a:rPr>
              <a:t>São os chamados </a:t>
            </a:r>
            <a:r>
              <a:rPr lang="pt-BR" altLang="pt-BR" sz="1800" b="1" dirty="0">
                <a:solidFill>
                  <a:schemeClr val="accent6"/>
                </a:solidFill>
              </a:rPr>
              <a:t>desvios</a:t>
            </a:r>
            <a:r>
              <a:rPr lang="pt-BR" altLang="pt-BR" sz="1800" dirty="0">
                <a:solidFill>
                  <a:schemeClr val="tx1"/>
                </a:solidFill>
              </a:rPr>
              <a:t> estatísticos e atuarias que produzem </a:t>
            </a:r>
            <a:r>
              <a:rPr lang="pt-BR" altLang="pt-BR" sz="1800" b="1" dirty="0">
                <a:solidFill>
                  <a:schemeClr val="accent6"/>
                </a:solidFill>
              </a:rPr>
              <a:t>desequilíbrios</a:t>
            </a:r>
            <a:r>
              <a:rPr lang="pt-BR" altLang="pt-BR" sz="1800" dirty="0">
                <a:solidFill>
                  <a:schemeClr val="tx1"/>
                </a:solidFill>
              </a:rPr>
              <a:t> na composição das carteiras que operam o segurador (incêndio, responsabilidade civil etc.)</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5" name="Rectangle 3">
            <a:extLst>
              <a:ext uri="{FF2B5EF4-FFF2-40B4-BE49-F238E27FC236}">
                <a16:creationId xmlns:a16="http://schemas.microsoft.com/office/drawing/2014/main" id="{3E23F347-3E74-5F99-5248-BC44568038F4}"/>
              </a:ext>
            </a:extLst>
          </p:cNvPr>
          <p:cNvSpPr>
            <a:spLocks noGrp="1" noChangeArrowheads="1"/>
          </p:cNvSpPr>
          <p:nvPr>
            <p:ph type="body" idx="1"/>
          </p:nvPr>
        </p:nvSpPr>
        <p:spPr>
          <a:xfrm>
            <a:off x="685800" y="548680"/>
            <a:ext cx="7702550" cy="5328245"/>
          </a:xfrm>
        </p:spPr>
        <p:txBody>
          <a:bodyPr lIns="92075" tIns="46038" rIns="92075" bIns="46038"/>
          <a:lstStyle/>
          <a:p>
            <a:pPr algn="ctr" eaLnBrk="1" hangingPunct="1">
              <a:lnSpc>
                <a:spcPct val="90000"/>
              </a:lnSpc>
              <a:buFontTx/>
              <a:buNone/>
            </a:pPr>
            <a:r>
              <a:rPr lang="pt-BR" altLang="pt-BR" sz="2000" b="1" dirty="0">
                <a:solidFill>
                  <a:srgbClr val="C00000"/>
                </a:solidFill>
                <a:latin typeface="Verdana" panose="020B0604030504040204" pitchFamily="34" charset="0"/>
              </a:rPr>
              <a:t>	</a:t>
            </a:r>
            <a:r>
              <a:rPr lang="pt-BR" altLang="pt-BR" sz="2400" b="1" dirty="0">
                <a:solidFill>
                  <a:srgbClr val="C00000"/>
                </a:solidFill>
              </a:rPr>
              <a:t>Formação e conclusão do contrato</a:t>
            </a:r>
          </a:p>
          <a:p>
            <a:pPr algn="just" eaLnBrk="1" hangingPunct="1">
              <a:lnSpc>
                <a:spcPct val="90000"/>
              </a:lnSpc>
              <a:buFontTx/>
              <a:buNone/>
            </a:pPr>
            <a:endParaRPr lang="pt-BR" altLang="pt-BR" sz="2000" b="1" dirty="0">
              <a:solidFill>
                <a:srgbClr val="C00000"/>
              </a:solidFill>
            </a:endParaRPr>
          </a:p>
          <a:p>
            <a:pPr algn="just" eaLnBrk="1" hangingPunct="1">
              <a:lnSpc>
                <a:spcPct val="90000"/>
              </a:lnSpc>
              <a:buFontTx/>
              <a:buNone/>
            </a:pPr>
            <a:r>
              <a:rPr lang="pt-BR" altLang="pt-BR" sz="2000" b="1" dirty="0">
                <a:solidFill>
                  <a:schemeClr val="accent6"/>
                </a:solidFill>
              </a:rPr>
              <a:t>Código Civil</a:t>
            </a:r>
          </a:p>
          <a:p>
            <a:pPr algn="just" eaLnBrk="1" hangingPunct="1">
              <a:lnSpc>
                <a:spcPct val="90000"/>
              </a:lnSpc>
              <a:buFontTx/>
              <a:buNone/>
            </a:pPr>
            <a:r>
              <a:rPr lang="pt-BR" altLang="pt-BR" sz="2000" dirty="0">
                <a:solidFill>
                  <a:schemeClr val="tx1"/>
                </a:solidFill>
              </a:rPr>
              <a:t>	</a:t>
            </a:r>
          </a:p>
          <a:p>
            <a:pPr algn="just" eaLnBrk="1" hangingPunct="1">
              <a:lnSpc>
                <a:spcPct val="90000"/>
              </a:lnSpc>
              <a:buFontTx/>
              <a:buNone/>
            </a:pPr>
            <a:r>
              <a:rPr lang="pt-BR" altLang="pt-BR" sz="2000" dirty="0">
                <a:solidFill>
                  <a:schemeClr val="tx1"/>
                </a:solidFill>
              </a:rPr>
              <a:t>	</a:t>
            </a:r>
            <a:r>
              <a:rPr lang="pt-BR" altLang="pt-BR" sz="1800" dirty="0">
                <a:solidFill>
                  <a:schemeClr val="tx1"/>
                </a:solidFill>
              </a:rPr>
              <a:t>Art. 433. Considera-se inexistente a aceitação, se antes dela ou com ela chegar ao proponente a retratação do aceitante.</a:t>
            </a:r>
          </a:p>
          <a:p>
            <a:pPr algn="just" eaLnBrk="1" hangingPunct="1">
              <a:lnSpc>
                <a:spcPct val="90000"/>
              </a:lnSpc>
              <a:spcBef>
                <a:spcPts val="1200"/>
              </a:spcBef>
              <a:buFontTx/>
              <a:buNone/>
            </a:pPr>
            <a:r>
              <a:rPr lang="pt-BR" altLang="pt-BR" sz="1800" dirty="0">
                <a:solidFill>
                  <a:schemeClr val="tx1"/>
                </a:solidFill>
              </a:rPr>
              <a:t>	Art. 434. Os contratos entre ausentes tornam-se perfeitos desde que a aceitação é expedida, exceto:</a:t>
            </a:r>
          </a:p>
          <a:p>
            <a:pPr algn="just" eaLnBrk="1" hangingPunct="1">
              <a:lnSpc>
                <a:spcPct val="90000"/>
              </a:lnSpc>
              <a:buFontTx/>
              <a:buNone/>
            </a:pPr>
            <a:r>
              <a:rPr lang="pt-BR" altLang="pt-BR" sz="1800" dirty="0">
                <a:solidFill>
                  <a:schemeClr val="tx1"/>
                </a:solidFill>
              </a:rPr>
              <a:t>	I - no caso do artigo antecedente;</a:t>
            </a:r>
          </a:p>
          <a:p>
            <a:pPr algn="just" eaLnBrk="1" hangingPunct="1">
              <a:lnSpc>
                <a:spcPct val="90000"/>
              </a:lnSpc>
              <a:buFontTx/>
              <a:buNone/>
            </a:pPr>
            <a:r>
              <a:rPr lang="pt-BR" altLang="pt-BR" sz="1800" dirty="0">
                <a:solidFill>
                  <a:schemeClr val="tx1"/>
                </a:solidFill>
              </a:rPr>
              <a:t>	II - se o proponente se houver comprometido a esperar resposta;</a:t>
            </a:r>
          </a:p>
          <a:p>
            <a:pPr algn="just" eaLnBrk="1" hangingPunct="1">
              <a:lnSpc>
                <a:spcPct val="90000"/>
              </a:lnSpc>
              <a:buFontTx/>
              <a:buNone/>
            </a:pPr>
            <a:r>
              <a:rPr lang="pt-BR" altLang="pt-BR" sz="1800" dirty="0">
                <a:solidFill>
                  <a:schemeClr val="tx1"/>
                </a:solidFill>
              </a:rPr>
              <a:t>	III - se ela não chegar no prazo convencionado.</a:t>
            </a:r>
          </a:p>
          <a:p>
            <a:pPr algn="just" eaLnBrk="1" hangingPunct="1">
              <a:lnSpc>
                <a:spcPct val="90000"/>
              </a:lnSpc>
              <a:spcBef>
                <a:spcPts val="1200"/>
              </a:spcBef>
              <a:buFontTx/>
              <a:buNone/>
            </a:pPr>
            <a:r>
              <a:rPr lang="pt-BR" altLang="pt-BR" sz="1800" dirty="0">
                <a:solidFill>
                  <a:schemeClr val="tx1"/>
                </a:solidFill>
              </a:rPr>
              <a:t>	Art. 435. Reputar-se-á celebrado o contrato no lugar em que foi proposto.</a:t>
            </a: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3" name="Rectangle 3">
            <a:extLst>
              <a:ext uri="{FF2B5EF4-FFF2-40B4-BE49-F238E27FC236}">
                <a16:creationId xmlns:a16="http://schemas.microsoft.com/office/drawing/2014/main" id="{C281C3B7-8FB8-3C31-CB46-0992328D9B79}"/>
              </a:ext>
            </a:extLst>
          </p:cNvPr>
          <p:cNvSpPr>
            <a:spLocks noGrp="1" noChangeArrowheads="1"/>
          </p:cNvSpPr>
          <p:nvPr>
            <p:ph type="body" idx="1"/>
          </p:nvPr>
        </p:nvSpPr>
        <p:spPr>
          <a:xfrm>
            <a:off x="685800" y="692697"/>
            <a:ext cx="7772400" cy="5904954"/>
          </a:xfrm>
        </p:spPr>
        <p:txBody>
          <a:bodyPr lIns="92075" tIns="46038" rIns="92075" bIns="46038"/>
          <a:lstStyle/>
          <a:p>
            <a:pPr algn="ctr" eaLnBrk="1" hangingPunct="1">
              <a:lnSpc>
                <a:spcPct val="90000"/>
              </a:lnSpc>
              <a:buFontTx/>
              <a:buNone/>
            </a:pPr>
            <a:r>
              <a:rPr lang="pt-BR" altLang="pt-BR" sz="2400" b="1" dirty="0">
                <a:solidFill>
                  <a:srgbClr val="C00000"/>
                </a:solidFill>
              </a:rPr>
              <a:t>Formação e conclusão do contrato</a:t>
            </a:r>
            <a:endParaRPr lang="pt-BR" altLang="pt-BR" sz="1800" b="1" dirty="0">
              <a:solidFill>
                <a:srgbClr val="C00000"/>
              </a:solidFill>
            </a:endParaRPr>
          </a:p>
          <a:p>
            <a:pPr algn="ctr" eaLnBrk="1" hangingPunct="1">
              <a:lnSpc>
                <a:spcPct val="90000"/>
              </a:lnSpc>
              <a:buFontTx/>
              <a:buNone/>
            </a:pPr>
            <a:endParaRPr lang="pt-BR" altLang="pt-BR" sz="1800" b="1" dirty="0">
              <a:solidFill>
                <a:srgbClr val="C00000"/>
              </a:solidFill>
            </a:endParaRPr>
          </a:p>
          <a:p>
            <a:pPr eaLnBrk="1" hangingPunct="1">
              <a:lnSpc>
                <a:spcPct val="90000"/>
              </a:lnSpc>
              <a:buFontTx/>
              <a:buNone/>
            </a:pPr>
            <a:r>
              <a:rPr lang="pt-BR" altLang="pt-BR" sz="2000" b="1" dirty="0">
                <a:solidFill>
                  <a:schemeClr val="accent6"/>
                </a:solidFill>
              </a:rPr>
              <a:t>CONCLUSÃO do contrato</a:t>
            </a:r>
          </a:p>
          <a:p>
            <a:pPr lvl="1" indent="0" eaLnBrk="1" hangingPunct="1">
              <a:spcBef>
                <a:spcPct val="0"/>
              </a:spcBef>
              <a:buClr>
                <a:srgbClr val="9999CC"/>
              </a:buClr>
              <a:buSzPct val="80000"/>
              <a:buFont typeface="Wingdings" panose="05000000000000000000" pitchFamily="2" charset="2"/>
              <a:buChar char="¨"/>
            </a:pPr>
            <a:endParaRPr lang="pt-BR" altLang="pt-BR" sz="800" dirty="0">
              <a:solidFill>
                <a:schemeClr val="tx1"/>
              </a:solidFill>
            </a:endParaRPr>
          </a:p>
          <a:p>
            <a:pPr lvl="1" indent="0" eaLnBrk="1" hangingPunct="1">
              <a:spcBef>
                <a:spcPct val="0"/>
              </a:spcBef>
              <a:buClr>
                <a:srgbClr val="9999CC"/>
              </a:buClr>
              <a:buSzPct val="80000"/>
              <a:buFont typeface="Wingdings" panose="05000000000000000000" pitchFamily="2" charset="2"/>
              <a:buChar char="¨"/>
            </a:pPr>
            <a:endParaRPr lang="pt-BR" altLang="pt-BR" sz="800" dirty="0">
              <a:solidFill>
                <a:schemeClr val="tx1"/>
              </a:solidFill>
            </a:endParaRPr>
          </a:p>
          <a:p>
            <a:pPr lvl="1" indent="0" algn="just" eaLnBrk="1" hangingPunct="1">
              <a:spcBef>
                <a:spcPct val="0"/>
              </a:spcBef>
              <a:buClr>
                <a:srgbClr val="00007D"/>
              </a:buClr>
              <a:buSzPct val="65000"/>
              <a:buFont typeface="Wingdings" panose="05000000000000000000" pitchFamily="2" charset="2"/>
              <a:buChar char="n"/>
            </a:pPr>
            <a:r>
              <a:rPr lang="pt-BR" altLang="pt-BR" sz="2200" dirty="0">
                <a:solidFill>
                  <a:schemeClr val="tx1"/>
                </a:solidFill>
              </a:rPr>
              <a:t> </a:t>
            </a:r>
            <a:r>
              <a:rPr lang="pt-BR" altLang="pt-BR" sz="1800" dirty="0">
                <a:solidFill>
                  <a:schemeClr val="tx1"/>
                </a:solidFill>
              </a:rPr>
              <a:t>aceitação da proposta (ressegurador)</a:t>
            </a:r>
          </a:p>
          <a:p>
            <a:pPr indent="0" algn="just" eaLnBrk="1" hangingPunct="1">
              <a:spcBef>
                <a:spcPct val="0"/>
              </a:spcBef>
              <a:buClr>
                <a:srgbClr val="9999CC"/>
              </a:buClr>
              <a:buSzPct val="80000"/>
              <a:buFont typeface="Wingdings" panose="05000000000000000000" pitchFamily="2" charset="2"/>
              <a:buChar char="¨"/>
            </a:pPr>
            <a:endParaRPr lang="pt-BR" altLang="pt-BR" sz="1800" dirty="0">
              <a:solidFill>
                <a:schemeClr val="tx1"/>
              </a:solidFill>
            </a:endParaRPr>
          </a:p>
          <a:p>
            <a:pPr lvl="1" indent="0" algn="just" eaLnBrk="1" hangingPunct="1">
              <a:spcBef>
                <a:spcPct val="0"/>
              </a:spcBef>
              <a:buClr>
                <a:srgbClr val="00007D"/>
              </a:buClr>
              <a:buSzPct val="65000"/>
              <a:buFont typeface="Wingdings" panose="05000000000000000000" pitchFamily="2" charset="2"/>
              <a:buChar char="n"/>
            </a:pPr>
            <a:r>
              <a:rPr lang="en-US" altLang="pt-BR" sz="1800" dirty="0">
                <a:solidFill>
                  <a:schemeClr val="tx1"/>
                </a:solidFill>
              </a:rPr>
              <a:t> aceitação com alterações (ex. “NACD” – </a:t>
            </a:r>
            <a:r>
              <a:rPr lang="en-US" altLang="pt-BR" sz="1800" i="1" dirty="0">
                <a:solidFill>
                  <a:schemeClr val="tx1"/>
                </a:solidFill>
              </a:rPr>
              <a:t>Notice of Cancellation at Anniversary Date</a:t>
            </a:r>
            <a:r>
              <a:rPr lang="en-US" altLang="pt-BR" sz="1800" dirty="0">
                <a:solidFill>
                  <a:schemeClr val="tx1"/>
                </a:solidFill>
              </a:rPr>
              <a:t>):</a:t>
            </a:r>
          </a:p>
          <a:p>
            <a:pPr lvl="1" indent="0" algn="just" eaLnBrk="1" hangingPunct="1">
              <a:spcBef>
                <a:spcPct val="0"/>
              </a:spcBef>
              <a:buClr>
                <a:srgbClr val="00007D"/>
              </a:buClr>
              <a:buSzPct val="65000"/>
              <a:buFont typeface="Wingdings" panose="05000000000000000000" pitchFamily="2" charset="2"/>
              <a:buChar char="n"/>
            </a:pPr>
            <a:endParaRPr lang="en-US" altLang="pt-BR" sz="1800" dirty="0">
              <a:solidFill>
                <a:schemeClr val="tx1"/>
              </a:solidFill>
            </a:endParaRPr>
          </a:p>
          <a:p>
            <a:pPr lvl="3" indent="0" algn="just" eaLnBrk="1" hangingPunct="1">
              <a:spcBef>
                <a:spcPct val="0"/>
              </a:spcBef>
              <a:buClr>
                <a:srgbClr val="00007D"/>
              </a:buClr>
              <a:buNone/>
            </a:pPr>
            <a:r>
              <a:rPr lang="en-US" altLang="pt-BR" sz="1600" dirty="0">
                <a:solidFill>
                  <a:schemeClr val="tx1"/>
                </a:solidFill>
              </a:rPr>
              <a:t>A</a:t>
            </a:r>
            <a:r>
              <a:rPr lang="pt-BR" altLang="pt-BR" sz="1600" dirty="0">
                <a:solidFill>
                  <a:schemeClr val="tx1"/>
                </a:solidFill>
              </a:rPr>
              <a:t>rt. 431. A aceitação fora do prazo, com adições, restrições, ou modificações, importará nova proposta.</a:t>
            </a:r>
          </a:p>
          <a:p>
            <a:pPr lvl="1" indent="0" algn="just" eaLnBrk="1" hangingPunct="1">
              <a:spcBef>
                <a:spcPct val="0"/>
              </a:spcBef>
              <a:buClr>
                <a:srgbClr val="00007D"/>
              </a:buClr>
              <a:buSzPct val="65000"/>
              <a:buNone/>
            </a:pPr>
            <a:endParaRPr lang="en-US" altLang="pt-BR" sz="1800" dirty="0">
              <a:solidFill>
                <a:schemeClr val="tx1"/>
              </a:solidFill>
            </a:endParaRPr>
          </a:p>
          <a:p>
            <a:pPr lvl="1" indent="0" algn="just" eaLnBrk="1" hangingPunct="1">
              <a:spcBef>
                <a:spcPct val="0"/>
              </a:spcBef>
              <a:buClr>
                <a:srgbClr val="00007D"/>
              </a:buClr>
              <a:buSzPct val="65000"/>
              <a:buFont typeface="Wingdings" panose="05000000000000000000" pitchFamily="2" charset="2"/>
              <a:buChar char="n"/>
            </a:pPr>
            <a:r>
              <a:rPr lang="pt-BR" altLang="pt-BR" sz="1800" dirty="0">
                <a:solidFill>
                  <a:schemeClr val="tx1"/>
                </a:solidFill>
              </a:rPr>
              <a:t> aceitação tácita:</a:t>
            </a:r>
          </a:p>
          <a:p>
            <a:pPr lvl="1" indent="0" algn="just" eaLnBrk="1" hangingPunct="1">
              <a:spcBef>
                <a:spcPct val="0"/>
              </a:spcBef>
              <a:buClr>
                <a:srgbClr val="00007D"/>
              </a:buClr>
              <a:buSzPct val="65000"/>
              <a:buNone/>
            </a:pPr>
            <a:endParaRPr lang="pt-BR" altLang="pt-BR" sz="1600" dirty="0">
              <a:solidFill>
                <a:schemeClr val="tx1"/>
              </a:solidFill>
            </a:endParaRPr>
          </a:p>
          <a:p>
            <a:pPr lvl="3" indent="0" algn="just" eaLnBrk="1" hangingPunct="1">
              <a:spcBef>
                <a:spcPct val="0"/>
              </a:spcBef>
              <a:buClr>
                <a:srgbClr val="00007D"/>
              </a:buClr>
              <a:buNone/>
            </a:pPr>
            <a:r>
              <a:rPr lang="pt-BR" altLang="pt-BR" sz="1600" dirty="0">
                <a:solidFill>
                  <a:schemeClr val="tx1"/>
                </a:solidFill>
              </a:rPr>
              <a:t>Art. 432. Se o negócio for daqueles em que não seja costume a aceitação expressa, ou o proponente a tiver dispensado, reputar-se-á concluído o contrato, não chegando a tempo a recusa.</a:t>
            </a: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1" name="Rectangle 3">
            <a:extLst>
              <a:ext uri="{FF2B5EF4-FFF2-40B4-BE49-F238E27FC236}">
                <a16:creationId xmlns:a16="http://schemas.microsoft.com/office/drawing/2014/main" id="{BB7BAA5C-9F5A-242F-EC98-346236683F29}"/>
              </a:ext>
            </a:extLst>
          </p:cNvPr>
          <p:cNvSpPr>
            <a:spLocks noGrp="1" noChangeArrowheads="1"/>
          </p:cNvSpPr>
          <p:nvPr>
            <p:ph type="body" idx="1"/>
          </p:nvPr>
        </p:nvSpPr>
        <p:spPr>
          <a:xfrm>
            <a:off x="685800" y="620689"/>
            <a:ext cx="7772400" cy="5976962"/>
          </a:xfrm>
        </p:spPr>
        <p:txBody>
          <a:bodyPr lIns="92075" tIns="46038" rIns="92075" bIns="46038"/>
          <a:lstStyle/>
          <a:p>
            <a:pPr algn="ctr" eaLnBrk="1" hangingPunct="1">
              <a:lnSpc>
                <a:spcPct val="90000"/>
              </a:lnSpc>
              <a:buFontTx/>
              <a:buNone/>
            </a:pPr>
            <a:r>
              <a:rPr lang="pt-BR" altLang="pt-BR" sz="2400" b="1" dirty="0">
                <a:solidFill>
                  <a:srgbClr val="C00000"/>
                </a:solidFill>
              </a:rPr>
              <a:t>Formação e conclusão do contrato</a:t>
            </a:r>
            <a:endParaRPr lang="pt-BR" altLang="pt-BR" sz="1800" b="1" dirty="0">
              <a:solidFill>
                <a:srgbClr val="C00000"/>
              </a:solidFill>
            </a:endParaRPr>
          </a:p>
          <a:p>
            <a:pPr algn="ctr" eaLnBrk="1" hangingPunct="1">
              <a:lnSpc>
                <a:spcPct val="90000"/>
              </a:lnSpc>
              <a:buFontTx/>
              <a:buNone/>
            </a:pPr>
            <a:endParaRPr lang="pt-BR" altLang="pt-BR" sz="1800" dirty="0">
              <a:solidFill>
                <a:schemeClr val="tx1"/>
              </a:solidFill>
            </a:endParaRPr>
          </a:p>
          <a:p>
            <a:pPr marL="457200" lvl="1" indent="0" eaLnBrk="1" hangingPunct="1">
              <a:buClr>
                <a:srgbClr val="9999CC"/>
              </a:buClr>
              <a:buSzPct val="80000"/>
              <a:buNone/>
            </a:pPr>
            <a:r>
              <a:rPr lang="pt-BR" altLang="pt-BR" sz="2000" b="1" dirty="0">
                <a:solidFill>
                  <a:schemeClr val="accent6"/>
                </a:solidFill>
              </a:rPr>
              <a:t>SLIPS</a:t>
            </a:r>
          </a:p>
          <a:p>
            <a:pPr lvl="1" eaLnBrk="1" hangingPunct="1">
              <a:buClr>
                <a:srgbClr val="9999CC"/>
              </a:buClr>
              <a:buSzPct val="80000"/>
              <a:buFontTx/>
              <a:buNone/>
            </a:pPr>
            <a:endParaRPr lang="pt-BR" altLang="pt-BR" sz="1800" i="1" dirty="0">
              <a:solidFill>
                <a:schemeClr val="tx1"/>
              </a:solidFill>
            </a:endParaRPr>
          </a:p>
          <a:p>
            <a:pPr lvl="2" algn="just" eaLnBrk="1" hangingPunct="1">
              <a:buClr>
                <a:srgbClr val="00007D"/>
              </a:buClr>
              <a:buSzPct val="65000"/>
              <a:buFont typeface="Wingdings" panose="05000000000000000000" pitchFamily="2" charset="2"/>
              <a:buChar char="n"/>
            </a:pPr>
            <a:r>
              <a:rPr lang="pt-BR" altLang="pt-BR" sz="1800" dirty="0">
                <a:solidFill>
                  <a:schemeClr val="tx1"/>
                </a:solidFill>
              </a:rPr>
              <a:t>Por </a:t>
            </a:r>
            <a:r>
              <a:rPr lang="pt-BR" altLang="pt-BR" sz="1800" i="1" dirty="0">
                <a:solidFill>
                  <a:schemeClr val="tx1"/>
                </a:solidFill>
              </a:rPr>
              <a:t>slips </a:t>
            </a:r>
            <a:r>
              <a:rPr lang="pt-BR" altLang="pt-BR" sz="1800" dirty="0">
                <a:solidFill>
                  <a:schemeClr val="tx1"/>
                </a:solidFill>
              </a:rPr>
              <a:t>são conhecidas, em especial no mercado londrino, as proposta para a conclusão de tratados de resseguro</a:t>
            </a:r>
          </a:p>
          <a:p>
            <a:pPr lvl="2" algn="just" eaLnBrk="1" hangingPunct="1">
              <a:buClr>
                <a:srgbClr val="00007D"/>
              </a:buClr>
              <a:buSzPct val="65000"/>
              <a:buFontTx/>
              <a:buNone/>
            </a:pPr>
            <a:endParaRPr lang="pt-BR" altLang="pt-BR" sz="1800" dirty="0">
              <a:solidFill>
                <a:schemeClr val="tx1"/>
              </a:solidFill>
            </a:endParaRPr>
          </a:p>
          <a:p>
            <a:pPr lvl="2" algn="just" eaLnBrk="1" hangingPunct="1">
              <a:buClr>
                <a:srgbClr val="00007D"/>
              </a:buClr>
              <a:buSzPct val="65000"/>
              <a:buFont typeface="Wingdings" panose="05000000000000000000" pitchFamily="2" charset="2"/>
              <a:buChar char="n"/>
            </a:pPr>
            <a:r>
              <a:rPr lang="pt-BR" altLang="pt-BR" sz="1800" dirty="0">
                <a:solidFill>
                  <a:schemeClr val="tx1"/>
                </a:solidFill>
              </a:rPr>
              <a:t>A aceitação pelo </a:t>
            </a:r>
            <a:r>
              <a:rPr lang="pt-BR" altLang="pt-BR" sz="1800" i="1" dirty="0">
                <a:solidFill>
                  <a:schemeClr val="tx1"/>
                </a:solidFill>
              </a:rPr>
              <a:t>underwriter</a:t>
            </a:r>
            <a:r>
              <a:rPr lang="pt-BR" altLang="pt-BR" sz="1800" dirty="0">
                <a:solidFill>
                  <a:schemeClr val="tx1"/>
                </a:solidFill>
              </a:rPr>
              <a:t> pode dar-se através do lançamento de suas iniciais no </a:t>
            </a:r>
            <a:r>
              <a:rPr lang="pt-BR" altLang="pt-BR" sz="1800" i="1" dirty="0">
                <a:solidFill>
                  <a:schemeClr val="tx1"/>
                </a:solidFill>
              </a:rPr>
              <a:t>slip</a:t>
            </a:r>
            <a:r>
              <a:rPr lang="pt-BR" altLang="pt-BR" sz="1800" dirty="0">
                <a:solidFill>
                  <a:schemeClr val="tx1"/>
                </a:solidFill>
              </a:rPr>
              <a:t>, anotando-se o percentual de risco subscrito</a:t>
            </a:r>
          </a:p>
          <a:p>
            <a:pPr marL="914400" lvl="2" indent="0" algn="just" eaLnBrk="1" hangingPunct="1">
              <a:buClr>
                <a:srgbClr val="00007D"/>
              </a:buClr>
              <a:buSzPct val="65000"/>
              <a:buNone/>
            </a:pPr>
            <a:endParaRPr lang="pt-BR" altLang="pt-BR" sz="1600" dirty="0">
              <a:solidFill>
                <a:schemeClr val="tx1"/>
              </a:solidFill>
            </a:endParaRPr>
          </a:p>
          <a:p>
            <a:pPr lvl="2" eaLnBrk="1" hangingPunct="1">
              <a:lnSpc>
                <a:spcPct val="90000"/>
              </a:lnSpc>
              <a:buClr>
                <a:srgbClr val="00007D"/>
              </a:buClr>
              <a:buSzPct val="65000"/>
              <a:buFont typeface="Wingdings" panose="05000000000000000000" pitchFamily="2" charset="2"/>
              <a:buChar char="n"/>
            </a:pPr>
            <a:r>
              <a:rPr lang="pt-BR" altLang="pt-BR" sz="1800" dirty="0">
                <a:solidFill>
                  <a:schemeClr val="tx1"/>
                </a:solidFill>
              </a:rPr>
              <a:t>Pfeiffer</a:t>
            </a:r>
            <a:r>
              <a:rPr lang="pt-BR" altLang="pt-BR" sz="2000" dirty="0">
                <a:solidFill>
                  <a:schemeClr val="tx1"/>
                </a:solidFill>
              </a:rPr>
              <a:t>:</a:t>
            </a:r>
          </a:p>
          <a:p>
            <a:pPr lvl="1" eaLnBrk="1" hangingPunct="1">
              <a:lnSpc>
                <a:spcPct val="90000"/>
              </a:lnSpc>
              <a:buClr>
                <a:srgbClr val="9999CC"/>
              </a:buClr>
              <a:buSzPct val="80000"/>
              <a:buFontTx/>
              <a:buNone/>
            </a:pPr>
            <a:endParaRPr lang="pt-BR" altLang="pt-BR" sz="800" dirty="0">
              <a:solidFill>
                <a:schemeClr val="tx1"/>
              </a:solidFill>
            </a:endParaRPr>
          </a:p>
          <a:p>
            <a:pPr lvl="3" eaLnBrk="1" hangingPunct="1">
              <a:lnSpc>
                <a:spcPct val="90000"/>
              </a:lnSpc>
              <a:buClr>
                <a:srgbClr val="00007D"/>
              </a:buClr>
              <a:buSzPct val="65000"/>
              <a:buNone/>
            </a:pPr>
            <a:r>
              <a:rPr lang="pt-BR" altLang="pt-BR" sz="1600" dirty="0">
                <a:solidFill>
                  <a:schemeClr val="tx1"/>
                </a:solidFill>
              </a:rPr>
              <a:t>	“Documento que serve de base para a subscrição do tratado é, frequentemente, uma breve compilação dos termos e condições mais importantes, denominado ‘slip’, acompanhado da informação da experiência negocial até então havida”.</a:t>
            </a:r>
          </a:p>
          <a:p>
            <a:pPr lvl="2" algn="just" eaLnBrk="1" hangingPunct="1">
              <a:buClr>
                <a:srgbClr val="00007D"/>
              </a:buClr>
              <a:buSzPct val="65000"/>
              <a:buFont typeface="Wingdings" panose="05000000000000000000" pitchFamily="2" charset="2"/>
              <a:buChar char="n"/>
            </a:pPr>
            <a:endParaRPr lang="pt-BR" altLang="pt-BR" sz="1800" dirty="0">
              <a:solidFill>
                <a:schemeClr val="tx1"/>
              </a:solidFill>
            </a:endParaRPr>
          </a:p>
          <a:p>
            <a:pPr algn="just" eaLnBrk="1" hangingPunct="1">
              <a:lnSpc>
                <a:spcPct val="90000"/>
              </a:lnSpc>
              <a:buFontTx/>
              <a:buNone/>
            </a:pPr>
            <a:endParaRPr lang="pt-BR" altLang="pt-BR" sz="1800" dirty="0">
              <a:solidFill>
                <a:schemeClr val="tx1"/>
              </a:solidFill>
            </a:endParaRP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9" name="Rectangle 3">
            <a:extLst>
              <a:ext uri="{FF2B5EF4-FFF2-40B4-BE49-F238E27FC236}">
                <a16:creationId xmlns:a16="http://schemas.microsoft.com/office/drawing/2014/main" id="{42AF7D6E-04DC-D375-439E-3B33E986C0FE}"/>
              </a:ext>
            </a:extLst>
          </p:cNvPr>
          <p:cNvSpPr>
            <a:spLocks noGrp="1" noChangeArrowheads="1"/>
          </p:cNvSpPr>
          <p:nvPr>
            <p:ph type="body" idx="1"/>
          </p:nvPr>
        </p:nvSpPr>
        <p:spPr>
          <a:xfrm>
            <a:off x="685800" y="548681"/>
            <a:ext cx="7772400" cy="6048970"/>
          </a:xfrm>
        </p:spPr>
        <p:txBody>
          <a:bodyPr lIns="92075" tIns="46038" rIns="92075" bIns="46038"/>
          <a:lstStyle/>
          <a:p>
            <a:pPr algn="ctr" eaLnBrk="1" hangingPunct="1">
              <a:lnSpc>
                <a:spcPct val="90000"/>
              </a:lnSpc>
              <a:buFontTx/>
              <a:buNone/>
            </a:pPr>
            <a:r>
              <a:rPr lang="pt-BR" altLang="pt-BR" sz="2400" b="1" dirty="0">
                <a:solidFill>
                  <a:srgbClr val="C00000"/>
                </a:solidFill>
              </a:rPr>
              <a:t>Formação e conclusão do contrato</a:t>
            </a:r>
            <a:endParaRPr lang="pt-BR" altLang="pt-BR" sz="1800" b="1" dirty="0">
              <a:solidFill>
                <a:srgbClr val="C00000"/>
              </a:solidFill>
            </a:endParaRPr>
          </a:p>
          <a:p>
            <a:pPr marL="457200" marR="0" lvl="1" indent="0" algn="l" defTabSz="914400" rtl="0" eaLnBrk="1" fontAlgn="base" latinLnBrk="0" hangingPunct="1">
              <a:lnSpc>
                <a:spcPct val="100000"/>
              </a:lnSpc>
              <a:spcBef>
                <a:spcPct val="20000"/>
              </a:spcBef>
              <a:spcAft>
                <a:spcPct val="0"/>
              </a:spcAft>
              <a:buClr>
                <a:srgbClr val="9999CC"/>
              </a:buClr>
              <a:buSzPct val="80000"/>
              <a:buFontTx/>
              <a:buNone/>
              <a:tabLst/>
              <a:defRPr/>
            </a:pPr>
            <a:endParaRPr kumimoji="0" lang="pt-BR" altLang="pt-BR" sz="2000" b="1" i="0" u="none" strike="noStrike" kern="0" cap="none" spc="0" normalizeH="0" baseline="0" noProof="0" dirty="0">
              <a:ln>
                <a:noFill/>
              </a:ln>
              <a:solidFill>
                <a:srgbClr val="2D2D8A"/>
              </a:solidFill>
              <a:effectLst/>
              <a:uLnTx/>
              <a:uFillTx/>
              <a:latin typeface="Arial"/>
            </a:endParaRPr>
          </a:p>
          <a:p>
            <a:pPr marL="457200" marR="0" lvl="1" indent="0" algn="l" defTabSz="914400" rtl="0" eaLnBrk="1" fontAlgn="base" latinLnBrk="0" hangingPunct="1">
              <a:lnSpc>
                <a:spcPct val="100000"/>
              </a:lnSpc>
              <a:spcBef>
                <a:spcPts val="0"/>
              </a:spcBef>
              <a:spcAft>
                <a:spcPct val="0"/>
              </a:spcAft>
              <a:buClr>
                <a:srgbClr val="9999CC"/>
              </a:buClr>
              <a:buSzPct val="80000"/>
              <a:buFontTx/>
              <a:buNone/>
              <a:tabLst/>
              <a:defRPr/>
            </a:pPr>
            <a:r>
              <a:rPr kumimoji="0" lang="pt-BR" altLang="pt-BR" sz="2000" b="1" i="0" u="none" strike="noStrike" kern="0" cap="none" spc="0" normalizeH="0" baseline="0" noProof="0" dirty="0">
                <a:ln>
                  <a:noFill/>
                </a:ln>
                <a:solidFill>
                  <a:srgbClr val="2D2D8A"/>
                </a:solidFill>
                <a:effectLst/>
                <a:uLnTx/>
                <a:uFillTx/>
                <a:latin typeface="Arial"/>
              </a:rPr>
              <a:t>SLIPS</a:t>
            </a:r>
          </a:p>
          <a:p>
            <a:pPr lvl="2" eaLnBrk="1" hangingPunct="1">
              <a:lnSpc>
                <a:spcPct val="90000"/>
              </a:lnSpc>
              <a:buClr>
                <a:srgbClr val="00007D"/>
              </a:buClr>
              <a:buSzPct val="65000"/>
              <a:buFontTx/>
              <a:buNone/>
            </a:pPr>
            <a:endParaRPr lang="pt-BR" altLang="pt-BR" sz="1800" dirty="0">
              <a:solidFill>
                <a:schemeClr val="tx1"/>
              </a:solidFill>
            </a:endParaRPr>
          </a:p>
          <a:p>
            <a:pPr lvl="2" eaLnBrk="1" hangingPunct="1">
              <a:lnSpc>
                <a:spcPct val="90000"/>
              </a:lnSpc>
              <a:buClr>
                <a:srgbClr val="00007D"/>
              </a:buClr>
              <a:buSzPct val="65000"/>
              <a:buFont typeface="Wingdings" panose="05000000000000000000" pitchFamily="2" charset="2"/>
              <a:buChar char="n"/>
            </a:pPr>
            <a:r>
              <a:rPr lang="pt-BR" altLang="pt-BR" sz="1800" dirty="0">
                <a:solidFill>
                  <a:schemeClr val="tx1"/>
                </a:solidFill>
              </a:rPr>
              <a:t>O ressegurador fica em condições de examinar:</a:t>
            </a:r>
          </a:p>
          <a:p>
            <a:pPr lvl="2" eaLnBrk="1" hangingPunct="1">
              <a:lnSpc>
                <a:spcPct val="90000"/>
              </a:lnSpc>
              <a:buClr>
                <a:srgbClr val="00007D"/>
              </a:buClr>
              <a:buSzPct val="65000"/>
              <a:buFontTx/>
              <a:buNone/>
            </a:pPr>
            <a:endParaRPr lang="pt-BR" altLang="pt-BR" sz="800" dirty="0">
              <a:solidFill>
                <a:schemeClr val="tx1"/>
              </a:solidFill>
            </a:endParaRPr>
          </a:p>
          <a:p>
            <a:pPr lvl="4" eaLnBrk="1" hangingPunct="1">
              <a:lnSpc>
                <a:spcPct val="90000"/>
              </a:lnSpc>
              <a:buClr>
                <a:srgbClr val="00007D"/>
              </a:buClr>
              <a:buFont typeface="Wingdings" panose="05000000000000000000" pitchFamily="2" charset="2"/>
              <a:buChar char="§"/>
            </a:pPr>
            <a:r>
              <a:rPr lang="pt-BR" altLang="pt-BR" sz="1600" dirty="0">
                <a:solidFill>
                  <a:schemeClr val="tx1"/>
                </a:solidFill>
              </a:rPr>
              <a:t>prêmios recebidos e a serem prestados</a:t>
            </a:r>
          </a:p>
          <a:p>
            <a:pPr lvl="4" eaLnBrk="1" hangingPunct="1">
              <a:lnSpc>
                <a:spcPct val="90000"/>
              </a:lnSpc>
              <a:buClr>
                <a:srgbClr val="00007D"/>
              </a:buClr>
              <a:buFont typeface="Wingdings" panose="05000000000000000000" pitchFamily="2" charset="2"/>
              <a:buChar char="§"/>
            </a:pPr>
            <a:r>
              <a:rPr lang="pt-BR" altLang="pt-BR" sz="1600" dirty="0">
                <a:solidFill>
                  <a:schemeClr val="tx1"/>
                </a:solidFill>
              </a:rPr>
              <a:t>sinistralidade nos últimos anos e flutuações significativas</a:t>
            </a:r>
          </a:p>
          <a:p>
            <a:pPr lvl="4" eaLnBrk="1" hangingPunct="1">
              <a:lnSpc>
                <a:spcPct val="90000"/>
              </a:lnSpc>
              <a:buClr>
                <a:srgbClr val="00007D"/>
              </a:buClr>
              <a:buFont typeface="Wingdings" panose="05000000000000000000" pitchFamily="2" charset="2"/>
              <a:buChar char="§"/>
            </a:pPr>
            <a:r>
              <a:rPr lang="pt-BR" altLang="pt-BR" sz="1600" dirty="0">
                <a:solidFill>
                  <a:schemeClr val="tx1"/>
                </a:solidFill>
              </a:rPr>
              <a:t>provisões estabelecidas</a:t>
            </a:r>
          </a:p>
          <a:p>
            <a:pPr lvl="4" eaLnBrk="1" hangingPunct="1">
              <a:lnSpc>
                <a:spcPct val="90000"/>
              </a:lnSpc>
              <a:buClr>
                <a:srgbClr val="00007D"/>
              </a:buClr>
              <a:buFont typeface="Wingdings" panose="05000000000000000000" pitchFamily="2" charset="2"/>
              <a:buChar char="§"/>
            </a:pPr>
            <a:r>
              <a:rPr lang="pt-BR" altLang="pt-BR" sz="1600" dirty="0">
                <a:solidFill>
                  <a:schemeClr val="tx1"/>
                </a:solidFill>
              </a:rPr>
              <a:t>movimento de negócios entre as partes</a:t>
            </a:r>
          </a:p>
          <a:p>
            <a:pPr marL="1828800" lvl="4" indent="0" eaLnBrk="1" hangingPunct="1">
              <a:lnSpc>
                <a:spcPct val="90000"/>
              </a:lnSpc>
              <a:buClr>
                <a:srgbClr val="00007D"/>
              </a:buClr>
              <a:buNone/>
            </a:pPr>
            <a:endParaRPr lang="pt-BR" altLang="pt-BR" sz="1800" dirty="0">
              <a:solidFill>
                <a:schemeClr val="tx1"/>
              </a:solidFill>
            </a:endParaRPr>
          </a:p>
          <a:p>
            <a:pPr lvl="2" eaLnBrk="1" hangingPunct="1">
              <a:buClr>
                <a:srgbClr val="00007D"/>
              </a:buClr>
              <a:buSzPct val="65000"/>
              <a:buFont typeface="Wingdings" panose="05000000000000000000" pitchFamily="2" charset="2"/>
              <a:buChar char="n"/>
            </a:pPr>
            <a:r>
              <a:rPr lang="pt-BR" altLang="pt-BR" sz="1800" dirty="0">
                <a:solidFill>
                  <a:schemeClr val="tx1"/>
                </a:solidFill>
              </a:rPr>
              <a:t>Elementos “essenciais” (Barlow Lyde &amp; Gilbert):</a:t>
            </a:r>
          </a:p>
          <a:p>
            <a:pPr lvl="4" eaLnBrk="1" hangingPunct="1">
              <a:buClr>
                <a:srgbClr val="00007D"/>
              </a:buClr>
              <a:buFont typeface="Wingdings" panose="05000000000000000000" pitchFamily="2" charset="2"/>
              <a:buChar char="§"/>
            </a:pPr>
            <a:endParaRPr lang="pt-BR" altLang="pt-BR" sz="1200" dirty="0">
              <a:solidFill>
                <a:schemeClr val="tx1"/>
              </a:solidFill>
            </a:endParaRPr>
          </a:p>
          <a:p>
            <a:pPr lvl="4" eaLnBrk="1" hangingPunct="1">
              <a:buClr>
                <a:srgbClr val="00007D"/>
              </a:buClr>
              <a:buFont typeface="Wingdings" panose="05000000000000000000" pitchFamily="2" charset="2"/>
              <a:buChar char="§"/>
            </a:pPr>
            <a:r>
              <a:rPr lang="pt-BR" altLang="pt-BR" sz="1600" dirty="0">
                <a:solidFill>
                  <a:schemeClr val="tx1"/>
                </a:solidFill>
              </a:rPr>
              <a:t>Designação do ressegurado</a:t>
            </a:r>
          </a:p>
          <a:p>
            <a:pPr lvl="4" eaLnBrk="1" hangingPunct="1">
              <a:buClr>
                <a:srgbClr val="00007D"/>
              </a:buClr>
              <a:buFont typeface="Wingdings" panose="05000000000000000000" pitchFamily="2" charset="2"/>
              <a:buChar char="§"/>
            </a:pPr>
            <a:r>
              <a:rPr lang="pt-BR" altLang="pt-BR" sz="1600" dirty="0">
                <a:solidFill>
                  <a:schemeClr val="tx1"/>
                </a:solidFill>
              </a:rPr>
              <a:t>Natureza do risco</a:t>
            </a:r>
          </a:p>
          <a:p>
            <a:pPr lvl="4" eaLnBrk="1" hangingPunct="1">
              <a:buClr>
                <a:srgbClr val="00007D"/>
              </a:buClr>
              <a:buFont typeface="Wingdings" panose="05000000000000000000" pitchFamily="2" charset="2"/>
              <a:buChar char="§"/>
            </a:pPr>
            <a:r>
              <a:rPr lang="pt-BR" altLang="pt-BR" sz="1600" dirty="0">
                <a:solidFill>
                  <a:schemeClr val="tx1"/>
                </a:solidFill>
              </a:rPr>
              <a:t>Duração do resseguro</a:t>
            </a:r>
          </a:p>
          <a:p>
            <a:pPr lvl="4" eaLnBrk="1" hangingPunct="1">
              <a:buClr>
                <a:srgbClr val="00007D"/>
              </a:buClr>
              <a:buFont typeface="Wingdings" panose="05000000000000000000" pitchFamily="2" charset="2"/>
              <a:buChar char="§"/>
            </a:pPr>
            <a:r>
              <a:rPr lang="pt-BR" altLang="pt-BR" sz="1600" dirty="0">
                <a:solidFill>
                  <a:schemeClr val="tx1"/>
                </a:solidFill>
              </a:rPr>
              <a:t>Limites de indenização e retenção do ressegurado</a:t>
            </a:r>
          </a:p>
          <a:p>
            <a:pPr lvl="4" eaLnBrk="1" hangingPunct="1">
              <a:buClr>
                <a:srgbClr val="00007D"/>
              </a:buClr>
              <a:buFont typeface="Wingdings" panose="05000000000000000000" pitchFamily="2" charset="2"/>
              <a:buChar char="§"/>
            </a:pPr>
            <a:r>
              <a:rPr lang="pt-BR" altLang="pt-BR" sz="1600" dirty="0">
                <a:solidFill>
                  <a:schemeClr val="tx1"/>
                </a:solidFill>
              </a:rPr>
              <a:t>Prêmio</a:t>
            </a:r>
          </a:p>
          <a:p>
            <a:pPr marL="914400" lvl="2" indent="0" eaLnBrk="1" hangingPunct="1">
              <a:lnSpc>
                <a:spcPct val="90000"/>
              </a:lnSpc>
              <a:buClr>
                <a:srgbClr val="00007D"/>
              </a:buClr>
              <a:buNone/>
            </a:pPr>
            <a:endParaRPr lang="pt-BR" altLang="pt-BR" sz="2200" dirty="0">
              <a:solidFill>
                <a:schemeClr val="tx1"/>
              </a:solidFill>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5" name="Rectangle 3">
            <a:extLst>
              <a:ext uri="{FF2B5EF4-FFF2-40B4-BE49-F238E27FC236}">
                <a16:creationId xmlns:a16="http://schemas.microsoft.com/office/drawing/2014/main" id="{E44F21DB-EF3A-61DD-166A-C0E31CF2C316}"/>
              </a:ext>
            </a:extLst>
          </p:cNvPr>
          <p:cNvSpPr>
            <a:spLocks noGrp="1" noChangeArrowheads="1"/>
          </p:cNvSpPr>
          <p:nvPr>
            <p:ph type="body" idx="1"/>
          </p:nvPr>
        </p:nvSpPr>
        <p:spPr>
          <a:xfrm>
            <a:off x="685800" y="548681"/>
            <a:ext cx="7772400" cy="6048970"/>
          </a:xfrm>
        </p:spPr>
        <p:txBody>
          <a:bodyPr lIns="92075" tIns="46038" rIns="92075" bIns="46038"/>
          <a:lstStyle/>
          <a:p>
            <a:pPr algn="ctr" eaLnBrk="1" hangingPunct="1">
              <a:lnSpc>
                <a:spcPct val="90000"/>
              </a:lnSpc>
              <a:buFontTx/>
              <a:buNone/>
            </a:pPr>
            <a:r>
              <a:rPr lang="pt-BR" altLang="pt-BR" sz="2400" b="1" dirty="0">
                <a:solidFill>
                  <a:srgbClr val="C00000"/>
                </a:solidFill>
              </a:rPr>
              <a:t>Formação e conclusão do contrato</a:t>
            </a:r>
            <a:endParaRPr lang="pt-BR" altLang="pt-BR" sz="1800" b="1" dirty="0">
              <a:solidFill>
                <a:srgbClr val="C00000"/>
              </a:solidFill>
            </a:endParaRPr>
          </a:p>
          <a:p>
            <a:pPr marL="457200" marR="0" lvl="1" indent="0" algn="l" defTabSz="914400" rtl="0" eaLnBrk="1" fontAlgn="base" latinLnBrk="0" hangingPunct="1">
              <a:lnSpc>
                <a:spcPct val="100000"/>
              </a:lnSpc>
              <a:spcBef>
                <a:spcPct val="20000"/>
              </a:spcBef>
              <a:spcAft>
                <a:spcPct val="0"/>
              </a:spcAft>
              <a:buClr>
                <a:srgbClr val="9999CC"/>
              </a:buClr>
              <a:buSzPct val="80000"/>
              <a:buFontTx/>
              <a:buNone/>
              <a:tabLst/>
              <a:defRPr/>
            </a:pPr>
            <a:endParaRPr kumimoji="0" lang="pt-BR" altLang="pt-BR" sz="2000" b="1" i="0" u="none" strike="noStrike" kern="0" cap="none" spc="0" normalizeH="0" baseline="0" noProof="0" dirty="0">
              <a:ln>
                <a:noFill/>
              </a:ln>
              <a:solidFill>
                <a:srgbClr val="2D2D8A"/>
              </a:solidFill>
              <a:effectLst/>
              <a:uLnTx/>
              <a:uFillTx/>
              <a:latin typeface="Arial"/>
            </a:endParaRPr>
          </a:p>
          <a:p>
            <a:pPr marL="457200" marR="0" lvl="1" indent="0" algn="l" defTabSz="914400" rtl="0" eaLnBrk="1" fontAlgn="base" latinLnBrk="0" hangingPunct="1">
              <a:lnSpc>
                <a:spcPct val="100000"/>
              </a:lnSpc>
              <a:spcBef>
                <a:spcPts val="0"/>
              </a:spcBef>
              <a:spcAft>
                <a:spcPct val="0"/>
              </a:spcAft>
              <a:buClr>
                <a:srgbClr val="9999CC"/>
              </a:buClr>
              <a:buSzPct val="80000"/>
              <a:buFontTx/>
              <a:buNone/>
              <a:tabLst/>
              <a:defRPr/>
            </a:pPr>
            <a:r>
              <a:rPr kumimoji="0" lang="pt-BR" altLang="pt-BR" sz="2000" b="1" i="0" u="none" strike="noStrike" kern="0" cap="none" spc="0" normalizeH="0" baseline="0" noProof="0" dirty="0">
                <a:ln>
                  <a:noFill/>
                </a:ln>
                <a:solidFill>
                  <a:srgbClr val="2D2D8A"/>
                </a:solidFill>
                <a:effectLst/>
                <a:uLnTx/>
                <a:uFillTx/>
                <a:latin typeface="Arial"/>
              </a:rPr>
              <a:t>SLIPS</a:t>
            </a:r>
          </a:p>
          <a:p>
            <a:pPr algn="just" eaLnBrk="1" hangingPunct="1">
              <a:lnSpc>
                <a:spcPct val="90000"/>
              </a:lnSpc>
              <a:buFontTx/>
              <a:buNone/>
            </a:pPr>
            <a:endParaRPr lang="pt-BR" altLang="pt-BR" sz="1800" dirty="0">
              <a:solidFill>
                <a:schemeClr val="tx1"/>
              </a:solidFill>
            </a:endParaRPr>
          </a:p>
          <a:p>
            <a:pPr lvl="2" eaLnBrk="1" hangingPunct="1">
              <a:buClr>
                <a:srgbClr val="00007D"/>
              </a:buClr>
              <a:buSzPct val="65000"/>
              <a:buFont typeface="Wingdings" panose="05000000000000000000" pitchFamily="2" charset="2"/>
              <a:buChar char="n"/>
            </a:pPr>
            <a:r>
              <a:rPr lang="pt-BR" altLang="pt-BR" sz="1800" dirty="0">
                <a:solidFill>
                  <a:schemeClr val="tx1"/>
                </a:solidFill>
              </a:rPr>
              <a:t>Não confundir o </a:t>
            </a:r>
            <a:r>
              <a:rPr lang="pt-BR" altLang="pt-BR" sz="1800" i="1" dirty="0">
                <a:solidFill>
                  <a:schemeClr val="tx1"/>
                </a:solidFill>
              </a:rPr>
              <a:t>slip</a:t>
            </a:r>
            <a:r>
              <a:rPr lang="pt-BR" altLang="pt-BR" sz="1800" dirty="0">
                <a:solidFill>
                  <a:schemeClr val="tx1"/>
                </a:solidFill>
              </a:rPr>
              <a:t> com instrumentos similares:</a:t>
            </a:r>
          </a:p>
          <a:p>
            <a:pPr lvl="2" eaLnBrk="1" hangingPunct="1">
              <a:buClr>
                <a:srgbClr val="00007D"/>
              </a:buClr>
              <a:buSzPct val="65000"/>
              <a:buFontTx/>
              <a:buNone/>
            </a:pPr>
            <a:endParaRPr lang="pt-BR" altLang="pt-BR" sz="1800" dirty="0">
              <a:solidFill>
                <a:schemeClr val="tx1"/>
              </a:solidFill>
            </a:endParaRPr>
          </a:p>
          <a:p>
            <a:pPr lvl="4" eaLnBrk="1" hangingPunct="1">
              <a:buClr>
                <a:srgbClr val="00007D"/>
              </a:buClr>
              <a:buFont typeface="Wingdings" panose="05000000000000000000" pitchFamily="2" charset="2"/>
              <a:buChar char="§"/>
            </a:pPr>
            <a:r>
              <a:rPr lang="en-US" altLang="pt-BR" sz="1600" dirty="0">
                <a:solidFill>
                  <a:schemeClr val="tx1"/>
                </a:solidFill>
              </a:rPr>
              <a:t>“Quotation slip” (aptidão de participar: </a:t>
            </a:r>
            <a:r>
              <a:rPr lang="en-US" altLang="pt-BR" sz="1600" i="1" dirty="0">
                <a:solidFill>
                  <a:schemeClr val="tx1"/>
                </a:solidFill>
              </a:rPr>
              <a:t>to test the market</a:t>
            </a:r>
            <a:r>
              <a:rPr lang="en-US" altLang="pt-BR" sz="1600" dirty="0">
                <a:solidFill>
                  <a:schemeClr val="tx1"/>
                </a:solidFill>
              </a:rPr>
              <a:t>)</a:t>
            </a:r>
          </a:p>
          <a:p>
            <a:pPr lvl="4" eaLnBrk="1" hangingPunct="1">
              <a:buClr>
                <a:srgbClr val="00007D"/>
              </a:buClr>
              <a:buFontTx/>
              <a:buNone/>
            </a:pPr>
            <a:endParaRPr lang="en-US" altLang="pt-BR" sz="1800" dirty="0">
              <a:solidFill>
                <a:schemeClr val="tx1"/>
              </a:solidFill>
            </a:endParaRPr>
          </a:p>
          <a:p>
            <a:pPr lvl="4" eaLnBrk="1" hangingPunct="1">
              <a:buClr>
                <a:srgbClr val="00007D"/>
              </a:buClr>
              <a:buFont typeface="Wingdings" panose="05000000000000000000" pitchFamily="2" charset="2"/>
              <a:buChar char="§"/>
            </a:pPr>
            <a:r>
              <a:rPr lang="pt-BR" altLang="pt-BR" sz="1600" dirty="0">
                <a:solidFill>
                  <a:schemeClr val="tx1"/>
                </a:solidFill>
              </a:rPr>
              <a:t>“Line slip” (protocolo de intenções)</a:t>
            </a:r>
          </a:p>
          <a:p>
            <a:pPr lvl="4" eaLnBrk="1" hangingPunct="1">
              <a:buClr>
                <a:srgbClr val="00007D"/>
              </a:buClr>
              <a:buFontTx/>
              <a:buNone/>
            </a:pPr>
            <a:endParaRPr lang="pt-BR" altLang="pt-BR" sz="1800" dirty="0">
              <a:solidFill>
                <a:schemeClr val="tx1"/>
              </a:solidFill>
            </a:endParaRPr>
          </a:p>
          <a:p>
            <a:pPr lvl="4" eaLnBrk="1" hangingPunct="1">
              <a:buClr>
                <a:srgbClr val="00007D"/>
              </a:buClr>
              <a:buFont typeface="Wingdings" panose="05000000000000000000" pitchFamily="2" charset="2"/>
              <a:buChar char="§"/>
            </a:pPr>
            <a:r>
              <a:rPr lang="pt-BR" altLang="pt-BR" sz="1600" dirty="0">
                <a:solidFill>
                  <a:schemeClr val="tx1"/>
                </a:solidFill>
              </a:rPr>
              <a:t>“Cover note” (documento do </a:t>
            </a:r>
            <a:r>
              <a:rPr lang="pt-BR" altLang="pt-BR" sz="1600" i="1" dirty="0">
                <a:solidFill>
                  <a:schemeClr val="tx1"/>
                </a:solidFill>
              </a:rPr>
              <a:t>broker</a:t>
            </a:r>
            <a:r>
              <a:rPr lang="pt-BR" altLang="pt-BR" sz="1600" dirty="0">
                <a:solidFill>
                  <a:schemeClr val="tx1"/>
                </a:solidFill>
              </a:rPr>
              <a:t>, em geral sem caráter </a:t>
            </a:r>
            <a:r>
              <a:rPr lang="pt-BR" altLang="pt-BR" sz="1600" i="1" dirty="0">
                <a:solidFill>
                  <a:schemeClr val="tx1"/>
                </a:solidFill>
              </a:rPr>
              <a:t>vinculante</a:t>
            </a:r>
            <a:r>
              <a:rPr lang="pt-BR" altLang="pt-BR" sz="1600" dirty="0">
                <a:solidFill>
                  <a:schemeClr val="tx1"/>
                </a:solidFill>
              </a:rPr>
              <a:t>)</a:t>
            </a:r>
          </a:p>
          <a:p>
            <a:pPr algn="just" eaLnBrk="1" hangingPunct="1">
              <a:lnSpc>
                <a:spcPct val="90000"/>
              </a:lnSpc>
              <a:buFontTx/>
              <a:buNone/>
            </a:pPr>
            <a:endParaRPr lang="pt-BR" altLang="pt-BR" sz="1800" dirty="0">
              <a:solidFill>
                <a:schemeClr val="tx1"/>
              </a:solidFill>
            </a:endParaRP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3" name="Rectangle 3">
            <a:extLst>
              <a:ext uri="{FF2B5EF4-FFF2-40B4-BE49-F238E27FC236}">
                <a16:creationId xmlns:a16="http://schemas.microsoft.com/office/drawing/2014/main" id="{492DCBAD-D424-3CC1-2020-FD03F8F06764}"/>
              </a:ext>
            </a:extLst>
          </p:cNvPr>
          <p:cNvSpPr>
            <a:spLocks noGrp="1" noChangeArrowheads="1"/>
          </p:cNvSpPr>
          <p:nvPr>
            <p:ph type="body" idx="1"/>
          </p:nvPr>
        </p:nvSpPr>
        <p:spPr>
          <a:xfrm>
            <a:off x="685800" y="692696"/>
            <a:ext cx="7772400" cy="5913809"/>
          </a:xfrm>
        </p:spPr>
        <p:txBody>
          <a:bodyPr lIns="92075" tIns="46038" rIns="92075" bIns="46038"/>
          <a:lstStyle/>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pt-BR" altLang="pt-BR" sz="2400" b="1" i="0" u="none" strike="noStrike" kern="0" cap="none" spc="0" normalizeH="0" baseline="0" noProof="0" dirty="0">
                <a:ln>
                  <a:noFill/>
                </a:ln>
                <a:solidFill>
                  <a:srgbClr val="C00000"/>
                </a:solidFill>
                <a:effectLst/>
                <a:uLnTx/>
                <a:uFillTx/>
                <a:ea typeface="+mn-ea"/>
                <a:cs typeface="+mn-cs"/>
              </a:rPr>
              <a:t>Formação e conclusão do contrato</a:t>
            </a:r>
            <a:endParaRPr kumimoji="0" lang="pt-BR" altLang="pt-BR" sz="1800" b="1" i="0" u="none" strike="noStrike" kern="0" cap="none" spc="0" normalizeH="0" baseline="0" noProof="0" dirty="0">
              <a:ln>
                <a:noFill/>
              </a:ln>
              <a:solidFill>
                <a:srgbClr val="C00000"/>
              </a:solidFill>
              <a:effectLst/>
              <a:uLnTx/>
              <a:uFillTx/>
              <a:ea typeface="+mn-ea"/>
              <a:cs typeface="+mn-cs"/>
            </a:endParaRPr>
          </a:p>
          <a:p>
            <a:pPr marL="457200" lvl="1" indent="0" eaLnBrk="1" hangingPunct="1">
              <a:buClr>
                <a:srgbClr val="9999CC"/>
              </a:buClr>
              <a:buSzPct val="80000"/>
              <a:buNone/>
            </a:pPr>
            <a:endParaRPr lang="pt-BR" altLang="pt-BR" sz="1800" b="1" dirty="0">
              <a:solidFill>
                <a:schemeClr val="accent6"/>
              </a:solidFill>
            </a:endParaRPr>
          </a:p>
          <a:p>
            <a:pPr marL="457200" lvl="1" indent="0" eaLnBrk="1" hangingPunct="1">
              <a:buClr>
                <a:srgbClr val="9999CC"/>
              </a:buClr>
              <a:buSzPct val="80000"/>
              <a:buNone/>
            </a:pPr>
            <a:r>
              <a:rPr lang="pt-BR" altLang="pt-BR" sz="2000" b="1" dirty="0">
                <a:solidFill>
                  <a:schemeClr val="accent6"/>
                </a:solidFill>
              </a:rPr>
              <a:t>TREATY WORDING</a:t>
            </a:r>
          </a:p>
          <a:p>
            <a:pPr lvl="1" eaLnBrk="1" hangingPunct="1">
              <a:buClr>
                <a:srgbClr val="9999CC"/>
              </a:buClr>
              <a:buSzPct val="80000"/>
              <a:buFontTx/>
              <a:buNone/>
            </a:pPr>
            <a:endParaRPr lang="pt-BR" altLang="pt-BR" sz="1800" i="1" dirty="0">
              <a:solidFill>
                <a:schemeClr val="tx1"/>
              </a:solidFill>
            </a:endParaRPr>
          </a:p>
          <a:p>
            <a:pPr lvl="2" algn="just" eaLnBrk="1" hangingPunct="1">
              <a:buClr>
                <a:srgbClr val="00007D"/>
              </a:buClr>
              <a:buSzPct val="65000"/>
              <a:buFont typeface="Wingdings" panose="05000000000000000000" pitchFamily="2" charset="2"/>
              <a:buChar char="n"/>
            </a:pPr>
            <a:r>
              <a:rPr lang="pt-BR" altLang="pt-BR" sz="1800" dirty="0">
                <a:solidFill>
                  <a:schemeClr val="tx1"/>
                </a:solidFill>
              </a:rPr>
              <a:t>Documento com o inteiro teor das cláusulas e condições</a:t>
            </a:r>
          </a:p>
          <a:p>
            <a:pPr lvl="2" algn="just" eaLnBrk="1" hangingPunct="1">
              <a:buClr>
                <a:srgbClr val="00007D"/>
              </a:buClr>
              <a:buSzPct val="65000"/>
              <a:buFont typeface="Wingdings" panose="05000000000000000000" pitchFamily="2" charset="2"/>
              <a:buChar char="n"/>
            </a:pPr>
            <a:endParaRPr lang="pt-BR" altLang="pt-BR" sz="1800" dirty="0">
              <a:solidFill>
                <a:schemeClr val="tx1"/>
              </a:solidFill>
            </a:endParaRPr>
          </a:p>
          <a:p>
            <a:pPr lvl="3" algn="just" eaLnBrk="1" hangingPunct="1">
              <a:buClr>
                <a:srgbClr val="9999CC"/>
              </a:buClr>
              <a:buSzPct val="70000"/>
              <a:buFont typeface="Wingdings" panose="05000000000000000000" pitchFamily="2" charset="2"/>
              <a:buChar char="¨"/>
            </a:pPr>
            <a:r>
              <a:rPr lang="pt-BR" altLang="pt-BR" sz="1800" dirty="0">
                <a:solidFill>
                  <a:schemeClr val="tx1"/>
                </a:solidFill>
              </a:rPr>
              <a:t>“</a:t>
            </a:r>
            <a:r>
              <a:rPr lang="pt-BR" altLang="pt-BR" sz="1600" dirty="0">
                <a:solidFill>
                  <a:schemeClr val="tx1"/>
                </a:solidFill>
              </a:rPr>
              <a:t>Slip contract” / “Slip policies”</a:t>
            </a:r>
          </a:p>
          <a:p>
            <a:pPr lvl="3" algn="just" eaLnBrk="1" hangingPunct="1">
              <a:buClr>
                <a:srgbClr val="9999CC"/>
              </a:buClr>
              <a:buSzPct val="70000"/>
              <a:buFont typeface="Wingdings" panose="05000000000000000000" pitchFamily="2" charset="2"/>
              <a:buChar char="¨"/>
            </a:pPr>
            <a:endParaRPr lang="pt-BR" altLang="pt-BR" sz="1600" dirty="0">
              <a:solidFill>
                <a:schemeClr val="tx1"/>
              </a:solidFill>
            </a:endParaRPr>
          </a:p>
          <a:p>
            <a:pPr lvl="3" algn="just" eaLnBrk="1" hangingPunct="1">
              <a:buClr>
                <a:srgbClr val="9999CC"/>
              </a:buClr>
              <a:buSzPct val="70000"/>
              <a:buFont typeface="Wingdings" panose="05000000000000000000" pitchFamily="2" charset="2"/>
              <a:buChar char="¨"/>
            </a:pPr>
            <a:r>
              <a:rPr lang="pt-BR" altLang="pt-BR" sz="1600" dirty="0">
                <a:solidFill>
                  <a:schemeClr val="tx1"/>
                </a:solidFill>
              </a:rPr>
              <a:t>Em geral, preparado e encaminhado depois da aceitação, i.e., já aperfeiçoado o negócio</a:t>
            </a:r>
          </a:p>
          <a:p>
            <a:pPr lvl="2" algn="just" eaLnBrk="1" hangingPunct="1">
              <a:buClr>
                <a:srgbClr val="00007D"/>
              </a:buClr>
              <a:buSzPct val="65000"/>
              <a:buFontTx/>
              <a:buNone/>
            </a:pPr>
            <a:endParaRPr lang="pt-BR" altLang="pt-BR" sz="1800" dirty="0">
              <a:solidFill>
                <a:schemeClr val="tx1"/>
              </a:solidFill>
            </a:endParaRPr>
          </a:p>
          <a:p>
            <a:pPr lvl="2" algn="just" eaLnBrk="1" hangingPunct="1">
              <a:buClr>
                <a:srgbClr val="00007D"/>
              </a:buClr>
              <a:buSzPct val="65000"/>
              <a:buFont typeface="Wingdings" panose="05000000000000000000" pitchFamily="2" charset="2"/>
              <a:buChar char="n"/>
            </a:pPr>
            <a:r>
              <a:rPr lang="pt-BR" altLang="pt-BR" sz="1800" dirty="0">
                <a:solidFill>
                  <a:schemeClr val="tx1"/>
                </a:solidFill>
              </a:rPr>
              <a:t>Pode ser preparado pela cedente ou pelo ressegurador, o que em geral acontece, especialmente quando for assumir toda a cobertura</a:t>
            </a:r>
          </a:p>
          <a:p>
            <a:pPr algn="just" eaLnBrk="1" hangingPunct="1">
              <a:lnSpc>
                <a:spcPct val="90000"/>
              </a:lnSpc>
              <a:buFontTx/>
              <a:buNone/>
            </a:pPr>
            <a:endParaRPr lang="pt-BR" altLang="pt-BR" sz="1800" dirty="0">
              <a:solidFill>
                <a:schemeClr val="tx1"/>
              </a:solidFill>
            </a:endParaRP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1" name="Rectangle 3">
            <a:extLst>
              <a:ext uri="{FF2B5EF4-FFF2-40B4-BE49-F238E27FC236}">
                <a16:creationId xmlns:a16="http://schemas.microsoft.com/office/drawing/2014/main" id="{DE8E05A7-D21E-74FC-83D9-C2EEDC9CE9E1}"/>
              </a:ext>
            </a:extLst>
          </p:cNvPr>
          <p:cNvSpPr>
            <a:spLocks noGrp="1" noChangeArrowheads="1"/>
          </p:cNvSpPr>
          <p:nvPr>
            <p:ph type="body" idx="1"/>
          </p:nvPr>
        </p:nvSpPr>
        <p:spPr>
          <a:xfrm>
            <a:off x="685800" y="548681"/>
            <a:ext cx="7772400" cy="6048970"/>
          </a:xfrm>
        </p:spPr>
        <p:txBody>
          <a:bodyPr lIns="92075" tIns="46038" rIns="92075" bIns="46038"/>
          <a:lstStyle/>
          <a:p>
            <a:pPr algn="ctr" eaLnBrk="1" hangingPunct="1">
              <a:lnSpc>
                <a:spcPct val="90000"/>
              </a:lnSpc>
              <a:buFontTx/>
              <a:buNone/>
            </a:pPr>
            <a:r>
              <a:rPr lang="pt-BR" altLang="pt-BR" sz="2400" b="1" dirty="0">
                <a:solidFill>
                  <a:srgbClr val="C00000"/>
                </a:solidFill>
              </a:rPr>
              <a:t>Formação e conclusão do contrato</a:t>
            </a:r>
            <a:endParaRPr lang="pt-BR" altLang="pt-BR" sz="1800" b="1" dirty="0">
              <a:solidFill>
                <a:srgbClr val="C00000"/>
              </a:solidFill>
            </a:endParaRPr>
          </a:p>
          <a:p>
            <a:pPr marL="457200" marR="0" lvl="1" indent="0" algn="l" defTabSz="914400" rtl="0" eaLnBrk="1" fontAlgn="base" latinLnBrk="0" hangingPunct="1">
              <a:lnSpc>
                <a:spcPct val="100000"/>
              </a:lnSpc>
              <a:spcBef>
                <a:spcPct val="20000"/>
              </a:spcBef>
              <a:spcAft>
                <a:spcPct val="0"/>
              </a:spcAft>
              <a:buClr>
                <a:srgbClr val="9999CC"/>
              </a:buClr>
              <a:buSzPct val="80000"/>
              <a:buFontTx/>
              <a:buNone/>
              <a:tabLst/>
              <a:defRPr/>
            </a:pPr>
            <a:endParaRPr kumimoji="0" lang="pt-BR" altLang="pt-BR" sz="1800" b="1" i="0" u="none" strike="noStrike" kern="0" cap="none" spc="0" normalizeH="0" baseline="0" noProof="0" dirty="0">
              <a:ln>
                <a:noFill/>
              </a:ln>
              <a:solidFill>
                <a:srgbClr val="2D2D8A"/>
              </a:solidFill>
              <a:effectLst/>
              <a:uLnTx/>
              <a:uFillTx/>
              <a:latin typeface="Arial"/>
            </a:endParaRPr>
          </a:p>
          <a:p>
            <a:pPr marL="457200" marR="0" lvl="1" indent="0" algn="l" defTabSz="914400" rtl="0" eaLnBrk="1" fontAlgn="base" latinLnBrk="0" hangingPunct="1">
              <a:lnSpc>
                <a:spcPct val="100000"/>
              </a:lnSpc>
              <a:spcBef>
                <a:spcPct val="20000"/>
              </a:spcBef>
              <a:spcAft>
                <a:spcPct val="0"/>
              </a:spcAft>
              <a:buClr>
                <a:srgbClr val="9999CC"/>
              </a:buClr>
              <a:buSzPct val="80000"/>
              <a:buFontTx/>
              <a:buNone/>
              <a:tabLst/>
              <a:defRPr/>
            </a:pPr>
            <a:r>
              <a:rPr kumimoji="0" lang="pt-BR" altLang="pt-BR" sz="2000" b="1" i="0" u="none" strike="noStrike" kern="0" cap="none" spc="0" normalizeH="0" baseline="0" noProof="0" dirty="0">
                <a:ln>
                  <a:noFill/>
                </a:ln>
                <a:solidFill>
                  <a:srgbClr val="2D2D8A"/>
                </a:solidFill>
                <a:effectLst/>
                <a:uLnTx/>
                <a:uFillTx/>
                <a:latin typeface="Arial"/>
              </a:rPr>
              <a:t>TREATY WORDING</a:t>
            </a:r>
          </a:p>
          <a:p>
            <a:pPr marL="742950" marR="0" lvl="1" indent="-285750" algn="l" defTabSz="914400" rtl="0" eaLnBrk="1" fontAlgn="base" latinLnBrk="0" hangingPunct="1">
              <a:lnSpc>
                <a:spcPct val="100000"/>
              </a:lnSpc>
              <a:spcBef>
                <a:spcPct val="20000"/>
              </a:spcBef>
              <a:spcAft>
                <a:spcPct val="0"/>
              </a:spcAft>
              <a:buClr>
                <a:srgbClr val="9999CC"/>
              </a:buClr>
              <a:buSzPct val="80000"/>
              <a:buFontTx/>
              <a:buNone/>
              <a:tabLst/>
              <a:defRPr/>
            </a:pPr>
            <a:endParaRPr kumimoji="0" lang="pt-BR" altLang="pt-BR" sz="1800" b="0" i="1" u="none" strike="noStrike" kern="0" cap="none" spc="0" normalizeH="0" baseline="0" noProof="0" dirty="0">
              <a:ln>
                <a:noFill/>
              </a:ln>
              <a:solidFill>
                <a:srgbClr val="000000"/>
              </a:solidFill>
              <a:effectLst/>
              <a:uLnTx/>
              <a:uFillTx/>
              <a:latin typeface="Arial"/>
            </a:endParaRPr>
          </a:p>
          <a:p>
            <a:pPr lvl="2" eaLnBrk="1" hangingPunct="1">
              <a:buClr>
                <a:srgbClr val="00007D"/>
              </a:buClr>
              <a:buSzPct val="65000"/>
              <a:buFont typeface="Wingdings" panose="05000000000000000000" pitchFamily="2" charset="2"/>
              <a:buChar char="n"/>
            </a:pPr>
            <a:r>
              <a:rPr lang="pt-BR" altLang="pt-BR" sz="1800" dirty="0">
                <a:solidFill>
                  <a:schemeClr val="tx1"/>
                </a:solidFill>
              </a:rPr>
              <a:t>A assinatura é posterior à aceitação, logo:</a:t>
            </a:r>
          </a:p>
          <a:p>
            <a:pPr lvl="2" algn="just" eaLnBrk="1" hangingPunct="1">
              <a:buClr>
                <a:srgbClr val="00007D"/>
              </a:buClr>
              <a:buSzPct val="65000"/>
              <a:buFontTx/>
              <a:buNone/>
            </a:pPr>
            <a:endParaRPr lang="pt-BR" altLang="pt-BR" sz="1600" dirty="0">
              <a:solidFill>
                <a:schemeClr val="tx1"/>
              </a:solidFill>
            </a:endParaRPr>
          </a:p>
          <a:p>
            <a:pPr lvl="4" algn="just" eaLnBrk="1" hangingPunct="1">
              <a:buClr>
                <a:srgbClr val="00007D"/>
              </a:buClr>
              <a:buFont typeface="Wingdings" panose="05000000000000000000" pitchFamily="2" charset="2"/>
              <a:buChar char="§"/>
            </a:pPr>
            <a:r>
              <a:rPr lang="pt-BR" altLang="pt-BR" sz="1600" dirty="0">
                <a:solidFill>
                  <a:schemeClr val="tx1"/>
                </a:solidFill>
              </a:rPr>
              <a:t>não se considera novo momento de aperfeiçoamento da relação</a:t>
            </a:r>
          </a:p>
          <a:p>
            <a:pPr lvl="4" algn="just" eaLnBrk="1" hangingPunct="1">
              <a:buClr>
                <a:srgbClr val="00007D"/>
              </a:buClr>
              <a:buFontTx/>
              <a:buNone/>
            </a:pPr>
            <a:endParaRPr lang="pt-BR" altLang="pt-BR" sz="1600" dirty="0">
              <a:solidFill>
                <a:schemeClr val="tx1"/>
              </a:solidFill>
            </a:endParaRPr>
          </a:p>
          <a:p>
            <a:pPr lvl="4" algn="just" eaLnBrk="1" hangingPunct="1">
              <a:buClr>
                <a:srgbClr val="00007D"/>
              </a:buClr>
              <a:buFont typeface="Wingdings" panose="05000000000000000000" pitchFamily="2" charset="2"/>
              <a:buChar char="§"/>
            </a:pPr>
            <a:r>
              <a:rPr lang="pt-BR" altLang="pt-BR" sz="1600" dirty="0">
                <a:solidFill>
                  <a:schemeClr val="tx1"/>
                </a:solidFill>
              </a:rPr>
              <a:t>não pode aportar modificações ao anteriormente acordado.</a:t>
            </a:r>
          </a:p>
          <a:p>
            <a:pPr lvl="4" eaLnBrk="1" hangingPunct="1">
              <a:buClr>
                <a:srgbClr val="00007D"/>
              </a:buClr>
              <a:buFontTx/>
              <a:buNone/>
            </a:pPr>
            <a:endParaRPr lang="pt-BR" altLang="pt-BR" sz="1800" dirty="0">
              <a:solidFill>
                <a:schemeClr val="tx1"/>
              </a:solidFill>
            </a:endParaRPr>
          </a:p>
          <a:p>
            <a:pPr lvl="2" algn="just" eaLnBrk="1" hangingPunct="1">
              <a:buClr>
                <a:srgbClr val="00007D"/>
              </a:buClr>
              <a:buSzPct val="65000"/>
              <a:buFont typeface="Wingdings" panose="05000000000000000000" pitchFamily="2" charset="2"/>
              <a:buChar char="n"/>
            </a:pPr>
            <a:r>
              <a:rPr lang="pt-BR" altLang="pt-BR" sz="1800" dirty="0">
                <a:solidFill>
                  <a:schemeClr val="tx1"/>
                </a:solidFill>
              </a:rPr>
              <a:t>Às vezes o </a:t>
            </a:r>
            <a:r>
              <a:rPr lang="pt-BR" altLang="pt-BR" sz="1800" i="1" dirty="0">
                <a:solidFill>
                  <a:schemeClr val="tx1"/>
                </a:solidFill>
              </a:rPr>
              <a:t>wording</a:t>
            </a:r>
            <a:r>
              <a:rPr lang="pt-BR" altLang="pt-BR" sz="1800" dirty="0">
                <a:solidFill>
                  <a:schemeClr val="tx1"/>
                </a:solidFill>
              </a:rPr>
              <a:t> não chega sequer a ser assinado pelas partes, ou só é assinado por quem o redigiu, que o faz antes de encaminhá-lo, para posterior assinatura, e muitas vezes em local diverso, pelo outro contratante.</a:t>
            </a: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1" name="Rectangle 3">
            <a:extLst>
              <a:ext uri="{FF2B5EF4-FFF2-40B4-BE49-F238E27FC236}">
                <a16:creationId xmlns:a16="http://schemas.microsoft.com/office/drawing/2014/main" id="{04A6EAE9-94A4-B9DB-7429-68C4DC5B6EEE}"/>
              </a:ext>
            </a:extLst>
          </p:cNvPr>
          <p:cNvSpPr>
            <a:spLocks noGrp="1" noChangeArrowheads="1"/>
          </p:cNvSpPr>
          <p:nvPr>
            <p:ph type="body" idx="1"/>
          </p:nvPr>
        </p:nvSpPr>
        <p:spPr>
          <a:xfrm>
            <a:off x="684213" y="476672"/>
            <a:ext cx="7772400" cy="5832053"/>
          </a:xfrm>
        </p:spPr>
        <p:txBody>
          <a:bodyPr lIns="92075" tIns="46038" rIns="92075" bIns="46038"/>
          <a:lstStyle/>
          <a:p>
            <a:pPr algn="ctr" eaLnBrk="1" hangingPunct="1">
              <a:lnSpc>
                <a:spcPct val="90000"/>
              </a:lnSpc>
              <a:buFontTx/>
              <a:buNone/>
            </a:pPr>
            <a:r>
              <a:rPr lang="pt-BR" altLang="pt-BR" sz="2400" b="1" dirty="0">
                <a:solidFill>
                  <a:srgbClr val="C00000"/>
                </a:solidFill>
              </a:rPr>
              <a:t>Formação e conclusão do contrato</a:t>
            </a:r>
          </a:p>
          <a:p>
            <a:pPr algn="just" eaLnBrk="1" hangingPunct="1">
              <a:lnSpc>
                <a:spcPct val="90000"/>
              </a:lnSpc>
              <a:buFontTx/>
              <a:buNone/>
            </a:pPr>
            <a:endParaRPr lang="pt-BR" altLang="pt-BR" sz="2000" b="1" dirty="0">
              <a:solidFill>
                <a:srgbClr val="C00000"/>
              </a:solidFill>
            </a:endParaRPr>
          </a:p>
          <a:p>
            <a:pPr algn="just" eaLnBrk="1" hangingPunct="1">
              <a:lnSpc>
                <a:spcPct val="90000"/>
              </a:lnSpc>
              <a:buFontTx/>
              <a:buNone/>
            </a:pPr>
            <a:r>
              <a:rPr lang="pt-BR" altLang="pt-BR" sz="2000" b="1" dirty="0">
                <a:solidFill>
                  <a:schemeClr val="accent6"/>
                </a:solidFill>
              </a:rPr>
              <a:t>Consensualidade e forma</a:t>
            </a:r>
            <a:endParaRPr lang="pt-BR" altLang="pt-BR" sz="2000" dirty="0">
              <a:solidFill>
                <a:schemeClr val="accent6"/>
              </a:solidFill>
            </a:endParaRPr>
          </a:p>
          <a:p>
            <a:pPr lvl="1" algn="just" eaLnBrk="1" hangingPunct="1">
              <a:lnSpc>
                <a:spcPct val="90000"/>
              </a:lnSpc>
              <a:buClr>
                <a:srgbClr val="9999CC"/>
              </a:buClr>
              <a:buSzPct val="80000"/>
              <a:buFont typeface="Wingdings" panose="05000000000000000000" pitchFamily="2" charset="2"/>
              <a:buChar char="¨"/>
            </a:pPr>
            <a:endParaRPr lang="pt-BR" altLang="pt-BR" sz="2000" dirty="0">
              <a:solidFill>
                <a:schemeClr val="tx1"/>
              </a:solidFill>
            </a:endParaRPr>
          </a:p>
          <a:p>
            <a:pPr lvl="1" algn="just" eaLnBrk="1" hangingPunct="1">
              <a:lnSpc>
                <a:spcPct val="90000"/>
              </a:lnSpc>
              <a:buClr>
                <a:srgbClr val="9999CC"/>
              </a:buClr>
              <a:buSzPct val="80000"/>
              <a:buFont typeface="Wingdings" panose="05000000000000000000" pitchFamily="2" charset="2"/>
              <a:buChar char="¨"/>
            </a:pPr>
            <a:r>
              <a:rPr lang="pt-BR" altLang="pt-BR" sz="1800" dirty="0">
                <a:solidFill>
                  <a:schemeClr val="tx1"/>
                </a:solidFill>
              </a:rPr>
              <a:t>Consensualidade do contrato de resseguro &amp; instrumentalização (escrito)</a:t>
            </a:r>
          </a:p>
          <a:p>
            <a:pPr lvl="1" algn="just" eaLnBrk="1" hangingPunct="1">
              <a:lnSpc>
                <a:spcPct val="90000"/>
              </a:lnSpc>
              <a:buClr>
                <a:srgbClr val="9999CC"/>
              </a:buClr>
              <a:buSzPct val="80000"/>
              <a:buFontTx/>
              <a:buNone/>
            </a:pPr>
            <a:endParaRPr lang="pt-BR" altLang="pt-BR" sz="1600" dirty="0">
              <a:solidFill>
                <a:schemeClr val="tx1"/>
              </a:solidFill>
            </a:endParaRPr>
          </a:p>
          <a:p>
            <a:pPr lvl="3" algn="just" eaLnBrk="1" hangingPunct="1">
              <a:lnSpc>
                <a:spcPct val="90000"/>
              </a:lnSpc>
              <a:buClr>
                <a:srgbClr val="9999CC"/>
              </a:buClr>
              <a:buSzPct val="70000"/>
              <a:buFont typeface="Wingdings" panose="05000000000000000000" pitchFamily="2" charset="2"/>
              <a:buChar char="¨"/>
            </a:pPr>
            <a:r>
              <a:rPr lang="pt-BR" altLang="pt-BR" sz="1600" dirty="0">
                <a:solidFill>
                  <a:schemeClr val="tx1"/>
                </a:solidFill>
              </a:rPr>
              <a:t>Resseguro facultativo</a:t>
            </a:r>
          </a:p>
          <a:p>
            <a:pPr lvl="2" algn="just" eaLnBrk="1" hangingPunct="1">
              <a:lnSpc>
                <a:spcPct val="90000"/>
              </a:lnSpc>
              <a:buClr>
                <a:srgbClr val="00007D"/>
              </a:buClr>
              <a:buSzPct val="65000"/>
              <a:buFontTx/>
              <a:buNone/>
            </a:pPr>
            <a:endParaRPr lang="pt-BR" altLang="pt-BR" sz="1600" dirty="0">
              <a:solidFill>
                <a:schemeClr val="tx1"/>
              </a:solidFill>
            </a:endParaRPr>
          </a:p>
          <a:p>
            <a:pPr lvl="3" algn="just" eaLnBrk="1" hangingPunct="1">
              <a:lnSpc>
                <a:spcPct val="90000"/>
              </a:lnSpc>
              <a:buClr>
                <a:srgbClr val="9999CC"/>
              </a:buClr>
              <a:buSzPct val="70000"/>
              <a:buFont typeface="Wingdings" panose="05000000000000000000" pitchFamily="2" charset="2"/>
              <a:buChar char="¨"/>
            </a:pPr>
            <a:r>
              <a:rPr lang="pt-BR" altLang="pt-BR" sz="1600" dirty="0">
                <a:solidFill>
                  <a:schemeClr val="tx1"/>
                </a:solidFill>
              </a:rPr>
              <a:t>Tratado de resseguro (incl. </a:t>
            </a:r>
            <a:r>
              <a:rPr lang="pt-BR" altLang="pt-BR" sz="1600" i="1" dirty="0">
                <a:solidFill>
                  <a:schemeClr val="tx1"/>
                </a:solidFill>
              </a:rPr>
              <a:t>slips</a:t>
            </a:r>
            <a:r>
              <a:rPr lang="pt-BR" altLang="pt-BR" sz="1600" dirty="0">
                <a:solidFill>
                  <a:schemeClr val="tx1"/>
                </a:solidFill>
              </a:rPr>
              <a:t>)</a:t>
            </a:r>
          </a:p>
          <a:p>
            <a:pPr lvl="2" algn="just" eaLnBrk="1" hangingPunct="1">
              <a:lnSpc>
                <a:spcPct val="90000"/>
              </a:lnSpc>
              <a:buClr>
                <a:srgbClr val="00007D"/>
              </a:buClr>
              <a:buSzPct val="65000"/>
              <a:buFontTx/>
              <a:buNone/>
            </a:pPr>
            <a:endParaRPr lang="en-US" altLang="pt-BR" sz="1800" dirty="0">
              <a:solidFill>
                <a:schemeClr val="tx1"/>
              </a:solidFill>
            </a:endParaRPr>
          </a:p>
          <a:p>
            <a:pPr lvl="1" algn="just" eaLnBrk="1" hangingPunct="1">
              <a:lnSpc>
                <a:spcPct val="90000"/>
              </a:lnSpc>
              <a:buClr>
                <a:srgbClr val="9999CC"/>
              </a:buClr>
              <a:buSzPct val="80000"/>
              <a:buFont typeface="Wingdings" panose="05000000000000000000" pitchFamily="2" charset="2"/>
              <a:buChar char="¨"/>
            </a:pPr>
            <a:r>
              <a:rPr lang="en-US" altLang="pt-BR" sz="1800" dirty="0">
                <a:solidFill>
                  <a:schemeClr val="tx1"/>
                </a:solidFill>
              </a:rPr>
              <a:t>LC 126/2007:</a:t>
            </a:r>
          </a:p>
          <a:p>
            <a:pPr marL="457200" lvl="1" indent="0" algn="just" eaLnBrk="1" hangingPunct="1">
              <a:lnSpc>
                <a:spcPct val="90000"/>
              </a:lnSpc>
              <a:buClr>
                <a:srgbClr val="9999CC"/>
              </a:buClr>
              <a:buSzPct val="80000"/>
              <a:buNone/>
            </a:pPr>
            <a:endParaRPr lang="en-US" altLang="pt-BR" sz="1600" dirty="0">
              <a:solidFill>
                <a:schemeClr val="tx1"/>
              </a:solidFill>
            </a:endParaRPr>
          </a:p>
          <a:p>
            <a:pPr lvl="2" algn="just" eaLnBrk="1" hangingPunct="1">
              <a:lnSpc>
                <a:spcPct val="90000"/>
              </a:lnSpc>
              <a:buClr>
                <a:srgbClr val="9999CC"/>
              </a:buClr>
              <a:buSzPct val="70000"/>
              <a:buNone/>
            </a:pPr>
            <a:r>
              <a:rPr lang="en-US" altLang="pt-BR" sz="2000" dirty="0">
                <a:solidFill>
                  <a:schemeClr val="tx1"/>
                </a:solidFill>
              </a:rPr>
              <a:t>	</a:t>
            </a:r>
            <a:r>
              <a:rPr lang="en-US" altLang="pt-BR" sz="1600" dirty="0">
                <a:solidFill>
                  <a:schemeClr val="tx1"/>
                </a:solidFill>
              </a:rPr>
              <a:t>Art.</a:t>
            </a:r>
            <a:r>
              <a:rPr lang="pt-BR" altLang="pt-BR" sz="1600" dirty="0">
                <a:solidFill>
                  <a:schemeClr val="tx1"/>
                </a:solidFill>
              </a:rPr>
              <a:t> 10. O órgão fiscalizador de seguros terá acesso a todos os contratos de resseguro e de retrocessão, inclusive os celebrados no exterior, sob pena de ser desconsiderada, para todos os efeitos, a existência do contrato de resseguro e de retrocessão.</a:t>
            </a:r>
          </a:p>
          <a:p>
            <a:pPr lvl="3" algn="just" eaLnBrk="1" hangingPunct="1">
              <a:lnSpc>
                <a:spcPct val="90000"/>
              </a:lnSpc>
              <a:buClr>
                <a:srgbClr val="9999CC"/>
              </a:buClr>
              <a:buSzPct val="70000"/>
              <a:buFont typeface="Wingdings" panose="05000000000000000000" pitchFamily="2" charset="2"/>
              <a:buChar char="¨"/>
            </a:pPr>
            <a:endParaRPr lang="en-US" altLang="pt-BR" sz="1600" dirty="0">
              <a:solidFill>
                <a:schemeClr val="tx1"/>
              </a:solidFill>
            </a:endParaRPr>
          </a:p>
          <a:p>
            <a:pPr lvl="3" algn="just" eaLnBrk="1" hangingPunct="1">
              <a:lnSpc>
                <a:spcPct val="90000"/>
              </a:lnSpc>
              <a:buClr>
                <a:srgbClr val="9999CC"/>
              </a:buClr>
              <a:buSzPct val="70000"/>
              <a:buFont typeface="Wingdings" panose="05000000000000000000" pitchFamily="2" charset="2"/>
              <a:buChar char="¨"/>
            </a:pPr>
            <a:r>
              <a:rPr lang="pt-BR" altLang="pt-BR" sz="1600" i="1" dirty="0">
                <a:solidFill>
                  <a:schemeClr val="tx1"/>
                </a:solidFill>
              </a:rPr>
              <a:t>Que se deve entender por desconsideração da “existência” do contrato de resseguro?</a:t>
            </a:r>
          </a:p>
          <a:p>
            <a:pPr algn="ctr" eaLnBrk="1" hangingPunct="1">
              <a:lnSpc>
                <a:spcPct val="90000"/>
              </a:lnSpc>
              <a:buFontTx/>
              <a:buNone/>
            </a:pPr>
            <a:endParaRPr lang="pt-BR" altLang="pt-BR" sz="1800" dirty="0">
              <a:solidFill>
                <a:schemeClr val="accent2"/>
              </a:solidFill>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62467" name="Rectangle 3">
            <a:extLst>
              <a:ext uri="{FF2B5EF4-FFF2-40B4-BE49-F238E27FC236}">
                <a16:creationId xmlns:a16="http://schemas.microsoft.com/office/drawing/2014/main" id="{7708996E-FDD1-C73E-E952-C2F1CE6A3F97}"/>
              </a:ext>
            </a:extLst>
          </p:cNvPr>
          <p:cNvSpPr>
            <a:spLocks noGrp="1" noChangeArrowheads="1"/>
          </p:cNvSpPr>
          <p:nvPr>
            <p:ph type="body" idx="1"/>
          </p:nvPr>
        </p:nvSpPr>
        <p:spPr>
          <a:xfrm>
            <a:off x="827583" y="692696"/>
            <a:ext cx="7776865" cy="5112568"/>
          </a:xfrm>
          <a:noFill/>
        </p:spPr>
        <p:txBody>
          <a:bodyPr lIns="92075" tIns="46038" rIns="92075" bIns="46038"/>
          <a:lstStyle/>
          <a:p>
            <a:pPr algn="ctr">
              <a:lnSpc>
                <a:spcPct val="80000"/>
              </a:lnSpc>
              <a:buFontTx/>
              <a:buNone/>
            </a:pPr>
            <a:endParaRPr lang="en-US" altLang="pt-BR" sz="800" dirty="0"/>
          </a:p>
          <a:p>
            <a:pPr algn="ctr">
              <a:lnSpc>
                <a:spcPct val="80000"/>
              </a:lnSpc>
              <a:spcBef>
                <a:spcPts val="0"/>
              </a:spcBef>
              <a:buFontTx/>
              <a:buNone/>
            </a:pPr>
            <a:r>
              <a:rPr lang="pt-BR" altLang="pt-BR" sz="2400" b="1" dirty="0">
                <a:solidFill>
                  <a:srgbClr val="C00000"/>
                </a:solidFill>
              </a:rPr>
              <a:t>Riscos Ressegurados</a:t>
            </a:r>
          </a:p>
          <a:p>
            <a:pPr>
              <a:lnSpc>
                <a:spcPct val="80000"/>
              </a:lnSpc>
              <a:spcBef>
                <a:spcPts val="0"/>
              </a:spcBef>
              <a:buFontTx/>
              <a:buNone/>
            </a:pPr>
            <a:endParaRPr lang="pt-BR" altLang="pt-BR" sz="800" dirty="0">
              <a:solidFill>
                <a:schemeClr val="tx1"/>
              </a:solidFill>
            </a:endParaRPr>
          </a:p>
          <a:p>
            <a:pPr>
              <a:lnSpc>
                <a:spcPct val="80000"/>
              </a:lnSpc>
              <a:spcBef>
                <a:spcPts val="0"/>
              </a:spcBef>
              <a:buFontTx/>
              <a:buNone/>
            </a:pPr>
            <a:endParaRPr lang="pt-BR" altLang="pt-BR" sz="1800" dirty="0">
              <a:solidFill>
                <a:schemeClr val="tx1"/>
              </a:solidFill>
            </a:endParaRPr>
          </a:p>
          <a:p>
            <a:pPr marL="0" indent="0" algn="just">
              <a:spcBef>
                <a:spcPts val="0"/>
              </a:spcBef>
              <a:buFontTx/>
              <a:buNone/>
            </a:pPr>
            <a:r>
              <a:rPr lang="pt-BR" altLang="pt-BR" sz="2000" dirty="0">
                <a:solidFill>
                  <a:schemeClr val="tx1"/>
                </a:solidFill>
              </a:rPr>
              <a:t>• </a:t>
            </a:r>
            <a:r>
              <a:rPr lang="pt-BR" altLang="pt-BR" sz="1800" b="1" dirty="0">
                <a:solidFill>
                  <a:schemeClr val="accent6"/>
                </a:solidFill>
              </a:rPr>
              <a:t>Risco de Erro </a:t>
            </a:r>
            <a:r>
              <a:rPr lang="pt-BR" altLang="pt-BR" sz="1800" dirty="0">
                <a:solidFill>
                  <a:schemeClr val="tx1"/>
                </a:solidFill>
              </a:rPr>
              <a:t>- equívoco na interpretação das estatísticas pelo segurador</a:t>
            </a:r>
          </a:p>
          <a:p>
            <a:pPr marL="0" indent="0" algn="just">
              <a:spcBef>
                <a:spcPts val="0"/>
              </a:spcBef>
              <a:buFontTx/>
              <a:buNone/>
            </a:pPr>
            <a:endParaRPr lang="pt-BR" altLang="pt-BR" sz="1800" dirty="0">
              <a:solidFill>
                <a:schemeClr val="tx1"/>
              </a:solidFill>
            </a:endParaRPr>
          </a:p>
          <a:p>
            <a:pPr marL="0" indent="0" algn="just">
              <a:spcBef>
                <a:spcPts val="0"/>
              </a:spcBef>
              <a:buFontTx/>
              <a:buNone/>
            </a:pPr>
            <a:r>
              <a:rPr lang="pt-BR" altLang="pt-BR" sz="1800" dirty="0">
                <a:solidFill>
                  <a:schemeClr val="tx1"/>
                </a:solidFill>
              </a:rPr>
              <a:t>• </a:t>
            </a:r>
            <a:r>
              <a:rPr lang="pt-BR" altLang="pt-BR" sz="1800" b="1" dirty="0">
                <a:solidFill>
                  <a:schemeClr val="accent6"/>
                </a:solidFill>
              </a:rPr>
              <a:t>Risco de Flutuação Aleatória </a:t>
            </a:r>
            <a:r>
              <a:rPr lang="pt-BR" altLang="pt-BR" sz="1800" dirty="0">
                <a:solidFill>
                  <a:schemeClr val="tx1"/>
                </a:solidFill>
              </a:rPr>
              <a:t>- num único ano acontecerem os sinistros previstos para acontecerem de modo disperso ao longo de 10 anos</a:t>
            </a:r>
          </a:p>
          <a:p>
            <a:pPr marL="0" indent="0" algn="just">
              <a:spcBef>
                <a:spcPts val="0"/>
              </a:spcBef>
              <a:buFontTx/>
              <a:buNone/>
            </a:pPr>
            <a:endParaRPr lang="pt-BR" altLang="pt-BR" sz="1800" dirty="0">
              <a:solidFill>
                <a:schemeClr val="tx1"/>
              </a:solidFill>
            </a:endParaRPr>
          </a:p>
          <a:p>
            <a:pPr marL="0" indent="0" algn="just">
              <a:spcBef>
                <a:spcPts val="0"/>
              </a:spcBef>
              <a:buFontTx/>
              <a:buNone/>
            </a:pPr>
            <a:r>
              <a:rPr lang="pt-BR" altLang="pt-BR" sz="1800" dirty="0">
                <a:solidFill>
                  <a:schemeClr val="tx1"/>
                </a:solidFill>
              </a:rPr>
              <a:t>• </a:t>
            </a:r>
            <a:r>
              <a:rPr lang="pt-BR" altLang="pt-BR" sz="1800" b="1" dirty="0">
                <a:solidFill>
                  <a:schemeClr val="accent6"/>
                </a:solidFill>
              </a:rPr>
              <a:t>Risco de Mudança </a:t>
            </a:r>
            <a:r>
              <a:rPr lang="pt-BR" altLang="pt-BR" sz="1800" dirty="0">
                <a:solidFill>
                  <a:schemeClr val="tx1"/>
                </a:solidFill>
              </a:rPr>
              <a:t>- alteração no entendimento jurisprudencial</a:t>
            </a:r>
          </a:p>
          <a:p>
            <a:pPr marL="0" indent="0" algn="just">
              <a:spcBef>
                <a:spcPts val="0"/>
              </a:spcBef>
              <a:buFontTx/>
              <a:buNone/>
            </a:pPr>
            <a:endParaRPr lang="pt-BR" altLang="pt-BR" sz="1800" dirty="0">
              <a:solidFill>
                <a:schemeClr val="tx1"/>
              </a:solidFill>
            </a:endParaRPr>
          </a:p>
          <a:p>
            <a:pPr marL="0" indent="0" algn="just">
              <a:spcBef>
                <a:spcPts val="0"/>
              </a:spcBef>
              <a:buFontTx/>
              <a:buNone/>
            </a:pPr>
            <a:r>
              <a:rPr lang="pt-BR" altLang="pt-BR" sz="1800" dirty="0">
                <a:solidFill>
                  <a:schemeClr val="tx1"/>
                </a:solidFill>
              </a:rPr>
              <a:t>• </a:t>
            </a:r>
            <a:r>
              <a:rPr lang="pt-BR" altLang="pt-BR" sz="1800" b="1" dirty="0">
                <a:solidFill>
                  <a:schemeClr val="accent6"/>
                </a:solidFill>
              </a:rPr>
              <a:t>Risco de Catástrofe </a:t>
            </a:r>
            <a:r>
              <a:rPr lang="pt-BR" altLang="pt-BR" sz="1800" dirty="0">
                <a:solidFill>
                  <a:schemeClr val="tx1"/>
                </a:solidFill>
              </a:rPr>
              <a:t>- queda de aeronave segurada por seguradora que também segurava a vida de alguns de seus passageiros sobre residência por ela também segurada</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702DCBD2-EA0B-BFEA-8DB6-0081ACC0A20F}"/>
              </a:ext>
            </a:extLst>
          </p:cNvPr>
          <p:cNvSpPr>
            <a:spLocks noGrp="1" noChangeArrowheads="1"/>
          </p:cNvSpPr>
          <p:nvPr>
            <p:ph type="body" idx="1"/>
          </p:nvPr>
        </p:nvSpPr>
        <p:spPr>
          <a:xfrm>
            <a:off x="755576" y="725864"/>
            <a:ext cx="7632848" cy="5151408"/>
          </a:xfrm>
        </p:spPr>
        <p:txBody>
          <a:bodyPr lIns="92075" tIns="46038" rIns="92075" bIns="46038"/>
          <a:lstStyle/>
          <a:p>
            <a:pPr algn="ctr" eaLnBrk="1" hangingPunct="1">
              <a:buFontTx/>
              <a:buNone/>
              <a:defRPr/>
            </a:pPr>
            <a:r>
              <a:rPr lang="pt-BR" altLang="pt-BR" sz="2400" b="1" dirty="0">
                <a:solidFill>
                  <a:srgbClr val="C00000"/>
                </a:solidFill>
              </a:rPr>
              <a:t>Formas Operacionais de Resseguro</a:t>
            </a:r>
          </a:p>
          <a:p>
            <a:pPr eaLnBrk="1" hangingPunct="1">
              <a:buFontTx/>
              <a:buNone/>
              <a:defRPr/>
            </a:pPr>
            <a:endParaRPr lang="en-US" altLang="pt-BR" sz="1800" dirty="0">
              <a:solidFill>
                <a:schemeClr val="tx1"/>
              </a:solidFill>
            </a:endParaRPr>
          </a:p>
          <a:p>
            <a:pPr eaLnBrk="1" hangingPunct="1">
              <a:buFontTx/>
              <a:buNone/>
              <a:defRPr/>
            </a:pPr>
            <a:r>
              <a:rPr lang="en-US" altLang="pt-BR" sz="1800" dirty="0">
                <a:solidFill>
                  <a:schemeClr val="tx1"/>
                </a:solidFill>
              </a:rPr>
              <a:t> </a:t>
            </a:r>
          </a:p>
          <a:p>
            <a:pPr marL="0" lvl="1" indent="0" algn="just">
              <a:spcBef>
                <a:spcPts val="0"/>
              </a:spcBef>
              <a:spcAft>
                <a:spcPts val="600"/>
              </a:spcAft>
              <a:buFontTx/>
              <a:buChar char="•"/>
              <a:defRPr/>
            </a:pPr>
            <a:r>
              <a:rPr lang="pt-BR" altLang="pt-BR" sz="2000" b="1" dirty="0">
                <a:solidFill>
                  <a:schemeClr val="accent6"/>
                </a:solidFill>
              </a:rPr>
              <a:t> </a:t>
            </a:r>
            <a:r>
              <a:rPr lang="pt-BR" altLang="pt-BR" sz="1800" b="1" dirty="0">
                <a:solidFill>
                  <a:schemeClr val="accent6"/>
                </a:solidFill>
              </a:rPr>
              <a:t>Resseguro Facultativo</a:t>
            </a:r>
          </a:p>
          <a:p>
            <a:pPr marL="0" lvl="1" indent="0" algn="just">
              <a:spcBef>
                <a:spcPts val="0"/>
              </a:spcBef>
              <a:spcAft>
                <a:spcPts val="600"/>
              </a:spcAft>
              <a:buNone/>
              <a:defRPr/>
            </a:pPr>
            <a:r>
              <a:rPr lang="pt-BR" altLang="pt-BR" sz="1800" dirty="0">
                <a:solidFill>
                  <a:schemeClr val="tx1"/>
                </a:solidFill>
              </a:rPr>
              <a:t>(ou Resseguro Individual ou Resseguro Avulso*)</a:t>
            </a:r>
          </a:p>
          <a:p>
            <a:pPr marL="0" lvl="1" indent="0" algn="just">
              <a:spcBef>
                <a:spcPts val="0"/>
              </a:spcBef>
              <a:spcAft>
                <a:spcPts val="600"/>
              </a:spcAft>
              <a:buFontTx/>
              <a:buNone/>
              <a:defRPr/>
            </a:pPr>
            <a:endParaRPr lang="pt-BR" altLang="pt-BR" sz="1800" dirty="0">
              <a:solidFill>
                <a:schemeClr val="tx1"/>
              </a:solidFill>
            </a:endParaRPr>
          </a:p>
          <a:p>
            <a:pPr marL="0" lvl="1" indent="0" algn="just">
              <a:spcBef>
                <a:spcPts val="0"/>
              </a:spcBef>
              <a:spcAft>
                <a:spcPts val="600"/>
              </a:spcAft>
              <a:buFontTx/>
              <a:buChar char="•"/>
              <a:defRPr/>
            </a:pPr>
            <a:r>
              <a:rPr lang="pt-BR" altLang="pt-BR" sz="1800" b="1" dirty="0">
                <a:solidFill>
                  <a:schemeClr val="accent6"/>
                </a:solidFill>
              </a:rPr>
              <a:t> Tratado de Resseguro</a:t>
            </a:r>
          </a:p>
          <a:p>
            <a:pPr marL="0" lvl="1" indent="0" algn="just">
              <a:spcBef>
                <a:spcPts val="0"/>
              </a:spcBef>
              <a:spcAft>
                <a:spcPts val="600"/>
              </a:spcAft>
              <a:buNone/>
              <a:defRPr/>
            </a:pPr>
            <a:r>
              <a:rPr lang="pt-BR" altLang="pt-BR" sz="1800" dirty="0">
                <a:solidFill>
                  <a:schemeClr val="tx1"/>
                </a:solidFill>
              </a:rPr>
              <a:t>(ou Contrato Geral de Resseguro ou Resseguro Automático*)</a:t>
            </a:r>
          </a:p>
          <a:p>
            <a:pPr marL="457200" lvl="1" indent="0">
              <a:buFontTx/>
              <a:buNone/>
              <a:defRPr/>
            </a:pPr>
            <a:endParaRPr lang="pt-BR" altLang="pt-BR" sz="2000" dirty="0">
              <a:solidFill>
                <a:schemeClr val="tx1"/>
              </a:solidFill>
            </a:endParaRPr>
          </a:p>
          <a:p>
            <a:pPr marL="457200" lvl="1" indent="0" algn="r">
              <a:buFontTx/>
              <a:buNone/>
              <a:defRPr/>
            </a:pPr>
            <a:r>
              <a:rPr lang="pt-BR" altLang="pt-BR" sz="1400" dirty="0">
                <a:solidFill>
                  <a:schemeClr val="tx1"/>
                </a:solidFill>
              </a:rPr>
              <a:t>*</a:t>
            </a:r>
            <a:r>
              <a:rPr lang="pt-BR" altLang="pt-BR" sz="1600" dirty="0">
                <a:solidFill>
                  <a:schemeClr val="tx1"/>
                </a:solidFill>
              </a:rPr>
              <a:t>expressões muito utilizadas, porém imprecisas</a:t>
            </a:r>
          </a:p>
          <a:p>
            <a:pPr eaLnBrk="1" hangingPunct="1">
              <a:buFontTx/>
              <a:buNone/>
              <a:defRPr/>
            </a:pPr>
            <a:endParaRPr lang="en-US" altLang="pt-BR" sz="2000" dirty="0"/>
          </a:p>
          <a:p>
            <a:pPr eaLnBrk="1" hangingPunct="1">
              <a:buFontTx/>
              <a:buNone/>
              <a:defRPr/>
            </a:pPr>
            <a:endParaRPr lang="en-US" altLang="pt-BR" sz="2000"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2B4C4A69-03E0-2969-1D5F-8E641E466EAA}"/>
              </a:ext>
            </a:extLst>
          </p:cNvPr>
          <p:cNvSpPr>
            <a:spLocks noGrp="1" noChangeArrowheads="1"/>
          </p:cNvSpPr>
          <p:nvPr>
            <p:ph type="body" idx="1"/>
          </p:nvPr>
        </p:nvSpPr>
        <p:spPr>
          <a:xfrm>
            <a:off x="685800" y="764704"/>
            <a:ext cx="7772400" cy="5040560"/>
          </a:xfrm>
          <a:noFill/>
        </p:spPr>
        <p:txBody>
          <a:bodyPr lIns="92075" tIns="46038" rIns="92075" bIns="46038"/>
          <a:lstStyle/>
          <a:p>
            <a:pPr algn="ctr" eaLnBrk="1" hangingPunct="1">
              <a:buFontTx/>
              <a:buNone/>
            </a:pPr>
            <a:r>
              <a:rPr lang="pt-BR" altLang="pt-BR" sz="2400" b="1" dirty="0">
                <a:solidFill>
                  <a:srgbClr val="C00000"/>
                </a:solidFill>
              </a:rPr>
              <a:t>Modalidades Técnicas de Resseguro</a:t>
            </a:r>
          </a:p>
          <a:p>
            <a:pPr eaLnBrk="1" hangingPunct="1">
              <a:buFontTx/>
              <a:buNone/>
            </a:pPr>
            <a:endParaRPr lang="pt-BR" altLang="pt-BR" sz="800" dirty="0">
              <a:solidFill>
                <a:schemeClr val="tx1"/>
              </a:solidFill>
            </a:endParaRPr>
          </a:p>
          <a:p>
            <a:pPr marL="0" eaLnBrk="1" hangingPunct="1">
              <a:buFontTx/>
              <a:buNone/>
            </a:pPr>
            <a:endParaRPr lang="pt-BR" altLang="pt-BR" sz="1200" dirty="0">
              <a:solidFill>
                <a:schemeClr val="tx1"/>
              </a:solidFill>
            </a:endParaRPr>
          </a:p>
          <a:p>
            <a:pPr marL="0" eaLnBrk="1" hangingPunct="1">
              <a:buFontTx/>
              <a:buNone/>
            </a:pPr>
            <a:endParaRPr lang="pt-BR" altLang="pt-BR" sz="1200" dirty="0">
              <a:solidFill>
                <a:schemeClr val="tx1"/>
              </a:solidFill>
            </a:endParaRPr>
          </a:p>
          <a:p>
            <a:pPr marL="0" lvl="1" indent="0">
              <a:spcBef>
                <a:spcPts val="0"/>
              </a:spcBef>
              <a:spcAft>
                <a:spcPts val="600"/>
              </a:spcAft>
              <a:buFontTx/>
              <a:buChar char="•"/>
            </a:pPr>
            <a:r>
              <a:rPr lang="pt-BR" altLang="pt-BR" sz="2000" b="1" dirty="0">
                <a:solidFill>
                  <a:schemeClr val="accent6"/>
                </a:solidFill>
              </a:rPr>
              <a:t> </a:t>
            </a:r>
            <a:r>
              <a:rPr lang="pt-BR" altLang="pt-BR" sz="1800" b="1" dirty="0">
                <a:solidFill>
                  <a:schemeClr val="accent6"/>
                </a:solidFill>
              </a:rPr>
              <a:t>Resseguro Proporcional</a:t>
            </a:r>
          </a:p>
          <a:p>
            <a:pPr marL="457200" lvl="4" indent="0">
              <a:spcBef>
                <a:spcPts val="0"/>
              </a:spcBef>
              <a:spcAft>
                <a:spcPts val="600"/>
              </a:spcAft>
              <a:buFontTx/>
              <a:buChar char="•"/>
            </a:pPr>
            <a:r>
              <a:rPr lang="pt-BR" altLang="pt-BR" sz="1800" dirty="0">
                <a:solidFill>
                  <a:schemeClr val="tx1"/>
                </a:solidFill>
              </a:rPr>
              <a:t> Cota / Quota-Parte (</a:t>
            </a:r>
            <a:r>
              <a:rPr lang="pt-BR" altLang="pt-BR" sz="1800" i="1" dirty="0">
                <a:solidFill>
                  <a:schemeClr val="tx1"/>
                </a:solidFill>
              </a:rPr>
              <a:t>Quota Share</a:t>
            </a:r>
            <a:r>
              <a:rPr lang="pt-BR" altLang="pt-BR" sz="1800" dirty="0">
                <a:solidFill>
                  <a:schemeClr val="tx1"/>
                </a:solidFill>
              </a:rPr>
              <a:t>)</a:t>
            </a:r>
          </a:p>
          <a:p>
            <a:pPr marL="457200" lvl="4" indent="0">
              <a:spcBef>
                <a:spcPts val="0"/>
              </a:spcBef>
              <a:spcAft>
                <a:spcPts val="600"/>
              </a:spcAft>
              <a:buFontTx/>
              <a:buChar char="•"/>
            </a:pPr>
            <a:r>
              <a:rPr lang="pt-BR" altLang="pt-BR" sz="1800" dirty="0">
                <a:solidFill>
                  <a:schemeClr val="tx1"/>
                </a:solidFill>
              </a:rPr>
              <a:t> Excesso de Responsabilidade (</a:t>
            </a:r>
            <a:r>
              <a:rPr lang="pt-BR" altLang="pt-BR" sz="1800" i="1" dirty="0">
                <a:solidFill>
                  <a:schemeClr val="tx1"/>
                </a:solidFill>
              </a:rPr>
              <a:t>Surplus</a:t>
            </a:r>
            <a:r>
              <a:rPr lang="pt-BR" altLang="pt-BR" sz="1800" dirty="0">
                <a:solidFill>
                  <a:schemeClr val="tx1"/>
                </a:solidFill>
              </a:rPr>
              <a:t>)</a:t>
            </a:r>
          </a:p>
          <a:p>
            <a:pPr marL="0" lvl="1" indent="0">
              <a:spcBef>
                <a:spcPts val="0"/>
              </a:spcBef>
              <a:buFontTx/>
              <a:buNone/>
            </a:pPr>
            <a:endParaRPr lang="pt-BR" altLang="pt-BR" sz="1800" dirty="0">
              <a:solidFill>
                <a:schemeClr val="tx1"/>
              </a:solidFill>
            </a:endParaRPr>
          </a:p>
          <a:p>
            <a:pPr marL="0" lvl="1" indent="0">
              <a:spcBef>
                <a:spcPts val="0"/>
              </a:spcBef>
              <a:spcAft>
                <a:spcPts val="600"/>
              </a:spcAft>
              <a:buFontTx/>
              <a:buChar char="•"/>
            </a:pPr>
            <a:r>
              <a:rPr lang="pt-BR" altLang="pt-BR" sz="2000" b="1" dirty="0">
                <a:solidFill>
                  <a:schemeClr val="accent6"/>
                </a:solidFill>
              </a:rPr>
              <a:t> </a:t>
            </a:r>
            <a:r>
              <a:rPr lang="pt-BR" altLang="pt-BR" sz="1800" b="1" dirty="0">
                <a:solidFill>
                  <a:schemeClr val="accent6"/>
                </a:solidFill>
              </a:rPr>
              <a:t>Resseguro Não Proporcional</a:t>
            </a:r>
          </a:p>
          <a:p>
            <a:pPr marL="457200" lvl="4" indent="0">
              <a:spcBef>
                <a:spcPts val="0"/>
              </a:spcBef>
              <a:spcAft>
                <a:spcPts val="600"/>
              </a:spcAft>
              <a:buFontTx/>
              <a:buChar char="•"/>
            </a:pPr>
            <a:r>
              <a:rPr lang="pt-BR" altLang="pt-BR" sz="1800" dirty="0">
                <a:solidFill>
                  <a:schemeClr val="tx1"/>
                </a:solidFill>
              </a:rPr>
              <a:t> Excesso de Danos </a:t>
            </a:r>
            <a:r>
              <a:rPr lang="en-US" altLang="pt-BR" sz="1800" dirty="0">
                <a:solidFill>
                  <a:schemeClr val="tx1"/>
                </a:solidFill>
              </a:rPr>
              <a:t>(</a:t>
            </a:r>
            <a:r>
              <a:rPr lang="en-US" altLang="pt-BR" sz="1800" i="1" dirty="0">
                <a:solidFill>
                  <a:schemeClr val="tx1"/>
                </a:solidFill>
              </a:rPr>
              <a:t>Excess of Loss</a:t>
            </a:r>
            <a:r>
              <a:rPr lang="en-US" altLang="pt-BR" sz="1800" dirty="0">
                <a:solidFill>
                  <a:schemeClr val="tx1"/>
                </a:solidFill>
              </a:rPr>
              <a:t> - XL)</a:t>
            </a:r>
          </a:p>
          <a:p>
            <a:pPr marL="457200" lvl="4" indent="0">
              <a:spcBef>
                <a:spcPts val="0"/>
              </a:spcBef>
              <a:spcAft>
                <a:spcPts val="600"/>
              </a:spcAft>
              <a:buFontTx/>
              <a:buChar char="•"/>
            </a:pPr>
            <a:r>
              <a:rPr lang="pt-BR" altLang="pt-BR" sz="1800" dirty="0">
                <a:solidFill>
                  <a:schemeClr val="tx1"/>
                </a:solidFill>
              </a:rPr>
              <a:t> Excesso de Sinistralidade </a:t>
            </a:r>
            <a:r>
              <a:rPr lang="en-US" altLang="pt-BR" sz="1800" dirty="0">
                <a:solidFill>
                  <a:schemeClr val="tx1"/>
                </a:solidFill>
              </a:rPr>
              <a:t>(</a:t>
            </a:r>
            <a:r>
              <a:rPr lang="en-US" altLang="pt-BR" sz="1800" i="1" dirty="0">
                <a:solidFill>
                  <a:schemeClr val="tx1"/>
                </a:solidFill>
              </a:rPr>
              <a:t>Stop Loss</a:t>
            </a:r>
            <a:r>
              <a:rPr lang="en-US" altLang="pt-BR" sz="1800" dirty="0">
                <a:solidFill>
                  <a:schemeClr val="tx1"/>
                </a:solidFill>
              </a:rPr>
              <a:t>)</a:t>
            </a:r>
          </a:p>
          <a:p>
            <a:pPr eaLnBrk="1" hangingPunct="1">
              <a:buFontTx/>
              <a:buNone/>
            </a:pPr>
            <a:endParaRPr lang="en-US" altLang="pt-BR" sz="2000" dirty="0"/>
          </a:p>
        </p:txBody>
      </p:sp>
    </p:spTree>
  </p:cSld>
  <p:clrMapOvr>
    <a:masterClrMapping/>
  </p:clrMapOvr>
  <p:transition/>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A0F4D7082291114CAFC9653D44070DFF" ma:contentTypeVersion="2939" ma:contentTypeDescription="Crie um novo documento." ma:contentTypeScope="" ma:versionID="a9c91ebae9d1380d164942d08c08c3a8">
  <xsd:schema xmlns:xsd="http://www.w3.org/2001/XMLSchema" xmlns:xs="http://www.w3.org/2001/XMLSchema" xmlns:p="http://schemas.microsoft.com/office/2006/metadata/properties" xmlns:ns2="aea42fad-47b0-4ba6-ad98-e8b265792ff9" xmlns:ns3="73960fdf-3428-4f78-b840-82029fb24cd0" targetNamespace="http://schemas.microsoft.com/office/2006/metadata/properties" ma:root="true" ma:fieldsID="57225fa4de63a13606a722f0f028e25e" ns2:_="" ns3:_="">
    <xsd:import namespace="aea42fad-47b0-4ba6-ad98-e8b265792ff9"/>
    <xsd:import namespace="73960fdf-3428-4f78-b840-82029fb24cd0"/>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a42fad-47b0-4ba6-ad98-e8b265792ff9" elementFormDefault="qualified">
    <xsd:import namespace="http://schemas.microsoft.com/office/2006/documentManagement/types"/>
    <xsd:import namespace="http://schemas.microsoft.com/office/infopath/2007/PartnerControls"/>
    <xsd:element name="_dlc_DocId" ma:index="8" nillable="true" ma:displayName="Valor da ID do Documento" ma:description="O valor da ID do documento atribuída a este item." ma:internalName="_dlc_DocId" ma:readOnly="true">
      <xsd:simpleType>
        <xsd:restriction base="dms:Text"/>
      </xsd:simpleType>
    </xsd:element>
    <xsd:element name="_dlc_DocIdUrl" ma:index="9" nillable="true" ma:displayName="ID do Documento" ma:description="Link permanente par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hes de Compartilhado Com"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960fdf-3428-4f78-b840-82029fb24cd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C51ED8-4A63-42A8-AED0-E098F2078F1B}">
  <ds:schemaRefs>
    <ds:schemaRef ds:uri="http://schemas.microsoft.com/office/2006/metadata/longProperties"/>
  </ds:schemaRefs>
</ds:datastoreItem>
</file>

<file path=customXml/itemProps2.xml><?xml version="1.0" encoding="utf-8"?>
<ds:datastoreItem xmlns:ds="http://schemas.openxmlformats.org/officeDocument/2006/customXml" ds:itemID="{0B7BA40B-9002-4B30-AB03-46DC088465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a42fad-47b0-4ba6-ad98-e8b265792ff9"/>
    <ds:schemaRef ds:uri="73960fdf-3428-4f78-b840-82029fb24c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FF96F1-24E4-4AF3-82D2-334E3E7ADD5A}">
  <ds:schemaRefs>
    <ds:schemaRef ds:uri="http://schemas.microsoft.com/sharepoint/events"/>
  </ds:schemaRefs>
</ds:datastoreItem>
</file>

<file path=customXml/itemProps4.xml><?xml version="1.0" encoding="utf-8"?>
<ds:datastoreItem xmlns:ds="http://schemas.openxmlformats.org/officeDocument/2006/customXml" ds:itemID="{58912B15-8EC1-4CAB-9F0A-0A1DEB347C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2453</TotalTime>
  <Words>5241</Words>
  <Application>Microsoft Macintosh PowerPoint</Application>
  <PresentationFormat>Apresentação na tela (4:3)</PresentationFormat>
  <Paragraphs>755</Paragraphs>
  <Slides>67</Slides>
  <Notes>55</Notes>
  <HiddenSlides>0</HiddenSlides>
  <MMClips>0</MMClips>
  <ScaleCrop>false</ScaleCrop>
  <HeadingPairs>
    <vt:vector size="8" baseType="variant">
      <vt:variant>
        <vt:lpstr>Fontes usadas</vt:lpstr>
      </vt:variant>
      <vt:variant>
        <vt:i4>8</vt:i4>
      </vt:variant>
      <vt:variant>
        <vt:lpstr>Tema</vt:lpstr>
      </vt:variant>
      <vt:variant>
        <vt:i4>4</vt:i4>
      </vt:variant>
      <vt:variant>
        <vt:lpstr>Servidores OLE inseridos</vt:lpstr>
      </vt:variant>
      <vt:variant>
        <vt:i4>2</vt:i4>
      </vt:variant>
      <vt:variant>
        <vt:lpstr>Títulos de slides</vt:lpstr>
      </vt:variant>
      <vt:variant>
        <vt:i4>67</vt:i4>
      </vt:variant>
    </vt:vector>
  </HeadingPairs>
  <TitlesOfParts>
    <vt:vector size="81" baseType="lpstr">
      <vt:lpstr>Arial</vt:lpstr>
      <vt:lpstr>Arial (corpo)</vt:lpstr>
      <vt:lpstr>Calibri</vt:lpstr>
      <vt:lpstr>Calibri Light</vt:lpstr>
      <vt:lpstr>Times New Roman</vt:lpstr>
      <vt:lpstr>Univers</vt:lpstr>
      <vt:lpstr>Verdana</vt:lpstr>
      <vt:lpstr>Wingdings</vt:lpstr>
      <vt:lpstr>Design padrão</vt:lpstr>
      <vt:lpstr>2_Design padrão</vt:lpstr>
      <vt:lpstr>1_Design padrão</vt:lpstr>
      <vt:lpstr>Tema do Office</vt:lpstr>
      <vt:lpstr>PHOTO-PAINT Bild</vt:lpstr>
      <vt:lpstr>PHOTO-PAINT Image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Risco  Proporcional                 Não Proporcional</vt:lpstr>
      <vt:lpstr>Prêmios  Proporcional                 Não Proporcional</vt:lpstr>
      <vt:lpstr>Sinistro = 1 M  Proporcional                  Não Proporcional  Cota Parte                        Excesso de Danos  </vt:lpstr>
      <vt:lpstr>Apresentação do PowerPoint</vt:lpstr>
      <vt:lpstr>Resseguro</vt:lpstr>
      <vt:lpstr>Resseguro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Função socioeconômica do resseguro O papel do seguro e do resseguro na sociedade</vt:lpstr>
      <vt:lpstr>Objetivo não econômico O resseguro como meio de comunicação entre mercados – assistência/suporte técnico</vt:lpstr>
      <vt:lpstr>Função técnica Resseguro como forma de estabilizar os resultados da seguradora</vt:lpstr>
      <vt:lpstr>Função técnica Resseguro como forma de estabilizar os resultados da seguradora</vt:lpstr>
      <vt:lpstr>Função mercadológica Aumento da capacidade da seguradora para assumir riscos de grande porte</vt:lpstr>
      <vt:lpstr>Função financeira Resseguro como forma de aumentar a solvência da seguradora</vt:lpstr>
      <vt:lpstr>Função financeira Resseguro como forma de aumentar a solvência da seguradora</vt:lpstr>
      <vt:lpstr>Função de proteção contra catástrofes Resseguro como forma de proteger a seguradora de eventos catastróficos</vt:lpstr>
      <vt:lpstr>Função de proteção contra catástrofes Resseguro como forma de proteger seguradora de eventos catastróficos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PLC Resseguro</dc:title>
  <dc:creator>ETAD</dc:creator>
  <cp:lastModifiedBy>Ruy Pereira Camilo Junior</cp:lastModifiedBy>
  <cp:revision>90</cp:revision>
  <dcterms:created xsi:type="dcterms:W3CDTF">2005-06-27T14:35:23Z</dcterms:created>
  <dcterms:modified xsi:type="dcterms:W3CDTF">2023-11-29T21:31:44Z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BUILTIN\Administrators</vt:lpwstr>
  </property>
  <property fmtid="{D5CDD505-2E9C-101B-9397-08002B2CF9AE}" pid="3" name="Order">
    <vt:lpwstr>2318200.00000000</vt:lpwstr>
  </property>
  <property fmtid="{D5CDD505-2E9C-101B-9397-08002B2CF9AE}" pid="4" name="display_urn:schemas-microsoft-com:office:office#Author">
    <vt:lpwstr>BUILTIN\Administrators</vt:lpwstr>
  </property>
  <property fmtid="{D5CDD505-2E9C-101B-9397-08002B2CF9AE}" pid="5" name="_dlc_DocId">
    <vt:lpwstr>U4JFRD4XAS6T-1878088104-44663</vt:lpwstr>
  </property>
  <property fmtid="{D5CDD505-2E9C-101B-9397-08002B2CF9AE}" pid="6" name="_dlc_DocIdItemGuid">
    <vt:lpwstr>a7762034-5cd2-55bc-a4b5-9f895712098d</vt:lpwstr>
  </property>
  <property fmtid="{D5CDD505-2E9C-101B-9397-08002B2CF9AE}" pid="7" name="_dlc_DocIdUrl">
    <vt:lpwstr>https://etadtadvocacia.sharepoint.com/sites/Documentos/_layouts/15/DocIdRedir.aspx?ID=U4JFRD4XAS6T-1878088104-44663, U4JFRD4XAS6T-1878088104-44663</vt:lpwstr>
  </property>
</Properties>
</file>