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71"/>
  </p:notesMasterIdLst>
  <p:sldIdLst>
    <p:sldId id="256" r:id="rId2"/>
    <p:sldId id="260" r:id="rId3"/>
    <p:sldId id="259" r:id="rId4"/>
    <p:sldId id="288" r:id="rId5"/>
    <p:sldId id="310" r:id="rId6"/>
    <p:sldId id="262" r:id="rId7"/>
    <p:sldId id="317" r:id="rId8"/>
    <p:sldId id="267" r:id="rId9"/>
    <p:sldId id="311" r:id="rId10"/>
    <p:sldId id="263" r:id="rId11"/>
    <p:sldId id="312" r:id="rId12"/>
    <p:sldId id="318" r:id="rId13"/>
    <p:sldId id="313" r:id="rId14"/>
    <p:sldId id="270" r:id="rId15"/>
    <p:sldId id="326" r:id="rId16"/>
    <p:sldId id="272" r:id="rId17"/>
    <p:sldId id="264" r:id="rId18"/>
    <p:sldId id="320" r:id="rId19"/>
    <p:sldId id="273" r:id="rId20"/>
    <p:sldId id="322" r:id="rId21"/>
    <p:sldId id="324" r:id="rId22"/>
    <p:sldId id="274" r:id="rId23"/>
    <p:sldId id="325" r:id="rId24"/>
    <p:sldId id="277" r:id="rId25"/>
    <p:sldId id="328" r:id="rId26"/>
    <p:sldId id="276" r:id="rId27"/>
    <p:sldId id="329" r:id="rId28"/>
    <p:sldId id="331" r:id="rId29"/>
    <p:sldId id="275" r:id="rId30"/>
    <p:sldId id="335" r:id="rId31"/>
    <p:sldId id="279" r:id="rId32"/>
    <p:sldId id="337" r:id="rId33"/>
    <p:sldId id="280" r:id="rId34"/>
    <p:sldId id="341" r:id="rId35"/>
    <p:sldId id="344" r:id="rId36"/>
    <p:sldId id="345" r:id="rId37"/>
    <p:sldId id="346" r:id="rId38"/>
    <p:sldId id="348" r:id="rId39"/>
    <p:sldId id="350" r:id="rId40"/>
    <p:sldId id="352" r:id="rId41"/>
    <p:sldId id="370" r:id="rId42"/>
    <p:sldId id="371" r:id="rId43"/>
    <p:sldId id="372" r:id="rId44"/>
    <p:sldId id="373" r:id="rId45"/>
    <p:sldId id="354" r:id="rId46"/>
    <p:sldId id="364" r:id="rId47"/>
    <p:sldId id="365" r:id="rId48"/>
    <p:sldId id="340" r:id="rId49"/>
    <p:sldId id="374" r:id="rId50"/>
    <p:sldId id="377" r:id="rId51"/>
    <p:sldId id="381" r:id="rId52"/>
    <p:sldId id="383" r:id="rId53"/>
    <p:sldId id="386" r:id="rId54"/>
    <p:sldId id="393" r:id="rId55"/>
    <p:sldId id="394" r:id="rId56"/>
    <p:sldId id="395" r:id="rId57"/>
    <p:sldId id="396" r:id="rId58"/>
    <p:sldId id="398" r:id="rId59"/>
    <p:sldId id="399" r:id="rId60"/>
    <p:sldId id="400" r:id="rId61"/>
    <p:sldId id="401" r:id="rId62"/>
    <p:sldId id="402" r:id="rId63"/>
    <p:sldId id="403" r:id="rId64"/>
    <p:sldId id="404" r:id="rId65"/>
    <p:sldId id="405" r:id="rId66"/>
    <p:sldId id="406" r:id="rId67"/>
    <p:sldId id="407" r:id="rId68"/>
    <p:sldId id="408" r:id="rId69"/>
    <p:sldId id="286" r:id="rId70"/>
  </p:sldIdLst>
  <p:sldSz cx="9144000" cy="6858000" type="screen4x3"/>
  <p:notesSz cx="6858000" cy="9144000"/>
  <p:defaultTextStyle>
    <a:defPPr>
      <a:defRPr lang="pt-BR"/>
    </a:defPPr>
    <a:lvl1pPr algn="ctr" rtl="0" eaLnBrk="0" fontAlgn="base" hangingPunct="0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66FF"/>
    <a:srgbClr val="996633"/>
    <a:srgbClr val="808000"/>
    <a:srgbClr val="669900"/>
    <a:srgbClr val="666633"/>
    <a:srgbClr val="FFCC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1" autoAdjust="0"/>
    <p:restoredTop sz="94711" autoAdjust="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93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72A704D5-49C8-432F-8F8E-1DB15868528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08948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5539E9-7AAE-4C52-96FF-D5A91FDEC955}" type="slidenum">
              <a:rPr lang="pt-BR"/>
              <a:pPr/>
              <a:t>1</a:t>
            </a:fld>
            <a:endParaRPr lang="pt-BR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50074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4DC3B1-0385-4EDF-ACB0-0114D04CEB47}" type="slidenum">
              <a:rPr lang="pt-BR"/>
              <a:pPr/>
              <a:t>10</a:t>
            </a:fld>
            <a:endParaRPr lang="pt-BR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88607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24BC01-B080-4206-A655-3CACCA4BE574}" type="slidenum">
              <a:rPr lang="pt-BR"/>
              <a:pPr/>
              <a:t>11</a:t>
            </a:fld>
            <a:endParaRPr lang="pt-BR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92642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3B8BB9-7F65-4260-B816-C673A524FB25}" type="slidenum">
              <a:rPr lang="pt-BR"/>
              <a:pPr/>
              <a:t>12</a:t>
            </a:fld>
            <a:endParaRPr lang="pt-BR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99992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C0D1BD-B2D3-4473-BBB2-B996489ADC5B}" type="slidenum">
              <a:rPr lang="pt-BR"/>
              <a:pPr/>
              <a:t>13</a:t>
            </a:fld>
            <a:endParaRPr lang="pt-BR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99213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2372AF-8211-4A75-8D89-8BB1B246F71B}" type="slidenum">
              <a:rPr lang="pt-BR"/>
              <a:pPr/>
              <a:t>14</a:t>
            </a:fld>
            <a:endParaRPr lang="pt-BR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46219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39ED2C-5D81-4003-9F11-BC14A8C10847}" type="slidenum">
              <a:rPr lang="pt-BR"/>
              <a:pPr/>
              <a:t>15</a:t>
            </a:fld>
            <a:endParaRPr lang="pt-BR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03159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D16FEC-7DA0-425F-A1E0-51705A8337A7}" type="slidenum">
              <a:rPr lang="pt-BR"/>
              <a:pPr/>
              <a:t>16</a:t>
            </a:fld>
            <a:endParaRPr lang="pt-BR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83374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D93452-6EE4-4FC5-A9CD-20000DA87ABA}" type="slidenum">
              <a:rPr lang="pt-BR"/>
              <a:pPr/>
              <a:t>17</a:t>
            </a:fld>
            <a:endParaRPr lang="pt-BR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00893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43B226-B408-45B2-9C18-E236CAA652BA}" type="slidenum">
              <a:rPr lang="pt-BR"/>
              <a:pPr/>
              <a:t>18</a:t>
            </a:fld>
            <a:endParaRPr lang="pt-BR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30816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46CD75-74CD-4F83-BEBE-2C3457C67DAF}" type="slidenum">
              <a:rPr lang="pt-BR"/>
              <a:pPr/>
              <a:t>19</a:t>
            </a:fld>
            <a:endParaRPr lang="pt-BR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9701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ED8683-AEAD-4DDD-8A13-171E1EE27DB4}" type="slidenum">
              <a:rPr lang="pt-BR"/>
              <a:pPr/>
              <a:t>2</a:t>
            </a:fld>
            <a:endParaRPr lang="pt-BR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36858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06D69E-2E4D-4DD0-874A-A8DDD709794F}" type="slidenum">
              <a:rPr lang="pt-BR"/>
              <a:pPr/>
              <a:t>20</a:t>
            </a:fld>
            <a:endParaRPr lang="pt-BR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853162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64730C-17AC-4DD5-9468-D1BF4B74D41C}" type="slidenum">
              <a:rPr lang="pt-BR"/>
              <a:pPr/>
              <a:t>21</a:t>
            </a:fld>
            <a:endParaRPr lang="pt-BR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3480956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84702E-055F-4110-B912-FD74AD948855}" type="slidenum">
              <a:rPr lang="pt-BR"/>
              <a:pPr/>
              <a:t>22</a:t>
            </a:fld>
            <a:endParaRPr lang="pt-BR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805617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1C0A7F-7AB2-4736-9A50-20F547BB77C8}" type="slidenum">
              <a:rPr lang="pt-BR"/>
              <a:pPr/>
              <a:t>23</a:t>
            </a:fld>
            <a:endParaRPr lang="pt-BR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564330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3A862E-AB90-496A-828D-3055CA8E1E62}" type="slidenum">
              <a:rPr lang="pt-BR"/>
              <a:pPr/>
              <a:t>24</a:t>
            </a:fld>
            <a:endParaRPr lang="pt-BR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269003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76E76B-CCE8-40E0-9F82-C29A17B82048}" type="slidenum">
              <a:rPr lang="pt-BR"/>
              <a:pPr/>
              <a:t>25</a:t>
            </a:fld>
            <a:endParaRPr lang="pt-BR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583032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D8C363-517E-419A-B373-A203F8779CEA}" type="slidenum">
              <a:rPr lang="pt-BR"/>
              <a:pPr/>
              <a:t>26</a:t>
            </a:fld>
            <a:endParaRPr lang="pt-BR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859542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D421AC-C58E-4CE7-8F2E-8416EA2CB195}" type="slidenum">
              <a:rPr lang="pt-BR"/>
              <a:pPr/>
              <a:t>27</a:t>
            </a:fld>
            <a:endParaRPr lang="pt-BR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5815437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AE99AB-951D-496F-96E7-F2F92A6606FB}" type="slidenum">
              <a:rPr lang="pt-BR"/>
              <a:pPr/>
              <a:t>28</a:t>
            </a:fld>
            <a:endParaRPr lang="pt-BR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325152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676239-5A8C-42F6-8FD7-F1FED1F117CD}" type="slidenum">
              <a:rPr lang="pt-BR"/>
              <a:pPr/>
              <a:t>29</a:t>
            </a:fld>
            <a:endParaRPr lang="pt-BR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2313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9611B9-9610-42D1-8958-5B73A7250812}" type="slidenum">
              <a:rPr lang="pt-BR"/>
              <a:pPr/>
              <a:t>3</a:t>
            </a:fld>
            <a:endParaRPr lang="pt-BR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038214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72AE01-C1A6-4396-88C6-55F42A73EF09}" type="slidenum">
              <a:rPr lang="pt-BR"/>
              <a:pPr/>
              <a:t>30</a:t>
            </a:fld>
            <a:endParaRPr lang="pt-BR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509319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DE3C18-5FD4-41CF-8896-F4961F695A13}" type="slidenum">
              <a:rPr lang="pt-BR"/>
              <a:pPr/>
              <a:t>31</a:t>
            </a:fld>
            <a:endParaRPr lang="pt-BR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734599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22CB87-FA05-4354-AD94-1CA241E87A8E}" type="slidenum">
              <a:rPr lang="pt-BR"/>
              <a:pPr/>
              <a:t>32</a:t>
            </a:fld>
            <a:endParaRPr lang="pt-BR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040806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CFBD74-313E-4745-9945-7566239D6E51}" type="slidenum">
              <a:rPr lang="pt-BR"/>
              <a:pPr/>
              <a:t>33</a:t>
            </a:fld>
            <a:endParaRPr lang="pt-BR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043885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A12929-9CCC-4503-805E-2230D61FBBC0}" type="slidenum">
              <a:rPr lang="en-US"/>
              <a:pPr/>
              <a:t>34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415283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11B866-F9F3-489C-9028-5363F75A85DC}" type="slidenum">
              <a:rPr lang="en-US"/>
              <a:pPr/>
              <a:t>35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445804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6B2BFF-5DC7-4216-93EA-DFEBC5F0CD2F}" type="slidenum">
              <a:rPr lang="en-US"/>
              <a:pPr/>
              <a:t>36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36884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B299F2-EF14-4AED-9916-3627A28DCBDD}" type="slidenum">
              <a:rPr lang="en-US"/>
              <a:pPr/>
              <a:t>37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186818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1DE249-3C69-4A5F-A60D-8E4C2FCFE762}" type="slidenum">
              <a:rPr lang="en-US"/>
              <a:pPr/>
              <a:t>38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471371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31D561-F12B-4261-8697-CEDAC99A8879}" type="slidenum">
              <a:rPr lang="en-US"/>
              <a:pPr/>
              <a:t>39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9722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888E4D-309A-42CA-AAA7-1BCD07AFBD3C}" type="slidenum">
              <a:rPr lang="pt-BR"/>
              <a:pPr/>
              <a:t>4</a:t>
            </a:fld>
            <a:endParaRPr lang="pt-BR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687148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190265-10FD-48AE-8F2C-20620A101604}" type="slidenum">
              <a:rPr lang="en-US"/>
              <a:pPr/>
              <a:t>40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636402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C0CB17-A89A-441E-ACC4-B8DF2B6026D3}" type="slidenum">
              <a:rPr lang="en-US"/>
              <a:pPr/>
              <a:t>41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0488" tIns="44450" rIns="90488" bIns="44450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731240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1D3FFD-E576-41FC-98D9-450CBE0B48E5}" type="slidenum">
              <a:rPr lang="en-US"/>
              <a:pPr/>
              <a:t>42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2661145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3540AA-CEC7-40B4-A076-31AA1E4BFD31}" type="slidenum">
              <a:rPr lang="en-US"/>
              <a:pPr/>
              <a:t>43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0488" tIns="44450" rIns="90488" bIns="44450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9742253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65DE41-7ECC-44F3-A88C-4B8EDF3F06DA}" type="slidenum">
              <a:rPr lang="en-US"/>
              <a:pPr/>
              <a:t>44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903368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37B246-1F2D-44DA-8855-F8663C3720B1}" type="slidenum">
              <a:rPr lang="en-US"/>
              <a:pPr/>
              <a:t>45</a:t>
            </a:fld>
            <a:endParaRPr lang="en-US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175221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38D632-8B00-4CB5-B595-07020793629C}" type="slidenum">
              <a:rPr lang="en-US"/>
              <a:pPr/>
              <a:t>46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7283676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5CBDF2-053C-469F-9275-F4B1F462439B}" type="slidenum">
              <a:rPr lang="en-US"/>
              <a:pPr/>
              <a:t>47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669442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808538-28E8-4BCD-B984-B67E60A89E60}" type="slidenum">
              <a:rPr lang="pt-BR"/>
              <a:pPr/>
              <a:t>48</a:t>
            </a:fld>
            <a:endParaRPr lang="pt-BR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310222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58850" y="771525"/>
            <a:ext cx="4924425" cy="36941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3450" y="4699000"/>
            <a:ext cx="497522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66906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E90E32-5610-427A-8CE2-52F03EB723DE}" type="slidenum">
              <a:rPr lang="pt-BR"/>
              <a:pPr/>
              <a:t>5</a:t>
            </a:fld>
            <a:endParaRPr lang="pt-BR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868402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58850" y="771525"/>
            <a:ext cx="4924425" cy="36941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3450" y="4699000"/>
            <a:ext cx="497522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9911053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637533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0965445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3601428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4191965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5185173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2015381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2317525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0300813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54323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C3A626-00E3-494D-BD3C-AA6918BCA869}" type="slidenum">
              <a:rPr lang="pt-BR"/>
              <a:pPr/>
              <a:t>6</a:t>
            </a:fld>
            <a:endParaRPr lang="pt-BR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6076764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2009883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9271811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041539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5252782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7078853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1185048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2184382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8878346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1443580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DB3F54-1FCB-421A-9195-309E28EA76DD}" type="slidenum">
              <a:rPr lang="pt-BR"/>
              <a:pPr/>
              <a:t>69</a:t>
            </a:fld>
            <a:endParaRPr lang="pt-BR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32643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371C68-1295-4CF7-BEE6-1B8382AD2DE1}" type="slidenum">
              <a:rPr lang="pt-BR"/>
              <a:pPr/>
              <a:t>7</a:t>
            </a:fld>
            <a:endParaRPr lang="pt-BR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64896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EB24E9-1057-4981-B9F0-E989F8892A7F}" type="slidenum">
              <a:rPr lang="pt-BR"/>
              <a:pPr/>
              <a:t>8</a:t>
            </a:fld>
            <a:endParaRPr lang="pt-BR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2510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623FAD2-BAC4-4504-B38D-1BDE4CFB2896}" type="slidenum">
              <a:rPr lang="pt-BR"/>
              <a:pPr/>
              <a:t>9</a:t>
            </a:fld>
            <a:endParaRPr lang="pt-BR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2649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defRPr/>
              </a:pPr>
              <a:endParaRPr lang="pt-BR" sz="2400" b="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  <a:defRPr/>
                </a:pPr>
                <a:endParaRPr lang="pt-BR" sz="2400" b="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  <a:defRPr/>
                </a:pPr>
                <a:endParaRPr lang="pt-BR" sz="2400" b="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  <a:defRPr/>
                </a:pPr>
                <a:endParaRPr lang="pt-BR" sz="2400" b="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68619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6862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778B6C3-CF67-4C1A-8FE8-C61EB7B15D8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C86DF-CCEC-4056-B053-4BF878408E3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22392-51F4-4C1D-B4F8-B10A51D0650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914400" y="1600200"/>
            <a:ext cx="7772400" cy="4530725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E16A4-99F3-41F6-97B2-236E43526A8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3FBBA-9FF3-44A8-BCFD-B1AA254967F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9E521F-7002-4D15-BD49-47C122B0D94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D5F49-5CCC-45C6-A510-3728CC79808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1AA05-7DFE-4839-B2A4-D1EFAAA16AC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93D91-077A-4B14-BA4B-0C2DAB57995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75021-70FF-4026-94EF-6E035C49EFD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52EC9-057D-4ECC-BA32-384674F3F9F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B8A1A-E336-46BC-908F-44AE0A7FB79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6758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defRPr/>
              </a:pPr>
              <a:endParaRPr lang="pt-BR" sz="2400" b="0">
                <a:latin typeface="Times New Roman" pitchFamily="18" charset="0"/>
              </a:endParaRPr>
            </a:p>
          </p:txBody>
        </p:sp>
        <p:grpSp>
          <p:nvGrpSpPr>
            <p:cNvPr id="2058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67589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  <a:defRPr/>
                </a:pPr>
                <a:endParaRPr lang="pt-BR" sz="2400" b="0">
                  <a:latin typeface="Times New Roman" pitchFamily="18" charset="0"/>
                </a:endParaRPr>
              </a:p>
            </p:txBody>
          </p:sp>
          <p:sp>
            <p:nvSpPr>
              <p:cNvPr id="67590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205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205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759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000" b="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759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000" b="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759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 b="0" smtClean="0"/>
            </a:lvl1pPr>
          </a:lstStyle>
          <a:p>
            <a:pPr>
              <a:defRPr/>
            </a:pPr>
            <a:fld id="{C1DB00B7-03FB-4C3A-99E1-B2CF1E4790C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67596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1043608" y="2477294"/>
            <a:ext cx="7239000" cy="1981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32508" y="2543175"/>
            <a:ext cx="7061200" cy="1849438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sz="3200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Introdução à Epidemiologia</a:t>
            </a:r>
            <a:br>
              <a:rPr lang="pt-BR" sz="3200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</a:br>
            <a:r>
              <a:rPr lang="pt-BR" sz="2800" i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Estudos epidemiológicos</a:t>
            </a:r>
            <a:endParaRPr lang="pt-BR" sz="2800" dirty="0">
              <a:solidFill>
                <a:schemeClr val="bg2"/>
              </a:solidFill>
              <a:latin typeface="Verdana" pitchFamily="34" charset="0"/>
            </a:endParaRPr>
          </a:p>
        </p:txBody>
      </p:sp>
      <p:sp>
        <p:nvSpPr>
          <p:cNvPr id="4100" name="Text Box 19"/>
          <p:cNvSpPr txBox="1">
            <a:spLocks noChangeArrowheads="1"/>
          </p:cNvSpPr>
          <p:nvPr/>
        </p:nvSpPr>
        <p:spPr bwMode="auto">
          <a:xfrm>
            <a:off x="6156325" y="5438775"/>
            <a:ext cx="25193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/>
            <a:r>
              <a:rPr lang="pt-BR" sz="1800"/>
              <a:t>Prof. Altacílio Nunes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2400" i="1">
                <a:solidFill>
                  <a:srgbClr val="003300"/>
                </a:solidFill>
                <a:latin typeface="Arial Black" pitchFamily="34" charset="0"/>
              </a:rPr>
              <a:t>Delineamento de pesquisas epidemiológicas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63650" y="1677988"/>
            <a:ext cx="7053263" cy="47037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pt-BR" sz="1800" b="1" u="sng" dirty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Estudo Transversal:</a:t>
            </a:r>
            <a:r>
              <a:rPr lang="pt-BR" sz="1800" b="1" u="sng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pt-BR" sz="1800" dirty="0"/>
              <a:t>Positividade para o </a:t>
            </a:r>
            <a:r>
              <a:rPr lang="pt-BR" sz="1800" i="1" dirty="0"/>
              <a:t>S. </a:t>
            </a:r>
            <a:r>
              <a:rPr lang="pt-BR" sz="1800" i="1" dirty="0" err="1"/>
              <a:t>mansoni</a:t>
            </a:r>
            <a:r>
              <a:rPr lang="pt-BR" sz="1800" i="1" dirty="0"/>
              <a:t> </a:t>
            </a:r>
            <a:r>
              <a:rPr lang="pt-BR" sz="1800" dirty="0"/>
              <a:t>de acordo com a </a:t>
            </a:r>
            <a:r>
              <a:rPr lang="pt-BR" sz="1800" dirty="0" err="1"/>
              <a:t>freqüência</a:t>
            </a:r>
            <a:r>
              <a:rPr lang="pt-BR" sz="1800" dirty="0"/>
              <a:t> de contatos com águas naturais, </a:t>
            </a:r>
            <a:r>
              <a:rPr lang="pt-BR" sz="1800" dirty="0" err="1"/>
              <a:t>Tuparecê</a:t>
            </a:r>
            <a:r>
              <a:rPr lang="pt-BR" sz="1800" dirty="0"/>
              <a:t> (MG), 1981.</a:t>
            </a:r>
            <a:endParaRPr lang="pt-BR" sz="1800" i="1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pt-BR" sz="1400" dirty="0">
                <a:solidFill>
                  <a:srgbClr val="FF6600"/>
                </a:solidFill>
              </a:rPr>
              <a:t>_______________________________________________________</a:t>
            </a:r>
            <a:endParaRPr lang="pt-BR" sz="1400" dirty="0"/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1600" b="1" dirty="0" err="1"/>
              <a:t>Freqüência</a:t>
            </a:r>
            <a:r>
              <a:rPr lang="pt-BR" sz="1600" b="1" dirty="0"/>
              <a:t> de contato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1600" b="1" dirty="0"/>
              <a:t>com</a:t>
            </a:r>
            <a:r>
              <a:rPr lang="pt-BR" sz="1800" b="1" dirty="0"/>
              <a:t>  </a:t>
            </a:r>
            <a:r>
              <a:rPr lang="pt-BR" sz="1600" b="1" dirty="0"/>
              <a:t>água</a:t>
            </a:r>
            <a:r>
              <a:rPr lang="pt-BR" sz="1800" b="1" dirty="0"/>
              <a:t>	      </a:t>
            </a:r>
            <a:r>
              <a:rPr lang="pt-BR" sz="1800" b="1" u="sng" dirty="0"/>
              <a:t>Esquistossomose </a:t>
            </a:r>
            <a:r>
              <a:rPr lang="pt-BR" sz="1800" b="1" u="sng" dirty="0" err="1"/>
              <a:t>mansoni</a:t>
            </a:r>
            <a:endParaRPr lang="pt-BR" sz="1800" b="1" u="sng" dirty="0"/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1800" b="1" dirty="0"/>
              <a:t>                                    Sim		Não	Total	</a:t>
            </a:r>
            <a:r>
              <a:rPr lang="pt-BR" sz="1800" b="1" dirty="0" err="1"/>
              <a:t>Prev</a:t>
            </a:r>
            <a:r>
              <a:rPr lang="pt-BR" sz="1800" b="1" dirty="0"/>
              <a:t>(%)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endParaRPr lang="pt-BR" sz="1800" b="1" dirty="0"/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1800" b="1" dirty="0"/>
              <a:t>  Diária</a:t>
            </a:r>
            <a:r>
              <a:rPr lang="pt-BR" sz="1800" dirty="0"/>
              <a:t>	                    183		  185	 368	  49,7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1800" b="1" dirty="0"/>
              <a:t>  Ocasional</a:t>
            </a:r>
            <a:r>
              <a:rPr lang="pt-BR" sz="1800" dirty="0"/>
              <a:t>	      128		  200	 328	  39,0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1800" dirty="0"/>
              <a:t>_____________________________________________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1800" b="1" dirty="0"/>
              <a:t>  Total	</a:t>
            </a:r>
            <a:r>
              <a:rPr lang="pt-BR" sz="1800" dirty="0"/>
              <a:t>	      311		 385	696	 44,68  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1800" dirty="0"/>
              <a:t>_____________________________________________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1400" b="1" dirty="0"/>
              <a:t>Razão de Prevalência: 1,27 (IC95%: </a:t>
            </a:r>
            <a:r>
              <a:rPr lang="pt-BR" sz="1400" b="1" dirty="0">
                <a:solidFill>
                  <a:srgbClr val="FF0000"/>
                </a:solidFill>
              </a:rPr>
              <a:t>1,12</a:t>
            </a:r>
            <a:r>
              <a:rPr lang="pt-BR" sz="1400" b="1" dirty="0"/>
              <a:t> – 2,20)  -  Fonte: Goulart 2000.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2800" i="1">
                <a:solidFill>
                  <a:srgbClr val="003300"/>
                </a:solidFill>
                <a:latin typeface="Arial Black" pitchFamily="34" charset="0"/>
              </a:rPr>
              <a:t>Delineamento de pesquisas epidemiológicas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263650" y="1677988"/>
            <a:ext cx="7053263" cy="4703762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pt-BR" sz="2400" b="1">
                <a:solidFill>
                  <a:srgbClr val="CC6600"/>
                </a:solidFill>
              </a:rPr>
              <a:t>Estudos transversais</a:t>
            </a:r>
          </a:p>
          <a:p>
            <a:pPr eaLnBrk="1" hangingPunct="1">
              <a:lnSpc>
                <a:spcPct val="120000"/>
              </a:lnSpc>
              <a:buFont typeface="Wingdings" pitchFamily="2" charset="2"/>
              <a:buNone/>
            </a:pPr>
            <a:r>
              <a:rPr lang="pt-BR" sz="2200" b="1"/>
              <a:t>Vantagens:</a:t>
            </a:r>
          </a:p>
          <a:p>
            <a:pPr eaLnBrk="1" hangingPunct="1">
              <a:lnSpc>
                <a:spcPct val="120000"/>
              </a:lnSpc>
              <a:buClr>
                <a:srgbClr val="FF6600"/>
              </a:buClr>
              <a:buFont typeface="Wingdings" pitchFamily="2" charset="2"/>
              <a:buChar char="Ø"/>
            </a:pPr>
            <a:r>
              <a:rPr lang="pt-BR" sz="2000" b="1"/>
              <a:t>Baixo custo</a:t>
            </a:r>
          </a:p>
          <a:p>
            <a:pPr eaLnBrk="1" hangingPunct="1">
              <a:lnSpc>
                <a:spcPct val="120000"/>
              </a:lnSpc>
              <a:buClr>
                <a:srgbClr val="FF6600"/>
              </a:buClr>
              <a:buFont typeface="Wingdings" pitchFamily="2" charset="2"/>
              <a:buChar char="Ø"/>
            </a:pPr>
            <a:r>
              <a:rPr lang="pt-BR" sz="2000" b="1"/>
              <a:t>Alto potencial descritivo </a:t>
            </a:r>
            <a:r>
              <a:rPr lang="pt-BR" sz="1600" b="1"/>
              <a:t>(importante em planejamentos)</a:t>
            </a:r>
          </a:p>
          <a:p>
            <a:pPr eaLnBrk="1" hangingPunct="1">
              <a:lnSpc>
                <a:spcPct val="120000"/>
              </a:lnSpc>
              <a:buClr>
                <a:srgbClr val="FF6600"/>
              </a:buClr>
              <a:buFont typeface="Wingdings" pitchFamily="2" charset="2"/>
              <a:buChar char="Ø"/>
            </a:pPr>
            <a:r>
              <a:rPr lang="pt-BR" sz="2000" b="1"/>
              <a:t>Simplicidade analítica</a:t>
            </a:r>
          </a:p>
          <a:p>
            <a:pPr eaLnBrk="1" hangingPunct="1">
              <a:lnSpc>
                <a:spcPct val="120000"/>
              </a:lnSpc>
              <a:buClr>
                <a:srgbClr val="FF6600"/>
              </a:buClr>
              <a:buFont typeface="Wingdings" pitchFamily="2" charset="2"/>
              <a:buChar char="Ø"/>
            </a:pPr>
            <a:endParaRPr lang="pt-BR" sz="2000" b="1"/>
          </a:p>
          <a:p>
            <a:pPr eaLnBrk="1" hangingPunct="1">
              <a:lnSpc>
                <a:spcPct val="120000"/>
              </a:lnSpc>
              <a:buClr>
                <a:srgbClr val="FF6600"/>
              </a:buClr>
              <a:buFont typeface="Wingdings" pitchFamily="2" charset="2"/>
              <a:buNone/>
            </a:pPr>
            <a:r>
              <a:rPr lang="pt-BR" sz="2200" b="1"/>
              <a:t>Problemas:</a:t>
            </a:r>
          </a:p>
          <a:p>
            <a:pPr eaLnBrk="1" hangingPunct="1">
              <a:lnSpc>
                <a:spcPct val="120000"/>
              </a:lnSpc>
              <a:buClr>
                <a:srgbClr val="FF6600"/>
              </a:buClr>
              <a:buFont typeface="Wingdings" pitchFamily="2" charset="2"/>
              <a:buChar char="Ø"/>
            </a:pPr>
            <a:r>
              <a:rPr lang="pt-BR" sz="2000" b="1"/>
              <a:t>Vulnerável a viéses</a:t>
            </a:r>
          </a:p>
          <a:p>
            <a:pPr eaLnBrk="1" hangingPunct="1">
              <a:lnSpc>
                <a:spcPct val="120000"/>
              </a:lnSpc>
              <a:buClr>
                <a:srgbClr val="FF6600"/>
              </a:buClr>
              <a:buFont typeface="Wingdings" pitchFamily="2" charset="2"/>
              <a:buChar char="Ø"/>
            </a:pPr>
            <a:r>
              <a:rPr lang="pt-BR" sz="2000" b="1"/>
              <a:t>Baixo poder analítico </a:t>
            </a:r>
            <a:r>
              <a:rPr lang="pt-BR" sz="1600" b="1"/>
              <a:t>(inadequados para inferências causais)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260350"/>
            <a:ext cx="7772400" cy="576263"/>
          </a:xfrm>
        </p:spPr>
        <p:txBody>
          <a:bodyPr/>
          <a:lstStyle/>
          <a:p>
            <a:pPr eaLnBrk="1" hangingPunct="1"/>
            <a:r>
              <a:rPr lang="pt-BR" sz="3200" b="1">
                <a:solidFill>
                  <a:schemeClr val="tx1"/>
                </a:solidFill>
                <a:latin typeface="Arial Black" pitchFamily="34" charset="0"/>
              </a:rPr>
              <a:t>Estudos transversais</a:t>
            </a:r>
          </a:p>
        </p:txBody>
      </p:sp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375" y="879475"/>
            <a:ext cx="8686800" cy="593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115888"/>
            <a:ext cx="7772400" cy="863600"/>
          </a:xfrm>
        </p:spPr>
        <p:txBody>
          <a:bodyPr/>
          <a:lstStyle/>
          <a:p>
            <a:pPr eaLnBrk="1" hangingPunct="1"/>
            <a:r>
              <a:rPr lang="pt-BR">
                <a:latin typeface="Arial Black" pitchFamily="34" charset="0"/>
              </a:rPr>
              <a:t>Estudos ecológicos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0" y="15763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755650" y="1616075"/>
          <a:ext cx="7416800" cy="476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9829833" imgH="6502651" progId="Unknown">
                  <p:embed/>
                </p:oleObj>
              </mc:Choice>
              <mc:Fallback>
                <p:oleObj r:id="rId3" imgW="9829833" imgH="6502651" progId="Unknown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616075"/>
                        <a:ext cx="7416800" cy="4765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 Box 6"/>
          <p:cNvSpPr txBox="1">
            <a:spLocks noChangeArrowheads="1"/>
          </p:cNvSpPr>
          <p:nvPr/>
        </p:nvSpPr>
        <p:spPr bwMode="auto">
          <a:xfrm>
            <a:off x="827088" y="6515100"/>
            <a:ext cx="15128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/>
            <a:endParaRPr lang="pt-BR" sz="1800" b="0"/>
          </a:p>
        </p:txBody>
      </p:sp>
      <p:sp>
        <p:nvSpPr>
          <p:cNvPr id="1030" name="Text Box 7"/>
          <p:cNvSpPr txBox="1">
            <a:spLocks noChangeArrowheads="1"/>
          </p:cNvSpPr>
          <p:nvPr/>
        </p:nvSpPr>
        <p:spPr bwMode="auto">
          <a:xfrm>
            <a:off x="755650" y="6394450"/>
            <a:ext cx="1943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/>
            <a:r>
              <a:rPr lang="pt-BR" sz="1200" b="0"/>
              <a:t>Klein et al, 1995</a:t>
            </a:r>
          </a:p>
        </p:txBody>
      </p:sp>
      <p:sp>
        <p:nvSpPr>
          <p:cNvPr id="1031" name="Text Box 8"/>
          <p:cNvSpPr txBox="1">
            <a:spLocks noChangeArrowheads="1"/>
          </p:cNvSpPr>
          <p:nvPr/>
        </p:nvSpPr>
        <p:spPr bwMode="auto">
          <a:xfrm>
            <a:off x="757238" y="981075"/>
            <a:ext cx="73437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/>
            <a:r>
              <a:rPr lang="pt-BR" b="0"/>
              <a:t>Correlação entre consumo de dieta gordurosa (g/dia) e taxa de mortalidade (por 100.000) ajustada pela idade em mulheres em 39 países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585788"/>
            <a:ext cx="7988300" cy="5507037"/>
          </a:xfrm>
        </p:spPr>
        <p:txBody>
          <a:bodyPr/>
          <a:lstStyle/>
          <a:p>
            <a:pPr algn="just" eaLnBrk="1" hangingPunct="1">
              <a:lnSpc>
                <a:spcPct val="200000"/>
              </a:lnSpc>
              <a:buFont typeface="Wingdings" pitchFamily="2" charset="2"/>
              <a:buNone/>
              <a:defRPr/>
            </a:pPr>
            <a:r>
              <a:rPr lang="pt-BR" b="1" u="sng" dirty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Estudo de caso-controle</a:t>
            </a:r>
            <a:r>
              <a:rPr lang="pt-BR" dirty="0"/>
              <a:t> - a investigação parte do “efeito” para chegar às possíveis “causas”</a:t>
            </a:r>
          </a:p>
          <a:p>
            <a:pPr lvl="1" algn="just" eaLnBrk="1" hangingPunct="1">
              <a:lnSpc>
                <a:spcPct val="200000"/>
              </a:lnSpc>
              <a:buClr>
                <a:srgbClr val="FF6600"/>
              </a:buClr>
              <a:buFont typeface="Wingdings" pitchFamily="2" charset="2"/>
              <a:buChar char="Ø"/>
              <a:defRPr/>
            </a:pPr>
            <a:r>
              <a:rPr lang="pt-BR" sz="2800" b="1" dirty="0">
                <a:latin typeface="Arial Narrow" pitchFamily="34" charset="0"/>
              </a:rPr>
              <a:t>pesquisa etiológica, retrospectiva, após o evento;</a:t>
            </a:r>
          </a:p>
          <a:p>
            <a:pPr lvl="1" algn="just" eaLnBrk="1" hangingPunct="1">
              <a:lnSpc>
                <a:spcPct val="200000"/>
              </a:lnSpc>
              <a:buClr>
                <a:srgbClr val="FF6600"/>
              </a:buClr>
              <a:buFont typeface="Wingdings" pitchFamily="2" charset="2"/>
              <a:buChar char="Ø"/>
              <a:defRPr/>
            </a:pPr>
            <a:r>
              <a:rPr lang="pt-BR" sz="2800" b="1" dirty="0">
                <a:latin typeface="Arial Narrow" pitchFamily="34" charset="0"/>
              </a:rPr>
              <a:t>as pessoas que têm uma doença (os casos) e as pessoas sem a doença (os controles), são estudadas em busca de exposição a  fatores de risco.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-243408"/>
            <a:ext cx="8784976" cy="6840760"/>
          </a:xfrm>
        </p:spPr>
        <p:txBody>
          <a:bodyPr/>
          <a:lstStyle/>
          <a:p>
            <a:pPr eaLnBrk="1" hangingPunct="1">
              <a:lnSpc>
                <a:spcPct val="200000"/>
              </a:lnSpc>
              <a:buFont typeface="Wingdings" pitchFamily="2" charset="2"/>
              <a:buNone/>
              <a:defRPr/>
            </a:pPr>
            <a:r>
              <a:rPr lang="pt-BR" b="1" u="sng" dirty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Delineamento de um estudo de caso-controle</a:t>
            </a:r>
          </a:p>
          <a:p>
            <a:pPr lvl="1" eaLnBrk="1" hangingPunct="1">
              <a:lnSpc>
                <a:spcPct val="200000"/>
              </a:lnSpc>
              <a:buClr>
                <a:srgbClr val="FF6600"/>
              </a:buClr>
              <a:buFont typeface="Wingdings" pitchFamily="2" charset="2"/>
              <a:buChar char="ü"/>
              <a:defRPr/>
            </a:pPr>
            <a:r>
              <a:rPr lang="pt-BR" sz="2800" b="1" dirty="0">
                <a:latin typeface="Arial Narrow" pitchFamily="34" charset="0"/>
              </a:rPr>
              <a:t>	Quanto à seleção de grupos</a:t>
            </a:r>
          </a:p>
          <a:p>
            <a:pPr lvl="1" eaLnBrk="1" hangingPunct="1">
              <a:lnSpc>
                <a:spcPct val="200000"/>
              </a:lnSpc>
              <a:buClr>
                <a:srgbClr val="FF6600"/>
              </a:buClr>
              <a:buFont typeface="Wingdings" pitchFamily="2" charset="2"/>
              <a:buChar char="Ø"/>
              <a:defRPr/>
            </a:pPr>
            <a:r>
              <a:rPr lang="pt-BR" sz="2800" b="1" dirty="0">
                <a:latin typeface="Arial Narrow" pitchFamily="34" charset="0"/>
              </a:rPr>
              <a:t>		Pareados</a:t>
            </a:r>
          </a:p>
          <a:p>
            <a:pPr lvl="1" eaLnBrk="1" hangingPunct="1">
              <a:lnSpc>
                <a:spcPct val="200000"/>
              </a:lnSpc>
              <a:buClr>
                <a:srgbClr val="FF6600"/>
              </a:buClr>
              <a:buFont typeface="Wingdings" pitchFamily="2" charset="2"/>
              <a:buChar char="Ø"/>
              <a:defRPr/>
            </a:pPr>
            <a:r>
              <a:rPr lang="pt-BR" sz="2800" b="1" dirty="0">
                <a:latin typeface="Arial Narrow" pitchFamily="34" charset="0"/>
              </a:rPr>
              <a:t>		Não pareados</a:t>
            </a:r>
          </a:p>
          <a:p>
            <a:pPr lvl="1" eaLnBrk="1" hangingPunct="1">
              <a:lnSpc>
                <a:spcPct val="200000"/>
              </a:lnSpc>
              <a:buClr>
                <a:srgbClr val="FF6600"/>
              </a:buClr>
              <a:buFont typeface="Wingdings" pitchFamily="2" charset="2"/>
              <a:buNone/>
              <a:defRPr/>
            </a:pPr>
            <a:r>
              <a:rPr lang="pt-BR" sz="2800" b="1" dirty="0">
                <a:latin typeface="Arial Narrow" pitchFamily="34" charset="0"/>
              </a:rPr>
              <a:t>	Quanto à origem dos casos</a:t>
            </a:r>
          </a:p>
          <a:p>
            <a:pPr lvl="1" eaLnBrk="1" hangingPunct="1">
              <a:lnSpc>
                <a:spcPct val="200000"/>
              </a:lnSpc>
              <a:buClr>
                <a:srgbClr val="FF6600"/>
              </a:buClr>
              <a:buFont typeface="Wingdings" pitchFamily="2" charset="2"/>
              <a:buChar char="Ø"/>
              <a:defRPr/>
            </a:pPr>
            <a:r>
              <a:rPr lang="pt-BR" sz="2800" b="1" dirty="0">
                <a:latin typeface="Arial Narrow" pitchFamily="34" charset="0"/>
              </a:rPr>
              <a:t>			Casos prevalentes</a:t>
            </a:r>
          </a:p>
          <a:p>
            <a:pPr lvl="1" eaLnBrk="1" hangingPunct="1">
              <a:lnSpc>
                <a:spcPct val="200000"/>
              </a:lnSpc>
              <a:buClr>
                <a:srgbClr val="FF6600"/>
              </a:buClr>
              <a:buFont typeface="Wingdings" pitchFamily="2" charset="2"/>
              <a:buChar char="Ø"/>
              <a:defRPr/>
            </a:pPr>
            <a:r>
              <a:rPr lang="pt-BR" sz="2800" b="1" dirty="0">
                <a:latin typeface="Arial Narrow" pitchFamily="34" charset="0"/>
              </a:rPr>
              <a:t>			Casos incidentes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692150"/>
            <a:ext cx="8218487" cy="59769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pt-BR" sz="3200" b="1" u="sng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Desenho de um estudo de caso-controle</a:t>
            </a:r>
          </a:p>
          <a:p>
            <a:pPr eaLnBrk="1" hangingPunct="1">
              <a:defRPr/>
            </a:pPr>
            <a:endParaRPr lang="pt-BR" sz="3200">
              <a:solidFill>
                <a:srgbClr val="CC6600"/>
              </a:solidFill>
            </a:endParaRPr>
          </a:p>
        </p:txBody>
      </p:sp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914400" y="3200400"/>
            <a:ext cx="914400" cy="27051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pt-BR"/>
          </a:p>
          <a:p>
            <a:pPr algn="l"/>
            <a:endParaRPr lang="pt-BR"/>
          </a:p>
          <a:p>
            <a:pPr algn="l"/>
            <a:r>
              <a:rPr lang="pt-BR"/>
              <a:t>Análise de Dados</a:t>
            </a:r>
          </a:p>
          <a:p>
            <a:pPr algn="l"/>
            <a:endParaRPr lang="pt-BR"/>
          </a:p>
          <a:p>
            <a:pPr algn="l"/>
            <a:endParaRPr lang="pt-BR"/>
          </a:p>
          <a:p>
            <a:pPr algn="l"/>
            <a:endParaRPr lang="pt-BR" sz="1800"/>
          </a:p>
        </p:txBody>
      </p:sp>
      <p:sp>
        <p:nvSpPr>
          <p:cNvPr id="24580" name="Text Box 6"/>
          <p:cNvSpPr txBox="1">
            <a:spLocks noChangeArrowheads="1"/>
          </p:cNvSpPr>
          <p:nvPr/>
        </p:nvSpPr>
        <p:spPr bwMode="auto">
          <a:xfrm>
            <a:off x="2819400" y="3124200"/>
            <a:ext cx="1600200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pt-BR" sz="2400"/>
              <a:t>Expostos</a:t>
            </a:r>
          </a:p>
        </p:txBody>
      </p:sp>
      <p:sp>
        <p:nvSpPr>
          <p:cNvPr id="24581" name="Text Box 7"/>
          <p:cNvSpPr txBox="1">
            <a:spLocks noChangeArrowheads="1"/>
          </p:cNvSpPr>
          <p:nvPr/>
        </p:nvSpPr>
        <p:spPr bwMode="auto">
          <a:xfrm>
            <a:off x="2819400" y="3810000"/>
            <a:ext cx="1676400" cy="762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pt-BR" sz="2200"/>
              <a:t>Não - Expostos</a:t>
            </a:r>
          </a:p>
        </p:txBody>
      </p:sp>
      <p:sp>
        <p:nvSpPr>
          <p:cNvPr id="24582" name="Text Box 8"/>
          <p:cNvSpPr txBox="1">
            <a:spLocks noChangeArrowheads="1"/>
          </p:cNvSpPr>
          <p:nvPr/>
        </p:nvSpPr>
        <p:spPr bwMode="auto">
          <a:xfrm>
            <a:off x="2819400" y="4876800"/>
            <a:ext cx="1676400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pt-BR" sz="2400"/>
              <a:t>Expostos</a:t>
            </a:r>
            <a:endParaRPr lang="pt-BR" sz="2400" b="0">
              <a:latin typeface="Times New Roman" pitchFamily="18" charset="0"/>
            </a:endParaRPr>
          </a:p>
        </p:txBody>
      </p:sp>
      <p:sp>
        <p:nvSpPr>
          <p:cNvPr id="24583" name="Text Box 9"/>
          <p:cNvSpPr txBox="1">
            <a:spLocks noChangeArrowheads="1"/>
          </p:cNvSpPr>
          <p:nvPr/>
        </p:nvSpPr>
        <p:spPr bwMode="auto">
          <a:xfrm>
            <a:off x="2819400" y="5486400"/>
            <a:ext cx="1600200" cy="762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pt-BR" sz="2200"/>
              <a:t>Não - Expostos</a:t>
            </a:r>
            <a:endParaRPr lang="pt-BR" sz="2200" b="0">
              <a:latin typeface="Times New Roman" pitchFamily="18" charset="0"/>
            </a:endParaRPr>
          </a:p>
        </p:txBody>
      </p:sp>
      <p:sp>
        <p:nvSpPr>
          <p:cNvPr id="24584" name="Line 10"/>
          <p:cNvSpPr>
            <a:spLocks noChangeShapeType="1"/>
          </p:cNvSpPr>
          <p:nvPr/>
        </p:nvSpPr>
        <p:spPr bwMode="auto">
          <a:xfrm flipH="1">
            <a:off x="1905000" y="3429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4585" name="Line 11"/>
          <p:cNvSpPr>
            <a:spLocks noChangeShapeType="1"/>
          </p:cNvSpPr>
          <p:nvPr/>
        </p:nvSpPr>
        <p:spPr bwMode="auto">
          <a:xfrm flipH="1">
            <a:off x="1905000" y="4191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4586" name="Line 12"/>
          <p:cNvSpPr>
            <a:spLocks noChangeShapeType="1"/>
          </p:cNvSpPr>
          <p:nvPr/>
        </p:nvSpPr>
        <p:spPr bwMode="auto">
          <a:xfrm flipH="1">
            <a:off x="1828800" y="50292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4587" name="Line 15"/>
          <p:cNvSpPr>
            <a:spLocks noChangeShapeType="1"/>
          </p:cNvSpPr>
          <p:nvPr/>
        </p:nvSpPr>
        <p:spPr bwMode="auto">
          <a:xfrm flipH="1">
            <a:off x="1905000" y="5715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4588" name="Text Box 16"/>
          <p:cNvSpPr txBox="1">
            <a:spLocks noChangeArrowheads="1"/>
          </p:cNvSpPr>
          <p:nvPr/>
        </p:nvSpPr>
        <p:spPr bwMode="auto">
          <a:xfrm>
            <a:off x="4876800" y="3200400"/>
            <a:ext cx="1981200" cy="11588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pt-BR" sz="2000"/>
              <a:t>Doentes</a:t>
            </a:r>
          </a:p>
          <a:p>
            <a:pPr algn="l"/>
            <a:r>
              <a:rPr lang="pt-BR" sz="2000"/>
              <a:t>Grupos de Casos</a:t>
            </a:r>
          </a:p>
        </p:txBody>
      </p:sp>
      <p:sp>
        <p:nvSpPr>
          <p:cNvPr id="24589" name="Text Box 17"/>
          <p:cNvSpPr txBox="1">
            <a:spLocks noChangeArrowheads="1"/>
          </p:cNvSpPr>
          <p:nvPr/>
        </p:nvSpPr>
        <p:spPr bwMode="auto">
          <a:xfrm>
            <a:off x="4953000" y="5181600"/>
            <a:ext cx="1905000" cy="11588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pt-BR" sz="2000"/>
              <a:t>Não-Doentes</a:t>
            </a:r>
          </a:p>
          <a:p>
            <a:pPr algn="l"/>
            <a:r>
              <a:rPr lang="pt-BR" sz="2000"/>
              <a:t>Grupo de Controles</a:t>
            </a:r>
          </a:p>
        </p:txBody>
      </p:sp>
      <p:sp>
        <p:nvSpPr>
          <p:cNvPr id="24590" name="Oval 18"/>
          <p:cNvSpPr>
            <a:spLocks noChangeArrowheads="1"/>
          </p:cNvSpPr>
          <p:nvPr/>
        </p:nvSpPr>
        <p:spPr bwMode="auto">
          <a:xfrm>
            <a:off x="7239000" y="3276600"/>
            <a:ext cx="1524000" cy="2286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4591" name="Oval 19"/>
          <p:cNvSpPr>
            <a:spLocks noChangeArrowheads="1"/>
          </p:cNvSpPr>
          <p:nvPr/>
        </p:nvSpPr>
        <p:spPr bwMode="auto">
          <a:xfrm>
            <a:off x="8001000" y="4800600"/>
            <a:ext cx="304800" cy="685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4592" name="Oval 20"/>
          <p:cNvSpPr>
            <a:spLocks noChangeArrowheads="1"/>
          </p:cNvSpPr>
          <p:nvPr/>
        </p:nvSpPr>
        <p:spPr bwMode="auto">
          <a:xfrm>
            <a:off x="7848600" y="3581400"/>
            <a:ext cx="304800" cy="685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4593" name="Line 21"/>
          <p:cNvSpPr>
            <a:spLocks noChangeShapeType="1"/>
          </p:cNvSpPr>
          <p:nvPr/>
        </p:nvSpPr>
        <p:spPr bwMode="auto">
          <a:xfrm flipH="1" flipV="1">
            <a:off x="6629400" y="3657600"/>
            <a:ext cx="914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4594" name="Line 22"/>
          <p:cNvSpPr>
            <a:spLocks noChangeShapeType="1"/>
          </p:cNvSpPr>
          <p:nvPr/>
        </p:nvSpPr>
        <p:spPr bwMode="auto">
          <a:xfrm flipH="1">
            <a:off x="6553200" y="5105400"/>
            <a:ext cx="1371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4595" name="Text Box 23"/>
          <p:cNvSpPr txBox="1">
            <a:spLocks noChangeArrowheads="1"/>
          </p:cNvSpPr>
          <p:nvPr/>
        </p:nvSpPr>
        <p:spPr bwMode="auto">
          <a:xfrm>
            <a:off x="2133600" y="3124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pt-BR" sz="2400">
                <a:latin typeface="Times New Roman" pitchFamily="18" charset="0"/>
              </a:rPr>
              <a:t>a</a:t>
            </a:r>
            <a:endParaRPr lang="pt-BR" sz="2400" b="0">
              <a:latin typeface="Times New Roman" pitchFamily="18" charset="0"/>
            </a:endParaRPr>
          </a:p>
        </p:txBody>
      </p:sp>
      <p:sp>
        <p:nvSpPr>
          <p:cNvPr id="24596" name="Text Box 24"/>
          <p:cNvSpPr txBox="1">
            <a:spLocks noChangeArrowheads="1"/>
          </p:cNvSpPr>
          <p:nvPr/>
        </p:nvSpPr>
        <p:spPr bwMode="auto">
          <a:xfrm>
            <a:off x="2117725" y="385127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pt-BR" sz="2400">
                <a:latin typeface="Times New Roman" pitchFamily="18" charset="0"/>
              </a:rPr>
              <a:t>b</a:t>
            </a:r>
            <a:endParaRPr lang="pt-BR" sz="2400" b="0">
              <a:latin typeface="Times New Roman" pitchFamily="18" charset="0"/>
            </a:endParaRPr>
          </a:p>
        </p:txBody>
      </p:sp>
      <p:sp>
        <p:nvSpPr>
          <p:cNvPr id="24597" name="Text Box 25"/>
          <p:cNvSpPr txBox="1">
            <a:spLocks noChangeArrowheads="1"/>
          </p:cNvSpPr>
          <p:nvPr/>
        </p:nvSpPr>
        <p:spPr bwMode="auto">
          <a:xfrm>
            <a:off x="2117725" y="4689475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pt-BR" sz="2400">
                <a:latin typeface="Times New Roman" pitchFamily="18" charset="0"/>
              </a:rPr>
              <a:t>c</a:t>
            </a:r>
            <a:endParaRPr lang="pt-BR" sz="2400" b="0">
              <a:latin typeface="Times New Roman" pitchFamily="18" charset="0"/>
            </a:endParaRPr>
          </a:p>
        </p:txBody>
      </p:sp>
      <p:sp>
        <p:nvSpPr>
          <p:cNvPr id="24598" name="Text Box 26"/>
          <p:cNvSpPr txBox="1">
            <a:spLocks noChangeArrowheads="1"/>
          </p:cNvSpPr>
          <p:nvPr/>
        </p:nvSpPr>
        <p:spPr bwMode="auto">
          <a:xfrm>
            <a:off x="2209800" y="53340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</a:pPr>
            <a:r>
              <a:rPr lang="pt-BR" sz="2400">
                <a:latin typeface="Times New Roman" pitchFamily="18" charset="0"/>
              </a:rPr>
              <a:t>d</a:t>
            </a:r>
            <a:endParaRPr lang="pt-BR" sz="2400" b="0">
              <a:latin typeface="Times New Roman" pitchFamily="18" charset="0"/>
            </a:endParaRPr>
          </a:p>
        </p:txBody>
      </p:sp>
      <p:sp>
        <p:nvSpPr>
          <p:cNvPr id="24599" name="Line 28"/>
          <p:cNvSpPr>
            <a:spLocks noChangeShapeType="1"/>
          </p:cNvSpPr>
          <p:nvPr/>
        </p:nvSpPr>
        <p:spPr bwMode="auto">
          <a:xfrm flipH="1" flipV="1">
            <a:off x="4495800" y="33528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4600" name="Line 29"/>
          <p:cNvSpPr>
            <a:spLocks noChangeShapeType="1"/>
          </p:cNvSpPr>
          <p:nvPr/>
        </p:nvSpPr>
        <p:spPr bwMode="auto">
          <a:xfrm flipH="1">
            <a:off x="4495800" y="40386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4601" name="Line 30"/>
          <p:cNvSpPr>
            <a:spLocks noChangeShapeType="1"/>
          </p:cNvSpPr>
          <p:nvPr/>
        </p:nvSpPr>
        <p:spPr bwMode="auto">
          <a:xfrm flipH="1" flipV="1">
            <a:off x="4495800" y="52578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4602" name="Line 31"/>
          <p:cNvSpPr>
            <a:spLocks noChangeShapeType="1"/>
          </p:cNvSpPr>
          <p:nvPr/>
        </p:nvSpPr>
        <p:spPr bwMode="auto">
          <a:xfrm flipH="1">
            <a:off x="4495800" y="57912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4603" name="Text Box 32"/>
          <p:cNvSpPr txBox="1">
            <a:spLocks noChangeArrowheads="1"/>
          </p:cNvSpPr>
          <p:nvPr/>
        </p:nvSpPr>
        <p:spPr bwMode="auto">
          <a:xfrm>
            <a:off x="7315200" y="2819400"/>
            <a:ext cx="1371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pt-BR" sz="2200">
                <a:latin typeface="Arial Narrow" pitchFamily="34" charset="0"/>
              </a:rPr>
              <a:t>População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703262"/>
          </a:xfrm>
        </p:spPr>
        <p:txBody>
          <a:bodyPr/>
          <a:lstStyle/>
          <a:p>
            <a:pPr eaLnBrk="1" hangingPunct="1"/>
            <a:r>
              <a:rPr lang="pt-BR" sz="2800" i="1">
                <a:solidFill>
                  <a:srgbClr val="003300"/>
                </a:solidFill>
                <a:latin typeface="Arial Black" pitchFamily="34" charset="0"/>
              </a:rPr>
              <a:t>Estudo de caso-controle</a:t>
            </a: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827088" y="908050"/>
            <a:ext cx="7696200" cy="580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pt-BR" sz="2400" b="0"/>
              <a:t>____________________________________________</a:t>
            </a:r>
          </a:p>
          <a:p>
            <a:pPr algn="l">
              <a:lnSpc>
                <a:spcPct val="55000"/>
              </a:lnSpc>
            </a:pPr>
            <a:r>
              <a:rPr lang="pt-BR" sz="2400"/>
              <a:t>   Exposição	    	 </a:t>
            </a:r>
            <a:r>
              <a:rPr lang="pt-BR" sz="2400" u="sng"/>
              <a:t>Doença    </a:t>
            </a:r>
          </a:p>
          <a:p>
            <a:pPr algn="l">
              <a:lnSpc>
                <a:spcPct val="55000"/>
              </a:lnSpc>
            </a:pPr>
            <a:r>
              <a:rPr lang="pt-BR" sz="2400"/>
              <a:t>   ao fator	    Sim		Não			Total*</a:t>
            </a:r>
          </a:p>
          <a:p>
            <a:pPr algn="l">
              <a:lnSpc>
                <a:spcPct val="55000"/>
              </a:lnSpc>
            </a:pPr>
            <a:endParaRPr lang="pt-BR" sz="2400"/>
          </a:p>
          <a:p>
            <a:pPr algn="l">
              <a:lnSpc>
                <a:spcPct val="55000"/>
              </a:lnSpc>
            </a:pPr>
            <a:r>
              <a:rPr lang="pt-BR" sz="2400" b="0"/>
              <a:t>    </a:t>
            </a:r>
            <a:r>
              <a:rPr lang="pt-BR" sz="2400"/>
              <a:t>Sim	</a:t>
            </a:r>
            <a:r>
              <a:rPr lang="pt-BR" sz="2400" b="0"/>
              <a:t>	      a		   b			a + b</a:t>
            </a:r>
          </a:p>
          <a:p>
            <a:pPr algn="l">
              <a:lnSpc>
                <a:spcPct val="55000"/>
              </a:lnSpc>
            </a:pPr>
            <a:r>
              <a:rPr lang="pt-BR" sz="2400" b="0"/>
              <a:t>    </a:t>
            </a:r>
            <a:r>
              <a:rPr lang="pt-BR" sz="2400"/>
              <a:t>Não	</a:t>
            </a:r>
            <a:r>
              <a:rPr lang="pt-BR" sz="2400" b="0"/>
              <a:t>	      c		   d			c + d</a:t>
            </a:r>
          </a:p>
          <a:p>
            <a:pPr algn="l"/>
            <a:r>
              <a:rPr lang="pt-BR" sz="2400" b="0"/>
              <a:t>____________________________________________</a:t>
            </a:r>
          </a:p>
          <a:p>
            <a:pPr algn="l"/>
            <a:r>
              <a:rPr lang="pt-BR" sz="2400"/>
              <a:t>   Total	</a:t>
            </a:r>
            <a:r>
              <a:rPr lang="pt-BR" sz="2400" b="0"/>
              <a:t>    a + c	b + d			N  ____________________________________________</a:t>
            </a:r>
          </a:p>
          <a:p>
            <a:pPr algn="l"/>
            <a:r>
              <a:rPr lang="pt-BR" sz="2400" b="0"/>
              <a:t>OR= (a:c) : (b:d) = a x d : b x c </a:t>
            </a:r>
          </a:p>
          <a:p>
            <a:pPr algn="l"/>
            <a:r>
              <a:rPr lang="pt-BR" sz="2400" b="0"/>
              <a:t>FAE = OR – 1 : OR</a:t>
            </a:r>
          </a:p>
          <a:p>
            <a:pPr algn="l"/>
            <a:r>
              <a:rPr lang="pt-BR" sz="2400" b="0"/>
              <a:t>FAP = PED X (OR -1) : OR</a:t>
            </a:r>
          </a:p>
          <a:p>
            <a:pPr algn="l"/>
            <a:r>
              <a:rPr lang="pt-BR" sz="1400" b="0"/>
              <a:t>PED = proporção de expostos entre os doentes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88913"/>
            <a:ext cx="6178550" cy="630237"/>
          </a:xfrm>
        </p:spPr>
        <p:txBody>
          <a:bodyPr/>
          <a:lstStyle/>
          <a:p>
            <a:pPr eaLnBrk="1" hangingPunct="1"/>
            <a:r>
              <a:rPr lang="pt-BR" sz="3200">
                <a:solidFill>
                  <a:srgbClr val="003300"/>
                </a:solidFill>
                <a:latin typeface="Arial Black" pitchFamily="34" charset="0"/>
              </a:rPr>
              <a:t>Estudo  de caso controle</a:t>
            </a:r>
            <a:r>
              <a:rPr lang="pt-BR" sz="1900" i="1">
                <a:solidFill>
                  <a:srgbClr val="0033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79512" y="765175"/>
            <a:ext cx="8964488" cy="605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pt-BR" sz="2400" dirty="0"/>
              <a:t> </a:t>
            </a:r>
            <a:r>
              <a:rPr lang="pt-BR" sz="2000" dirty="0">
                <a:latin typeface="Arial Narrow" pitchFamily="34" charset="0"/>
              </a:rPr>
              <a:t>Associação entre consumo recente de carne e enterite necrotizante, Papua Nova Guiné, 1985</a:t>
            </a:r>
            <a:r>
              <a:rPr lang="pt-BR" sz="2000" b="0" dirty="0">
                <a:latin typeface="Arial Narrow" pitchFamily="34" charset="0"/>
              </a:rPr>
              <a:t>.</a:t>
            </a:r>
          </a:p>
          <a:p>
            <a:pPr algn="l"/>
            <a:r>
              <a:rPr lang="pt-BR" sz="2400" b="0" dirty="0"/>
              <a:t>____________________________________________</a:t>
            </a:r>
          </a:p>
          <a:p>
            <a:pPr algn="l">
              <a:lnSpc>
                <a:spcPct val="55000"/>
              </a:lnSpc>
            </a:pPr>
            <a:r>
              <a:rPr lang="pt-BR" sz="2400" dirty="0"/>
              <a:t>   Ingestão </a:t>
            </a:r>
          </a:p>
          <a:p>
            <a:pPr algn="l">
              <a:lnSpc>
                <a:spcPct val="55000"/>
              </a:lnSpc>
            </a:pPr>
            <a:r>
              <a:rPr lang="pt-BR" sz="2400" dirty="0"/>
              <a:t>   de carne	     </a:t>
            </a:r>
            <a:r>
              <a:rPr lang="pt-BR" sz="2400" u="sng" dirty="0" err="1"/>
              <a:t>Enterocolite</a:t>
            </a:r>
            <a:r>
              <a:rPr lang="pt-BR" sz="2400" u="sng" dirty="0"/>
              <a:t>    </a:t>
            </a:r>
          </a:p>
          <a:p>
            <a:pPr algn="l">
              <a:lnSpc>
                <a:spcPct val="55000"/>
              </a:lnSpc>
            </a:pPr>
            <a:r>
              <a:rPr lang="pt-BR" sz="2400" dirty="0"/>
              <a:t>             	    Sim		Não		       Total</a:t>
            </a:r>
          </a:p>
          <a:p>
            <a:pPr algn="l">
              <a:lnSpc>
                <a:spcPct val="55000"/>
              </a:lnSpc>
            </a:pPr>
            <a:endParaRPr lang="pt-BR" sz="2400" dirty="0"/>
          </a:p>
          <a:p>
            <a:pPr algn="l">
              <a:lnSpc>
                <a:spcPct val="55000"/>
              </a:lnSpc>
            </a:pPr>
            <a:r>
              <a:rPr lang="pt-BR" sz="2400" b="0" dirty="0"/>
              <a:t>    </a:t>
            </a:r>
            <a:r>
              <a:rPr lang="pt-BR" sz="2400" dirty="0"/>
              <a:t>Sim	</a:t>
            </a:r>
            <a:r>
              <a:rPr lang="pt-BR" sz="2400" b="0" dirty="0"/>
              <a:t>	      50		  16			66</a:t>
            </a:r>
          </a:p>
          <a:p>
            <a:pPr algn="l">
              <a:lnSpc>
                <a:spcPct val="55000"/>
              </a:lnSpc>
            </a:pPr>
            <a:r>
              <a:rPr lang="pt-BR" sz="2400" b="0" dirty="0"/>
              <a:t>    </a:t>
            </a:r>
            <a:r>
              <a:rPr lang="pt-BR" sz="2400" dirty="0"/>
              <a:t>Não	</a:t>
            </a:r>
            <a:r>
              <a:rPr lang="pt-BR" sz="2400" b="0" dirty="0"/>
              <a:t>	      11	             41			52</a:t>
            </a:r>
          </a:p>
          <a:p>
            <a:pPr algn="l"/>
            <a:r>
              <a:rPr lang="pt-BR" sz="2400" b="0" dirty="0"/>
              <a:t>____________________________________________</a:t>
            </a:r>
          </a:p>
          <a:p>
            <a:pPr algn="l"/>
            <a:r>
              <a:rPr lang="pt-BR" sz="2400" dirty="0"/>
              <a:t>   Total	</a:t>
            </a:r>
            <a:r>
              <a:rPr lang="pt-BR" sz="2400" b="0" dirty="0"/>
              <a:t>    61	             57			118  ____________________________________________</a:t>
            </a:r>
          </a:p>
          <a:p>
            <a:pPr algn="l"/>
            <a:r>
              <a:rPr lang="pt-BR" sz="2400" b="0" dirty="0"/>
              <a:t>OR = (50:11) : (16:41) = 50X41 : 11X16 = 11,6 (IC95%: </a:t>
            </a:r>
            <a:r>
              <a:rPr lang="pt-BR" sz="2400" dirty="0">
                <a:solidFill>
                  <a:srgbClr val="FF0000"/>
                </a:solidFill>
              </a:rPr>
              <a:t>5,5</a:t>
            </a:r>
            <a:r>
              <a:rPr lang="pt-BR" sz="2400" b="0" dirty="0"/>
              <a:t> – 17,5)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476250"/>
            <a:ext cx="8424738" cy="6121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pt-BR" sz="2000" b="1" u="sng" dirty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Caso-controle:</a:t>
            </a:r>
            <a:r>
              <a:rPr lang="pt-BR" sz="2000" b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pt-BR" sz="2000" b="1" dirty="0"/>
              <a:t>Associação entre sorologia para toxoplasmose e debilidade mental em crianças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pt-BR" sz="2000" dirty="0"/>
              <a:t>_______________________________________________________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2000" b="1" dirty="0"/>
              <a:t>Sorologia	   </a:t>
            </a:r>
            <a:r>
              <a:rPr lang="pt-BR" sz="2000" b="1" u="sng" dirty="0"/>
              <a:t>Deficiência  mental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2000" b="1" dirty="0"/>
              <a:t>Toxoplasmose  	Sim (casos)	Não (controles)	  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endParaRPr lang="pt-BR" sz="2000" b="1" dirty="0"/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2000" b="1" dirty="0"/>
              <a:t>Sim                                      </a:t>
            </a:r>
            <a:r>
              <a:rPr lang="pt-BR" sz="2000" dirty="0"/>
              <a:t>45		        15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2000" b="1" dirty="0"/>
              <a:t>Não		                 </a:t>
            </a:r>
            <a:r>
              <a:rPr lang="pt-BR" sz="2000" dirty="0"/>
              <a:t>255		      285</a:t>
            </a:r>
            <a:endParaRPr lang="pt-BR" sz="2000" b="1" dirty="0"/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endParaRPr lang="pt-BR" sz="2000" b="1" dirty="0"/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2000" b="1" dirty="0"/>
              <a:t>Total	</a:t>
            </a:r>
            <a:r>
              <a:rPr lang="pt-BR" sz="2000" dirty="0"/>
              <a:t>	                 300		      300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2000" dirty="0"/>
              <a:t>______________________________________________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2000" dirty="0"/>
              <a:t>OR = (45x285)/(15x255)=3,35 (IC95%: </a:t>
            </a:r>
            <a:r>
              <a:rPr lang="pt-BR" sz="2000" b="1" dirty="0">
                <a:solidFill>
                  <a:srgbClr val="FF0000"/>
                </a:solidFill>
              </a:rPr>
              <a:t>2,3</a:t>
            </a:r>
            <a:r>
              <a:rPr lang="pt-BR" sz="2000" dirty="0"/>
              <a:t> – 5,5)  Fonte: Pereira, 1995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2400" i="1">
                <a:solidFill>
                  <a:srgbClr val="003300"/>
                </a:solidFill>
                <a:latin typeface="Arial Black" pitchFamily="34" charset="0"/>
              </a:rPr>
              <a:t>Delineamento de pesquisas epidemiológicas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3175" y="1828800"/>
            <a:ext cx="7340600" cy="41195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pt-BR" b="1" u="sng" dirty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Principais desenhos</a:t>
            </a:r>
            <a:endParaRPr lang="pt-BR" dirty="0">
              <a:solidFill>
                <a:srgbClr val="CC6600"/>
              </a:solidFill>
            </a:endParaRPr>
          </a:p>
          <a:p>
            <a:pPr lvl="1" eaLnBrk="1" hangingPunct="1">
              <a:buClr>
                <a:srgbClr val="FF6600"/>
              </a:buClr>
              <a:buFont typeface="Wingdings" pitchFamily="2" charset="2"/>
              <a:buChar char="Ø"/>
              <a:defRPr/>
            </a:pPr>
            <a:r>
              <a:rPr lang="pt-BR" sz="2300" b="1" dirty="0"/>
              <a:t>1. Estudo de Caso/Série de Casos </a:t>
            </a:r>
            <a:r>
              <a:rPr lang="pt-BR" sz="1700" b="1" dirty="0"/>
              <a:t>(Descritivo)</a:t>
            </a:r>
          </a:p>
          <a:p>
            <a:pPr lvl="1" eaLnBrk="1" hangingPunct="1">
              <a:buClr>
                <a:srgbClr val="FF6600"/>
              </a:buClr>
              <a:buFont typeface="Wingdings" pitchFamily="2" charset="2"/>
              <a:buChar char="Ø"/>
              <a:defRPr/>
            </a:pPr>
            <a:r>
              <a:rPr lang="pt-BR" sz="2300" b="1" dirty="0"/>
              <a:t>2. </a:t>
            </a:r>
            <a:r>
              <a:rPr lang="pt-BR" sz="2300" b="1" dirty="0">
                <a:solidFill>
                  <a:srgbClr val="FF0000"/>
                </a:solidFill>
              </a:rPr>
              <a:t>Transversal</a:t>
            </a:r>
          </a:p>
          <a:p>
            <a:pPr lvl="1" eaLnBrk="1" hangingPunct="1">
              <a:buClr>
                <a:srgbClr val="FF6600"/>
              </a:buClr>
              <a:buFont typeface="Wingdings" pitchFamily="2" charset="2"/>
              <a:buChar char="Ø"/>
              <a:defRPr/>
            </a:pPr>
            <a:r>
              <a:rPr lang="pt-BR" sz="2300" b="1" dirty="0"/>
              <a:t>3</a:t>
            </a:r>
            <a:r>
              <a:rPr lang="pt-BR" sz="2300" b="1" dirty="0">
                <a:solidFill>
                  <a:srgbClr val="FF0000"/>
                </a:solidFill>
              </a:rPr>
              <a:t>. Ecológico</a:t>
            </a:r>
          </a:p>
          <a:p>
            <a:pPr lvl="1" eaLnBrk="1" hangingPunct="1">
              <a:buClr>
                <a:srgbClr val="FF6600"/>
              </a:buClr>
              <a:buFont typeface="Wingdings" pitchFamily="2" charset="2"/>
              <a:buChar char="Ø"/>
              <a:defRPr/>
            </a:pPr>
            <a:r>
              <a:rPr lang="pt-BR" sz="2300" b="1" dirty="0">
                <a:solidFill>
                  <a:srgbClr val="FF0000"/>
                </a:solidFill>
              </a:rPr>
              <a:t>4. Caso-controle</a:t>
            </a:r>
          </a:p>
          <a:p>
            <a:pPr lvl="1" eaLnBrk="1" hangingPunct="1">
              <a:buClr>
                <a:srgbClr val="FF6600"/>
              </a:buClr>
              <a:buFont typeface="Wingdings" pitchFamily="2" charset="2"/>
              <a:buChar char="Ø"/>
              <a:defRPr/>
            </a:pPr>
            <a:r>
              <a:rPr lang="pt-BR" sz="2300" b="1" dirty="0">
                <a:solidFill>
                  <a:srgbClr val="FF0000"/>
                </a:solidFill>
              </a:rPr>
              <a:t>5. Coorte</a:t>
            </a:r>
          </a:p>
          <a:p>
            <a:pPr lvl="1" eaLnBrk="1" hangingPunct="1">
              <a:buClr>
                <a:srgbClr val="FF6600"/>
              </a:buClr>
              <a:buFont typeface="Wingdings" pitchFamily="2" charset="2"/>
              <a:buChar char="Ø"/>
              <a:defRPr/>
            </a:pPr>
            <a:r>
              <a:rPr lang="pt-BR" sz="2300" b="1" dirty="0"/>
              <a:t>6. Ensaio Clínico Randomizado</a:t>
            </a:r>
          </a:p>
        </p:txBody>
      </p:sp>
      <p:grpSp>
        <p:nvGrpSpPr>
          <p:cNvPr id="6148" name="Group 11"/>
          <p:cNvGrpSpPr>
            <a:grpSpLocks/>
          </p:cNvGrpSpPr>
          <p:nvPr/>
        </p:nvGrpSpPr>
        <p:grpSpPr bwMode="auto">
          <a:xfrm>
            <a:off x="4140200" y="2708275"/>
            <a:ext cx="4968875" cy="2393950"/>
            <a:chOff x="2608" y="1706"/>
            <a:chExt cx="3130" cy="1508"/>
          </a:xfrm>
        </p:grpSpPr>
        <p:sp>
          <p:nvSpPr>
            <p:cNvPr id="6149" name="AutoShape 4"/>
            <p:cNvSpPr>
              <a:spLocks/>
            </p:cNvSpPr>
            <p:nvPr/>
          </p:nvSpPr>
          <p:spPr bwMode="auto">
            <a:xfrm>
              <a:off x="2608" y="1706"/>
              <a:ext cx="576" cy="1104"/>
            </a:xfrm>
            <a:prstGeom prst="rightBrace">
              <a:avLst>
                <a:gd name="adj1" fmla="val 15972"/>
                <a:gd name="adj2" fmla="val 50000"/>
              </a:avLst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150" name="Text Box 5"/>
            <p:cNvSpPr txBox="1">
              <a:spLocks noChangeArrowheads="1"/>
            </p:cNvSpPr>
            <p:nvPr/>
          </p:nvSpPr>
          <p:spPr bwMode="auto">
            <a:xfrm>
              <a:off x="3184" y="2042"/>
              <a:ext cx="134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pt-BR" sz="1800" dirty="0">
                  <a:solidFill>
                    <a:srgbClr val="FF0000"/>
                  </a:solidFill>
                  <a:latin typeface="Arial Narrow" pitchFamily="34" charset="0"/>
                </a:rPr>
                <a:t>Estudos Observacionais</a:t>
              </a:r>
              <a:endParaRPr lang="pt-BR" sz="2400" b="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6151" name="Text Box 6"/>
            <p:cNvSpPr txBox="1">
              <a:spLocks noChangeArrowheads="1"/>
            </p:cNvSpPr>
            <p:nvPr/>
          </p:nvSpPr>
          <p:spPr bwMode="auto">
            <a:xfrm>
              <a:off x="4192" y="2810"/>
              <a:ext cx="86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pt-BR" sz="1800">
                  <a:latin typeface="Arial Narrow" pitchFamily="34" charset="0"/>
                </a:rPr>
                <a:t>Estudos de intervenção</a:t>
              </a:r>
            </a:p>
          </p:txBody>
        </p:sp>
        <p:sp>
          <p:nvSpPr>
            <p:cNvPr id="6152" name="AutoShape 7"/>
            <p:cNvSpPr>
              <a:spLocks/>
            </p:cNvSpPr>
            <p:nvPr/>
          </p:nvSpPr>
          <p:spPr bwMode="auto">
            <a:xfrm>
              <a:off x="4144" y="2858"/>
              <a:ext cx="48" cy="336"/>
            </a:xfrm>
            <a:prstGeom prst="rightBrace">
              <a:avLst>
                <a:gd name="adj1" fmla="val 58333"/>
                <a:gd name="adj2" fmla="val 50000"/>
              </a:avLst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153" name="AutoShape 8"/>
            <p:cNvSpPr>
              <a:spLocks/>
            </p:cNvSpPr>
            <p:nvPr/>
          </p:nvSpPr>
          <p:spPr bwMode="auto">
            <a:xfrm>
              <a:off x="4768" y="1706"/>
              <a:ext cx="672" cy="1488"/>
            </a:xfrm>
            <a:prstGeom prst="rightBrace">
              <a:avLst>
                <a:gd name="adj1" fmla="val 18452"/>
                <a:gd name="adj2" fmla="val 50000"/>
              </a:avLst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154" name="Text Box 9"/>
            <p:cNvSpPr txBox="1">
              <a:spLocks noChangeArrowheads="1"/>
            </p:cNvSpPr>
            <p:nvPr/>
          </p:nvSpPr>
          <p:spPr bwMode="auto">
            <a:xfrm>
              <a:off x="5097" y="1797"/>
              <a:ext cx="641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pt-BR">
                  <a:latin typeface="Arial Narrow" pitchFamily="34" charset="0"/>
                </a:rPr>
                <a:t>Estudos Analíticos</a:t>
              </a:r>
              <a:endParaRPr lang="pt-BR" b="0">
                <a:latin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6689725" y="4162425"/>
            <a:ext cx="2333625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800" b="0"/>
              <a:t>Exposição está associada à   doença (fator de risco)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4298950" y="4114800"/>
            <a:ext cx="2332038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800" b="0"/>
              <a:t>Exposição em particular não está associada à doença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2165350" y="4238625"/>
            <a:ext cx="2166938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700" b="0"/>
              <a:t>Exposição está negativamente associada à doença  (Fator de  proteção)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07950" y="4162425"/>
            <a:ext cx="19431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800"/>
              <a:t>Exposição como fator de risco?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6432550" y="1524000"/>
            <a:ext cx="2590800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800" b="0"/>
              <a:t>Probabilidade de exposição entre     </a:t>
            </a: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800" b="0"/>
              <a:t> casos </a:t>
            </a:r>
            <a:r>
              <a:rPr lang="en-US" sz="1800" b="0">
                <a:solidFill>
                  <a:srgbClr val="FF6600"/>
                </a:solidFill>
              </a:rPr>
              <a:t>é  &gt;</a:t>
            </a:r>
            <a:r>
              <a:rPr lang="en-US" sz="1800" b="0"/>
              <a:t>   probabilidade de exposição entre controles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4298950" y="1524000"/>
            <a:ext cx="2332038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000" b="0"/>
              <a:t>Probabilidade de exposição </a:t>
            </a:r>
            <a:r>
              <a:rPr lang="en-US" sz="2000" b="0">
                <a:solidFill>
                  <a:srgbClr val="FF6600"/>
                </a:solidFill>
              </a:rPr>
              <a:t>é </a:t>
            </a:r>
            <a:r>
              <a:rPr lang="en-US" sz="2000" b="0">
                <a:solidFill>
                  <a:srgbClr val="CC3300"/>
                </a:solidFill>
              </a:rPr>
              <a:t>=</a:t>
            </a:r>
            <a:r>
              <a:rPr lang="en-US" sz="2000" b="0"/>
              <a:t> entre casos e controles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2012950" y="1676400"/>
            <a:ext cx="2489200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800" b="0"/>
              <a:t>Probabilidade de exposição para os casos </a:t>
            </a:r>
            <a:r>
              <a:rPr lang="en-US" sz="1800" b="0">
                <a:solidFill>
                  <a:srgbClr val="CC3300"/>
                </a:solidFill>
              </a:rPr>
              <a:t>é &lt; </a:t>
            </a:r>
            <a:r>
              <a:rPr lang="en-US" sz="1800" b="0"/>
              <a:t>a probabilidade de exposição para os controles</a:t>
            </a:r>
            <a:endParaRPr lang="en-US" sz="1700" b="0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107950" y="1673225"/>
            <a:ext cx="2082800" cy="248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1800"/>
              <a:t>Comparação de  de probabilidades entre casos econtroles</a:t>
            </a:r>
            <a:endParaRPr lang="en-US" sz="1500" b="0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6689725" y="990600"/>
            <a:ext cx="233362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400"/>
              <a:t>OR&gt;1</a:t>
            </a: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4284663" y="990600"/>
            <a:ext cx="2332037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400"/>
              <a:t>OR=1</a:t>
            </a: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2190750" y="990600"/>
            <a:ext cx="2166938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400"/>
              <a:t>OR&lt;1</a:t>
            </a: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107950" y="1143000"/>
            <a:ext cx="2082800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s-ES_tradnl" sz="2000" b="0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>
            <a:off x="107950" y="1052513"/>
            <a:ext cx="89154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29711" name="Line 15"/>
          <p:cNvSpPr>
            <a:spLocks noChangeShapeType="1"/>
          </p:cNvSpPr>
          <p:nvPr/>
        </p:nvSpPr>
        <p:spPr bwMode="auto">
          <a:xfrm>
            <a:off x="107950" y="1447800"/>
            <a:ext cx="89154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>
            <a:off x="107950" y="6172200"/>
            <a:ext cx="89154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>
            <a:off x="107950" y="1125538"/>
            <a:ext cx="0" cy="495300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>
            <a:off x="2089150" y="1143000"/>
            <a:ext cx="0" cy="4953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29715" name="Line 19"/>
          <p:cNvSpPr>
            <a:spLocks noChangeShapeType="1"/>
          </p:cNvSpPr>
          <p:nvPr/>
        </p:nvSpPr>
        <p:spPr bwMode="auto">
          <a:xfrm>
            <a:off x="4298950" y="1143000"/>
            <a:ext cx="0" cy="4953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29716" name="Line 20"/>
          <p:cNvSpPr>
            <a:spLocks noChangeShapeType="1"/>
          </p:cNvSpPr>
          <p:nvPr/>
        </p:nvSpPr>
        <p:spPr bwMode="auto">
          <a:xfrm>
            <a:off x="6584950" y="1143000"/>
            <a:ext cx="0" cy="49530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9023350" y="1143000"/>
            <a:ext cx="0" cy="495300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29718" name="Line 22"/>
          <p:cNvSpPr>
            <a:spLocks noChangeShapeType="1"/>
          </p:cNvSpPr>
          <p:nvPr/>
        </p:nvSpPr>
        <p:spPr bwMode="auto">
          <a:xfrm>
            <a:off x="107950" y="4005263"/>
            <a:ext cx="89154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107950" y="333375"/>
            <a:ext cx="84978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/>
            <a:r>
              <a:rPr lang="pt-BR" sz="2800"/>
              <a:t>Interpretação do Odds Ratio (OR)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88913"/>
            <a:ext cx="8058150" cy="719137"/>
          </a:xfrm>
        </p:spPr>
        <p:txBody>
          <a:bodyPr/>
          <a:lstStyle/>
          <a:p>
            <a:pPr algn="ctr" eaLnBrk="1" hangingPunct="1"/>
            <a:r>
              <a:rPr lang="en-US" sz="3200">
                <a:latin typeface="Arial Black" pitchFamily="34" charset="0"/>
              </a:rPr>
              <a:t>Estudos caso-controle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908050"/>
            <a:ext cx="7788275" cy="5400675"/>
          </a:xfrm>
        </p:spPr>
        <p:txBody>
          <a:bodyPr/>
          <a:lstStyle/>
          <a:p>
            <a:pPr marL="571500" indent="-457200" eaLnBrk="1" hangingPunct="1">
              <a:lnSpc>
                <a:spcPct val="80000"/>
              </a:lnSpc>
              <a:spcBef>
                <a:spcPct val="100000"/>
              </a:spcBef>
            </a:pPr>
            <a:r>
              <a:rPr lang="en-US" sz="2400"/>
              <a:t>Vantagens:</a:t>
            </a:r>
          </a:p>
          <a:p>
            <a:pPr marL="571500" indent="-457200" eaLnBrk="1" hangingPunct="1">
              <a:lnSpc>
                <a:spcPct val="40000"/>
              </a:lnSpc>
              <a:spcBef>
                <a:spcPct val="100000"/>
              </a:spcBef>
              <a:buClr>
                <a:srgbClr val="FF6600"/>
              </a:buClr>
              <a:buFont typeface="Wingdings" pitchFamily="2" charset="2"/>
              <a:buChar char="Ø"/>
            </a:pPr>
            <a:r>
              <a:rPr lang="en-US" sz="2000"/>
              <a:t>Baixo custo</a:t>
            </a:r>
          </a:p>
          <a:p>
            <a:pPr marL="571500" indent="-457200" eaLnBrk="1" hangingPunct="1">
              <a:lnSpc>
                <a:spcPct val="80000"/>
              </a:lnSpc>
              <a:spcBef>
                <a:spcPct val="100000"/>
              </a:spcBef>
              <a:buClr>
                <a:srgbClr val="FF6600"/>
              </a:buClr>
              <a:buFont typeface="Wingdings" pitchFamily="2" charset="2"/>
              <a:buChar char="Ø"/>
            </a:pPr>
            <a:r>
              <a:rPr lang="en-US" sz="2000"/>
              <a:t>Investigação simultânea de vários possíveis fatores de risco</a:t>
            </a:r>
          </a:p>
          <a:p>
            <a:pPr marL="571500" indent="-457200" eaLnBrk="1" hangingPunct="1">
              <a:lnSpc>
                <a:spcPct val="80000"/>
              </a:lnSpc>
              <a:spcBef>
                <a:spcPct val="100000"/>
              </a:spcBef>
              <a:buClr>
                <a:srgbClr val="FF6600"/>
              </a:buClr>
              <a:buFont typeface="Wingdings" pitchFamily="2" charset="2"/>
              <a:buChar char="Ø"/>
            </a:pPr>
            <a:r>
              <a:rPr lang="en-US" sz="2000"/>
              <a:t>Útil para doenças raras</a:t>
            </a:r>
          </a:p>
          <a:p>
            <a:pPr marL="571500" indent="-457200" eaLnBrk="1" hangingPunct="1">
              <a:lnSpc>
                <a:spcPct val="80000"/>
              </a:lnSpc>
              <a:spcBef>
                <a:spcPct val="100000"/>
              </a:spcBef>
              <a:buClr>
                <a:srgbClr val="FF6600"/>
              </a:buClr>
              <a:buFont typeface="Wingdings" pitchFamily="2" charset="2"/>
              <a:buChar char="Ø"/>
            </a:pPr>
            <a:r>
              <a:rPr lang="en-US" sz="2000"/>
              <a:t>Relativamente rápido</a:t>
            </a:r>
          </a:p>
          <a:p>
            <a:pPr marL="571500" indent="-457200" eaLnBrk="1" hangingPunct="1">
              <a:lnSpc>
                <a:spcPct val="80000"/>
              </a:lnSpc>
              <a:spcBef>
                <a:spcPct val="100000"/>
              </a:spcBef>
            </a:pPr>
            <a:r>
              <a:rPr lang="en-US" sz="2400"/>
              <a:t>Desvantagens:</a:t>
            </a:r>
          </a:p>
          <a:p>
            <a:pPr marL="571500" indent="-457200" eaLnBrk="1" hangingPunct="1">
              <a:lnSpc>
                <a:spcPct val="80000"/>
              </a:lnSpc>
              <a:spcBef>
                <a:spcPct val="100000"/>
              </a:spcBef>
              <a:buClr>
                <a:srgbClr val="FF6600"/>
              </a:buClr>
              <a:buFont typeface="Wingdings" pitchFamily="2" charset="2"/>
              <a:buChar char="Ø"/>
            </a:pPr>
            <a:r>
              <a:rPr lang="en-US" sz="2000"/>
              <a:t>Suscetível a vieses de seleção e de informação</a:t>
            </a:r>
          </a:p>
          <a:p>
            <a:pPr marL="571500" indent="-457200" eaLnBrk="1" hangingPunct="1">
              <a:lnSpc>
                <a:spcPct val="80000"/>
              </a:lnSpc>
              <a:spcBef>
                <a:spcPct val="100000"/>
              </a:spcBef>
              <a:buClr>
                <a:srgbClr val="FF6600"/>
              </a:buClr>
              <a:buFont typeface="Wingdings" pitchFamily="2" charset="2"/>
              <a:buChar char="Ø"/>
            </a:pPr>
            <a:r>
              <a:rPr lang="en-US" sz="2000"/>
              <a:t>Dificuldade para assegurar a correta sequência de eventos</a:t>
            </a:r>
          </a:p>
          <a:p>
            <a:pPr marL="571500" indent="-457200" eaLnBrk="1" hangingPunct="1">
              <a:lnSpc>
                <a:spcPct val="80000"/>
              </a:lnSpc>
              <a:spcBef>
                <a:spcPct val="100000"/>
              </a:spcBef>
              <a:buClr>
                <a:srgbClr val="FF6600"/>
              </a:buClr>
              <a:buFont typeface="Wingdings" pitchFamily="2" charset="2"/>
              <a:buChar char="Ø"/>
            </a:pPr>
            <a:r>
              <a:rPr lang="en-US" sz="2000"/>
              <a:t>Inadequado para exposições raras</a:t>
            </a:r>
          </a:p>
          <a:p>
            <a:pPr marL="571500" indent="-457200" eaLnBrk="1" hangingPunct="1">
              <a:lnSpc>
                <a:spcPct val="80000"/>
              </a:lnSpc>
              <a:spcBef>
                <a:spcPct val="100000"/>
              </a:spcBef>
              <a:buClr>
                <a:srgbClr val="FF6600"/>
              </a:buClr>
              <a:buFont typeface="Wingdings" pitchFamily="2" charset="2"/>
              <a:buChar char="Ø"/>
            </a:pPr>
            <a:r>
              <a:rPr lang="en-US" sz="2000"/>
              <a:t>Não há possibildade de se estimar incidências</a:t>
            </a:r>
          </a:p>
          <a:p>
            <a:pPr marL="571500" indent="-457200" eaLnBrk="1" hangingPunct="1">
              <a:lnSpc>
                <a:spcPct val="80000"/>
              </a:lnSpc>
              <a:spcBef>
                <a:spcPct val="100000"/>
              </a:spcBef>
            </a:pPr>
            <a:endParaRPr lang="en-US" sz="2000"/>
          </a:p>
          <a:p>
            <a:pPr marL="571500" indent="-457200" eaLnBrk="1" hangingPunct="1">
              <a:lnSpc>
                <a:spcPct val="80000"/>
              </a:lnSpc>
              <a:spcBef>
                <a:spcPct val="100000"/>
              </a:spcBef>
            </a:pPr>
            <a:endParaRPr lang="en-US" sz="20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04813"/>
            <a:ext cx="7772400" cy="57261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pt-BR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Estudos de Coorte</a:t>
            </a:r>
            <a:endParaRPr lang="pt-BR"/>
          </a:p>
          <a:p>
            <a:pPr lvl="1" eaLnBrk="1" hangingPunct="1">
              <a:lnSpc>
                <a:spcPct val="140000"/>
              </a:lnSpc>
              <a:spcBef>
                <a:spcPct val="100000"/>
              </a:spcBef>
              <a:buClr>
                <a:srgbClr val="FF6600"/>
              </a:buClr>
              <a:buFont typeface="Wingdings" pitchFamily="2" charset="2"/>
              <a:buChar char="Ø"/>
              <a:defRPr/>
            </a:pPr>
            <a:r>
              <a:rPr lang="en-US" sz="2800" b="1"/>
              <a:t>Todos os sujeitos estão livres da doença</a:t>
            </a:r>
          </a:p>
          <a:p>
            <a:pPr lvl="1" eaLnBrk="1" hangingPunct="1">
              <a:lnSpc>
                <a:spcPct val="140000"/>
              </a:lnSpc>
              <a:spcBef>
                <a:spcPct val="100000"/>
              </a:spcBef>
              <a:buClr>
                <a:srgbClr val="FF6600"/>
              </a:buClr>
              <a:buFont typeface="Wingdings" pitchFamily="2" charset="2"/>
              <a:buChar char="Ø"/>
              <a:defRPr/>
            </a:pPr>
            <a:r>
              <a:rPr lang="en-US" sz="2800" b="1"/>
              <a:t>Exposição é usada buscar a inferência causal entre expostos em comparação a não expostos</a:t>
            </a:r>
          </a:p>
          <a:p>
            <a:pPr lvl="1" eaLnBrk="1" hangingPunct="1">
              <a:lnSpc>
                <a:spcPct val="140000"/>
              </a:lnSpc>
              <a:spcBef>
                <a:spcPct val="100000"/>
              </a:spcBef>
              <a:buClr>
                <a:srgbClr val="FF6600"/>
              </a:buClr>
              <a:buFont typeface="Wingdings" pitchFamily="2" charset="2"/>
              <a:buChar char="Ø"/>
              <a:defRPr/>
            </a:pPr>
            <a:r>
              <a:rPr lang="en-US" sz="2800" b="1"/>
              <a:t>Registra-se a incidência do evento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pt-B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260648"/>
            <a:ext cx="8568630" cy="5759450"/>
          </a:xfrm>
        </p:spPr>
        <p:txBody>
          <a:bodyPr/>
          <a:lstStyle/>
          <a:p>
            <a:pPr eaLnBrk="1" hangingPunct="1">
              <a:lnSpc>
                <a:spcPct val="200000"/>
              </a:lnSpc>
              <a:buFont typeface="Wingdings" pitchFamily="2" charset="2"/>
              <a:buNone/>
              <a:defRPr/>
            </a:pPr>
            <a:r>
              <a:rPr lang="pt-BR" sz="3600" b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Delineamento de estudos de coorte</a:t>
            </a:r>
            <a:r>
              <a:rPr lang="pt-BR" sz="3600" dirty="0"/>
              <a:t> </a:t>
            </a:r>
          </a:p>
          <a:p>
            <a:pPr eaLnBrk="1" hangingPunct="1">
              <a:lnSpc>
                <a:spcPct val="200000"/>
              </a:lnSpc>
              <a:buFont typeface="Wingdings" pitchFamily="2" charset="2"/>
              <a:buNone/>
              <a:defRPr/>
            </a:pPr>
            <a:r>
              <a:rPr lang="pt-BR" sz="3200" dirty="0"/>
              <a:t>	</a:t>
            </a:r>
            <a:r>
              <a:rPr lang="pt-BR" dirty="0"/>
              <a:t>Concorrente </a:t>
            </a:r>
            <a:r>
              <a:rPr lang="pt-BR" sz="1800" dirty="0"/>
              <a:t>(início da pesquisa coincide com o acompanhamento)</a:t>
            </a:r>
          </a:p>
          <a:p>
            <a:pPr eaLnBrk="1" hangingPunct="1">
              <a:lnSpc>
                <a:spcPct val="200000"/>
              </a:lnSpc>
              <a:buClr>
                <a:srgbClr val="FF0000"/>
              </a:buClr>
              <a:buSzPct val="75000"/>
              <a:buFont typeface="Wingdings" pitchFamily="2" charset="2"/>
              <a:buChar char="Ø"/>
              <a:defRPr/>
            </a:pPr>
            <a:r>
              <a:rPr lang="pt-BR" dirty="0"/>
              <a:t>	</a:t>
            </a:r>
            <a:r>
              <a:rPr lang="pt-BR" sz="2400" dirty="0"/>
              <a:t>Coorte fixa</a:t>
            </a:r>
          </a:p>
          <a:p>
            <a:pPr eaLnBrk="1" hangingPunct="1">
              <a:lnSpc>
                <a:spcPct val="200000"/>
              </a:lnSpc>
              <a:buClr>
                <a:srgbClr val="FF0000"/>
              </a:buClr>
              <a:buSzPct val="75000"/>
              <a:buFont typeface="Wingdings" pitchFamily="2" charset="2"/>
              <a:buChar char="Ø"/>
              <a:defRPr/>
            </a:pPr>
            <a:r>
              <a:rPr lang="pt-BR" sz="2400" dirty="0"/>
              <a:t>	Coorte dinâmica</a:t>
            </a:r>
          </a:p>
          <a:p>
            <a:pPr eaLnBrk="1" hangingPunct="1">
              <a:lnSpc>
                <a:spcPct val="200000"/>
              </a:lnSpc>
              <a:buClr>
                <a:srgbClr val="FF6600"/>
              </a:buClr>
              <a:buFont typeface="Wingdings" pitchFamily="2" charset="2"/>
              <a:buChar char="Ø"/>
              <a:defRPr/>
            </a:pPr>
            <a:r>
              <a:rPr lang="pt-BR" dirty="0"/>
              <a:t>Não concorrente (coorte histórica) – </a:t>
            </a:r>
            <a:r>
              <a:rPr lang="pt-BR" sz="2700" dirty="0"/>
              <a:t>sujeitos foram expostos a fatores de risco</a:t>
            </a:r>
            <a:r>
              <a:rPr lang="pt-BR" dirty="0"/>
              <a:t> </a:t>
            </a:r>
            <a:r>
              <a:rPr lang="pt-BR" sz="1800" dirty="0"/>
              <a:t>(a coorte forma-se em algum ponto do passado)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2400" i="1">
                <a:solidFill>
                  <a:srgbClr val="003300"/>
                </a:solidFill>
                <a:latin typeface="Arial Black" pitchFamily="34" charset="0"/>
              </a:rPr>
              <a:t>Delineamento de pesquisas epidemiológicas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73238"/>
            <a:ext cx="9144000" cy="4648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pt-BR" sz="20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Desenho de um Estudo de Coorte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pt-BR"/>
          </a:p>
          <a:p>
            <a:pPr eaLnBrk="1" hangingPunct="1">
              <a:defRPr/>
            </a:pPr>
            <a:endParaRPr lang="pt-BR"/>
          </a:p>
        </p:txBody>
      </p:sp>
      <p:grpSp>
        <p:nvGrpSpPr>
          <p:cNvPr id="33796" name="Group 49"/>
          <p:cNvGrpSpPr>
            <a:grpSpLocks/>
          </p:cNvGrpSpPr>
          <p:nvPr/>
        </p:nvGrpSpPr>
        <p:grpSpPr bwMode="auto">
          <a:xfrm>
            <a:off x="611188" y="2057400"/>
            <a:ext cx="8077200" cy="4284663"/>
            <a:chOff x="288" y="1392"/>
            <a:chExt cx="5088" cy="2699"/>
          </a:xfrm>
        </p:grpSpPr>
        <p:sp>
          <p:nvSpPr>
            <p:cNvPr id="33797" name="Text Box 5"/>
            <p:cNvSpPr txBox="1">
              <a:spLocks noChangeArrowheads="1"/>
            </p:cNvSpPr>
            <p:nvPr/>
          </p:nvSpPr>
          <p:spPr bwMode="auto">
            <a:xfrm>
              <a:off x="4800" y="1440"/>
              <a:ext cx="576" cy="21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endParaRPr lang="pt-BR"/>
            </a:p>
            <a:p>
              <a:pPr algn="l"/>
              <a:endParaRPr lang="pt-BR"/>
            </a:p>
            <a:p>
              <a:pPr algn="l"/>
              <a:endParaRPr lang="pt-BR"/>
            </a:p>
            <a:p>
              <a:pPr algn="l"/>
              <a:endParaRPr lang="pt-BR"/>
            </a:p>
            <a:p>
              <a:pPr algn="l"/>
              <a:r>
                <a:rPr lang="pt-BR"/>
                <a:t>Análise de Dados</a:t>
              </a:r>
            </a:p>
            <a:p>
              <a:pPr algn="l"/>
              <a:endParaRPr lang="pt-BR"/>
            </a:p>
            <a:p>
              <a:pPr algn="l"/>
              <a:endParaRPr lang="pt-BR"/>
            </a:p>
            <a:p>
              <a:pPr algn="l"/>
              <a:endParaRPr lang="pt-BR" sz="1800"/>
            </a:p>
          </p:txBody>
        </p:sp>
        <p:sp>
          <p:nvSpPr>
            <p:cNvPr id="33798" name="Text Box 6"/>
            <p:cNvSpPr txBox="1">
              <a:spLocks noChangeArrowheads="1"/>
            </p:cNvSpPr>
            <p:nvPr/>
          </p:nvSpPr>
          <p:spPr bwMode="auto">
            <a:xfrm>
              <a:off x="3120" y="1632"/>
              <a:ext cx="1104" cy="25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pt-BR" sz="2000"/>
                <a:t>Doentes</a:t>
              </a:r>
              <a:endParaRPr lang="pt-BR" sz="2400"/>
            </a:p>
          </p:txBody>
        </p:sp>
        <p:sp>
          <p:nvSpPr>
            <p:cNvPr id="33799" name="Text Box 14"/>
            <p:cNvSpPr txBox="1">
              <a:spLocks noChangeArrowheads="1"/>
            </p:cNvSpPr>
            <p:nvPr/>
          </p:nvSpPr>
          <p:spPr bwMode="auto">
            <a:xfrm>
              <a:off x="1584" y="2112"/>
              <a:ext cx="1248" cy="25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pt-BR" sz="2000"/>
                <a:t>Expostos</a:t>
              </a:r>
            </a:p>
          </p:txBody>
        </p:sp>
        <p:sp>
          <p:nvSpPr>
            <p:cNvPr id="33800" name="Oval 16"/>
            <p:cNvSpPr>
              <a:spLocks noChangeArrowheads="1"/>
            </p:cNvSpPr>
            <p:nvPr/>
          </p:nvSpPr>
          <p:spPr bwMode="auto">
            <a:xfrm>
              <a:off x="288" y="2112"/>
              <a:ext cx="960" cy="14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801" name="Text Box 21"/>
            <p:cNvSpPr txBox="1">
              <a:spLocks noChangeArrowheads="1"/>
            </p:cNvSpPr>
            <p:nvPr/>
          </p:nvSpPr>
          <p:spPr bwMode="auto">
            <a:xfrm>
              <a:off x="4416" y="1392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pt-BR" sz="2400">
                  <a:latin typeface="Times New Roman" pitchFamily="18" charset="0"/>
                </a:rPr>
                <a:t>a</a:t>
              </a:r>
              <a:endParaRPr lang="pt-BR" sz="2400" b="0">
                <a:latin typeface="Times New Roman" pitchFamily="18" charset="0"/>
              </a:endParaRPr>
            </a:p>
          </p:txBody>
        </p:sp>
        <p:sp>
          <p:nvSpPr>
            <p:cNvPr id="33802" name="Text Box 22"/>
            <p:cNvSpPr txBox="1">
              <a:spLocks noChangeArrowheads="1"/>
            </p:cNvSpPr>
            <p:nvPr/>
          </p:nvSpPr>
          <p:spPr bwMode="auto">
            <a:xfrm>
              <a:off x="4416" y="2112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pt-BR" sz="2400">
                  <a:latin typeface="Times New Roman" pitchFamily="18" charset="0"/>
                </a:rPr>
                <a:t>b</a:t>
              </a:r>
              <a:endParaRPr lang="pt-BR" sz="2400" b="0">
                <a:latin typeface="Times New Roman" pitchFamily="18" charset="0"/>
              </a:endParaRPr>
            </a:p>
          </p:txBody>
        </p:sp>
        <p:sp>
          <p:nvSpPr>
            <p:cNvPr id="33803" name="Line 29"/>
            <p:cNvSpPr>
              <a:spLocks noChangeShapeType="1"/>
            </p:cNvSpPr>
            <p:nvPr/>
          </p:nvSpPr>
          <p:spPr bwMode="auto">
            <a:xfrm>
              <a:off x="2928" y="1776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804" name="Line 31"/>
            <p:cNvSpPr>
              <a:spLocks noChangeShapeType="1"/>
            </p:cNvSpPr>
            <p:nvPr/>
          </p:nvSpPr>
          <p:spPr bwMode="auto">
            <a:xfrm>
              <a:off x="2928" y="177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805" name="Line 38"/>
            <p:cNvSpPr>
              <a:spLocks noChangeShapeType="1"/>
            </p:cNvSpPr>
            <p:nvPr/>
          </p:nvSpPr>
          <p:spPr bwMode="auto">
            <a:xfrm>
              <a:off x="4224" y="1728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806" name="Text Box 7"/>
            <p:cNvSpPr txBox="1">
              <a:spLocks noChangeArrowheads="1"/>
            </p:cNvSpPr>
            <p:nvPr/>
          </p:nvSpPr>
          <p:spPr bwMode="auto">
            <a:xfrm>
              <a:off x="3120" y="2256"/>
              <a:ext cx="1152" cy="25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pt-BR" sz="2000"/>
                <a:t>Não-doentes</a:t>
              </a:r>
              <a:endParaRPr lang="pt-BR" sz="2400"/>
            </a:p>
          </p:txBody>
        </p:sp>
        <p:sp>
          <p:nvSpPr>
            <p:cNvPr id="33807" name="Text Box 8"/>
            <p:cNvSpPr txBox="1">
              <a:spLocks noChangeArrowheads="1"/>
            </p:cNvSpPr>
            <p:nvPr/>
          </p:nvSpPr>
          <p:spPr bwMode="auto">
            <a:xfrm>
              <a:off x="3120" y="2736"/>
              <a:ext cx="1248" cy="25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pt-BR" sz="2000"/>
                <a:t>Doentes</a:t>
              </a:r>
              <a:endParaRPr lang="pt-BR" sz="2400" b="0">
                <a:latin typeface="Times New Roman" pitchFamily="18" charset="0"/>
              </a:endParaRPr>
            </a:p>
          </p:txBody>
        </p:sp>
        <p:sp>
          <p:nvSpPr>
            <p:cNvPr id="33808" name="Text Box 9"/>
            <p:cNvSpPr txBox="1">
              <a:spLocks noChangeArrowheads="1"/>
            </p:cNvSpPr>
            <p:nvPr/>
          </p:nvSpPr>
          <p:spPr bwMode="auto">
            <a:xfrm>
              <a:off x="3072" y="3408"/>
              <a:ext cx="1152" cy="25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pt-BR" sz="2000"/>
                <a:t>Não-doentes</a:t>
              </a:r>
            </a:p>
          </p:txBody>
        </p:sp>
        <p:sp>
          <p:nvSpPr>
            <p:cNvPr id="33809" name="Text Box 15"/>
            <p:cNvSpPr txBox="1">
              <a:spLocks noChangeArrowheads="1"/>
            </p:cNvSpPr>
            <p:nvPr/>
          </p:nvSpPr>
          <p:spPr bwMode="auto">
            <a:xfrm>
              <a:off x="1584" y="2880"/>
              <a:ext cx="1200" cy="25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pt-BR" sz="2000"/>
                <a:t>Não-Expostos</a:t>
              </a:r>
            </a:p>
          </p:txBody>
        </p:sp>
        <p:sp>
          <p:nvSpPr>
            <p:cNvPr id="33810" name="Oval 17"/>
            <p:cNvSpPr>
              <a:spLocks noChangeArrowheads="1"/>
            </p:cNvSpPr>
            <p:nvPr/>
          </p:nvSpPr>
          <p:spPr bwMode="auto">
            <a:xfrm>
              <a:off x="672" y="2400"/>
              <a:ext cx="192" cy="43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811" name="Text Box 23"/>
            <p:cNvSpPr txBox="1">
              <a:spLocks noChangeArrowheads="1"/>
            </p:cNvSpPr>
            <p:nvPr/>
          </p:nvSpPr>
          <p:spPr bwMode="auto">
            <a:xfrm>
              <a:off x="4464" y="2592"/>
              <a:ext cx="20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pt-BR" sz="240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33812" name="Text Box 24"/>
            <p:cNvSpPr txBox="1">
              <a:spLocks noChangeArrowheads="1"/>
            </p:cNvSpPr>
            <p:nvPr/>
          </p:nvSpPr>
          <p:spPr bwMode="auto">
            <a:xfrm>
              <a:off x="4368" y="3264"/>
              <a:ext cx="20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pt-BR" sz="2400">
                  <a:latin typeface="Times New Roman" pitchFamily="18" charset="0"/>
                </a:rPr>
                <a:t>d</a:t>
              </a:r>
              <a:endParaRPr lang="pt-BR" sz="2400" b="0">
                <a:latin typeface="Times New Roman" pitchFamily="18" charset="0"/>
              </a:endParaRPr>
            </a:p>
          </p:txBody>
        </p:sp>
        <p:sp>
          <p:nvSpPr>
            <p:cNvPr id="33813" name="Line 26"/>
            <p:cNvSpPr>
              <a:spLocks noChangeShapeType="1"/>
            </p:cNvSpPr>
            <p:nvPr/>
          </p:nvSpPr>
          <p:spPr bwMode="auto">
            <a:xfrm>
              <a:off x="1344" y="312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814" name="Line 27"/>
            <p:cNvSpPr>
              <a:spLocks noChangeShapeType="1"/>
            </p:cNvSpPr>
            <p:nvPr/>
          </p:nvSpPr>
          <p:spPr bwMode="auto">
            <a:xfrm>
              <a:off x="1344" y="225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815" name="Line 28"/>
            <p:cNvSpPr>
              <a:spLocks noChangeShapeType="1"/>
            </p:cNvSpPr>
            <p:nvPr/>
          </p:nvSpPr>
          <p:spPr bwMode="auto">
            <a:xfrm>
              <a:off x="816" y="2640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816" name="Line 30"/>
            <p:cNvSpPr>
              <a:spLocks noChangeShapeType="1"/>
            </p:cNvSpPr>
            <p:nvPr/>
          </p:nvSpPr>
          <p:spPr bwMode="auto">
            <a:xfrm>
              <a:off x="2928" y="240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817" name="Line 33"/>
            <p:cNvSpPr>
              <a:spLocks noChangeShapeType="1"/>
            </p:cNvSpPr>
            <p:nvPr/>
          </p:nvSpPr>
          <p:spPr bwMode="auto">
            <a:xfrm>
              <a:off x="2880" y="2880"/>
              <a:ext cx="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818" name="Line 34"/>
            <p:cNvSpPr>
              <a:spLocks noChangeShapeType="1"/>
            </p:cNvSpPr>
            <p:nvPr/>
          </p:nvSpPr>
          <p:spPr bwMode="auto">
            <a:xfrm>
              <a:off x="2880" y="288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819" name="Line 35"/>
            <p:cNvSpPr>
              <a:spLocks noChangeShapeType="1"/>
            </p:cNvSpPr>
            <p:nvPr/>
          </p:nvSpPr>
          <p:spPr bwMode="auto">
            <a:xfrm>
              <a:off x="2880" y="3504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820" name="Line 36"/>
            <p:cNvSpPr>
              <a:spLocks noChangeShapeType="1"/>
            </p:cNvSpPr>
            <p:nvPr/>
          </p:nvSpPr>
          <p:spPr bwMode="auto">
            <a:xfrm>
              <a:off x="2784" y="297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821" name="Line 37"/>
            <p:cNvSpPr>
              <a:spLocks noChangeShapeType="1"/>
            </p:cNvSpPr>
            <p:nvPr/>
          </p:nvSpPr>
          <p:spPr bwMode="auto">
            <a:xfrm>
              <a:off x="2832" y="225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822" name="Line 39"/>
            <p:cNvSpPr>
              <a:spLocks noChangeShapeType="1"/>
            </p:cNvSpPr>
            <p:nvPr/>
          </p:nvSpPr>
          <p:spPr bwMode="auto">
            <a:xfrm>
              <a:off x="4272" y="240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823" name="Line 40"/>
            <p:cNvSpPr>
              <a:spLocks noChangeShapeType="1"/>
            </p:cNvSpPr>
            <p:nvPr/>
          </p:nvSpPr>
          <p:spPr bwMode="auto">
            <a:xfrm>
              <a:off x="4368" y="288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824" name="Line 41"/>
            <p:cNvSpPr>
              <a:spLocks noChangeShapeType="1"/>
            </p:cNvSpPr>
            <p:nvPr/>
          </p:nvSpPr>
          <p:spPr bwMode="auto">
            <a:xfrm>
              <a:off x="4176" y="3552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825" name="Line 42"/>
            <p:cNvSpPr>
              <a:spLocks noChangeShapeType="1"/>
            </p:cNvSpPr>
            <p:nvPr/>
          </p:nvSpPr>
          <p:spPr bwMode="auto">
            <a:xfrm>
              <a:off x="1344" y="2256"/>
              <a:ext cx="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826" name="Text Box 43"/>
            <p:cNvSpPr txBox="1">
              <a:spLocks noChangeArrowheads="1"/>
            </p:cNvSpPr>
            <p:nvPr/>
          </p:nvSpPr>
          <p:spPr bwMode="auto">
            <a:xfrm>
              <a:off x="1584" y="2400"/>
              <a:ext cx="10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pt-BR" sz="1800">
                  <a:latin typeface="Arial Narrow" pitchFamily="34" charset="0"/>
                </a:rPr>
                <a:t>Casos</a:t>
              </a:r>
              <a:endParaRPr lang="pt-BR" sz="1800">
                <a:latin typeface="Times New Roman" pitchFamily="18" charset="0"/>
              </a:endParaRPr>
            </a:p>
          </p:txBody>
        </p:sp>
        <p:sp>
          <p:nvSpPr>
            <p:cNvPr id="33827" name="Text Box 44"/>
            <p:cNvSpPr txBox="1">
              <a:spLocks noChangeArrowheads="1"/>
            </p:cNvSpPr>
            <p:nvPr/>
          </p:nvSpPr>
          <p:spPr bwMode="auto">
            <a:xfrm>
              <a:off x="1536" y="3264"/>
              <a:ext cx="120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pt-BR" sz="1800">
                  <a:latin typeface="Arial Narrow" pitchFamily="34" charset="0"/>
                </a:rPr>
                <a:t>Controle</a:t>
              </a:r>
            </a:p>
          </p:txBody>
        </p:sp>
        <p:sp>
          <p:nvSpPr>
            <p:cNvPr id="33828" name="Text Box 46"/>
            <p:cNvSpPr txBox="1">
              <a:spLocks noChangeArrowheads="1"/>
            </p:cNvSpPr>
            <p:nvPr/>
          </p:nvSpPr>
          <p:spPr bwMode="auto">
            <a:xfrm>
              <a:off x="1248" y="3648"/>
              <a:ext cx="1872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pt-BR" b="0"/>
                <a:t>     </a:t>
              </a:r>
              <a:r>
                <a:rPr lang="pt-BR"/>
                <a:t>Observação/medição da   </a:t>
              </a:r>
            </a:p>
            <a:p>
              <a:pPr algn="l"/>
              <a:r>
                <a:rPr lang="pt-BR"/>
                <a:t>              exposição</a:t>
              </a:r>
            </a:p>
          </p:txBody>
        </p:sp>
        <p:sp>
          <p:nvSpPr>
            <p:cNvPr id="33829" name="Text Box 48"/>
            <p:cNvSpPr txBox="1">
              <a:spLocks noChangeArrowheads="1"/>
            </p:cNvSpPr>
            <p:nvPr/>
          </p:nvSpPr>
          <p:spPr bwMode="auto">
            <a:xfrm>
              <a:off x="528" y="1824"/>
              <a:ext cx="1344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pt-BR" sz="2200">
                  <a:latin typeface="Arial Narrow" pitchFamily="34" charset="0"/>
                </a:rPr>
                <a:t>População</a:t>
              </a:r>
            </a:p>
          </p:txBody>
        </p: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6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703262"/>
          </a:xfrm>
          <a:noFill/>
        </p:spPr>
        <p:txBody>
          <a:bodyPr/>
          <a:lstStyle/>
          <a:p>
            <a:pPr eaLnBrk="1" hangingPunct="1"/>
            <a:r>
              <a:rPr lang="pt-BR" i="1">
                <a:latin typeface="Arial Black" pitchFamily="34" charset="0"/>
              </a:rPr>
              <a:t>Estudo de coorte</a:t>
            </a:r>
          </a:p>
        </p:txBody>
      </p:sp>
      <p:sp>
        <p:nvSpPr>
          <p:cNvPr id="34819" name="Text Box 7"/>
          <p:cNvSpPr txBox="1">
            <a:spLocks noChangeArrowheads="1"/>
          </p:cNvSpPr>
          <p:nvPr/>
        </p:nvSpPr>
        <p:spPr bwMode="auto">
          <a:xfrm>
            <a:off x="827088" y="908050"/>
            <a:ext cx="7696200" cy="525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pt-BR" sz="2400" b="0"/>
              <a:t>____________________________________________</a:t>
            </a:r>
          </a:p>
          <a:p>
            <a:pPr algn="l">
              <a:lnSpc>
                <a:spcPct val="55000"/>
              </a:lnSpc>
            </a:pPr>
            <a:r>
              <a:rPr lang="pt-BR" sz="2400"/>
              <a:t>   Exposição	    	 </a:t>
            </a:r>
            <a:r>
              <a:rPr lang="pt-BR" sz="2400" u="sng"/>
              <a:t>Doença    </a:t>
            </a:r>
          </a:p>
          <a:p>
            <a:pPr algn="l">
              <a:lnSpc>
                <a:spcPct val="55000"/>
              </a:lnSpc>
            </a:pPr>
            <a:r>
              <a:rPr lang="pt-BR" sz="2400"/>
              <a:t>   ao fator	    Sim		Não			Total*</a:t>
            </a:r>
          </a:p>
          <a:p>
            <a:pPr algn="l">
              <a:lnSpc>
                <a:spcPct val="55000"/>
              </a:lnSpc>
            </a:pPr>
            <a:endParaRPr lang="pt-BR" sz="2400"/>
          </a:p>
          <a:p>
            <a:pPr algn="l">
              <a:lnSpc>
                <a:spcPct val="55000"/>
              </a:lnSpc>
            </a:pPr>
            <a:r>
              <a:rPr lang="pt-BR" sz="2400" b="0"/>
              <a:t>    </a:t>
            </a:r>
            <a:r>
              <a:rPr lang="pt-BR" sz="2400"/>
              <a:t>Sim	</a:t>
            </a:r>
            <a:r>
              <a:rPr lang="pt-BR" sz="2400" b="0"/>
              <a:t>	      a		   b			a + b</a:t>
            </a:r>
          </a:p>
          <a:p>
            <a:pPr algn="l">
              <a:lnSpc>
                <a:spcPct val="55000"/>
              </a:lnSpc>
            </a:pPr>
            <a:r>
              <a:rPr lang="pt-BR" sz="2400" b="0"/>
              <a:t>    </a:t>
            </a:r>
            <a:r>
              <a:rPr lang="pt-BR" sz="2400"/>
              <a:t>Não	</a:t>
            </a:r>
            <a:r>
              <a:rPr lang="pt-BR" sz="2400" b="0"/>
              <a:t>	      c		   d			c + d</a:t>
            </a:r>
          </a:p>
          <a:p>
            <a:pPr algn="l"/>
            <a:r>
              <a:rPr lang="pt-BR" sz="2400" b="0"/>
              <a:t>____________________________________________</a:t>
            </a:r>
          </a:p>
          <a:p>
            <a:pPr algn="l"/>
            <a:r>
              <a:rPr lang="pt-BR" sz="2400"/>
              <a:t>   Total	</a:t>
            </a:r>
            <a:r>
              <a:rPr lang="pt-BR" sz="2400" b="0"/>
              <a:t>    a + c	b + d			N  ____________________________________________</a:t>
            </a:r>
          </a:p>
          <a:p>
            <a:pPr algn="l"/>
            <a:r>
              <a:rPr lang="pt-BR" sz="2400" b="0"/>
              <a:t>RR= (a:a+b) : (c: c+d) = IE : INE </a:t>
            </a:r>
          </a:p>
          <a:p>
            <a:pPr algn="l"/>
            <a:r>
              <a:rPr lang="pt-BR" sz="2400" b="0"/>
              <a:t>RA = IE – INE</a:t>
            </a:r>
          </a:p>
          <a:p>
            <a:pPr algn="l"/>
            <a:endParaRPr lang="pt-BR" sz="1400" b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2400" i="1">
                <a:solidFill>
                  <a:srgbClr val="003300"/>
                </a:solidFill>
                <a:latin typeface="Arial Black" pitchFamily="34" charset="0"/>
              </a:rPr>
              <a:t>Delineamento de pesquisas epidemiológicas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268413"/>
            <a:ext cx="8784976" cy="48625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pt-BR" sz="1800" b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Coorte: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pt-BR" sz="1800" dirty="0"/>
              <a:t>Associação exercício físico e mortalidade por </a:t>
            </a:r>
            <a:r>
              <a:rPr lang="pt-BR" sz="1800" dirty="0" err="1"/>
              <a:t>coronariopatia</a:t>
            </a:r>
            <a:endParaRPr lang="pt-BR" sz="1800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pt-BR" sz="1400" dirty="0"/>
              <a:t>_______________________________________________________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1800" b="1" dirty="0"/>
              <a:t>Atividade	         </a:t>
            </a:r>
            <a:r>
              <a:rPr lang="pt-BR" sz="1800" b="1" u="sng" dirty="0"/>
              <a:t>Óbitos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1800" b="1" dirty="0"/>
              <a:t>física 		    Sim 		Não       Total	 </a:t>
            </a:r>
            <a:r>
              <a:rPr lang="pt-BR" sz="1800" b="1" dirty="0" err="1"/>
              <a:t>Tx</a:t>
            </a:r>
            <a:r>
              <a:rPr lang="pt-BR" sz="1800" b="1" dirty="0"/>
              <a:t>. </a:t>
            </a:r>
            <a:r>
              <a:rPr lang="pt-BR" sz="1800" b="1" dirty="0" err="1"/>
              <a:t>Mort</a:t>
            </a:r>
            <a:r>
              <a:rPr lang="pt-BR" sz="1800" b="1" dirty="0"/>
              <a:t>.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1800" b="1" dirty="0"/>
              <a:t>							  por mil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1800" b="1" dirty="0"/>
              <a:t>Sedentário             </a:t>
            </a:r>
            <a:r>
              <a:rPr lang="pt-BR" sz="1800" dirty="0"/>
              <a:t>400		 4.600	 5.000	      80	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1800" b="1" dirty="0" err="1"/>
              <a:t>Não-sedentário</a:t>
            </a:r>
            <a:r>
              <a:rPr lang="pt-BR" sz="1800" b="1" dirty="0"/>
              <a:t>        </a:t>
            </a:r>
            <a:r>
              <a:rPr lang="pt-BR" sz="1800" dirty="0"/>
              <a:t>80		 1.920	 2.000	      40</a:t>
            </a:r>
            <a:endParaRPr lang="pt-BR" sz="1800" b="1" dirty="0"/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endParaRPr lang="pt-BR" sz="1800" b="1" dirty="0"/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1800" b="1" dirty="0"/>
              <a:t>Total	</a:t>
            </a:r>
            <a:r>
              <a:rPr lang="pt-BR" sz="1800" dirty="0"/>
              <a:t>	    480	               6.520     7.000           69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1800" dirty="0"/>
              <a:t>______________________________________________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1800" dirty="0"/>
              <a:t>RR= 80/40=2,0 (IC95%: </a:t>
            </a:r>
            <a:r>
              <a:rPr lang="pt-BR" sz="1800" b="1" dirty="0">
                <a:solidFill>
                  <a:srgbClr val="FF0000"/>
                </a:solidFill>
              </a:rPr>
              <a:t>1,5</a:t>
            </a:r>
            <a:r>
              <a:rPr lang="pt-BR" sz="1800" dirty="0"/>
              <a:t> – 2,5)   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1800" dirty="0"/>
              <a:t>RR = 0,5 (IC95%: 0,4 - </a:t>
            </a:r>
            <a:r>
              <a:rPr lang="pt-BR" sz="1800" b="1" dirty="0">
                <a:solidFill>
                  <a:srgbClr val="FF0000"/>
                </a:solidFill>
              </a:rPr>
              <a:t>0,67</a:t>
            </a:r>
            <a:r>
              <a:rPr lang="pt-BR" sz="1800" dirty="0"/>
              <a:t>)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1800" dirty="0"/>
              <a:t>                      </a:t>
            </a:r>
            <a:r>
              <a:rPr lang="pt-BR" sz="1200" dirty="0"/>
              <a:t>Fonte:Pereira, 1995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6657975" y="4175125"/>
            <a:ext cx="2333625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000" b="0"/>
              <a:t>Exposição aumenta o risco de doença (fator de risco)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4325938" y="4175125"/>
            <a:ext cx="2332037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000" b="0"/>
              <a:t>Exposição por si não é um fator de risco para a doença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2082800" y="4191000"/>
            <a:ext cx="2413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000" b="0"/>
              <a:t>A exposição reduz o risco de doença (fator de proteção)</a:t>
            </a:r>
            <a:endParaRPr lang="en-US" sz="2400" b="0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76200" y="4175125"/>
            <a:ext cx="2082800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000"/>
              <a:t>A exposição é um fator de risco?</a:t>
            </a:r>
            <a:endParaRPr lang="en-US" sz="2400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6657975" y="1801813"/>
            <a:ext cx="2333625" cy="237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000" b="0"/>
              <a:t>Risco de doença é mais alto nos expostos do que em não expostos</a:t>
            </a:r>
            <a:endParaRPr lang="en-US" sz="1800" b="0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4325938" y="1801813"/>
            <a:ext cx="2332037" cy="237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000" b="0"/>
              <a:t>Risco de doença é igual para expostos e não expostos</a:t>
            </a: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2159000" y="1801813"/>
            <a:ext cx="2166938" cy="237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000" b="0"/>
              <a:t>Risco de doença é mais baixo nos expostos do que em não expostos</a:t>
            </a: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76200" y="1828800"/>
            <a:ext cx="2286000" cy="234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000"/>
              <a:t>Comparação de riscos entre expostos e não expostos</a:t>
            </a:r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6657975" y="1295400"/>
            <a:ext cx="2333625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400"/>
              <a:t>RR&gt;1</a:t>
            </a:r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>
            <a:off x="4325938" y="1295400"/>
            <a:ext cx="2332037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400"/>
              <a:t>RR=1</a:t>
            </a:r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2159000" y="1295400"/>
            <a:ext cx="2166938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r>
              <a:rPr lang="en-US" sz="2400"/>
              <a:t>RR&lt;1</a:t>
            </a:r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76200" y="1295400"/>
            <a:ext cx="20828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1" hangingPunct="1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None/>
            </a:pPr>
            <a:endParaRPr lang="es-ES_tradnl" sz="2000" b="0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>
            <a:off x="76200" y="1295400"/>
            <a:ext cx="89154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36879" name="Line 15"/>
          <p:cNvSpPr>
            <a:spLocks noChangeShapeType="1"/>
          </p:cNvSpPr>
          <p:nvPr/>
        </p:nvSpPr>
        <p:spPr bwMode="auto">
          <a:xfrm>
            <a:off x="76200" y="1801813"/>
            <a:ext cx="89154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76200" y="6019800"/>
            <a:ext cx="89154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>
            <a:off x="76200" y="1295400"/>
            <a:ext cx="0" cy="472440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36882" name="Line 18"/>
          <p:cNvSpPr>
            <a:spLocks noChangeShapeType="1"/>
          </p:cNvSpPr>
          <p:nvPr/>
        </p:nvSpPr>
        <p:spPr bwMode="auto">
          <a:xfrm>
            <a:off x="2159000" y="1295400"/>
            <a:ext cx="0" cy="47244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36883" name="Line 19"/>
          <p:cNvSpPr>
            <a:spLocks noChangeShapeType="1"/>
          </p:cNvSpPr>
          <p:nvPr/>
        </p:nvSpPr>
        <p:spPr bwMode="auto">
          <a:xfrm>
            <a:off x="4325938" y="1295400"/>
            <a:ext cx="0" cy="47244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36884" name="Line 20"/>
          <p:cNvSpPr>
            <a:spLocks noChangeShapeType="1"/>
          </p:cNvSpPr>
          <p:nvPr/>
        </p:nvSpPr>
        <p:spPr bwMode="auto">
          <a:xfrm>
            <a:off x="6657975" y="1295400"/>
            <a:ext cx="0" cy="47244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36885" name="Line 21"/>
          <p:cNvSpPr>
            <a:spLocks noChangeShapeType="1"/>
          </p:cNvSpPr>
          <p:nvPr/>
        </p:nvSpPr>
        <p:spPr bwMode="auto">
          <a:xfrm>
            <a:off x="8991600" y="1295400"/>
            <a:ext cx="0" cy="4724400"/>
          </a:xfrm>
          <a:prstGeom prst="line">
            <a:avLst/>
          </a:prstGeom>
          <a:noFill/>
          <a:ln w="28575" cap="sq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36886" name="Line 22"/>
          <p:cNvSpPr>
            <a:spLocks noChangeShapeType="1"/>
          </p:cNvSpPr>
          <p:nvPr/>
        </p:nvSpPr>
        <p:spPr bwMode="auto">
          <a:xfrm>
            <a:off x="76200" y="4175125"/>
            <a:ext cx="8915400" cy="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36887" name="Text Box 23"/>
          <p:cNvSpPr txBox="1">
            <a:spLocks noChangeArrowheads="1"/>
          </p:cNvSpPr>
          <p:nvPr/>
        </p:nvSpPr>
        <p:spPr bwMode="auto">
          <a:xfrm>
            <a:off x="395288" y="476250"/>
            <a:ext cx="84248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/>
            <a:r>
              <a:rPr lang="pt-BR" sz="2800"/>
              <a:t>Interpretação do Risco Relativo (RR)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000">
                <a:latin typeface="Arial Black" pitchFamily="34" charset="0"/>
              </a:rPr>
              <a:t>Estudos de coorte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/>
              <a:t>Vantagens</a:t>
            </a:r>
          </a:p>
          <a:p>
            <a:pPr lvl="1" eaLnBrk="1" hangingPunct="1">
              <a:buClr>
                <a:srgbClr val="FF6600"/>
              </a:buClr>
              <a:buFont typeface="Wingdings" pitchFamily="2" charset="2"/>
              <a:buChar char="Ø"/>
            </a:pPr>
            <a:r>
              <a:rPr lang="pt-BR" sz="2000"/>
              <a:t>Produzem medidas diretas de risco</a:t>
            </a:r>
          </a:p>
          <a:p>
            <a:pPr lvl="1" eaLnBrk="1" hangingPunct="1">
              <a:buClr>
                <a:srgbClr val="FF6600"/>
              </a:buClr>
              <a:buFont typeface="Wingdings" pitchFamily="2" charset="2"/>
              <a:buChar char="Ø"/>
            </a:pPr>
            <a:r>
              <a:rPr lang="pt-BR" sz="2000"/>
              <a:t>Alto poder analítico</a:t>
            </a:r>
          </a:p>
          <a:p>
            <a:pPr lvl="1" eaLnBrk="1" hangingPunct="1">
              <a:buClr>
                <a:srgbClr val="FF6600"/>
              </a:buClr>
              <a:buFont typeface="Wingdings" pitchFamily="2" charset="2"/>
              <a:buChar char="Ø"/>
            </a:pPr>
            <a:r>
              <a:rPr lang="pt-BR" sz="2000"/>
              <a:t>Simplicidade de desenho</a:t>
            </a:r>
          </a:p>
          <a:p>
            <a:pPr lvl="1" eaLnBrk="1" hangingPunct="1">
              <a:buClr>
                <a:srgbClr val="FF6600"/>
              </a:buClr>
              <a:buFont typeface="Wingdings" pitchFamily="2" charset="2"/>
              <a:buChar char="Ø"/>
            </a:pPr>
            <a:r>
              <a:rPr lang="pt-BR" sz="2000"/>
              <a:t>Facilidade na análise </a:t>
            </a:r>
          </a:p>
          <a:p>
            <a:pPr lvl="1" eaLnBrk="1" hangingPunct="1">
              <a:buClr>
                <a:srgbClr val="FF6600"/>
              </a:buClr>
              <a:buFont typeface="Wingdings" pitchFamily="2" charset="2"/>
              <a:buChar char="Ø"/>
            </a:pPr>
            <a:endParaRPr lang="pt-BR" sz="2000"/>
          </a:p>
          <a:p>
            <a:pPr eaLnBrk="1" hangingPunct="1"/>
            <a:r>
              <a:rPr lang="pt-BR"/>
              <a:t>Desvantagens</a:t>
            </a:r>
          </a:p>
          <a:p>
            <a:pPr lvl="1" eaLnBrk="1" hangingPunct="1">
              <a:buClr>
                <a:srgbClr val="FF6600"/>
              </a:buClr>
              <a:buFont typeface="Wingdings" pitchFamily="2" charset="2"/>
              <a:buChar char="Ø"/>
            </a:pPr>
            <a:r>
              <a:rPr lang="pt-BR" sz="2000"/>
              <a:t>Perdas de acompanhamento</a:t>
            </a:r>
          </a:p>
          <a:p>
            <a:pPr lvl="1" eaLnBrk="1" hangingPunct="1">
              <a:buClr>
                <a:srgbClr val="FF6600"/>
              </a:buClr>
              <a:buFont typeface="Wingdings" pitchFamily="2" charset="2"/>
              <a:buChar char="Ø"/>
            </a:pPr>
            <a:r>
              <a:rPr lang="pt-BR" sz="2000"/>
              <a:t>Inadequados para doenças pouco freqüentes</a:t>
            </a:r>
          </a:p>
          <a:p>
            <a:pPr lvl="1" eaLnBrk="1" hangingPunct="1">
              <a:buClr>
                <a:srgbClr val="FF6600"/>
              </a:buClr>
              <a:buFont typeface="Wingdings" pitchFamily="2" charset="2"/>
              <a:buChar char="Ø"/>
            </a:pPr>
            <a:r>
              <a:rPr lang="pt-BR" sz="2000"/>
              <a:t>Alto custo </a:t>
            </a:r>
          </a:p>
          <a:p>
            <a:pPr lvl="1" eaLnBrk="1" hangingPunct="1">
              <a:buClr>
                <a:srgbClr val="FF6600"/>
              </a:buClr>
              <a:buFont typeface="Wingdings" pitchFamily="2" charset="2"/>
              <a:buNone/>
            </a:pPr>
            <a:endParaRPr lang="pt-BR" sz="20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2400" i="1">
                <a:solidFill>
                  <a:srgbClr val="003300"/>
                </a:solidFill>
                <a:latin typeface="Arial Black" pitchFamily="34" charset="0"/>
              </a:rPr>
              <a:t>Delineamento de pesquisas epidemiológicas</a:t>
            </a:r>
          </a:p>
        </p:txBody>
      </p:sp>
      <p:grpSp>
        <p:nvGrpSpPr>
          <p:cNvPr id="38915" name="Group 19"/>
          <p:cNvGrpSpPr>
            <a:grpSpLocks/>
          </p:cNvGrpSpPr>
          <p:nvPr/>
        </p:nvGrpSpPr>
        <p:grpSpPr bwMode="auto">
          <a:xfrm>
            <a:off x="1371600" y="2362200"/>
            <a:ext cx="7010400" cy="3240088"/>
            <a:chOff x="864" y="1488"/>
            <a:chExt cx="4416" cy="2041"/>
          </a:xfrm>
        </p:grpSpPr>
        <p:sp>
          <p:nvSpPr>
            <p:cNvPr id="38916" name="Text Box 3"/>
            <p:cNvSpPr txBox="1">
              <a:spLocks noChangeArrowheads="1"/>
            </p:cNvSpPr>
            <p:nvPr/>
          </p:nvSpPr>
          <p:spPr bwMode="auto">
            <a:xfrm>
              <a:off x="864" y="1637"/>
              <a:ext cx="1152" cy="296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pt-BR" sz="2400"/>
                <a:t> Exposição</a:t>
              </a:r>
              <a:endParaRPr lang="pt-BR" sz="2400" b="0">
                <a:latin typeface="Times New Roman" pitchFamily="18" charset="0"/>
              </a:endParaRPr>
            </a:p>
          </p:txBody>
        </p:sp>
        <p:sp>
          <p:nvSpPr>
            <p:cNvPr id="38917" name="Text Box 5"/>
            <p:cNvSpPr txBox="1">
              <a:spLocks noChangeArrowheads="1"/>
            </p:cNvSpPr>
            <p:nvPr/>
          </p:nvSpPr>
          <p:spPr bwMode="auto">
            <a:xfrm>
              <a:off x="3408" y="1637"/>
              <a:ext cx="1152" cy="296"/>
            </a:xfrm>
            <a:prstGeom prst="rect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pt-BR" sz="2400"/>
                <a:t>   Doença</a:t>
              </a:r>
              <a:endParaRPr lang="pt-BR" sz="2400" b="0">
                <a:latin typeface="Times New Roman" pitchFamily="18" charset="0"/>
              </a:endParaRPr>
            </a:p>
          </p:txBody>
        </p:sp>
        <p:sp>
          <p:nvSpPr>
            <p:cNvPr id="38918" name="Text Box 6"/>
            <p:cNvSpPr txBox="1">
              <a:spLocks noChangeArrowheads="1"/>
            </p:cNvSpPr>
            <p:nvPr/>
          </p:nvSpPr>
          <p:spPr bwMode="auto">
            <a:xfrm>
              <a:off x="2112" y="1488"/>
              <a:ext cx="12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pt-BR" sz="1800">
                  <a:latin typeface="Times New Roman" pitchFamily="18" charset="0"/>
                </a:rPr>
                <a:t>Estudo de Coorte</a:t>
              </a:r>
            </a:p>
          </p:txBody>
        </p:sp>
        <p:sp>
          <p:nvSpPr>
            <p:cNvPr id="38919" name="Line 7"/>
            <p:cNvSpPr>
              <a:spLocks noChangeShapeType="1"/>
            </p:cNvSpPr>
            <p:nvPr/>
          </p:nvSpPr>
          <p:spPr bwMode="auto">
            <a:xfrm>
              <a:off x="2064" y="1733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8920" name="Text Box 8"/>
            <p:cNvSpPr txBox="1">
              <a:spLocks noChangeArrowheads="1"/>
            </p:cNvSpPr>
            <p:nvPr/>
          </p:nvSpPr>
          <p:spPr bwMode="auto">
            <a:xfrm>
              <a:off x="2064" y="2021"/>
              <a:ext cx="115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pt-BR" sz="1800">
                  <a:latin typeface="Times New Roman" pitchFamily="18" charset="0"/>
                </a:rPr>
                <a:t>Estudo de Caso-Controle</a:t>
              </a:r>
            </a:p>
          </p:txBody>
        </p:sp>
        <p:sp>
          <p:nvSpPr>
            <p:cNvPr id="38921" name="Line 9"/>
            <p:cNvSpPr>
              <a:spLocks noChangeShapeType="1"/>
            </p:cNvSpPr>
            <p:nvPr/>
          </p:nvSpPr>
          <p:spPr bwMode="auto">
            <a:xfrm flipH="1">
              <a:off x="2112" y="1877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8922" name="Line 10"/>
            <p:cNvSpPr>
              <a:spLocks noChangeShapeType="1"/>
            </p:cNvSpPr>
            <p:nvPr/>
          </p:nvSpPr>
          <p:spPr bwMode="auto">
            <a:xfrm>
              <a:off x="1392" y="1925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8923" name="Line 13"/>
            <p:cNvSpPr>
              <a:spLocks noChangeShapeType="1"/>
            </p:cNvSpPr>
            <p:nvPr/>
          </p:nvSpPr>
          <p:spPr bwMode="auto">
            <a:xfrm>
              <a:off x="4080" y="1925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8924" name="Line 14"/>
            <p:cNvSpPr>
              <a:spLocks noChangeShapeType="1"/>
            </p:cNvSpPr>
            <p:nvPr/>
          </p:nvSpPr>
          <p:spPr bwMode="auto">
            <a:xfrm>
              <a:off x="1392" y="2598"/>
              <a:ext cx="26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8925" name="Text Box 15"/>
            <p:cNvSpPr txBox="1">
              <a:spLocks noChangeArrowheads="1"/>
            </p:cNvSpPr>
            <p:nvPr/>
          </p:nvSpPr>
          <p:spPr bwMode="auto">
            <a:xfrm>
              <a:off x="1968" y="2933"/>
              <a:ext cx="15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pt-BR" sz="1800">
                  <a:latin typeface="Times New Roman" pitchFamily="18" charset="0"/>
                </a:rPr>
                <a:t>Estudo Transversal</a:t>
              </a:r>
              <a:endParaRPr lang="pt-BR" sz="2400">
                <a:latin typeface="Times New Roman" pitchFamily="18" charset="0"/>
              </a:endParaRPr>
            </a:p>
          </p:txBody>
        </p:sp>
        <p:sp>
          <p:nvSpPr>
            <p:cNvPr id="38926" name="Line 16"/>
            <p:cNvSpPr>
              <a:spLocks noChangeShapeType="1"/>
            </p:cNvSpPr>
            <p:nvPr/>
          </p:nvSpPr>
          <p:spPr bwMode="auto">
            <a:xfrm>
              <a:off x="2688" y="2598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8927" name="Text Box 17"/>
            <p:cNvSpPr txBox="1">
              <a:spLocks noChangeArrowheads="1"/>
            </p:cNvSpPr>
            <p:nvPr/>
          </p:nvSpPr>
          <p:spPr bwMode="auto">
            <a:xfrm>
              <a:off x="3504" y="3317"/>
              <a:ext cx="17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pt-BR" b="0">
                  <a:latin typeface="Times New Roman" pitchFamily="18" charset="0"/>
                </a:rPr>
                <a:t>Fonte:Pereira, 1995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60000"/>
              </a:lnSpc>
              <a:buClr>
                <a:srgbClr val="FF6600"/>
              </a:buClr>
              <a:buSzTx/>
              <a:buFont typeface="Wingdings" pitchFamily="2" charset="2"/>
              <a:buChar char="Ø"/>
              <a:defRPr/>
            </a:pPr>
            <a:r>
              <a:rPr lang="pt-BR" sz="2400" b="1" u="sng" dirty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Estudos Descritivos</a:t>
            </a:r>
            <a:endParaRPr lang="pt-BR" sz="2400" dirty="0">
              <a:solidFill>
                <a:srgbClr val="CC6600"/>
              </a:solidFill>
            </a:endParaRPr>
          </a:p>
          <a:p>
            <a:pPr lvl="1" eaLnBrk="1" hangingPunct="1">
              <a:lnSpc>
                <a:spcPct val="160000"/>
              </a:lnSpc>
              <a:buClr>
                <a:srgbClr val="FF6600"/>
              </a:buClr>
              <a:buSzTx/>
              <a:buFont typeface="Wingdings" pitchFamily="2" charset="2"/>
              <a:buNone/>
              <a:defRPr/>
            </a:pPr>
            <a:r>
              <a:rPr lang="pt-BR" sz="2200" dirty="0"/>
              <a:t>   informam sobre a distribuição de um evento na população, em termos quantitativos: Incidência ou Prevalência</a:t>
            </a:r>
          </a:p>
          <a:p>
            <a:pPr eaLnBrk="1" hangingPunct="1">
              <a:lnSpc>
                <a:spcPct val="160000"/>
              </a:lnSpc>
              <a:buClr>
                <a:srgbClr val="FF6600"/>
              </a:buClr>
              <a:buSzTx/>
              <a:buFont typeface="Wingdings" pitchFamily="2" charset="2"/>
              <a:buChar char="Ø"/>
              <a:defRPr/>
            </a:pPr>
            <a:r>
              <a:rPr lang="pt-BR" sz="2400" b="1" u="sng" dirty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Estudos Analíticos</a:t>
            </a:r>
            <a:endParaRPr lang="pt-BR" sz="2400" dirty="0">
              <a:solidFill>
                <a:srgbClr val="CC6600"/>
              </a:solidFill>
            </a:endParaRPr>
          </a:p>
          <a:p>
            <a:pPr lvl="1" eaLnBrk="1" hangingPunct="1">
              <a:lnSpc>
                <a:spcPct val="160000"/>
              </a:lnSpc>
              <a:buFont typeface="Wingdings" pitchFamily="2" charset="2"/>
              <a:buNone/>
              <a:defRPr/>
            </a:pPr>
            <a:r>
              <a:rPr lang="pt-BR" sz="2200" dirty="0"/>
              <a:t>   estudos comparativos que trabalham com “hipóteses” - estudos de causa e efeito, exposição e doença</a:t>
            </a: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>
          <a:xfrm>
            <a:off x="1706563" y="277813"/>
            <a:ext cx="6034087" cy="1143000"/>
          </a:xfrm>
        </p:spPr>
        <p:txBody>
          <a:bodyPr/>
          <a:lstStyle/>
          <a:p>
            <a:pPr eaLnBrk="1" hangingPunct="1"/>
            <a:r>
              <a:rPr lang="pt-BR" sz="3800" b="1">
                <a:latin typeface="Arial" charset="0"/>
              </a:rPr>
              <a:t>Descrição x Comparação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2800" i="1">
                <a:solidFill>
                  <a:srgbClr val="003300"/>
                </a:solidFill>
                <a:latin typeface="Arial Black" pitchFamily="34" charset="0"/>
              </a:rPr>
              <a:t>Delineamento de pesquisas epidemiológicas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341438"/>
            <a:ext cx="7772400" cy="5111750"/>
          </a:xfrm>
        </p:spPr>
        <p:txBody>
          <a:bodyPr/>
          <a:lstStyle/>
          <a:p>
            <a:pPr marL="0" indent="0" eaLnBrk="1" hangingPunct="1">
              <a:lnSpc>
                <a:spcPct val="170000"/>
              </a:lnSpc>
              <a:buFont typeface="Wingdings" pitchFamily="2" charset="2"/>
              <a:buNone/>
              <a:defRPr/>
            </a:pPr>
            <a:r>
              <a:rPr lang="pt-BR" sz="3200" b="1" u="sng">
                <a:effectLst>
                  <a:outerShdw blurRad="38100" dist="38100" dir="2700000" algn="tl">
                    <a:srgbClr val="FFFFFF"/>
                  </a:outerShdw>
                </a:effectLst>
              </a:rPr>
              <a:t>Estudos Experimentais </a:t>
            </a:r>
            <a:r>
              <a:rPr lang="pt-BR" sz="3200"/>
              <a:t>	</a:t>
            </a:r>
          </a:p>
          <a:p>
            <a:pPr marL="0" indent="0" eaLnBrk="1" hangingPunct="1">
              <a:lnSpc>
                <a:spcPct val="170000"/>
              </a:lnSpc>
              <a:buClr>
                <a:srgbClr val="FF6600"/>
              </a:buClr>
              <a:buSzPct val="75000"/>
              <a:buFont typeface="Wingdings" pitchFamily="2" charset="2"/>
              <a:buChar char="Ø"/>
              <a:defRPr/>
            </a:pPr>
            <a:r>
              <a:rPr lang="pt-BR"/>
              <a:t>ensaios clínicos randomizados </a:t>
            </a:r>
            <a:r>
              <a:rPr lang="pt-BR" sz="1400"/>
              <a:t>(estudo de nova 			terapia ou prevenção)</a:t>
            </a:r>
          </a:p>
          <a:p>
            <a:pPr marL="0" indent="0" eaLnBrk="1" hangingPunct="1">
              <a:lnSpc>
                <a:spcPct val="170000"/>
              </a:lnSpc>
              <a:buClr>
                <a:srgbClr val="FF6600"/>
              </a:buClr>
              <a:buSzPct val="75000"/>
              <a:buFont typeface="Wingdings" pitchFamily="2" charset="2"/>
              <a:buChar char="Ø"/>
              <a:defRPr/>
            </a:pPr>
            <a:r>
              <a:rPr lang="pt-BR"/>
              <a:t>ensaios de campo </a:t>
            </a:r>
            <a:r>
              <a:rPr lang="pt-BR" sz="1400"/>
              <a:t>(livres da doença, mas sob risco de contraí-la)</a:t>
            </a:r>
          </a:p>
          <a:p>
            <a:pPr marL="0" indent="0" eaLnBrk="1" hangingPunct="1">
              <a:lnSpc>
                <a:spcPct val="170000"/>
              </a:lnSpc>
              <a:buClr>
                <a:srgbClr val="FF6600"/>
              </a:buClr>
              <a:buSzPct val="75000"/>
              <a:buFont typeface="Wingdings" pitchFamily="2" charset="2"/>
              <a:buChar char="Ø"/>
              <a:defRPr/>
            </a:pPr>
            <a:r>
              <a:rPr lang="pt-BR"/>
              <a:t>ensaio comunitário </a:t>
            </a:r>
            <a:r>
              <a:rPr lang="pt-BR" sz="1400"/>
              <a:t>(os grupos de intervenção são comunidades)</a:t>
            </a:r>
          </a:p>
          <a:p>
            <a:pPr marL="0" indent="0" eaLnBrk="1" hangingPunct="1">
              <a:lnSpc>
                <a:spcPct val="170000"/>
              </a:lnSpc>
              <a:buClr>
                <a:srgbClr val="FF6600"/>
              </a:buClr>
              <a:buSzPct val="75000"/>
              <a:buFont typeface="Wingdings" pitchFamily="2" charset="2"/>
              <a:buChar char="Ø"/>
              <a:defRPr/>
            </a:pPr>
            <a:r>
              <a:rPr lang="pt-BR"/>
              <a:t>screening </a:t>
            </a:r>
            <a:r>
              <a:rPr lang="pt-BR" sz="1400"/>
              <a:t>(semelhantes a caso-controle)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2400" i="1">
                <a:solidFill>
                  <a:srgbClr val="003300"/>
                </a:solidFill>
                <a:latin typeface="Arial Black" pitchFamily="34" charset="0"/>
              </a:rPr>
              <a:t>Delineamento de pesquisas epidemiológicas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pt-BR" sz="2400" u="sng">
                <a:effectLst>
                  <a:outerShdw blurRad="38100" dist="38100" dir="2700000" algn="tl">
                    <a:srgbClr val="FFFFFF"/>
                  </a:outerShdw>
                </a:effectLst>
              </a:rPr>
              <a:t>Desenho dos estudos clínicos randomizados:</a:t>
            </a:r>
          </a:p>
          <a:p>
            <a:pPr eaLnBrk="1" hangingPunct="1">
              <a:defRPr/>
            </a:pPr>
            <a:endParaRPr lang="pt-BR"/>
          </a:p>
          <a:p>
            <a:pPr eaLnBrk="1" hangingPunct="1">
              <a:defRPr/>
            </a:pPr>
            <a:endParaRPr lang="pt-BR"/>
          </a:p>
        </p:txBody>
      </p:sp>
      <p:sp>
        <p:nvSpPr>
          <p:cNvPr id="43012" name="Text Box 25"/>
          <p:cNvSpPr txBox="1">
            <a:spLocks noChangeArrowheads="1"/>
          </p:cNvSpPr>
          <p:nvPr/>
        </p:nvSpPr>
        <p:spPr bwMode="auto">
          <a:xfrm>
            <a:off x="990600" y="3733800"/>
            <a:ext cx="2286000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pt-BR" sz="2400"/>
              <a:t>Participantes</a:t>
            </a:r>
          </a:p>
        </p:txBody>
      </p:sp>
      <p:sp>
        <p:nvSpPr>
          <p:cNvPr id="43013" name="Text Box 27"/>
          <p:cNvSpPr txBox="1">
            <a:spLocks noChangeArrowheads="1"/>
          </p:cNvSpPr>
          <p:nvPr/>
        </p:nvSpPr>
        <p:spPr bwMode="auto">
          <a:xfrm>
            <a:off x="4419600" y="2895600"/>
            <a:ext cx="2286000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pt-BR" sz="2400"/>
              <a:t>Expostos</a:t>
            </a:r>
          </a:p>
        </p:txBody>
      </p:sp>
      <p:sp>
        <p:nvSpPr>
          <p:cNvPr id="43014" name="Text Box 28"/>
          <p:cNvSpPr txBox="1">
            <a:spLocks noChangeArrowheads="1"/>
          </p:cNvSpPr>
          <p:nvPr/>
        </p:nvSpPr>
        <p:spPr bwMode="auto">
          <a:xfrm>
            <a:off x="4419600" y="4572000"/>
            <a:ext cx="2362200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pt-BR" sz="2400"/>
              <a:t>Não-expostos</a:t>
            </a:r>
            <a:endParaRPr lang="pt-BR" sz="2400" b="0">
              <a:latin typeface="Times New Roman" pitchFamily="18" charset="0"/>
            </a:endParaRPr>
          </a:p>
        </p:txBody>
      </p:sp>
      <p:sp>
        <p:nvSpPr>
          <p:cNvPr id="43015" name="Line 29"/>
          <p:cNvSpPr>
            <a:spLocks noChangeShapeType="1"/>
          </p:cNvSpPr>
          <p:nvPr/>
        </p:nvSpPr>
        <p:spPr bwMode="auto">
          <a:xfrm>
            <a:off x="3276600" y="3962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3016" name="Line 30"/>
          <p:cNvSpPr>
            <a:spLocks noChangeShapeType="1"/>
          </p:cNvSpPr>
          <p:nvPr/>
        </p:nvSpPr>
        <p:spPr bwMode="auto">
          <a:xfrm>
            <a:off x="3962400" y="31242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3017" name="Line 31"/>
          <p:cNvSpPr>
            <a:spLocks noChangeShapeType="1"/>
          </p:cNvSpPr>
          <p:nvPr/>
        </p:nvSpPr>
        <p:spPr bwMode="auto">
          <a:xfrm>
            <a:off x="3962400" y="3124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3018" name="Line 32"/>
          <p:cNvSpPr>
            <a:spLocks noChangeShapeType="1"/>
          </p:cNvSpPr>
          <p:nvPr/>
        </p:nvSpPr>
        <p:spPr bwMode="auto">
          <a:xfrm>
            <a:off x="3962400" y="4876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3019" name="Text Box 33"/>
          <p:cNvSpPr txBox="1">
            <a:spLocks noChangeArrowheads="1"/>
          </p:cNvSpPr>
          <p:nvPr/>
        </p:nvSpPr>
        <p:spPr bwMode="auto">
          <a:xfrm>
            <a:off x="3352800" y="5562600"/>
            <a:ext cx="21336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pt-BR"/>
              <a:t>Grupos por randomização</a:t>
            </a:r>
            <a:endParaRPr lang="pt-BR" sz="24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200">
                <a:latin typeface="Arial Black" pitchFamily="34" charset="0"/>
              </a:rPr>
              <a:t>Estudos experimentais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/>
              <a:t>Análise dos dados</a:t>
            </a:r>
          </a:p>
          <a:p>
            <a:pPr eaLnBrk="1" hangingPunct="1">
              <a:lnSpc>
                <a:spcPct val="160000"/>
              </a:lnSpc>
              <a:buClr>
                <a:srgbClr val="FFCC00"/>
              </a:buClr>
              <a:buFont typeface="Wingdings" pitchFamily="2" charset="2"/>
              <a:buChar char="Ø"/>
            </a:pPr>
            <a:r>
              <a:rPr lang="pt-BR" sz="2400"/>
              <a:t>Risco Relativo</a:t>
            </a:r>
          </a:p>
          <a:p>
            <a:pPr eaLnBrk="1" hangingPunct="1">
              <a:lnSpc>
                <a:spcPct val="160000"/>
              </a:lnSpc>
              <a:buClr>
                <a:srgbClr val="FFCC00"/>
              </a:buClr>
              <a:buFont typeface="Wingdings" pitchFamily="2" charset="2"/>
              <a:buChar char="Ø"/>
            </a:pPr>
            <a:r>
              <a:rPr lang="pt-BR" sz="2400"/>
              <a:t>Redução absoluta de risco</a:t>
            </a:r>
          </a:p>
          <a:p>
            <a:pPr eaLnBrk="1" hangingPunct="1">
              <a:lnSpc>
                <a:spcPct val="160000"/>
              </a:lnSpc>
              <a:buClr>
                <a:srgbClr val="FFCC00"/>
              </a:buClr>
              <a:buFont typeface="Wingdings" pitchFamily="2" charset="2"/>
              <a:buChar char="Ø"/>
            </a:pPr>
            <a:r>
              <a:rPr lang="pt-BR" sz="2400"/>
              <a:t>Redução relativa de risco</a:t>
            </a:r>
          </a:p>
          <a:p>
            <a:pPr eaLnBrk="1" hangingPunct="1">
              <a:lnSpc>
                <a:spcPct val="160000"/>
              </a:lnSpc>
              <a:buClr>
                <a:srgbClr val="FFCC00"/>
              </a:buClr>
              <a:buFont typeface="Wingdings" pitchFamily="2" charset="2"/>
              <a:buChar char="Ø"/>
            </a:pPr>
            <a:r>
              <a:rPr lang="pt-BR" sz="2400"/>
              <a:t>Testes de hipóteses</a:t>
            </a:r>
            <a:r>
              <a:rPr lang="pt-BR"/>
              <a:t> </a:t>
            </a:r>
            <a:r>
              <a:rPr lang="pt-BR" sz="2000"/>
              <a:t>(qui-quadrado)</a:t>
            </a:r>
          </a:p>
          <a:p>
            <a:pPr eaLnBrk="1" hangingPunct="1">
              <a:lnSpc>
                <a:spcPct val="160000"/>
              </a:lnSpc>
              <a:buClr>
                <a:srgbClr val="FFCC00"/>
              </a:buClr>
              <a:buFont typeface="Wingdings" pitchFamily="2" charset="2"/>
              <a:buChar char="Ø"/>
            </a:pPr>
            <a:r>
              <a:rPr lang="pt-BR" sz="2400"/>
              <a:t>Número necessário para tratar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2400" i="1">
                <a:solidFill>
                  <a:srgbClr val="003300"/>
                </a:solidFill>
                <a:latin typeface="Arial Black" pitchFamily="34" charset="0"/>
              </a:rPr>
              <a:t>Delineamento de pesquisas epidemiológicas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pt-BR" sz="1800" b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Ensaio clínico randomizado: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pt-BR" sz="1800" b="1" dirty="0"/>
              <a:t>eficácia de vacina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pt-BR" sz="1400" dirty="0"/>
              <a:t>_______________________________________________________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1800" b="1" dirty="0"/>
              <a:t>Grupos                  Casos de Doenças</a:t>
            </a:r>
            <a:endParaRPr lang="pt-BR" sz="1800" b="1" u="sng" dirty="0"/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1800" b="1" dirty="0"/>
              <a:t> 		                  Sim 		Não       Total	 Taxa 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1800" b="1" dirty="0"/>
              <a:t>							  Incidência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1800" b="1" dirty="0"/>
              <a:t>Vacinados                </a:t>
            </a:r>
            <a:r>
              <a:rPr lang="pt-BR" sz="1800" dirty="0"/>
              <a:t>20		 980	 1.000	      2	</a:t>
            </a:r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1800" b="1" dirty="0"/>
              <a:t>Não-vacinados       </a:t>
            </a:r>
            <a:r>
              <a:rPr lang="pt-BR" sz="1800" dirty="0"/>
              <a:t>100		 900	 1.000	     10</a:t>
            </a:r>
            <a:endParaRPr lang="pt-BR" sz="1800" b="1" dirty="0"/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endParaRPr lang="pt-BR" sz="1800" b="1" dirty="0"/>
          </a:p>
          <a:p>
            <a:pPr eaLnBrk="1" hangingPunct="1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1800" b="1" dirty="0"/>
              <a:t>Total	</a:t>
            </a:r>
            <a:r>
              <a:rPr lang="pt-BR" sz="1800" dirty="0"/>
              <a:t>	       120	            1.880      2.000             6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1800" dirty="0"/>
              <a:t>______________________________________________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1800" dirty="0">
                <a:latin typeface="Arial Narrow" pitchFamily="34" charset="0"/>
              </a:rPr>
              <a:t>RR= 2/10=0,2  (IC95%: 0,12 – </a:t>
            </a:r>
            <a:r>
              <a:rPr lang="pt-BR" sz="1800" b="1" dirty="0">
                <a:solidFill>
                  <a:srgbClr val="FF0000"/>
                </a:solidFill>
                <a:latin typeface="Arial Narrow" pitchFamily="34" charset="0"/>
              </a:rPr>
              <a:t>0,32</a:t>
            </a:r>
            <a:r>
              <a:rPr lang="pt-BR" sz="1800" dirty="0">
                <a:latin typeface="Arial Narrow" pitchFamily="34" charset="0"/>
              </a:rPr>
              <a:t>)                       </a:t>
            </a:r>
            <a:r>
              <a:rPr lang="pt-BR" sz="1200" dirty="0" err="1">
                <a:latin typeface="Arial Narrow" pitchFamily="34" charset="0"/>
              </a:rPr>
              <a:t>Fonte:Pereira</a:t>
            </a:r>
            <a:r>
              <a:rPr lang="pt-BR" sz="1200" dirty="0">
                <a:latin typeface="Arial Narrow" pitchFamily="34" charset="0"/>
              </a:rPr>
              <a:t>, 1995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BR" sz="1800" dirty="0" err="1">
                <a:latin typeface="Arial Narrow" pitchFamily="34" charset="0"/>
              </a:rPr>
              <a:t>Eficàcia</a:t>
            </a:r>
            <a:r>
              <a:rPr lang="pt-BR" sz="1800" dirty="0">
                <a:latin typeface="Arial Narrow" pitchFamily="34" charset="0"/>
              </a:rPr>
              <a:t> (proteção) = 1 – RR = 0,8 (80%)</a:t>
            </a:r>
            <a:endParaRPr lang="pt-BR" dirty="0"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Propriedades de testes diagnósticos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33750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1027"/>
          <p:cNvSpPr>
            <a:spLocks noChangeArrowheads="1"/>
          </p:cNvSpPr>
          <p:nvPr/>
        </p:nvSpPr>
        <p:spPr bwMode="auto">
          <a:xfrm>
            <a:off x="2209800" y="1676400"/>
            <a:ext cx="4495800" cy="34290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268" name="Line 1028"/>
          <p:cNvSpPr>
            <a:spLocks noChangeShapeType="1"/>
          </p:cNvSpPr>
          <p:nvPr/>
        </p:nvSpPr>
        <p:spPr bwMode="auto">
          <a:xfrm>
            <a:off x="2174875" y="2244725"/>
            <a:ext cx="449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269" name="Line 1029"/>
          <p:cNvSpPr>
            <a:spLocks noChangeShapeType="1"/>
          </p:cNvSpPr>
          <p:nvPr/>
        </p:nvSpPr>
        <p:spPr bwMode="auto">
          <a:xfrm>
            <a:off x="2174875" y="4454525"/>
            <a:ext cx="44958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270" name="Line 1030"/>
          <p:cNvSpPr>
            <a:spLocks noChangeShapeType="1"/>
          </p:cNvSpPr>
          <p:nvPr/>
        </p:nvSpPr>
        <p:spPr bwMode="auto">
          <a:xfrm>
            <a:off x="2860675" y="1711325"/>
            <a:ext cx="0" cy="3429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271" name="Line 1031"/>
          <p:cNvSpPr>
            <a:spLocks noChangeShapeType="1"/>
          </p:cNvSpPr>
          <p:nvPr/>
        </p:nvSpPr>
        <p:spPr bwMode="auto">
          <a:xfrm>
            <a:off x="2174875" y="3387725"/>
            <a:ext cx="449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272" name="Line 1032"/>
          <p:cNvSpPr>
            <a:spLocks noChangeShapeType="1"/>
          </p:cNvSpPr>
          <p:nvPr/>
        </p:nvSpPr>
        <p:spPr bwMode="auto">
          <a:xfrm>
            <a:off x="4537075" y="1711325"/>
            <a:ext cx="0" cy="3429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273" name="Text Box 1033"/>
          <p:cNvSpPr txBox="1">
            <a:spLocks noChangeArrowheads="1"/>
          </p:cNvSpPr>
          <p:nvPr/>
        </p:nvSpPr>
        <p:spPr bwMode="auto">
          <a:xfrm>
            <a:off x="3378200" y="1654175"/>
            <a:ext cx="415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200" b="1"/>
              <a:t>+</a:t>
            </a:r>
            <a:endParaRPr lang="pt-BR"/>
          </a:p>
        </p:txBody>
      </p:sp>
      <p:sp>
        <p:nvSpPr>
          <p:cNvPr id="11274" name="Text Box 1034"/>
          <p:cNvSpPr txBox="1">
            <a:spLocks noChangeArrowheads="1"/>
          </p:cNvSpPr>
          <p:nvPr/>
        </p:nvSpPr>
        <p:spPr bwMode="auto">
          <a:xfrm>
            <a:off x="5340350" y="1665288"/>
            <a:ext cx="319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200" b="1"/>
              <a:t>-</a:t>
            </a:r>
            <a:endParaRPr lang="pt-BR"/>
          </a:p>
        </p:txBody>
      </p:sp>
      <p:sp>
        <p:nvSpPr>
          <p:cNvPr id="11275" name="Text Box 1035"/>
          <p:cNvSpPr txBox="1">
            <a:spLocks noChangeArrowheads="1"/>
          </p:cNvSpPr>
          <p:nvPr/>
        </p:nvSpPr>
        <p:spPr bwMode="auto">
          <a:xfrm>
            <a:off x="2819400" y="914400"/>
            <a:ext cx="3217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/>
              <a:t>DOENÇA/INFECÇÃO</a:t>
            </a:r>
          </a:p>
        </p:txBody>
      </p:sp>
      <p:sp>
        <p:nvSpPr>
          <p:cNvPr id="11276" name="Text Box 1036"/>
          <p:cNvSpPr txBox="1">
            <a:spLocks noChangeArrowheads="1"/>
          </p:cNvSpPr>
          <p:nvPr/>
        </p:nvSpPr>
        <p:spPr bwMode="auto">
          <a:xfrm>
            <a:off x="457200" y="2778125"/>
            <a:ext cx="14890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t-BR" b="1"/>
              <a:t>Resultado</a:t>
            </a:r>
          </a:p>
          <a:p>
            <a:pPr algn="ctr"/>
            <a:r>
              <a:rPr lang="pt-BR" b="1"/>
              <a:t>do</a:t>
            </a:r>
          </a:p>
          <a:p>
            <a:pPr algn="ctr"/>
            <a:r>
              <a:rPr lang="pt-BR" b="1"/>
              <a:t>Teste</a:t>
            </a:r>
          </a:p>
        </p:txBody>
      </p:sp>
      <p:sp>
        <p:nvSpPr>
          <p:cNvPr id="11277" name="Text Box 1037"/>
          <p:cNvSpPr txBox="1">
            <a:spLocks noChangeArrowheads="1"/>
          </p:cNvSpPr>
          <p:nvPr/>
        </p:nvSpPr>
        <p:spPr bwMode="auto">
          <a:xfrm>
            <a:off x="2327275" y="2503488"/>
            <a:ext cx="415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200" b="1"/>
              <a:t>+</a:t>
            </a:r>
            <a:endParaRPr lang="pt-BR"/>
          </a:p>
        </p:txBody>
      </p:sp>
      <p:sp>
        <p:nvSpPr>
          <p:cNvPr id="11278" name="Text Box 1038"/>
          <p:cNvSpPr txBox="1">
            <a:spLocks noChangeArrowheads="1"/>
          </p:cNvSpPr>
          <p:nvPr/>
        </p:nvSpPr>
        <p:spPr bwMode="auto">
          <a:xfrm>
            <a:off x="2403475" y="3646488"/>
            <a:ext cx="319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200" b="1"/>
              <a:t>-</a:t>
            </a:r>
            <a:endParaRPr lang="pt-BR"/>
          </a:p>
        </p:txBody>
      </p:sp>
      <p:sp>
        <p:nvSpPr>
          <p:cNvPr id="11279" name="Text Box 1039"/>
          <p:cNvSpPr txBox="1">
            <a:spLocks noChangeArrowheads="1"/>
          </p:cNvSpPr>
          <p:nvPr/>
        </p:nvSpPr>
        <p:spPr bwMode="auto">
          <a:xfrm>
            <a:off x="3219450" y="2493963"/>
            <a:ext cx="793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VP</a:t>
            </a:r>
            <a:endParaRPr lang="pt-BR"/>
          </a:p>
        </p:txBody>
      </p:sp>
      <p:sp>
        <p:nvSpPr>
          <p:cNvPr id="11280" name="Text Box 1040"/>
          <p:cNvSpPr txBox="1">
            <a:spLocks noChangeArrowheads="1"/>
          </p:cNvSpPr>
          <p:nvPr/>
        </p:nvSpPr>
        <p:spPr bwMode="auto">
          <a:xfrm>
            <a:off x="5114925" y="2517775"/>
            <a:ext cx="742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>
                <a:solidFill>
                  <a:srgbClr val="FF3300"/>
                </a:solidFill>
              </a:rPr>
              <a:t>FP</a:t>
            </a:r>
            <a:endParaRPr lang="pt-BR"/>
          </a:p>
        </p:txBody>
      </p:sp>
      <p:sp>
        <p:nvSpPr>
          <p:cNvPr id="11281" name="Rectangle 1041"/>
          <p:cNvSpPr>
            <a:spLocks noChangeArrowheads="1"/>
          </p:cNvSpPr>
          <p:nvPr/>
        </p:nvSpPr>
        <p:spPr bwMode="auto">
          <a:xfrm>
            <a:off x="6670675" y="2244725"/>
            <a:ext cx="1752600" cy="11430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282" name="Rectangle 1042"/>
          <p:cNvSpPr>
            <a:spLocks noChangeArrowheads="1"/>
          </p:cNvSpPr>
          <p:nvPr/>
        </p:nvSpPr>
        <p:spPr bwMode="auto">
          <a:xfrm>
            <a:off x="6670675" y="3387725"/>
            <a:ext cx="1752600" cy="10668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1283" name="Text Box 1043"/>
          <p:cNvSpPr txBox="1">
            <a:spLocks noChangeArrowheads="1"/>
          </p:cNvSpPr>
          <p:nvPr/>
        </p:nvSpPr>
        <p:spPr bwMode="auto">
          <a:xfrm>
            <a:off x="3241675" y="3584575"/>
            <a:ext cx="793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>
                <a:solidFill>
                  <a:srgbClr val="FF3300"/>
                </a:solidFill>
              </a:rPr>
              <a:t>FN</a:t>
            </a:r>
            <a:endParaRPr lang="pt-BR">
              <a:solidFill>
                <a:srgbClr val="FF3300"/>
              </a:solidFill>
            </a:endParaRPr>
          </a:p>
        </p:txBody>
      </p:sp>
      <p:sp>
        <p:nvSpPr>
          <p:cNvPr id="11284" name="Text Box 1044"/>
          <p:cNvSpPr txBox="1">
            <a:spLocks noChangeArrowheads="1"/>
          </p:cNvSpPr>
          <p:nvPr/>
        </p:nvSpPr>
        <p:spPr bwMode="auto">
          <a:xfrm>
            <a:off x="5149850" y="3581400"/>
            <a:ext cx="844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VN</a:t>
            </a:r>
            <a:endParaRPr lang="pt-BR"/>
          </a:p>
        </p:txBody>
      </p:sp>
      <p:sp>
        <p:nvSpPr>
          <p:cNvPr id="11285" name="Text Box 1045"/>
          <p:cNvSpPr txBox="1">
            <a:spLocks noChangeArrowheads="1"/>
          </p:cNvSpPr>
          <p:nvPr/>
        </p:nvSpPr>
        <p:spPr bwMode="auto">
          <a:xfrm>
            <a:off x="2895600" y="4464050"/>
            <a:ext cx="1104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A+</a:t>
            </a:r>
            <a:r>
              <a:rPr lang="pt-BR" sz="3600" b="1">
                <a:solidFill>
                  <a:srgbClr val="FF3300"/>
                </a:solidFill>
              </a:rPr>
              <a:t>C</a:t>
            </a:r>
            <a:endParaRPr lang="pt-BR"/>
          </a:p>
        </p:txBody>
      </p:sp>
      <p:sp>
        <p:nvSpPr>
          <p:cNvPr id="11286" name="Text Box 1046"/>
          <p:cNvSpPr txBox="1">
            <a:spLocks noChangeArrowheads="1"/>
          </p:cNvSpPr>
          <p:nvPr/>
        </p:nvSpPr>
        <p:spPr bwMode="auto">
          <a:xfrm>
            <a:off x="4660900" y="4495800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B+D</a:t>
            </a:r>
            <a:endParaRPr lang="pt-BR"/>
          </a:p>
        </p:txBody>
      </p:sp>
      <p:sp>
        <p:nvSpPr>
          <p:cNvPr id="11287" name="Text Box 1047"/>
          <p:cNvSpPr txBox="1">
            <a:spLocks noChangeArrowheads="1"/>
          </p:cNvSpPr>
          <p:nvPr/>
        </p:nvSpPr>
        <p:spPr bwMode="auto">
          <a:xfrm>
            <a:off x="6718300" y="2482850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A+</a:t>
            </a:r>
            <a:r>
              <a:rPr lang="pt-BR" sz="3600" b="1">
                <a:solidFill>
                  <a:srgbClr val="FF3300"/>
                </a:solidFill>
              </a:rPr>
              <a:t>B</a:t>
            </a:r>
            <a:endParaRPr lang="pt-BR"/>
          </a:p>
        </p:txBody>
      </p:sp>
      <p:sp>
        <p:nvSpPr>
          <p:cNvPr id="11288" name="Text Box 1048"/>
          <p:cNvSpPr txBox="1">
            <a:spLocks noChangeArrowheads="1"/>
          </p:cNvSpPr>
          <p:nvPr/>
        </p:nvSpPr>
        <p:spPr bwMode="auto">
          <a:xfrm>
            <a:off x="6718300" y="3581400"/>
            <a:ext cx="1104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C+</a:t>
            </a:r>
            <a:r>
              <a:rPr lang="pt-BR" sz="3600" b="1">
                <a:solidFill>
                  <a:srgbClr val="FF3300"/>
                </a:solidFill>
              </a:rPr>
              <a:t>D</a:t>
            </a:r>
            <a:endParaRPr lang="pt-BR"/>
          </a:p>
        </p:txBody>
      </p:sp>
      <p:sp>
        <p:nvSpPr>
          <p:cNvPr id="11301" name="Text Box 1061"/>
          <p:cNvSpPr txBox="1">
            <a:spLocks noChangeArrowheads="1"/>
          </p:cNvSpPr>
          <p:nvPr/>
        </p:nvSpPr>
        <p:spPr bwMode="auto">
          <a:xfrm>
            <a:off x="6781800" y="1752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/>
              <a:t>TOTAL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42789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Propriedades de testes diagnósticos</a:t>
            </a:r>
            <a:endParaRPr lang="pt-BR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362200"/>
            <a:ext cx="4953000" cy="1676400"/>
          </a:xfrm>
        </p:spPr>
        <p:txBody>
          <a:bodyPr/>
          <a:lstStyle/>
          <a:p>
            <a:endParaRPr lang="pt-BR" sz="2400" b="1">
              <a:latin typeface="Comic Sans MS" pitchFamily="66" charset="0"/>
            </a:endParaRPr>
          </a:p>
          <a:p>
            <a:pPr>
              <a:lnSpc>
                <a:spcPct val="120000"/>
              </a:lnSpc>
            </a:pPr>
            <a:endParaRPr lang="pt-BR" sz="2000" b="1">
              <a:latin typeface="Comic Sans MS" pitchFamily="66" charset="0"/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195239" y="3789040"/>
            <a:ext cx="7467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pt-BR" b="1" dirty="0">
                <a:latin typeface="Comic Sans MS" pitchFamily="66" charset="0"/>
              </a:rPr>
              <a:t>Padrão-ouro</a:t>
            </a:r>
            <a:r>
              <a:rPr lang="pt-BR" dirty="0">
                <a:latin typeface="Comic Sans MS" pitchFamily="66" charset="0"/>
              </a:rPr>
              <a:t>: indicador fiel da verdade (teste padrão - “</a:t>
            </a:r>
            <a:r>
              <a:rPr lang="pt-BR" dirty="0" err="1">
                <a:latin typeface="Comic Sans MS" pitchFamily="66" charset="0"/>
              </a:rPr>
              <a:t>gold</a:t>
            </a:r>
            <a:r>
              <a:rPr lang="pt-BR" dirty="0">
                <a:latin typeface="Comic Sans MS" pitchFamily="66" charset="0"/>
              </a:rPr>
              <a:t> standard”)</a:t>
            </a:r>
          </a:p>
          <a:p>
            <a:pPr>
              <a:spcBef>
                <a:spcPct val="50000"/>
              </a:spcBef>
            </a:pPr>
            <a:endParaRPr lang="pt-BR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pt-BR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pt-BR" dirty="0">
                <a:latin typeface="Comic Sans MS" pitchFamily="66" charset="0"/>
              </a:rPr>
              <a:t>                    </a:t>
            </a:r>
          </a:p>
          <a:p>
            <a:r>
              <a:rPr lang="pt-BR" dirty="0">
                <a:solidFill>
                  <a:srgbClr val="FF0000"/>
                </a:solidFill>
                <a:latin typeface="Comic Sans MS" pitchFamily="66" charset="0"/>
              </a:rPr>
              <a:t>Validação </a:t>
            </a:r>
          </a:p>
          <a:p>
            <a:pPr>
              <a:spcBef>
                <a:spcPct val="50000"/>
              </a:spcBef>
            </a:pPr>
            <a:r>
              <a:rPr lang="pt-BR" dirty="0">
                <a:latin typeface="Comic Sans MS" pitchFamily="66" charset="0"/>
              </a:rPr>
              <a:t>                 </a:t>
            </a:r>
            <a:endParaRPr lang="pt-B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4357539" y="4322440"/>
            <a:ext cx="1143000" cy="9144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00135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Propriedades de testes diagnósticos</a:t>
            </a:r>
            <a:endParaRPr lang="pt-BR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362200"/>
            <a:ext cx="4953000" cy="1676400"/>
          </a:xfrm>
        </p:spPr>
        <p:txBody>
          <a:bodyPr/>
          <a:lstStyle/>
          <a:p>
            <a:endParaRPr lang="pt-BR" sz="2400" b="1">
              <a:latin typeface="Comic Sans MS" pitchFamily="66" charset="0"/>
            </a:endParaRPr>
          </a:p>
          <a:p>
            <a:pPr>
              <a:lnSpc>
                <a:spcPct val="120000"/>
              </a:lnSpc>
            </a:pPr>
            <a:endParaRPr lang="pt-BR" sz="2000" b="1">
              <a:latin typeface="Comic Sans MS" pitchFamily="66" charset="0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043608" y="3717032"/>
            <a:ext cx="7467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t-BR" dirty="0" err="1">
                <a:latin typeface="Comic Sans MS" pitchFamily="66" charset="0"/>
              </a:rPr>
              <a:t>Ex</a:t>
            </a:r>
            <a:r>
              <a:rPr lang="pt-BR" dirty="0">
                <a:latin typeface="Comic Sans MS" pitchFamily="66" charset="0"/>
              </a:rPr>
              <a:t>: uso de um novo teste para diagnóstico de infecção pelo 2019-nCOV</a:t>
            </a:r>
          </a:p>
          <a:p>
            <a:pPr>
              <a:lnSpc>
                <a:spcPct val="120000"/>
              </a:lnSpc>
              <a:spcBef>
                <a:spcPct val="50000"/>
              </a:spcBef>
            </a:pPr>
            <a:endParaRPr lang="pt-BR" dirty="0">
              <a:latin typeface="Comic Sans MS" pitchFamily="66" charset="0"/>
            </a:endParaRPr>
          </a:p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pt-BR" dirty="0">
                <a:latin typeface="Comic Sans MS" pitchFamily="66" charset="0"/>
              </a:rPr>
              <a:t>Padrão ouro = PCR-RT</a:t>
            </a:r>
          </a:p>
          <a:p>
            <a:pPr>
              <a:spcBef>
                <a:spcPct val="50000"/>
              </a:spcBef>
            </a:pPr>
            <a:endParaRPr lang="pt-BR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pt-BR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pt-BR" dirty="0">
                <a:latin typeface="Comic Sans MS" pitchFamily="66" charset="0"/>
              </a:rPr>
              <a:t>                      </a:t>
            </a:r>
          </a:p>
          <a:p>
            <a:pPr>
              <a:spcBef>
                <a:spcPct val="50000"/>
              </a:spcBef>
            </a:pPr>
            <a:r>
              <a:rPr lang="pt-BR" dirty="0">
                <a:latin typeface="Comic Sans MS" pitchFamily="66" charset="0"/>
              </a:rPr>
              <a:t>                      </a:t>
            </a:r>
            <a:endParaRPr lang="pt-B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3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026"/>
          <p:cNvSpPr txBox="1">
            <a:spLocks noChangeArrowheads="1"/>
          </p:cNvSpPr>
          <p:nvPr/>
        </p:nvSpPr>
        <p:spPr bwMode="auto">
          <a:xfrm>
            <a:off x="228600" y="609600"/>
            <a:ext cx="2586038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>
                <a:solidFill>
                  <a:srgbClr val="FFFF00"/>
                </a:solidFill>
              </a:rPr>
              <a:t>SENSIBILIDADE</a:t>
            </a:r>
            <a:endParaRPr lang="pt-BR">
              <a:solidFill>
                <a:srgbClr val="FFFF00"/>
              </a:solidFill>
            </a:endParaRPr>
          </a:p>
        </p:txBody>
      </p:sp>
      <p:sp>
        <p:nvSpPr>
          <p:cNvPr id="17411" name="Rectangle 1027"/>
          <p:cNvSpPr>
            <a:spLocks noChangeArrowheads="1"/>
          </p:cNvSpPr>
          <p:nvPr/>
        </p:nvSpPr>
        <p:spPr bwMode="auto">
          <a:xfrm>
            <a:off x="2209800" y="1676400"/>
            <a:ext cx="4495800" cy="34290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412" name="Line 1028"/>
          <p:cNvSpPr>
            <a:spLocks noChangeShapeType="1"/>
          </p:cNvSpPr>
          <p:nvPr/>
        </p:nvSpPr>
        <p:spPr bwMode="auto">
          <a:xfrm>
            <a:off x="2174875" y="2244725"/>
            <a:ext cx="449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413" name="Line 1029"/>
          <p:cNvSpPr>
            <a:spLocks noChangeShapeType="1"/>
          </p:cNvSpPr>
          <p:nvPr/>
        </p:nvSpPr>
        <p:spPr bwMode="auto">
          <a:xfrm>
            <a:off x="2174875" y="4454525"/>
            <a:ext cx="44958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414" name="Line 1030"/>
          <p:cNvSpPr>
            <a:spLocks noChangeShapeType="1"/>
          </p:cNvSpPr>
          <p:nvPr/>
        </p:nvSpPr>
        <p:spPr bwMode="auto">
          <a:xfrm>
            <a:off x="2860675" y="1711325"/>
            <a:ext cx="0" cy="3429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415" name="Line 1031"/>
          <p:cNvSpPr>
            <a:spLocks noChangeShapeType="1"/>
          </p:cNvSpPr>
          <p:nvPr/>
        </p:nvSpPr>
        <p:spPr bwMode="auto">
          <a:xfrm>
            <a:off x="2174875" y="3387725"/>
            <a:ext cx="449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416" name="Line 1032"/>
          <p:cNvSpPr>
            <a:spLocks noChangeShapeType="1"/>
          </p:cNvSpPr>
          <p:nvPr/>
        </p:nvSpPr>
        <p:spPr bwMode="auto">
          <a:xfrm>
            <a:off x="4537075" y="1711325"/>
            <a:ext cx="0" cy="3429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417" name="Text Box 1033"/>
          <p:cNvSpPr txBox="1">
            <a:spLocks noChangeArrowheads="1"/>
          </p:cNvSpPr>
          <p:nvPr/>
        </p:nvSpPr>
        <p:spPr bwMode="auto">
          <a:xfrm>
            <a:off x="3352800" y="1676400"/>
            <a:ext cx="415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200" b="1"/>
              <a:t>+</a:t>
            </a:r>
            <a:endParaRPr lang="pt-BR"/>
          </a:p>
        </p:txBody>
      </p:sp>
      <p:sp>
        <p:nvSpPr>
          <p:cNvPr id="17418" name="Text Box 1034"/>
          <p:cNvSpPr txBox="1">
            <a:spLocks noChangeArrowheads="1"/>
          </p:cNvSpPr>
          <p:nvPr/>
        </p:nvSpPr>
        <p:spPr bwMode="auto">
          <a:xfrm>
            <a:off x="5340350" y="1665288"/>
            <a:ext cx="319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200" b="1"/>
              <a:t>-</a:t>
            </a:r>
            <a:endParaRPr lang="pt-BR"/>
          </a:p>
        </p:txBody>
      </p:sp>
      <p:sp>
        <p:nvSpPr>
          <p:cNvPr id="17419" name="Text Box 1035"/>
          <p:cNvSpPr txBox="1">
            <a:spLocks noChangeArrowheads="1"/>
          </p:cNvSpPr>
          <p:nvPr/>
        </p:nvSpPr>
        <p:spPr bwMode="auto">
          <a:xfrm>
            <a:off x="2819400" y="990600"/>
            <a:ext cx="3421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/>
              <a:t>(DOENÇA/INFECÇÃO)</a:t>
            </a:r>
          </a:p>
        </p:txBody>
      </p:sp>
      <p:sp>
        <p:nvSpPr>
          <p:cNvPr id="17420" name="Text Box 1036"/>
          <p:cNvSpPr txBox="1">
            <a:spLocks noChangeArrowheads="1"/>
          </p:cNvSpPr>
          <p:nvPr/>
        </p:nvSpPr>
        <p:spPr bwMode="auto">
          <a:xfrm>
            <a:off x="457200" y="2778125"/>
            <a:ext cx="14890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t-BR" b="1"/>
              <a:t>Resultado</a:t>
            </a:r>
          </a:p>
          <a:p>
            <a:pPr algn="ctr"/>
            <a:r>
              <a:rPr lang="pt-BR" b="1"/>
              <a:t>do</a:t>
            </a:r>
          </a:p>
          <a:p>
            <a:pPr algn="ctr"/>
            <a:r>
              <a:rPr lang="pt-BR" b="1"/>
              <a:t>Teste</a:t>
            </a:r>
          </a:p>
        </p:txBody>
      </p:sp>
      <p:sp>
        <p:nvSpPr>
          <p:cNvPr id="17421" name="Text Box 1037"/>
          <p:cNvSpPr txBox="1">
            <a:spLocks noChangeArrowheads="1"/>
          </p:cNvSpPr>
          <p:nvPr/>
        </p:nvSpPr>
        <p:spPr bwMode="auto">
          <a:xfrm>
            <a:off x="2327275" y="2503488"/>
            <a:ext cx="415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200" b="1"/>
              <a:t>+</a:t>
            </a:r>
            <a:endParaRPr lang="pt-BR"/>
          </a:p>
        </p:txBody>
      </p:sp>
      <p:sp>
        <p:nvSpPr>
          <p:cNvPr id="17422" name="Text Box 1038"/>
          <p:cNvSpPr txBox="1">
            <a:spLocks noChangeArrowheads="1"/>
          </p:cNvSpPr>
          <p:nvPr/>
        </p:nvSpPr>
        <p:spPr bwMode="auto">
          <a:xfrm>
            <a:off x="2403475" y="3646488"/>
            <a:ext cx="319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200" b="1"/>
              <a:t>-</a:t>
            </a:r>
            <a:endParaRPr lang="pt-BR"/>
          </a:p>
        </p:txBody>
      </p:sp>
      <p:sp>
        <p:nvSpPr>
          <p:cNvPr id="17423" name="Text Box 1039"/>
          <p:cNvSpPr txBox="1">
            <a:spLocks noChangeArrowheads="1"/>
          </p:cNvSpPr>
          <p:nvPr/>
        </p:nvSpPr>
        <p:spPr bwMode="auto">
          <a:xfrm>
            <a:off x="3219450" y="2493963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A</a:t>
            </a:r>
            <a:endParaRPr lang="pt-BR"/>
          </a:p>
        </p:txBody>
      </p:sp>
      <p:sp>
        <p:nvSpPr>
          <p:cNvPr id="17424" name="Text Box 1040"/>
          <p:cNvSpPr txBox="1">
            <a:spLocks noChangeArrowheads="1"/>
          </p:cNvSpPr>
          <p:nvPr/>
        </p:nvSpPr>
        <p:spPr bwMode="auto">
          <a:xfrm>
            <a:off x="5114925" y="2517775"/>
            <a:ext cx="488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>
                <a:solidFill>
                  <a:srgbClr val="FF3300"/>
                </a:solidFill>
              </a:rPr>
              <a:t>B</a:t>
            </a:r>
            <a:endParaRPr lang="pt-BR"/>
          </a:p>
        </p:txBody>
      </p:sp>
      <p:sp>
        <p:nvSpPr>
          <p:cNvPr id="17425" name="Rectangle 1041"/>
          <p:cNvSpPr>
            <a:spLocks noChangeArrowheads="1"/>
          </p:cNvSpPr>
          <p:nvPr/>
        </p:nvSpPr>
        <p:spPr bwMode="auto">
          <a:xfrm>
            <a:off x="6670675" y="2244725"/>
            <a:ext cx="1752600" cy="11430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426" name="Rectangle 1042"/>
          <p:cNvSpPr>
            <a:spLocks noChangeArrowheads="1"/>
          </p:cNvSpPr>
          <p:nvPr/>
        </p:nvSpPr>
        <p:spPr bwMode="auto">
          <a:xfrm>
            <a:off x="6670675" y="3387725"/>
            <a:ext cx="1752600" cy="10668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7427" name="Text Box 1043"/>
          <p:cNvSpPr txBox="1">
            <a:spLocks noChangeArrowheads="1"/>
          </p:cNvSpPr>
          <p:nvPr/>
        </p:nvSpPr>
        <p:spPr bwMode="auto">
          <a:xfrm>
            <a:off x="3241675" y="3584575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>
                <a:solidFill>
                  <a:srgbClr val="FF3300"/>
                </a:solidFill>
              </a:rPr>
              <a:t>C</a:t>
            </a:r>
            <a:endParaRPr lang="pt-BR">
              <a:solidFill>
                <a:srgbClr val="FF3300"/>
              </a:solidFill>
            </a:endParaRPr>
          </a:p>
        </p:txBody>
      </p:sp>
      <p:sp>
        <p:nvSpPr>
          <p:cNvPr id="17428" name="Text Box 1044"/>
          <p:cNvSpPr txBox="1">
            <a:spLocks noChangeArrowheads="1"/>
          </p:cNvSpPr>
          <p:nvPr/>
        </p:nvSpPr>
        <p:spPr bwMode="auto">
          <a:xfrm>
            <a:off x="5149850" y="3581400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D</a:t>
            </a:r>
            <a:endParaRPr lang="pt-BR"/>
          </a:p>
        </p:txBody>
      </p:sp>
      <p:sp>
        <p:nvSpPr>
          <p:cNvPr id="17429" name="Text Box 1045"/>
          <p:cNvSpPr txBox="1">
            <a:spLocks noChangeArrowheads="1"/>
          </p:cNvSpPr>
          <p:nvPr/>
        </p:nvSpPr>
        <p:spPr bwMode="auto">
          <a:xfrm>
            <a:off x="2895600" y="4464050"/>
            <a:ext cx="1104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A+</a:t>
            </a:r>
            <a:r>
              <a:rPr lang="pt-BR" sz="3600" b="1">
                <a:solidFill>
                  <a:srgbClr val="FF3300"/>
                </a:solidFill>
              </a:rPr>
              <a:t>C</a:t>
            </a:r>
            <a:endParaRPr lang="pt-BR"/>
          </a:p>
        </p:txBody>
      </p:sp>
      <p:sp>
        <p:nvSpPr>
          <p:cNvPr id="17430" name="Text Box 1046"/>
          <p:cNvSpPr txBox="1">
            <a:spLocks noChangeArrowheads="1"/>
          </p:cNvSpPr>
          <p:nvPr/>
        </p:nvSpPr>
        <p:spPr bwMode="auto">
          <a:xfrm>
            <a:off x="4660900" y="4495800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B+D</a:t>
            </a:r>
            <a:endParaRPr lang="pt-BR"/>
          </a:p>
        </p:txBody>
      </p:sp>
      <p:sp>
        <p:nvSpPr>
          <p:cNvPr id="17431" name="Text Box 1047"/>
          <p:cNvSpPr txBox="1">
            <a:spLocks noChangeArrowheads="1"/>
          </p:cNvSpPr>
          <p:nvPr/>
        </p:nvSpPr>
        <p:spPr bwMode="auto">
          <a:xfrm>
            <a:off x="6718300" y="2482850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A+</a:t>
            </a:r>
            <a:r>
              <a:rPr lang="pt-BR" sz="3600" b="1">
                <a:solidFill>
                  <a:srgbClr val="FF3300"/>
                </a:solidFill>
              </a:rPr>
              <a:t>B</a:t>
            </a:r>
            <a:endParaRPr lang="pt-BR"/>
          </a:p>
        </p:txBody>
      </p:sp>
      <p:sp>
        <p:nvSpPr>
          <p:cNvPr id="17432" name="Text Box 1048"/>
          <p:cNvSpPr txBox="1">
            <a:spLocks noChangeArrowheads="1"/>
          </p:cNvSpPr>
          <p:nvPr/>
        </p:nvSpPr>
        <p:spPr bwMode="auto">
          <a:xfrm>
            <a:off x="6718300" y="3581400"/>
            <a:ext cx="1104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C+</a:t>
            </a:r>
            <a:r>
              <a:rPr lang="pt-BR" sz="3600" b="1">
                <a:solidFill>
                  <a:srgbClr val="FF3300"/>
                </a:solidFill>
              </a:rPr>
              <a:t>D</a:t>
            </a:r>
            <a:endParaRPr lang="pt-BR"/>
          </a:p>
        </p:txBody>
      </p:sp>
      <p:sp>
        <p:nvSpPr>
          <p:cNvPr id="17433" name="Text Box 1049"/>
          <p:cNvSpPr txBox="1">
            <a:spLocks noChangeArrowheads="1"/>
          </p:cNvSpPr>
          <p:nvPr/>
        </p:nvSpPr>
        <p:spPr bwMode="auto">
          <a:xfrm>
            <a:off x="228600" y="5867400"/>
            <a:ext cx="13668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800" b="1"/>
              <a:t>SENS =</a:t>
            </a:r>
            <a:endParaRPr lang="pt-BR" sz="3600" b="1"/>
          </a:p>
        </p:txBody>
      </p:sp>
      <p:grpSp>
        <p:nvGrpSpPr>
          <p:cNvPr id="17434" name="Group 1050"/>
          <p:cNvGrpSpPr>
            <a:grpSpLocks/>
          </p:cNvGrpSpPr>
          <p:nvPr/>
        </p:nvGrpSpPr>
        <p:grpSpPr bwMode="auto">
          <a:xfrm>
            <a:off x="1765300" y="5530850"/>
            <a:ext cx="2765425" cy="1174750"/>
            <a:chOff x="1496" y="3484"/>
            <a:chExt cx="1742" cy="740"/>
          </a:xfrm>
        </p:grpSpPr>
        <p:sp>
          <p:nvSpPr>
            <p:cNvPr id="17435" name="Text Box 1051"/>
            <p:cNvSpPr txBox="1">
              <a:spLocks noChangeArrowheads="1"/>
            </p:cNvSpPr>
            <p:nvPr/>
          </p:nvSpPr>
          <p:spPr bwMode="auto">
            <a:xfrm>
              <a:off x="1496" y="3820"/>
              <a:ext cx="69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3600" b="1"/>
                <a:t>A+</a:t>
              </a:r>
              <a:r>
                <a:rPr lang="pt-BR" sz="3600" b="1">
                  <a:solidFill>
                    <a:srgbClr val="FF3300"/>
                  </a:solidFill>
                </a:rPr>
                <a:t>C</a:t>
              </a:r>
              <a:endParaRPr lang="pt-BR"/>
            </a:p>
          </p:txBody>
        </p:sp>
        <p:sp>
          <p:nvSpPr>
            <p:cNvPr id="17436" name="Line 1052"/>
            <p:cNvSpPr>
              <a:spLocks noChangeShapeType="1"/>
            </p:cNvSpPr>
            <p:nvPr/>
          </p:nvSpPr>
          <p:spPr bwMode="auto">
            <a:xfrm>
              <a:off x="1536" y="3840"/>
              <a:ext cx="100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437" name="Text Box 1053"/>
            <p:cNvSpPr txBox="1">
              <a:spLocks noChangeArrowheads="1"/>
            </p:cNvSpPr>
            <p:nvPr/>
          </p:nvSpPr>
          <p:spPr bwMode="auto">
            <a:xfrm>
              <a:off x="1756" y="3484"/>
              <a:ext cx="32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3600" b="1"/>
                <a:t>A</a:t>
              </a:r>
              <a:endParaRPr lang="pt-BR"/>
            </a:p>
          </p:txBody>
        </p:sp>
        <p:sp>
          <p:nvSpPr>
            <p:cNvPr id="17438" name="Text Box 1054"/>
            <p:cNvSpPr txBox="1">
              <a:spLocks noChangeArrowheads="1"/>
            </p:cNvSpPr>
            <p:nvPr/>
          </p:nvSpPr>
          <p:spPr bwMode="auto">
            <a:xfrm>
              <a:off x="2405" y="3619"/>
              <a:ext cx="833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3200" b="1" dirty="0"/>
                <a:t> x 100</a:t>
              </a:r>
              <a:endParaRPr lang="pt-BR" dirty="0"/>
            </a:p>
          </p:txBody>
        </p:sp>
      </p:grp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4660900" y="5597524"/>
            <a:ext cx="4231580" cy="1108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pt-BR" b="1" u="sng" dirty="0">
                <a:latin typeface="Comic Sans MS" pitchFamily="66" charset="0"/>
              </a:rPr>
              <a:t>Sensibilidade</a:t>
            </a:r>
            <a:r>
              <a:rPr lang="pt-BR" dirty="0">
                <a:latin typeface="Comic Sans MS" pitchFamily="66" charset="0"/>
              </a:rPr>
              <a:t>: proporção dos indivíduos com a doença que têm um teste positivo para a doença</a:t>
            </a:r>
          </a:p>
          <a:p>
            <a:pPr>
              <a:spcBef>
                <a:spcPct val="50000"/>
              </a:spcBef>
            </a:pPr>
            <a:endParaRPr lang="pt-BR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pt-BR" dirty="0">
                <a:latin typeface="Comic Sans MS" pitchFamily="66" charset="0"/>
              </a:rPr>
              <a:t>                      </a:t>
            </a:r>
          </a:p>
          <a:p>
            <a:pPr>
              <a:spcBef>
                <a:spcPct val="50000"/>
              </a:spcBef>
            </a:pPr>
            <a:r>
              <a:rPr lang="pt-BR" dirty="0">
                <a:latin typeface="Comic Sans MS" pitchFamily="66" charset="0"/>
              </a:rPr>
              <a:t>                      </a:t>
            </a:r>
            <a:endParaRPr lang="pt-BR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05830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2805113" cy="4667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>
                <a:solidFill>
                  <a:srgbClr val="FFFF00"/>
                </a:solidFill>
              </a:rPr>
              <a:t>ESPECIFICIDADE</a:t>
            </a:r>
            <a:endParaRPr lang="pt-BR">
              <a:solidFill>
                <a:srgbClr val="FFFF00"/>
              </a:solidFill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209800" y="1676400"/>
            <a:ext cx="4495800" cy="34290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2174875" y="2244725"/>
            <a:ext cx="449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>
            <a:off x="2174875" y="4454525"/>
            <a:ext cx="44958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2860675" y="1711325"/>
            <a:ext cx="0" cy="3429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2174875" y="3387725"/>
            <a:ext cx="449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4537075" y="1711325"/>
            <a:ext cx="0" cy="3429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3378200" y="1654175"/>
            <a:ext cx="415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200" b="1"/>
              <a:t>+</a:t>
            </a:r>
            <a:endParaRPr lang="pt-BR"/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5340350" y="1665288"/>
            <a:ext cx="319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200" b="1"/>
              <a:t>-</a:t>
            </a:r>
            <a:endParaRPr lang="pt-BR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2819400" y="990600"/>
            <a:ext cx="3421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/>
              <a:t>(DOENÇA/INFECÇÃO)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457200" y="2778125"/>
            <a:ext cx="14890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t-BR" b="1"/>
              <a:t>Resultado</a:t>
            </a:r>
          </a:p>
          <a:p>
            <a:pPr algn="ctr"/>
            <a:r>
              <a:rPr lang="pt-BR" b="1"/>
              <a:t>do</a:t>
            </a:r>
          </a:p>
          <a:p>
            <a:pPr algn="ctr"/>
            <a:r>
              <a:rPr lang="pt-BR" b="1"/>
              <a:t>Teste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2327275" y="2503488"/>
            <a:ext cx="415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200" b="1"/>
              <a:t>+</a:t>
            </a:r>
            <a:endParaRPr lang="pt-BR"/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2403475" y="3646488"/>
            <a:ext cx="319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200" b="1"/>
              <a:t>-</a:t>
            </a:r>
            <a:endParaRPr lang="pt-BR"/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3219450" y="2493963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A</a:t>
            </a:r>
            <a:endParaRPr lang="pt-BR"/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5114925" y="2517775"/>
            <a:ext cx="488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>
                <a:solidFill>
                  <a:srgbClr val="FF3300"/>
                </a:solidFill>
              </a:rPr>
              <a:t>B</a:t>
            </a:r>
            <a:endParaRPr lang="pt-BR"/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6670675" y="2244725"/>
            <a:ext cx="1752600" cy="11430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6670675" y="3387725"/>
            <a:ext cx="1752600" cy="10668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3241675" y="3584575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>
                <a:solidFill>
                  <a:srgbClr val="FF3300"/>
                </a:solidFill>
              </a:rPr>
              <a:t>C</a:t>
            </a:r>
            <a:endParaRPr lang="pt-BR">
              <a:solidFill>
                <a:srgbClr val="FF3300"/>
              </a:solidFill>
            </a:endParaRP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5149850" y="3581400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D</a:t>
            </a:r>
            <a:endParaRPr lang="pt-BR"/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2895600" y="4464050"/>
            <a:ext cx="1104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A+</a:t>
            </a:r>
            <a:r>
              <a:rPr lang="pt-BR" sz="3600" b="1">
                <a:solidFill>
                  <a:srgbClr val="FF3300"/>
                </a:solidFill>
              </a:rPr>
              <a:t>C</a:t>
            </a:r>
            <a:endParaRPr lang="pt-BR"/>
          </a:p>
        </p:txBody>
      </p:sp>
      <p:sp>
        <p:nvSpPr>
          <p:cNvPr id="18454" name="Text Box 22"/>
          <p:cNvSpPr txBox="1">
            <a:spLocks noChangeArrowheads="1"/>
          </p:cNvSpPr>
          <p:nvPr/>
        </p:nvSpPr>
        <p:spPr bwMode="auto">
          <a:xfrm>
            <a:off x="4660900" y="4495800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B+D</a:t>
            </a:r>
            <a:endParaRPr lang="pt-BR"/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6718300" y="2482850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A+</a:t>
            </a:r>
            <a:r>
              <a:rPr lang="pt-BR" sz="3600" b="1">
                <a:solidFill>
                  <a:srgbClr val="FF3300"/>
                </a:solidFill>
              </a:rPr>
              <a:t>B</a:t>
            </a:r>
            <a:endParaRPr lang="pt-BR"/>
          </a:p>
        </p:txBody>
      </p:sp>
      <p:sp>
        <p:nvSpPr>
          <p:cNvPr id="18456" name="Text Box 24"/>
          <p:cNvSpPr txBox="1">
            <a:spLocks noChangeArrowheads="1"/>
          </p:cNvSpPr>
          <p:nvPr/>
        </p:nvSpPr>
        <p:spPr bwMode="auto">
          <a:xfrm>
            <a:off x="6718300" y="3581400"/>
            <a:ext cx="1104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C+</a:t>
            </a:r>
            <a:r>
              <a:rPr lang="pt-BR" sz="3600" b="1">
                <a:solidFill>
                  <a:srgbClr val="FF3300"/>
                </a:solidFill>
              </a:rPr>
              <a:t>D</a:t>
            </a:r>
            <a:endParaRPr lang="pt-BR"/>
          </a:p>
        </p:txBody>
      </p:sp>
      <p:grpSp>
        <p:nvGrpSpPr>
          <p:cNvPr id="18463" name="Group 31"/>
          <p:cNvGrpSpPr>
            <a:grpSpLocks/>
          </p:cNvGrpSpPr>
          <p:nvPr/>
        </p:nvGrpSpPr>
        <p:grpSpPr bwMode="auto">
          <a:xfrm>
            <a:off x="6261100" y="5454650"/>
            <a:ext cx="2765425" cy="1174750"/>
            <a:chOff x="1496" y="3484"/>
            <a:chExt cx="1742" cy="740"/>
          </a:xfrm>
        </p:grpSpPr>
        <p:sp>
          <p:nvSpPr>
            <p:cNvPr id="18464" name="Text Box 32"/>
            <p:cNvSpPr txBox="1">
              <a:spLocks noChangeArrowheads="1"/>
            </p:cNvSpPr>
            <p:nvPr/>
          </p:nvSpPr>
          <p:spPr bwMode="auto">
            <a:xfrm>
              <a:off x="1496" y="3820"/>
              <a:ext cx="68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3600" b="1">
                  <a:solidFill>
                    <a:srgbClr val="FF3300"/>
                  </a:solidFill>
                </a:rPr>
                <a:t>B</a:t>
              </a:r>
              <a:r>
                <a:rPr lang="pt-BR" sz="3600" b="1"/>
                <a:t>+D</a:t>
              </a:r>
              <a:endParaRPr lang="pt-BR"/>
            </a:p>
          </p:txBody>
        </p:sp>
        <p:sp>
          <p:nvSpPr>
            <p:cNvPr id="18465" name="Line 33"/>
            <p:cNvSpPr>
              <a:spLocks noChangeShapeType="1"/>
            </p:cNvSpPr>
            <p:nvPr/>
          </p:nvSpPr>
          <p:spPr bwMode="auto">
            <a:xfrm>
              <a:off x="1536" y="3840"/>
              <a:ext cx="100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466" name="Text Box 34"/>
            <p:cNvSpPr txBox="1">
              <a:spLocks noChangeArrowheads="1"/>
            </p:cNvSpPr>
            <p:nvPr/>
          </p:nvSpPr>
          <p:spPr bwMode="auto">
            <a:xfrm>
              <a:off x="1756" y="3484"/>
              <a:ext cx="32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3600" b="1"/>
                <a:t>D</a:t>
              </a:r>
              <a:endParaRPr lang="pt-BR"/>
            </a:p>
          </p:txBody>
        </p:sp>
        <p:sp>
          <p:nvSpPr>
            <p:cNvPr id="18467" name="Text Box 35"/>
            <p:cNvSpPr txBox="1">
              <a:spLocks noChangeArrowheads="1"/>
            </p:cNvSpPr>
            <p:nvPr/>
          </p:nvSpPr>
          <p:spPr bwMode="auto">
            <a:xfrm>
              <a:off x="2405" y="3619"/>
              <a:ext cx="833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3200" b="1" dirty="0"/>
                <a:t> x 100</a:t>
              </a:r>
              <a:endParaRPr lang="pt-BR" dirty="0"/>
            </a:p>
          </p:txBody>
        </p:sp>
      </p:grpSp>
      <p:sp>
        <p:nvSpPr>
          <p:cNvPr id="18468" name="Text Box 36"/>
          <p:cNvSpPr txBox="1">
            <a:spLocks noChangeArrowheads="1"/>
          </p:cNvSpPr>
          <p:nvPr/>
        </p:nvSpPr>
        <p:spPr bwMode="auto">
          <a:xfrm>
            <a:off x="4724400" y="57912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2800" b="1"/>
              <a:t>  ESP=</a:t>
            </a:r>
            <a:endParaRPr lang="pt-BR" sz="3600" b="1"/>
          </a:p>
        </p:txBody>
      </p:sp>
      <p:sp>
        <p:nvSpPr>
          <p:cNvPr id="2" name="Retângulo 1"/>
          <p:cNvSpPr/>
          <p:nvPr/>
        </p:nvSpPr>
        <p:spPr>
          <a:xfrm>
            <a:off x="152400" y="5914736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u="sng" dirty="0">
                <a:latin typeface="Comic Sans MS" pitchFamily="66" charset="0"/>
              </a:rPr>
              <a:t>Especificidade</a:t>
            </a:r>
            <a:r>
              <a:rPr lang="pt-BR" dirty="0">
                <a:latin typeface="Comic Sans MS" pitchFamily="66" charset="0"/>
              </a:rPr>
              <a:t>: proporção dos indivíduos sem a doença, que têm um teste negativo</a:t>
            </a:r>
          </a:p>
        </p:txBody>
      </p:sp>
    </p:spTree>
    <p:extLst>
      <p:ext uri="{BB962C8B-B14F-4D97-AF65-F5344CB8AC3E}">
        <p14:creationId xmlns:p14="http://schemas.microsoft.com/office/powerpoint/2010/main" val="2849233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55650" y="1341438"/>
            <a:ext cx="7772400" cy="4967287"/>
          </a:xfrm>
        </p:spPr>
        <p:txBody>
          <a:bodyPr/>
          <a:lstStyle/>
          <a:p>
            <a:pPr eaLnBrk="1" hangingPunct="1">
              <a:lnSpc>
                <a:spcPct val="180000"/>
              </a:lnSpc>
              <a:buFont typeface="Wingdings" pitchFamily="2" charset="2"/>
              <a:buNone/>
              <a:defRPr/>
            </a:pPr>
            <a:r>
              <a:rPr lang="pt-BR" sz="2400" b="1" u="sng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Estudos descritivos:</a:t>
            </a:r>
            <a:r>
              <a:rPr lang="pt-BR" sz="2400" b="1">
                <a:latin typeface="Arial Narrow" pitchFamily="34" charset="0"/>
              </a:rPr>
              <a:t>  possibilitam a caracterização da doença/agravo com relação a:</a:t>
            </a:r>
            <a:r>
              <a:rPr lang="pt-BR" sz="2400">
                <a:latin typeface="Arial Narrow" pitchFamily="34" charset="0"/>
              </a:rPr>
              <a:t> </a:t>
            </a:r>
          </a:p>
          <a:p>
            <a:pPr eaLnBrk="1" hangingPunct="1">
              <a:lnSpc>
                <a:spcPct val="180000"/>
              </a:lnSpc>
              <a:buClr>
                <a:srgbClr val="FF6600"/>
              </a:buClr>
              <a:buFont typeface="Wingdings" pitchFamily="2" charset="2"/>
              <a:buChar char="Ø"/>
              <a:defRPr/>
            </a:pPr>
            <a:r>
              <a:rPr lang="pt-BR" sz="2400" b="1" u="sng">
                <a:latin typeface="Arial Narrow" pitchFamily="34" charset="0"/>
              </a:rPr>
              <a:t>Tempo:</a:t>
            </a:r>
            <a:r>
              <a:rPr lang="pt-BR" sz="2400">
                <a:latin typeface="Arial Narrow" pitchFamily="34" charset="0"/>
              </a:rPr>
              <a:t> </a:t>
            </a:r>
            <a:r>
              <a:rPr lang="pt-BR" sz="2400" b="1">
                <a:latin typeface="Arial Narrow" pitchFamily="34" charset="0"/>
              </a:rPr>
              <a:t>curso da epidemia/doença,  o tipo de curva e período de incubação (tendência histórica)</a:t>
            </a:r>
          </a:p>
          <a:p>
            <a:pPr eaLnBrk="1" hangingPunct="1">
              <a:lnSpc>
                <a:spcPct val="180000"/>
              </a:lnSpc>
              <a:buClr>
                <a:srgbClr val="FF6600"/>
              </a:buClr>
              <a:buFont typeface="Wingdings" pitchFamily="2" charset="2"/>
              <a:buChar char="Ø"/>
              <a:defRPr/>
            </a:pPr>
            <a:r>
              <a:rPr lang="pt-BR" sz="2400" b="1" u="sng">
                <a:latin typeface="Arial Narrow" pitchFamily="34" charset="0"/>
              </a:rPr>
              <a:t>Lugar:</a:t>
            </a:r>
            <a:r>
              <a:rPr lang="pt-BR" sz="2400" b="1">
                <a:latin typeface="Arial Narrow" pitchFamily="34" charset="0"/>
              </a:rPr>
              <a:t> extensão geográfica do problema</a:t>
            </a:r>
          </a:p>
          <a:p>
            <a:pPr eaLnBrk="1" hangingPunct="1">
              <a:lnSpc>
                <a:spcPct val="180000"/>
              </a:lnSpc>
              <a:buClr>
                <a:srgbClr val="FF6600"/>
              </a:buClr>
              <a:buFont typeface="Wingdings" pitchFamily="2" charset="2"/>
              <a:buChar char="Ø"/>
              <a:defRPr/>
            </a:pPr>
            <a:r>
              <a:rPr lang="pt-BR" sz="2400" b="1" u="sng">
                <a:latin typeface="Arial Narrow" pitchFamily="34" charset="0"/>
              </a:rPr>
              <a:t>Pessoa:</a:t>
            </a:r>
            <a:r>
              <a:rPr lang="pt-BR" sz="2400">
                <a:latin typeface="Arial Narrow" pitchFamily="34" charset="0"/>
              </a:rPr>
              <a:t> </a:t>
            </a:r>
            <a:r>
              <a:rPr lang="pt-BR" sz="2400" b="1">
                <a:latin typeface="Arial Narrow" pitchFamily="34" charset="0"/>
              </a:rPr>
              <a:t>grupo de pessoas, faixa etária, exposição aos fatores de risco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 eaLnBrk="1" hangingPunct="1"/>
            <a:r>
              <a:rPr lang="pt-BR" sz="3200" i="1">
                <a:solidFill>
                  <a:srgbClr val="003300"/>
                </a:solidFill>
                <a:latin typeface="Arial Black" pitchFamily="34" charset="0"/>
              </a:rPr>
              <a:t>DESCRIÇÃO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4419600" cy="406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2000" b="1">
                <a:solidFill>
                  <a:srgbClr val="FFFF00"/>
                </a:solidFill>
              </a:rPr>
              <a:t>VALOR PREDITIVO POSITIVO</a:t>
            </a:r>
            <a:endParaRPr lang="pt-BR">
              <a:solidFill>
                <a:srgbClr val="FFFF00"/>
              </a:solidFill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209800" y="1676400"/>
            <a:ext cx="4495800" cy="34290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2174875" y="2244725"/>
            <a:ext cx="449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2174875" y="4454525"/>
            <a:ext cx="44958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2860675" y="1711325"/>
            <a:ext cx="0" cy="3429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2174875" y="3387725"/>
            <a:ext cx="449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4537075" y="1711325"/>
            <a:ext cx="0" cy="3429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3378200" y="1654175"/>
            <a:ext cx="415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200" b="1"/>
              <a:t>+</a:t>
            </a:r>
            <a:endParaRPr lang="pt-BR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5340350" y="1665288"/>
            <a:ext cx="319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200" b="1"/>
              <a:t>-</a:t>
            </a:r>
            <a:endParaRPr lang="pt-BR"/>
          </a:p>
        </p:txBody>
      </p:sp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2590800" y="914400"/>
            <a:ext cx="3421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/>
              <a:t>(DOENÇA/INFECÇÃO)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457200" y="2778125"/>
            <a:ext cx="14890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t-BR" b="1"/>
              <a:t>Resultado</a:t>
            </a:r>
          </a:p>
          <a:p>
            <a:pPr algn="ctr"/>
            <a:r>
              <a:rPr lang="pt-BR" b="1"/>
              <a:t>do</a:t>
            </a:r>
          </a:p>
          <a:p>
            <a:pPr algn="ctr"/>
            <a:r>
              <a:rPr lang="pt-BR" b="1"/>
              <a:t>Teste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2327275" y="2503488"/>
            <a:ext cx="415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200" b="1"/>
              <a:t>+</a:t>
            </a:r>
            <a:endParaRPr lang="pt-BR"/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2403475" y="3646488"/>
            <a:ext cx="319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200" b="1"/>
              <a:t>-</a:t>
            </a:r>
            <a:endParaRPr lang="pt-BR"/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3219450" y="2493963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A</a:t>
            </a:r>
            <a:endParaRPr lang="pt-BR"/>
          </a:p>
        </p:txBody>
      </p:sp>
      <p:sp>
        <p:nvSpPr>
          <p:cNvPr id="19472" name="Text Box 16"/>
          <p:cNvSpPr txBox="1">
            <a:spLocks noChangeArrowheads="1"/>
          </p:cNvSpPr>
          <p:nvPr/>
        </p:nvSpPr>
        <p:spPr bwMode="auto">
          <a:xfrm>
            <a:off x="5114925" y="2517775"/>
            <a:ext cx="488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>
                <a:solidFill>
                  <a:srgbClr val="FF3300"/>
                </a:solidFill>
              </a:rPr>
              <a:t>B</a:t>
            </a:r>
            <a:endParaRPr lang="pt-BR"/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6670675" y="2244725"/>
            <a:ext cx="1752600" cy="11430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6670675" y="3387725"/>
            <a:ext cx="1752600" cy="10668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9475" name="Text Box 19"/>
          <p:cNvSpPr txBox="1">
            <a:spLocks noChangeArrowheads="1"/>
          </p:cNvSpPr>
          <p:nvPr/>
        </p:nvSpPr>
        <p:spPr bwMode="auto">
          <a:xfrm>
            <a:off x="3241675" y="3584575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>
                <a:solidFill>
                  <a:srgbClr val="FF3300"/>
                </a:solidFill>
              </a:rPr>
              <a:t>C</a:t>
            </a:r>
            <a:endParaRPr lang="pt-BR">
              <a:solidFill>
                <a:srgbClr val="FF3300"/>
              </a:solidFill>
            </a:endParaRPr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5149850" y="3581400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D</a:t>
            </a:r>
            <a:endParaRPr lang="pt-BR"/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2895600" y="4464050"/>
            <a:ext cx="1104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A+</a:t>
            </a:r>
            <a:r>
              <a:rPr lang="pt-BR" sz="3600" b="1">
                <a:solidFill>
                  <a:srgbClr val="FF3300"/>
                </a:solidFill>
              </a:rPr>
              <a:t>C</a:t>
            </a:r>
            <a:endParaRPr lang="pt-BR"/>
          </a:p>
        </p:txBody>
      </p: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4660900" y="4495800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B+D</a:t>
            </a:r>
            <a:endParaRPr lang="pt-BR"/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6718300" y="2482850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A+</a:t>
            </a:r>
            <a:r>
              <a:rPr lang="pt-BR" sz="3600" b="1">
                <a:solidFill>
                  <a:srgbClr val="FF3300"/>
                </a:solidFill>
              </a:rPr>
              <a:t>B</a:t>
            </a:r>
            <a:endParaRPr lang="pt-BR"/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6718300" y="3581400"/>
            <a:ext cx="1104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C+</a:t>
            </a:r>
            <a:r>
              <a:rPr lang="pt-BR" sz="3600" b="1">
                <a:solidFill>
                  <a:srgbClr val="FF3300"/>
                </a:solidFill>
              </a:rPr>
              <a:t>D</a:t>
            </a:r>
            <a:endParaRPr lang="pt-BR"/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228600" y="5867400"/>
            <a:ext cx="116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800" b="1"/>
              <a:t>VPP =</a:t>
            </a:r>
            <a:endParaRPr lang="pt-BR" sz="3600" b="1"/>
          </a:p>
        </p:txBody>
      </p:sp>
      <p:grpSp>
        <p:nvGrpSpPr>
          <p:cNvPr id="19482" name="Group 26"/>
          <p:cNvGrpSpPr>
            <a:grpSpLocks/>
          </p:cNvGrpSpPr>
          <p:nvPr/>
        </p:nvGrpSpPr>
        <p:grpSpPr bwMode="auto">
          <a:xfrm>
            <a:off x="1603375" y="5530850"/>
            <a:ext cx="2816225" cy="1174750"/>
            <a:chOff x="1394" y="3484"/>
            <a:chExt cx="1774" cy="740"/>
          </a:xfrm>
        </p:grpSpPr>
        <p:sp>
          <p:nvSpPr>
            <p:cNvPr id="19483" name="Text Box 27"/>
            <p:cNvSpPr txBox="1">
              <a:spLocks noChangeArrowheads="1"/>
            </p:cNvSpPr>
            <p:nvPr/>
          </p:nvSpPr>
          <p:spPr bwMode="auto">
            <a:xfrm>
              <a:off x="1496" y="3820"/>
              <a:ext cx="68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3600" b="1"/>
                <a:t>A+</a:t>
              </a:r>
              <a:r>
                <a:rPr lang="pt-BR" sz="3600" b="1">
                  <a:solidFill>
                    <a:srgbClr val="FF3300"/>
                  </a:solidFill>
                </a:rPr>
                <a:t>B</a:t>
              </a:r>
              <a:endParaRPr lang="pt-BR"/>
            </a:p>
          </p:txBody>
        </p:sp>
        <p:sp>
          <p:nvSpPr>
            <p:cNvPr id="19484" name="Line 28"/>
            <p:cNvSpPr>
              <a:spLocks noChangeShapeType="1"/>
            </p:cNvSpPr>
            <p:nvPr/>
          </p:nvSpPr>
          <p:spPr bwMode="auto">
            <a:xfrm>
              <a:off x="1394" y="3844"/>
              <a:ext cx="100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485" name="Text Box 29"/>
            <p:cNvSpPr txBox="1">
              <a:spLocks noChangeArrowheads="1"/>
            </p:cNvSpPr>
            <p:nvPr/>
          </p:nvSpPr>
          <p:spPr bwMode="auto">
            <a:xfrm>
              <a:off x="1756" y="3484"/>
              <a:ext cx="32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3600" b="1"/>
                <a:t>A</a:t>
              </a:r>
              <a:endParaRPr lang="pt-BR"/>
            </a:p>
          </p:txBody>
        </p:sp>
        <p:sp>
          <p:nvSpPr>
            <p:cNvPr id="19486" name="Text Box 30"/>
            <p:cNvSpPr txBox="1">
              <a:spLocks noChangeArrowheads="1"/>
            </p:cNvSpPr>
            <p:nvPr/>
          </p:nvSpPr>
          <p:spPr bwMode="auto">
            <a:xfrm>
              <a:off x="2476" y="3619"/>
              <a:ext cx="69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3200" b="1" dirty="0"/>
                <a:t>x 100</a:t>
              </a:r>
              <a:endParaRPr lang="pt-BR" dirty="0"/>
            </a:p>
          </p:txBody>
        </p:sp>
      </p:grpSp>
      <p:sp>
        <p:nvSpPr>
          <p:cNvPr id="2" name="Retângulo 1"/>
          <p:cNvSpPr/>
          <p:nvPr/>
        </p:nvSpPr>
        <p:spPr>
          <a:xfrm>
            <a:off x="4537075" y="5834568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u="sng" dirty="0">
                <a:latin typeface="Comic Sans MS" pitchFamily="66" charset="0"/>
              </a:rPr>
              <a:t>Valor preditivo positivo</a:t>
            </a:r>
            <a:r>
              <a:rPr lang="pt-BR" dirty="0">
                <a:latin typeface="Comic Sans MS" pitchFamily="66" charset="0"/>
              </a:rPr>
              <a:t>: probabilidade de doença em um paciente com teste positivo</a:t>
            </a:r>
          </a:p>
        </p:txBody>
      </p:sp>
    </p:spTree>
    <p:extLst>
      <p:ext uri="{BB962C8B-B14F-4D97-AF65-F5344CB8AC3E}">
        <p14:creationId xmlns:p14="http://schemas.microsoft.com/office/powerpoint/2010/main" val="33544018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52400" y="533400"/>
            <a:ext cx="8686800" cy="5029200"/>
          </a:xfrm>
          <a:prstGeom prst="rect">
            <a:avLst/>
          </a:prstGeom>
          <a:solidFill>
            <a:srgbClr val="00279F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1049338" y="1524000"/>
            <a:ext cx="2574925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1049338" y="1981200"/>
            <a:ext cx="2574925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1049338" y="2438400"/>
            <a:ext cx="2574925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1049338" y="2895600"/>
            <a:ext cx="2574925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5046663" y="1524000"/>
            <a:ext cx="2708275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5046663" y="1981200"/>
            <a:ext cx="2708275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5046663" y="2438400"/>
            <a:ext cx="2708275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5046663" y="2895600"/>
            <a:ext cx="2708275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1592263" y="685800"/>
            <a:ext cx="0" cy="220980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2268538" y="1066800"/>
            <a:ext cx="17462" cy="182880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2946400" y="685800"/>
            <a:ext cx="0" cy="220980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>
            <a:off x="3624263" y="990600"/>
            <a:ext cx="0" cy="190500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5656263" y="685800"/>
            <a:ext cx="0" cy="220980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6332538" y="1066800"/>
            <a:ext cx="0" cy="182880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6641" name="Line 17"/>
          <p:cNvSpPr>
            <a:spLocks noChangeShapeType="1"/>
          </p:cNvSpPr>
          <p:nvPr/>
        </p:nvSpPr>
        <p:spPr bwMode="auto">
          <a:xfrm>
            <a:off x="7010400" y="685800"/>
            <a:ext cx="0" cy="220980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>
            <a:off x="7754938" y="990600"/>
            <a:ext cx="0" cy="190500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6643" name="Line 19"/>
          <p:cNvSpPr>
            <a:spLocks noChangeShapeType="1"/>
          </p:cNvSpPr>
          <p:nvPr/>
        </p:nvSpPr>
        <p:spPr bwMode="auto">
          <a:xfrm>
            <a:off x="1592263" y="685800"/>
            <a:ext cx="1354137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>
            <a:off x="5656263" y="685800"/>
            <a:ext cx="1354137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>
            <a:off x="4572000" y="533400"/>
            <a:ext cx="0" cy="4953000"/>
          </a:xfrm>
          <a:prstGeom prst="line">
            <a:avLst/>
          </a:prstGeom>
          <a:noFill/>
          <a:ln w="76200">
            <a:solidFill>
              <a:srgbClr val="FAFD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6646" name="Rectangle 22"/>
          <p:cNvSpPr>
            <a:spLocks noChangeArrowheads="1"/>
          </p:cNvSpPr>
          <p:nvPr/>
        </p:nvSpPr>
        <p:spPr bwMode="auto">
          <a:xfrm>
            <a:off x="2933700" y="2470150"/>
            <a:ext cx="6127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2000" b="1">
                <a:solidFill>
                  <a:srgbClr val="FFFFFF"/>
                </a:solidFill>
              </a:rPr>
              <a:t>1000</a:t>
            </a:r>
          </a:p>
        </p:txBody>
      </p:sp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6997700" y="2470150"/>
            <a:ext cx="6127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2000" b="1">
                <a:solidFill>
                  <a:srgbClr val="FFFFFF"/>
                </a:solidFill>
              </a:rPr>
              <a:t>1000</a:t>
            </a:r>
          </a:p>
        </p:txBody>
      </p:sp>
      <p:sp>
        <p:nvSpPr>
          <p:cNvPr id="26648" name="Rectangle 24"/>
          <p:cNvSpPr>
            <a:spLocks noChangeArrowheads="1"/>
          </p:cNvSpPr>
          <p:nvPr/>
        </p:nvSpPr>
        <p:spPr bwMode="auto">
          <a:xfrm>
            <a:off x="1646238" y="2424113"/>
            <a:ext cx="4318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50</a:t>
            </a:r>
          </a:p>
        </p:txBody>
      </p:sp>
      <p:sp>
        <p:nvSpPr>
          <p:cNvPr id="26649" name="Rectangle 25"/>
          <p:cNvSpPr>
            <a:spLocks noChangeArrowheads="1"/>
          </p:cNvSpPr>
          <p:nvPr/>
        </p:nvSpPr>
        <p:spPr bwMode="auto">
          <a:xfrm>
            <a:off x="2324100" y="2424113"/>
            <a:ext cx="5667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950</a:t>
            </a:r>
          </a:p>
        </p:txBody>
      </p:sp>
      <p:sp>
        <p:nvSpPr>
          <p:cNvPr id="26650" name="Rectangle 26"/>
          <p:cNvSpPr>
            <a:spLocks noChangeArrowheads="1"/>
          </p:cNvSpPr>
          <p:nvPr/>
        </p:nvSpPr>
        <p:spPr bwMode="auto">
          <a:xfrm>
            <a:off x="1646238" y="1509713"/>
            <a:ext cx="4318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47</a:t>
            </a:r>
          </a:p>
        </p:txBody>
      </p:sp>
      <p:sp>
        <p:nvSpPr>
          <p:cNvPr id="26651" name="Rectangle 27"/>
          <p:cNvSpPr>
            <a:spLocks noChangeArrowheads="1"/>
          </p:cNvSpPr>
          <p:nvPr/>
        </p:nvSpPr>
        <p:spPr bwMode="auto">
          <a:xfrm>
            <a:off x="1782763" y="1966913"/>
            <a:ext cx="2952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26652" name="Rectangle 28"/>
          <p:cNvSpPr>
            <a:spLocks noChangeArrowheads="1"/>
          </p:cNvSpPr>
          <p:nvPr/>
        </p:nvSpPr>
        <p:spPr bwMode="auto">
          <a:xfrm>
            <a:off x="2392363" y="1509713"/>
            <a:ext cx="4318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95</a:t>
            </a:r>
          </a:p>
        </p:txBody>
      </p:sp>
      <p:sp>
        <p:nvSpPr>
          <p:cNvPr id="26653" name="Rectangle 29"/>
          <p:cNvSpPr>
            <a:spLocks noChangeArrowheads="1"/>
          </p:cNvSpPr>
          <p:nvPr/>
        </p:nvSpPr>
        <p:spPr bwMode="auto">
          <a:xfrm>
            <a:off x="2324100" y="1966913"/>
            <a:ext cx="5667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855</a:t>
            </a:r>
          </a:p>
        </p:txBody>
      </p:sp>
      <p:sp>
        <p:nvSpPr>
          <p:cNvPr id="26654" name="Rectangle 30"/>
          <p:cNvSpPr>
            <a:spLocks noChangeArrowheads="1"/>
          </p:cNvSpPr>
          <p:nvPr/>
        </p:nvSpPr>
        <p:spPr bwMode="auto">
          <a:xfrm>
            <a:off x="3001963" y="1509713"/>
            <a:ext cx="5667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142</a:t>
            </a:r>
          </a:p>
        </p:txBody>
      </p:sp>
      <p:sp>
        <p:nvSpPr>
          <p:cNvPr id="26655" name="Rectangle 31"/>
          <p:cNvSpPr>
            <a:spLocks noChangeArrowheads="1"/>
          </p:cNvSpPr>
          <p:nvPr/>
        </p:nvSpPr>
        <p:spPr bwMode="auto">
          <a:xfrm>
            <a:off x="3001963" y="1966913"/>
            <a:ext cx="5667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858</a:t>
            </a:r>
          </a:p>
        </p:txBody>
      </p:sp>
      <p:sp>
        <p:nvSpPr>
          <p:cNvPr id="26656" name="Line 32"/>
          <p:cNvSpPr>
            <a:spLocks noChangeShapeType="1"/>
          </p:cNvSpPr>
          <p:nvPr/>
        </p:nvSpPr>
        <p:spPr bwMode="auto">
          <a:xfrm>
            <a:off x="1592263" y="1066800"/>
            <a:ext cx="1354137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6657" name="Line 33"/>
          <p:cNvSpPr>
            <a:spLocks noChangeShapeType="1"/>
          </p:cNvSpPr>
          <p:nvPr/>
        </p:nvSpPr>
        <p:spPr bwMode="auto">
          <a:xfrm>
            <a:off x="5656263" y="1066800"/>
            <a:ext cx="1354137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6658" name="Rectangle 34"/>
          <p:cNvSpPr>
            <a:spLocks noChangeArrowheads="1"/>
          </p:cNvSpPr>
          <p:nvPr/>
        </p:nvSpPr>
        <p:spPr bwMode="auto">
          <a:xfrm>
            <a:off x="1646238" y="663575"/>
            <a:ext cx="1233487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1800" b="1">
                <a:solidFill>
                  <a:srgbClr val="FFFFFF"/>
                </a:solidFill>
              </a:rPr>
              <a:t>SITUAÇÃO</a:t>
            </a:r>
          </a:p>
        </p:txBody>
      </p:sp>
      <p:sp>
        <p:nvSpPr>
          <p:cNvPr id="26659" name="Rectangle 35"/>
          <p:cNvSpPr>
            <a:spLocks noChangeArrowheads="1"/>
          </p:cNvSpPr>
          <p:nvPr/>
        </p:nvSpPr>
        <p:spPr bwMode="auto">
          <a:xfrm>
            <a:off x="5710238" y="663575"/>
            <a:ext cx="1233487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1800" b="1">
                <a:solidFill>
                  <a:srgbClr val="FFFFFF"/>
                </a:solidFill>
              </a:rPr>
              <a:t>SITUAÇÃO</a:t>
            </a:r>
          </a:p>
        </p:txBody>
      </p:sp>
      <p:sp>
        <p:nvSpPr>
          <p:cNvPr id="26660" name="Rectangle 36"/>
          <p:cNvSpPr>
            <a:spLocks noChangeArrowheads="1"/>
          </p:cNvSpPr>
          <p:nvPr/>
        </p:nvSpPr>
        <p:spPr bwMode="auto">
          <a:xfrm>
            <a:off x="1714500" y="990600"/>
            <a:ext cx="392113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3600" b="1">
                <a:solidFill>
                  <a:srgbClr val="FFFFFF"/>
                </a:solidFill>
              </a:rPr>
              <a:t>+</a:t>
            </a:r>
          </a:p>
        </p:txBody>
      </p:sp>
      <p:sp>
        <p:nvSpPr>
          <p:cNvPr id="26661" name="Rectangle 37"/>
          <p:cNvSpPr>
            <a:spLocks noChangeArrowheads="1"/>
          </p:cNvSpPr>
          <p:nvPr/>
        </p:nvSpPr>
        <p:spPr bwMode="auto">
          <a:xfrm>
            <a:off x="5778500" y="990600"/>
            <a:ext cx="392113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3600" b="1">
                <a:solidFill>
                  <a:srgbClr val="FFFFFF"/>
                </a:solidFill>
              </a:rPr>
              <a:t>+</a:t>
            </a:r>
          </a:p>
        </p:txBody>
      </p:sp>
      <p:sp>
        <p:nvSpPr>
          <p:cNvPr id="26662" name="Rectangle 38"/>
          <p:cNvSpPr>
            <a:spLocks noChangeArrowheads="1"/>
          </p:cNvSpPr>
          <p:nvPr/>
        </p:nvSpPr>
        <p:spPr bwMode="auto">
          <a:xfrm>
            <a:off x="1104900" y="1447800"/>
            <a:ext cx="392113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3600" b="1">
                <a:solidFill>
                  <a:srgbClr val="FFFFFF"/>
                </a:solidFill>
              </a:rPr>
              <a:t>+</a:t>
            </a:r>
          </a:p>
        </p:txBody>
      </p:sp>
      <p:sp>
        <p:nvSpPr>
          <p:cNvPr id="26663" name="Rectangle 39"/>
          <p:cNvSpPr>
            <a:spLocks noChangeArrowheads="1"/>
          </p:cNvSpPr>
          <p:nvPr/>
        </p:nvSpPr>
        <p:spPr bwMode="auto">
          <a:xfrm>
            <a:off x="5100638" y="1447800"/>
            <a:ext cx="392112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3600" b="1">
                <a:solidFill>
                  <a:srgbClr val="FFFFFF"/>
                </a:solidFill>
              </a:rPr>
              <a:t>+</a:t>
            </a:r>
          </a:p>
        </p:txBody>
      </p:sp>
      <p:sp>
        <p:nvSpPr>
          <p:cNvPr id="26664" name="Rectangle 40"/>
          <p:cNvSpPr>
            <a:spLocks noChangeArrowheads="1"/>
          </p:cNvSpPr>
          <p:nvPr/>
        </p:nvSpPr>
        <p:spPr bwMode="auto">
          <a:xfrm>
            <a:off x="2392363" y="854075"/>
            <a:ext cx="341312" cy="820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4800" b="1">
                <a:solidFill>
                  <a:srgbClr val="FFFFFF"/>
                </a:solidFill>
              </a:rPr>
              <a:t>-</a:t>
            </a:r>
          </a:p>
        </p:txBody>
      </p:sp>
      <p:sp>
        <p:nvSpPr>
          <p:cNvPr id="26665" name="Rectangle 41"/>
          <p:cNvSpPr>
            <a:spLocks noChangeArrowheads="1"/>
          </p:cNvSpPr>
          <p:nvPr/>
        </p:nvSpPr>
        <p:spPr bwMode="auto">
          <a:xfrm>
            <a:off x="1104900" y="1768475"/>
            <a:ext cx="341313" cy="820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4800" b="1">
                <a:solidFill>
                  <a:srgbClr val="FFFFFF"/>
                </a:solidFill>
              </a:rPr>
              <a:t>-</a:t>
            </a:r>
          </a:p>
        </p:txBody>
      </p:sp>
      <p:sp>
        <p:nvSpPr>
          <p:cNvPr id="26666" name="Rectangle 42"/>
          <p:cNvSpPr>
            <a:spLocks noChangeArrowheads="1"/>
          </p:cNvSpPr>
          <p:nvPr/>
        </p:nvSpPr>
        <p:spPr bwMode="auto">
          <a:xfrm>
            <a:off x="6456363" y="854075"/>
            <a:ext cx="341312" cy="820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4800" b="1">
                <a:solidFill>
                  <a:srgbClr val="FFFFFF"/>
                </a:solidFill>
              </a:rPr>
              <a:t>-</a:t>
            </a:r>
          </a:p>
        </p:txBody>
      </p:sp>
      <p:sp>
        <p:nvSpPr>
          <p:cNvPr id="26667" name="Rectangle 43"/>
          <p:cNvSpPr>
            <a:spLocks noChangeArrowheads="1"/>
          </p:cNvSpPr>
          <p:nvPr/>
        </p:nvSpPr>
        <p:spPr bwMode="auto">
          <a:xfrm>
            <a:off x="5100638" y="1768475"/>
            <a:ext cx="341312" cy="820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4800" b="1">
                <a:solidFill>
                  <a:srgbClr val="FFFFFF"/>
                </a:solidFill>
              </a:rPr>
              <a:t>-</a:t>
            </a:r>
          </a:p>
        </p:txBody>
      </p:sp>
      <p:sp>
        <p:nvSpPr>
          <p:cNvPr id="26668" name="Rectangle 44"/>
          <p:cNvSpPr>
            <a:spLocks noChangeArrowheads="1"/>
          </p:cNvSpPr>
          <p:nvPr/>
        </p:nvSpPr>
        <p:spPr bwMode="auto">
          <a:xfrm>
            <a:off x="698500" y="815975"/>
            <a:ext cx="8159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1800" b="1">
                <a:solidFill>
                  <a:srgbClr val="FFFFFF"/>
                </a:solidFill>
              </a:rPr>
              <a:t>RES.</a:t>
            </a:r>
          </a:p>
          <a:p>
            <a:pPr defTabSz="762000"/>
            <a:r>
              <a:rPr lang="pt-BR" sz="1800" b="1">
                <a:solidFill>
                  <a:srgbClr val="FFFFFF"/>
                </a:solidFill>
              </a:rPr>
              <a:t>TESTE</a:t>
            </a:r>
          </a:p>
        </p:txBody>
      </p:sp>
      <p:sp>
        <p:nvSpPr>
          <p:cNvPr id="26669" name="Rectangle 45"/>
          <p:cNvSpPr>
            <a:spLocks noChangeArrowheads="1"/>
          </p:cNvSpPr>
          <p:nvPr/>
        </p:nvSpPr>
        <p:spPr bwMode="auto">
          <a:xfrm>
            <a:off x="4830763" y="815975"/>
            <a:ext cx="814387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1800" b="1">
                <a:solidFill>
                  <a:srgbClr val="FFFFFF"/>
                </a:solidFill>
              </a:rPr>
              <a:t>RES.</a:t>
            </a:r>
          </a:p>
          <a:p>
            <a:pPr defTabSz="762000"/>
            <a:r>
              <a:rPr lang="pt-BR" sz="1800" b="1">
                <a:solidFill>
                  <a:srgbClr val="FFFFFF"/>
                </a:solidFill>
              </a:rPr>
              <a:t>TESTE</a:t>
            </a:r>
          </a:p>
        </p:txBody>
      </p:sp>
      <p:sp>
        <p:nvSpPr>
          <p:cNvPr id="26670" name="Rectangle 46"/>
          <p:cNvSpPr>
            <a:spLocks noChangeArrowheads="1"/>
          </p:cNvSpPr>
          <p:nvPr/>
        </p:nvSpPr>
        <p:spPr bwMode="auto">
          <a:xfrm>
            <a:off x="766763" y="2514600"/>
            <a:ext cx="7905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1600" b="1">
                <a:solidFill>
                  <a:srgbClr val="FFFFFF"/>
                </a:solidFill>
              </a:rPr>
              <a:t>TOTAL</a:t>
            </a:r>
          </a:p>
        </p:txBody>
      </p:sp>
      <p:sp>
        <p:nvSpPr>
          <p:cNvPr id="26671" name="Rectangle 47"/>
          <p:cNvSpPr>
            <a:spLocks noChangeArrowheads="1"/>
          </p:cNvSpPr>
          <p:nvPr/>
        </p:nvSpPr>
        <p:spPr bwMode="auto">
          <a:xfrm>
            <a:off x="4830763" y="2514600"/>
            <a:ext cx="7905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1600" b="1">
                <a:solidFill>
                  <a:srgbClr val="FFFFFF"/>
                </a:solidFill>
              </a:rPr>
              <a:t>TOTAL</a:t>
            </a:r>
          </a:p>
        </p:txBody>
      </p:sp>
      <p:sp>
        <p:nvSpPr>
          <p:cNvPr id="26672" name="Rectangle 48"/>
          <p:cNvSpPr>
            <a:spLocks noChangeArrowheads="1"/>
          </p:cNvSpPr>
          <p:nvPr/>
        </p:nvSpPr>
        <p:spPr bwMode="auto">
          <a:xfrm>
            <a:off x="2865438" y="1066800"/>
            <a:ext cx="79216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1600" b="1">
                <a:solidFill>
                  <a:srgbClr val="FFFFFF"/>
                </a:solidFill>
              </a:rPr>
              <a:t>TOTAL</a:t>
            </a:r>
          </a:p>
        </p:txBody>
      </p:sp>
      <p:sp>
        <p:nvSpPr>
          <p:cNvPr id="26673" name="Rectangle 49"/>
          <p:cNvSpPr>
            <a:spLocks noChangeArrowheads="1"/>
          </p:cNvSpPr>
          <p:nvPr/>
        </p:nvSpPr>
        <p:spPr bwMode="auto">
          <a:xfrm>
            <a:off x="6997700" y="1066800"/>
            <a:ext cx="792163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1600" b="1">
                <a:solidFill>
                  <a:srgbClr val="FFFFFF"/>
                </a:solidFill>
              </a:rPr>
              <a:t>TOTAL</a:t>
            </a:r>
          </a:p>
        </p:txBody>
      </p:sp>
      <p:sp>
        <p:nvSpPr>
          <p:cNvPr id="26676" name="Rectangle 52"/>
          <p:cNvSpPr>
            <a:spLocks noChangeArrowheads="1"/>
          </p:cNvSpPr>
          <p:nvPr/>
        </p:nvSpPr>
        <p:spPr bwMode="auto">
          <a:xfrm>
            <a:off x="838200" y="3200400"/>
            <a:ext cx="12096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S= 95%</a:t>
            </a:r>
          </a:p>
        </p:txBody>
      </p:sp>
      <p:sp>
        <p:nvSpPr>
          <p:cNvPr id="26677" name="Rectangle 53"/>
          <p:cNvSpPr>
            <a:spLocks noChangeArrowheads="1"/>
          </p:cNvSpPr>
          <p:nvPr/>
        </p:nvSpPr>
        <p:spPr bwMode="auto">
          <a:xfrm>
            <a:off x="2514600" y="3200400"/>
            <a:ext cx="124301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E= 90%</a:t>
            </a:r>
          </a:p>
        </p:txBody>
      </p:sp>
      <p:sp>
        <p:nvSpPr>
          <p:cNvPr id="26678" name="Rectangle 54"/>
          <p:cNvSpPr>
            <a:spLocks noChangeArrowheads="1"/>
          </p:cNvSpPr>
          <p:nvPr/>
        </p:nvSpPr>
        <p:spPr bwMode="auto">
          <a:xfrm>
            <a:off x="4800600" y="3186113"/>
            <a:ext cx="239236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S= 95%</a:t>
            </a:r>
          </a:p>
        </p:txBody>
      </p:sp>
      <p:sp>
        <p:nvSpPr>
          <p:cNvPr id="26679" name="Rectangle 55"/>
          <p:cNvSpPr>
            <a:spLocks noChangeArrowheads="1"/>
          </p:cNvSpPr>
          <p:nvPr/>
        </p:nvSpPr>
        <p:spPr bwMode="auto">
          <a:xfrm>
            <a:off x="6705600" y="3186113"/>
            <a:ext cx="166846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E= 90%</a:t>
            </a:r>
          </a:p>
        </p:txBody>
      </p:sp>
      <p:sp>
        <p:nvSpPr>
          <p:cNvPr id="26682" name="Rectangle 58"/>
          <p:cNvSpPr>
            <a:spLocks noChangeArrowheads="1"/>
          </p:cNvSpPr>
          <p:nvPr/>
        </p:nvSpPr>
        <p:spPr bwMode="auto">
          <a:xfrm>
            <a:off x="381000" y="4648200"/>
            <a:ext cx="4102100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3200" b="1">
                <a:solidFill>
                  <a:srgbClr val="FFFFFF"/>
                </a:solidFill>
              </a:rPr>
              <a:t>VP + </a:t>
            </a:r>
            <a:r>
              <a:rPr lang="pt-BR" b="1">
                <a:solidFill>
                  <a:srgbClr val="FFFFFF"/>
                </a:solidFill>
              </a:rPr>
              <a:t>= 47/142 x 100= 33,1%</a:t>
            </a:r>
          </a:p>
        </p:txBody>
      </p:sp>
      <p:sp>
        <p:nvSpPr>
          <p:cNvPr id="26683" name="Rectangle 59"/>
          <p:cNvSpPr>
            <a:spLocks noChangeArrowheads="1"/>
          </p:cNvSpPr>
          <p:nvPr/>
        </p:nvSpPr>
        <p:spPr bwMode="auto">
          <a:xfrm>
            <a:off x="4876800" y="4648200"/>
            <a:ext cx="3762375" cy="4238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2200" b="1">
                <a:solidFill>
                  <a:srgbClr val="FFFFFF"/>
                </a:solidFill>
              </a:rPr>
              <a:t>VP+ = 190/270 x 100= 70,37%</a:t>
            </a:r>
            <a:endParaRPr lang="pt-BR" b="1">
              <a:solidFill>
                <a:srgbClr val="FFFFFF"/>
              </a:solidFill>
            </a:endParaRPr>
          </a:p>
        </p:txBody>
      </p:sp>
      <p:sp>
        <p:nvSpPr>
          <p:cNvPr id="26686" name="Rectangle 62"/>
          <p:cNvSpPr>
            <a:spLocks noChangeArrowheads="1"/>
          </p:cNvSpPr>
          <p:nvPr/>
        </p:nvSpPr>
        <p:spPr bwMode="auto">
          <a:xfrm>
            <a:off x="5710238" y="1509713"/>
            <a:ext cx="5683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190</a:t>
            </a:r>
          </a:p>
        </p:txBody>
      </p:sp>
      <p:sp>
        <p:nvSpPr>
          <p:cNvPr id="26687" name="Rectangle 63"/>
          <p:cNvSpPr>
            <a:spLocks noChangeArrowheads="1"/>
          </p:cNvSpPr>
          <p:nvPr/>
        </p:nvSpPr>
        <p:spPr bwMode="auto">
          <a:xfrm>
            <a:off x="7065963" y="1509713"/>
            <a:ext cx="5667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270</a:t>
            </a:r>
          </a:p>
        </p:txBody>
      </p:sp>
      <p:sp>
        <p:nvSpPr>
          <p:cNvPr id="26688" name="Rectangle 64"/>
          <p:cNvSpPr>
            <a:spLocks noChangeArrowheads="1"/>
          </p:cNvSpPr>
          <p:nvPr/>
        </p:nvSpPr>
        <p:spPr bwMode="auto">
          <a:xfrm>
            <a:off x="6456363" y="1509713"/>
            <a:ext cx="4318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80</a:t>
            </a:r>
          </a:p>
        </p:txBody>
      </p:sp>
      <p:sp>
        <p:nvSpPr>
          <p:cNvPr id="26689" name="Rectangle 65"/>
          <p:cNvSpPr>
            <a:spLocks noChangeArrowheads="1"/>
          </p:cNvSpPr>
          <p:nvPr/>
        </p:nvSpPr>
        <p:spPr bwMode="auto">
          <a:xfrm>
            <a:off x="5778500" y="1966913"/>
            <a:ext cx="4318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26690" name="Rectangle 66"/>
          <p:cNvSpPr>
            <a:spLocks noChangeArrowheads="1"/>
          </p:cNvSpPr>
          <p:nvPr/>
        </p:nvSpPr>
        <p:spPr bwMode="auto">
          <a:xfrm>
            <a:off x="6388100" y="1966913"/>
            <a:ext cx="5667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720</a:t>
            </a:r>
          </a:p>
        </p:txBody>
      </p:sp>
      <p:sp>
        <p:nvSpPr>
          <p:cNvPr id="26691" name="Rectangle 67"/>
          <p:cNvSpPr>
            <a:spLocks noChangeArrowheads="1"/>
          </p:cNvSpPr>
          <p:nvPr/>
        </p:nvSpPr>
        <p:spPr bwMode="auto">
          <a:xfrm>
            <a:off x="7065963" y="1966913"/>
            <a:ext cx="5667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730</a:t>
            </a:r>
          </a:p>
        </p:txBody>
      </p:sp>
      <p:sp>
        <p:nvSpPr>
          <p:cNvPr id="26692" name="Rectangle 68"/>
          <p:cNvSpPr>
            <a:spLocks noChangeArrowheads="1"/>
          </p:cNvSpPr>
          <p:nvPr/>
        </p:nvSpPr>
        <p:spPr bwMode="auto">
          <a:xfrm>
            <a:off x="5710238" y="2424113"/>
            <a:ext cx="5683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200</a:t>
            </a:r>
          </a:p>
        </p:txBody>
      </p:sp>
      <p:sp>
        <p:nvSpPr>
          <p:cNvPr id="26693" name="Rectangle 69"/>
          <p:cNvSpPr>
            <a:spLocks noChangeArrowheads="1"/>
          </p:cNvSpPr>
          <p:nvPr/>
        </p:nvSpPr>
        <p:spPr bwMode="auto">
          <a:xfrm>
            <a:off x="6388100" y="2424113"/>
            <a:ext cx="5667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800</a:t>
            </a:r>
          </a:p>
        </p:txBody>
      </p:sp>
    </p:spTree>
    <p:extLst>
      <p:ext uri="{BB962C8B-B14F-4D97-AF65-F5344CB8AC3E}">
        <p14:creationId xmlns:p14="http://schemas.microsoft.com/office/powerpoint/2010/main" val="2972290543"/>
      </p:ext>
    </p:extLst>
  </p:cSld>
  <p:clrMapOvr>
    <a:masterClrMapping/>
  </p:clrMapOvr>
  <p:transition>
    <p:cut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10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286000"/>
            <a:ext cx="7970838" cy="30353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8557319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28600" y="457200"/>
            <a:ext cx="8686800" cy="5029200"/>
          </a:xfrm>
          <a:prstGeom prst="rect">
            <a:avLst/>
          </a:prstGeom>
          <a:solidFill>
            <a:srgbClr val="00279F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675" name="Line 3"/>
          <p:cNvSpPr>
            <a:spLocks noChangeShapeType="1"/>
          </p:cNvSpPr>
          <p:nvPr/>
        </p:nvSpPr>
        <p:spPr bwMode="auto">
          <a:xfrm>
            <a:off x="1049338" y="1524000"/>
            <a:ext cx="2574925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1049338" y="1981200"/>
            <a:ext cx="2574925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1049338" y="2438400"/>
            <a:ext cx="2574925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1049338" y="2895600"/>
            <a:ext cx="2574925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5046663" y="1524000"/>
            <a:ext cx="2708275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80" name="Line 8"/>
          <p:cNvSpPr>
            <a:spLocks noChangeShapeType="1"/>
          </p:cNvSpPr>
          <p:nvPr/>
        </p:nvSpPr>
        <p:spPr bwMode="auto">
          <a:xfrm>
            <a:off x="5046663" y="1981200"/>
            <a:ext cx="2708275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5046663" y="2438400"/>
            <a:ext cx="2708275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5046663" y="2895600"/>
            <a:ext cx="2708275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83" name="Line 11"/>
          <p:cNvSpPr>
            <a:spLocks noChangeShapeType="1"/>
          </p:cNvSpPr>
          <p:nvPr/>
        </p:nvSpPr>
        <p:spPr bwMode="auto">
          <a:xfrm>
            <a:off x="1592263" y="685800"/>
            <a:ext cx="0" cy="220980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2268538" y="1066800"/>
            <a:ext cx="17462" cy="182880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85" name="Line 13"/>
          <p:cNvSpPr>
            <a:spLocks noChangeShapeType="1"/>
          </p:cNvSpPr>
          <p:nvPr/>
        </p:nvSpPr>
        <p:spPr bwMode="auto">
          <a:xfrm>
            <a:off x="2946400" y="685800"/>
            <a:ext cx="0" cy="220980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3624263" y="990600"/>
            <a:ext cx="0" cy="190500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87" name="Line 15"/>
          <p:cNvSpPr>
            <a:spLocks noChangeShapeType="1"/>
          </p:cNvSpPr>
          <p:nvPr/>
        </p:nvSpPr>
        <p:spPr bwMode="auto">
          <a:xfrm>
            <a:off x="5656263" y="685800"/>
            <a:ext cx="0" cy="220980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88" name="Line 16"/>
          <p:cNvSpPr>
            <a:spLocks noChangeShapeType="1"/>
          </p:cNvSpPr>
          <p:nvPr/>
        </p:nvSpPr>
        <p:spPr bwMode="auto">
          <a:xfrm>
            <a:off x="6332538" y="1066800"/>
            <a:ext cx="0" cy="182880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>
            <a:off x="7010400" y="685800"/>
            <a:ext cx="0" cy="220980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>
            <a:off x="7754938" y="990600"/>
            <a:ext cx="0" cy="190500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1592263" y="685800"/>
            <a:ext cx="1354137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92" name="Line 20"/>
          <p:cNvSpPr>
            <a:spLocks noChangeShapeType="1"/>
          </p:cNvSpPr>
          <p:nvPr/>
        </p:nvSpPr>
        <p:spPr bwMode="auto">
          <a:xfrm>
            <a:off x="5656263" y="685800"/>
            <a:ext cx="1354137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93" name="Line 21"/>
          <p:cNvSpPr>
            <a:spLocks noChangeShapeType="1"/>
          </p:cNvSpPr>
          <p:nvPr/>
        </p:nvSpPr>
        <p:spPr bwMode="auto">
          <a:xfrm>
            <a:off x="4572000" y="533400"/>
            <a:ext cx="0" cy="4953000"/>
          </a:xfrm>
          <a:prstGeom prst="line">
            <a:avLst/>
          </a:prstGeom>
          <a:noFill/>
          <a:ln w="76200">
            <a:solidFill>
              <a:srgbClr val="FAFD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694" name="Rectangle 22"/>
          <p:cNvSpPr>
            <a:spLocks noChangeArrowheads="1"/>
          </p:cNvSpPr>
          <p:nvPr/>
        </p:nvSpPr>
        <p:spPr bwMode="auto">
          <a:xfrm>
            <a:off x="2933700" y="2470150"/>
            <a:ext cx="6127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2000" b="1">
                <a:solidFill>
                  <a:srgbClr val="FFFFFF"/>
                </a:solidFill>
              </a:rPr>
              <a:t>1000</a:t>
            </a:r>
          </a:p>
        </p:txBody>
      </p:sp>
      <p:sp>
        <p:nvSpPr>
          <p:cNvPr id="28695" name="Rectangle 23"/>
          <p:cNvSpPr>
            <a:spLocks noChangeArrowheads="1"/>
          </p:cNvSpPr>
          <p:nvPr/>
        </p:nvSpPr>
        <p:spPr bwMode="auto">
          <a:xfrm>
            <a:off x="6997700" y="2470150"/>
            <a:ext cx="6127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2000" b="1">
                <a:solidFill>
                  <a:srgbClr val="FFFFFF"/>
                </a:solidFill>
              </a:rPr>
              <a:t>1000</a:t>
            </a:r>
          </a:p>
        </p:txBody>
      </p:sp>
      <p:sp>
        <p:nvSpPr>
          <p:cNvPr id="28696" name="Rectangle 24"/>
          <p:cNvSpPr>
            <a:spLocks noChangeArrowheads="1"/>
          </p:cNvSpPr>
          <p:nvPr/>
        </p:nvSpPr>
        <p:spPr bwMode="auto">
          <a:xfrm>
            <a:off x="1646238" y="2424113"/>
            <a:ext cx="4318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50</a:t>
            </a:r>
          </a:p>
        </p:txBody>
      </p:sp>
      <p:sp>
        <p:nvSpPr>
          <p:cNvPr id="28697" name="Rectangle 25"/>
          <p:cNvSpPr>
            <a:spLocks noChangeArrowheads="1"/>
          </p:cNvSpPr>
          <p:nvPr/>
        </p:nvSpPr>
        <p:spPr bwMode="auto">
          <a:xfrm>
            <a:off x="2324100" y="2424113"/>
            <a:ext cx="5667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950</a:t>
            </a:r>
          </a:p>
        </p:txBody>
      </p:sp>
      <p:sp>
        <p:nvSpPr>
          <p:cNvPr id="28698" name="Rectangle 26"/>
          <p:cNvSpPr>
            <a:spLocks noChangeArrowheads="1"/>
          </p:cNvSpPr>
          <p:nvPr/>
        </p:nvSpPr>
        <p:spPr bwMode="auto">
          <a:xfrm>
            <a:off x="1646238" y="1509713"/>
            <a:ext cx="4318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47</a:t>
            </a:r>
          </a:p>
        </p:txBody>
      </p:sp>
      <p:sp>
        <p:nvSpPr>
          <p:cNvPr id="28699" name="Rectangle 27"/>
          <p:cNvSpPr>
            <a:spLocks noChangeArrowheads="1"/>
          </p:cNvSpPr>
          <p:nvPr/>
        </p:nvSpPr>
        <p:spPr bwMode="auto">
          <a:xfrm>
            <a:off x="1782763" y="1966913"/>
            <a:ext cx="2952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28700" name="Rectangle 28"/>
          <p:cNvSpPr>
            <a:spLocks noChangeArrowheads="1"/>
          </p:cNvSpPr>
          <p:nvPr/>
        </p:nvSpPr>
        <p:spPr bwMode="auto">
          <a:xfrm>
            <a:off x="2392363" y="1509713"/>
            <a:ext cx="4318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95</a:t>
            </a:r>
          </a:p>
        </p:txBody>
      </p:sp>
      <p:sp>
        <p:nvSpPr>
          <p:cNvPr id="28701" name="Rectangle 29"/>
          <p:cNvSpPr>
            <a:spLocks noChangeArrowheads="1"/>
          </p:cNvSpPr>
          <p:nvPr/>
        </p:nvSpPr>
        <p:spPr bwMode="auto">
          <a:xfrm>
            <a:off x="2324100" y="1966913"/>
            <a:ext cx="5667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855</a:t>
            </a:r>
          </a:p>
        </p:txBody>
      </p:sp>
      <p:sp>
        <p:nvSpPr>
          <p:cNvPr id="28702" name="Rectangle 30"/>
          <p:cNvSpPr>
            <a:spLocks noChangeArrowheads="1"/>
          </p:cNvSpPr>
          <p:nvPr/>
        </p:nvSpPr>
        <p:spPr bwMode="auto">
          <a:xfrm>
            <a:off x="3001963" y="1509713"/>
            <a:ext cx="5667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142</a:t>
            </a:r>
          </a:p>
        </p:txBody>
      </p:sp>
      <p:sp>
        <p:nvSpPr>
          <p:cNvPr id="28703" name="Rectangle 31"/>
          <p:cNvSpPr>
            <a:spLocks noChangeArrowheads="1"/>
          </p:cNvSpPr>
          <p:nvPr/>
        </p:nvSpPr>
        <p:spPr bwMode="auto">
          <a:xfrm>
            <a:off x="3001963" y="1966913"/>
            <a:ext cx="5667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858</a:t>
            </a:r>
          </a:p>
        </p:txBody>
      </p:sp>
      <p:sp>
        <p:nvSpPr>
          <p:cNvPr id="28704" name="Line 32"/>
          <p:cNvSpPr>
            <a:spLocks noChangeShapeType="1"/>
          </p:cNvSpPr>
          <p:nvPr/>
        </p:nvSpPr>
        <p:spPr bwMode="auto">
          <a:xfrm>
            <a:off x="1592263" y="1066800"/>
            <a:ext cx="1354137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705" name="Line 33"/>
          <p:cNvSpPr>
            <a:spLocks noChangeShapeType="1"/>
          </p:cNvSpPr>
          <p:nvPr/>
        </p:nvSpPr>
        <p:spPr bwMode="auto">
          <a:xfrm>
            <a:off x="5656263" y="1066800"/>
            <a:ext cx="1354137" cy="0"/>
          </a:xfrm>
          <a:prstGeom prst="line">
            <a:avLst/>
          </a:prstGeom>
          <a:noFill/>
          <a:ln w="508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8706" name="Rectangle 34"/>
          <p:cNvSpPr>
            <a:spLocks noChangeArrowheads="1"/>
          </p:cNvSpPr>
          <p:nvPr/>
        </p:nvSpPr>
        <p:spPr bwMode="auto">
          <a:xfrm>
            <a:off x="1646238" y="663575"/>
            <a:ext cx="1233487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1800" b="1">
                <a:solidFill>
                  <a:srgbClr val="FFFFFF"/>
                </a:solidFill>
              </a:rPr>
              <a:t>SITUAÇÃO</a:t>
            </a:r>
          </a:p>
        </p:txBody>
      </p:sp>
      <p:sp>
        <p:nvSpPr>
          <p:cNvPr id="28707" name="Rectangle 35"/>
          <p:cNvSpPr>
            <a:spLocks noChangeArrowheads="1"/>
          </p:cNvSpPr>
          <p:nvPr/>
        </p:nvSpPr>
        <p:spPr bwMode="auto">
          <a:xfrm>
            <a:off x="5710238" y="663575"/>
            <a:ext cx="1233487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1800" b="1">
                <a:solidFill>
                  <a:srgbClr val="FFFFFF"/>
                </a:solidFill>
              </a:rPr>
              <a:t>SITUAÇÃO</a:t>
            </a:r>
          </a:p>
        </p:txBody>
      </p:sp>
      <p:sp>
        <p:nvSpPr>
          <p:cNvPr id="28708" name="Rectangle 36"/>
          <p:cNvSpPr>
            <a:spLocks noChangeArrowheads="1"/>
          </p:cNvSpPr>
          <p:nvPr/>
        </p:nvSpPr>
        <p:spPr bwMode="auto">
          <a:xfrm>
            <a:off x="1714500" y="990600"/>
            <a:ext cx="392113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3600" b="1">
                <a:solidFill>
                  <a:srgbClr val="FFFFFF"/>
                </a:solidFill>
              </a:rPr>
              <a:t>+</a:t>
            </a:r>
          </a:p>
        </p:txBody>
      </p:sp>
      <p:sp>
        <p:nvSpPr>
          <p:cNvPr id="28709" name="Rectangle 37"/>
          <p:cNvSpPr>
            <a:spLocks noChangeArrowheads="1"/>
          </p:cNvSpPr>
          <p:nvPr/>
        </p:nvSpPr>
        <p:spPr bwMode="auto">
          <a:xfrm>
            <a:off x="5778500" y="990600"/>
            <a:ext cx="392113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3600" b="1">
                <a:solidFill>
                  <a:srgbClr val="FFFFFF"/>
                </a:solidFill>
              </a:rPr>
              <a:t>+</a:t>
            </a:r>
          </a:p>
        </p:txBody>
      </p:sp>
      <p:sp>
        <p:nvSpPr>
          <p:cNvPr id="28710" name="Rectangle 38"/>
          <p:cNvSpPr>
            <a:spLocks noChangeArrowheads="1"/>
          </p:cNvSpPr>
          <p:nvPr/>
        </p:nvSpPr>
        <p:spPr bwMode="auto">
          <a:xfrm>
            <a:off x="1104900" y="1447800"/>
            <a:ext cx="392113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3600" b="1">
                <a:solidFill>
                  <a:srgbClr val="FFFFFF"/>
                </a:solidFill>
              </a:rPr>
              <a:t>+</a:t>
            </a:r>
          </a:p>
        </p:txBody>
      </p:sp>
      <p:sp>
        <p:nvSpPr>
          <p:cNvPr id="28711" name="Rectangle 39"/>
          <p:cNvSpPr>
            <a:spLocks noChangeArrowheads="1"/>
          </p:cNvSpPr>
          <p:nvPr/>
        </p:nvSpPr>
        <p:spPr bwMode="auto">
          <a:xfrm>
            <a:off x="5100638" y="1447800"/>
            <a:ext cx="392112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3600" b="1">
                <a:solidFill>
                  <a:srgbClr val="FFFFFF"/>
                </a:solidFill>
              </a:rPr>
              <a:t>+</a:t>
            </a:r>
          </a:p>
        </p:txBody>
      </p:sp>
      <p:sp>
        <p:nvSpPr>
          <p:cNvPr id="28712" name="Rectangle 40"/>
          <p:cNvSpPr>
            <a:spLocks noChangeArrowheads="1"/>
          </p:cNvSpPr>
          <p:nvPr/>
        </p:nvSpPr>
        <p:spPr bwMode="auto">
          <a:xfrm>
            <a:off x="2392363" y="854075"/>
            <a:ext cx="341312" cy="820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4800" b="1">
                <a:solidFill>
                  <a:srgbClr val="FFFFFF"/>
                </a:solidFill>
              </a:rPr>
              <a:t>-</a:t>
            </a:r>
          </a:p>
        </p:txBody>
      </p:sp>
      <p:sp>
        <p:nvSpPr>
          <p:cNvPr id="28713" name="Rectangle 41"/>
          <p:cNvSpPr>
            <a:spLocks noChangeArrowheads="1"/>
          </p:cNvSpPr>
          <p:nvPr/>
        </p:nvSpPr>
        <p:spPr bwMode="auto">
          <a:xfrm>
            <a:off x="1104900" y="1768475"/>
            <a:ext cx="341313" cy="820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4800" b="1">
                <a:solidFill>
                  <a:srgbClr val="FFFFFF"/>
                </a:solidFill>
              </a:rPr>
              <a:t>-</a:t>
            </a:r>
          </a:p>
        </p:txBody>
      </p:sp>
      <p:sp>
        <p:nvSpPr>
          <p:cNvPr id="28714" name="Rectangle 42"/>
          <p:cNvSpPr>
            <a:spLocks noChangeArrowheads="1"/>
          </p:cNvSpPr>
          <p:nvPr/>
        </p:nvSpPr>
        <p:spPr bwMode="auto">
          <a:xfrm>
            <a:off x="6456363" y="854075"/>
            <a:ext cx="341312" cy="820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4800" b="1">
                <a:solidFill>
                  <a:srgbClr val="FFFFFF"/>
                </a:solidFill>
              </a:rPr>
              <a:t>-</a:t>
            </a:r>
          </a:p>
        </p:txBody>
      </p:sp>
      <p:sp>
        <p:nvSpPr>
          <p:cNvPr id="28715" name="Rectangle 43"/>
          <p:cNvSpPr>
            <a:spLocks noChangeArrowheads="1"/>
          </p:cNvSpPr>
          <p:nvPr/>
        </p:nvSpPr>
        <p:spPr bwMode="auto">
          <a:xfrm>
            <a:off x="5100638" y="1768475"/>
            <a:ext cx="341312" cy="820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4800" b="1">
                <a:solidFill>
                  <a:srgbClr val="FFFFFF"/>
                </a:solidFill>
              </a:rPr>
              <a:t>-</a:t>
            </a:r>
          </a:p>
        </p:txBody>
      </p:sp>
      <p:sp>
        <p:nvSpPr>
          <p:cNvPr id="28716" name="Rectangle 44"/>
          <p:cNvSpPr>
            <a:spLocks noChangeArrowheads="1"/>
          </p:cNvSpPr>
          <p:nvPr/>
        </p:nvSpPr>
        <p:spPr bwMode="auto">
          <a:xfrm>
            <a:off x="698500" y="815975"/>
            <a:ext cx="815975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1800" b="1">
                <a:solidFill>
                  <a:srgbClr val="FFFFFF"/>
                </a:solidFill>
              </a:rPr>
              <a:t>RES.</a:t>
            </a:r>
          </a:p>
          <a:p>
            <a:pPr defTabSz="762000"/>
            <a:r>
              <a:rPr lang="pt-BR" sz="1800" b="1">
                <a:solidFill>
                  <a:srgbClr val="FFFFFF"/>
                </a:solidFill>
              </a:rPr>
              <a:t>TESTE</a:t>
            </a:r>
          </a:p>
        </p:txBody>
      </p:sp>
      <p:sp>
        <p:nvSpPr>
          <p:cNvPr id="28717" name="Rectangle 45"/>
          <p:cNvSpPr>
            <a:spLocks noChangeArrowheads="1"/>
          </p:cNvSpPr>
          <p:nvPr/>
        </p:nvSpPr>
        <p:spPr bwMode="auto">
          <a:xfrm>
            <a:off x="4830763" y="815975"/>
            <a:ext cx="814387" cy="638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1800" b="1">
                <a:solidFill>
                  <a:srgbClr val="FFFFFF"/>
                </a:solidFill>
              </a:rPr>
              <a:t>RES.</a:t>
            </a:r>
          </a:p>
          <a:p>
            <a:pPr defTabSz="762000"/>
            <a:r>
              <a:rPr lang="pt-BR" sz="1800" b="1">
                <a:solidFill>
                  <a:srgbClr val="FFFFFF"/>
                </a:solidFill>
              </a:rPr>
              <a:t>TESTE</a:t>
            </a:r>
          </a:p>
        </p:txBody>
      </p:sp>
      <p:sp>
        <p:nvSpPr>
          <p:cNvPr id="28718" name="Rectangle 46"/>
          <p:cNvSpPr>
            <a:spLocks noChangeArrowheads="1"/>
          </p:cNvSpPr>
          <p:nvPr/>
        </p:nvSpPr>
        <p:spPr bwMode="auto">
          <a:xfrm>
            <a:off x="766763" y="2514600"/>
            <a:ext cx="7905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1600" b="1">
                <a:solidFill>
                  <a:srgbClr val="FFFFFF"/>
                </a:solidFill>
              </a:rPr>
              <a:t>TOTAL</a:t>
            </a:r>
          </a:p>
        </p:txBody>
      </p:sp>
      <p:sp>
        <p:nvSpPr>
          <p:cNvPr id="28719" name="Rectangle 47"/>
          <p:cNvSpPr>
            <a:spLocks noChangeArrowheads="1"/>
          </p:cNvSpPr>
          <p:nvPr/>
        </p:nvSpPr>
        <p:spPr bwMode="auto">
          <a:xfrm>
            <a:off x="4830763" y="2514600"/>
            <a:ext cx="790575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1600" b="1">
                <a:solidFill>
                  <a:srgbClr val="FFFFFF"/>
                </a:solidFill>
              </a:rPr>
              <a:t>TOTAL</a:t>
            </a:r>
          </a:p>
        </p:txBody>
      </p:sp>
      <p:sp>
        <p:nvSpPr>
          <p:cNvPr id="28720" name="Rectangle 48"/>
          <p:cNvSpPr>
            <a:spLocks noChangeArrowheads="1"/>
          </p:cNvSpPr>
          <p:nvPr/>
        </p:nvSpPr>
        <p:spPr bwMode="auto">
          <a:xfrm>
            <a:off x="2865438" y="1066800"/>
            <a:ext cx="79216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1600" b="1">
                <a:solidFill>
                  <a:srgbClr val="FFFFFF"/>
                </a:solidFill>
              </a:rPr>
              <a:t>TOTAL</a:t>
            </a:r>
          </a:p>
        </p:txBody>
      </p:sp>
      <p:sp>
        <p:nvSpPr>
          <p:cNvPr id="28721" name="Rectangle 49"/>
          <p:cNvSpPr>
            <a:spLocks noChangeArrowheads="1"/>
          </p:cNvSpPr>
          <p:nvPr/>
        </p:nvSpPr>
        <p:spPr bwMode="auto">
          <a:xfrm>
            <a:off x="6997700" y="1066800"/>
            <a:ext cx="792163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1600" b="1">
                <a:solidFill>
                  <a:srgbClr val="FFFFFF"/>
                </a:solidFill>
              </a:rPr>
              <a:t>TOTAL</a:t>
            </a:r>
          </a:p>
        </p:txBody>
      </p:sp>
      <p:sp>
        <p:nvSpPr>
          <p:cNvPr id="28722" name="Rectangle 50"/>
          <p:cNvSpPr>
            <a:spLocks noChangeArrowheads="1"/>
          </p:cNvSpPr>
          <p:nvPr/>
        </p:nvSpPr>
        <p:spPr bwMode="auto">
          <a:xfrm>
            <a:off x="698500" y="3095625"/>
            <a:ext cx="1219200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3200" b="1">
                <a:solidFill>
                  <a:srgbClr val="FAFD00"/>
                </a:solidFill>
              </a:rPr>
              <a:t>P= 5%</a:t>
            </a:r>
          </a:p>
        </p:txBody>
      </p:sp>
      <p:sp>
        <p:nvSpPr>
          <p:cNvPr id="28723" name="Rectangle 51"/>
          <p:cNvSpPr>
            <a:spLocks noChangeArrowheads="1"/>
          </p:cNvSpPr>
          <p:nvPr/>
        </p:nvSpPr>
        <p:spPr bwMode="auto">
          <a:xfrm>
            <a:off x="4762500" y="3095625"/>
            <a:ext cx="1400175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3200" b="1">
                <a:solidFill>
                  <a:srgbClr val="FAFD00"/>
                </a:solidFill>
              </a:rPr>
              <a:t>P= 20%</a:t>
            </a:r>
          </a:p>
        </p:txBody>
      </p:sp>
      <p:sp>
        <p:nvSpPr>
          <p:cNvPr id="28724" name="Rectangle 52"/>
          <p:cNvSpPr>
            <a:spLocks noChangeArrowheads="1"/>
          </p:cNvSpPr>
          <p:nvPr/>
        </p:nvSpPr>
        <p:spPr bwMode="auto">
          <a:xfrm>
            <a:off x="2052638" y="3186113"/>
            <a:ext cx="10763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S= 95%</a:t>
            </a:r>
          </a:p>
        </p:txBody>
      </p:sp>
      <p:sp>
        <p:nvSpPr>
          <p:cNvPr id="28725" name="Rectangle 53"/>
          <p:cNvSpPr>
            <a:spLocks noChangeArrowheads="1"/>
          </p:cNvSpPr>
          <p:nvPr/>
        </p:nvSpPr>
        <p:spPr bwMode="auto">
          <a:xfrm>
            <a:off x="3271838" y="3186113"/>
            <a:ext cx="11049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E= 90%</a:t>
            </a:r>
          </a:p>
        </p:txBody>
      </p:sp>
      <p:sp>
        <p:nvSpPr>
          <p:cNvPr id="28726" name="Rectangle 54"/>
          <p:cNvSpPr>
            <a:spLocks noChangeArrowheads="1"/>
          </p:cNvSpPr>
          <p:nvPr/>
        </p:nvSpPr>
        <p:spPr bwMode="auto">
          <a:xfrm>
            <a:off x="6400800" y="3200400"/>
            <a:ext cx="120967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S= 95%</a:t>
            </a:r>
          </a:p>
        </p:txBody>
      </p:sp>
      <p:sp>
        <p:nvSpPr>
          <p:cNvPr id="28727" name="Rectangle 55"/>
          <p:cNvSpPr>
            <a:spLocks noChangeArrowheads="1"/>
          </p:cNvSpPr>
          <p:nvPr/>
        </p:nvSpPr>
        <p:spPr bwMode="auto">
          <a:xfrm>
            <a:off x="7239000" y="3886200"/>
            <a:ext cx="1243013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E= 90%</a:t>
            </a:r>
          </a:p>
        </p:txBody>
      </p:sp>
      <p:sp>
        <p:nvSpPr>
          <p:cNvPr id="28728" name="AutoShape 56"/>
          <p:cNvSpPr>
            <a:spLocks noChangeArrowheads="1"/>
          </p:cNvSpPr>
          <p:nvPr/>
        </p:nvSpPr>
        <p:spPr bwMode="auto">
          <a:xfrm>
            <a:off x="581025" y="3206750"/>
            <a:ext cx="260350" cy="292100"/>
          </a:xfrm>
          <a:prstGeom prst="star5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729" name="AutoShape 57"/>
          <p:cNvSpPr>
            <a:spLocks noChangeArrowheads="1"/>
          </p:cNvSpPr>
          <p:nvPr/>
        </p:nvSpPr>
        <p:spPr bwMode="auto">
          <a:xfrm>
            <a:off x="4578350" y="3206750"/>
            <a:ext cx="258763" cy="292100"/>
          </a:xfrm>
          <a:prstGeom prst="star5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28730" name="Rectangle 58"/>
          <p:cNvSpPr>
            <a:spLocks noChangeArrowheads="1"/>
          </p:cNvSpPr>
          <p:nvPr/>
        </p:nvSpPr>
        <p:spPr bwMode="auto">
          <a:xfrm>
            <a:off x="381000" y="4648200"/>
            <a:ext cx="4102100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3200" b="1">
                <a:solidFill>
                  <a:srgbClr val="FFFFFF"/>
                </a:solidFill>
              </a:rPr>
              <a:t>VP + </a:t>
            </a:r>
            <a:r>
              <a:rPr lang="pt-BR" b="1">
                <a:solidFill>
                  <a:srgbClr val="FFFFFF"/>
                </a:solidFill>
              </a:rPr>
              <a:t>= 47/142 x 100= 33,1%</a:t>
            </a:r>
          </a:p>
        </p:txBody>
      </p:sp>
      <p:sp>
        <p:nvSpPr>
          <p:cNvPr id="28731" name="Rectangle 59"/>
          <p:cNvSpPr>
            <a:spLocks noChangeArrowheads="1"/>
          </p:cNvSpPr>
          <p:nvPr/>
        </p:nvSpPr>
        <p:spPr bwMode="auto">
          <a:xfrm>
            <a:off x="4694238" y="4619625"/>
            <a:ext cx="3827462" cy="5762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3200" b="1">
                <a:solidFill>
                  <a:srgbClr val="FFFFFF"/>
                </a:solidFill>
              </a:rPr>
              <a:t>VP+ </a:t>
            </a:r>
            <a:r>
              <a:rPr lang="pt-BR" b="1">
                <a:solidFill>
                  <a:srgbClr val="FFFFFF"/>
                </a:solidFill>
              </a:rPr>
              <a:t>= 190/270 x 100= 70,37%</a:t>
            </a:r>
          </a:p>
        </p:txBody>
      </p:sp>
      <p:sp>
        <p:nvSpPr>
          <p:cNvPr id="28732" name="Rectangle 60"/>
          <p:cNvSpPr>
            <a:spLocks noChangeArrowheads="1"/>
          </p:cNvSpPr>
          <p:nvPr/>
        </p:nvSpPr>
        <p:spPr bwMode="auto">
          <a:xfrm>
            <a:off x="0" y="5791200"/>
            <a:ext cx="8185150" cy="825500"/>
          </a:xfrm>
          <a:prstGeom prst="rect">
            <a:avLst/>
          </a:prstGeom>
          <a:solidFill>
            <a:srgbClr val="FCFEB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733" name="Rectangle 61"/>
          <p:cNvSpPr>
            <a:spLocks noChangeArrowheads="1"/>
          </p:cNvSpPr>
          <p:nvPr/>
        </p:nvSpPr>
        <p:spPr bwMode="auto">
          <a:xfrm>
            <a:off x="495300" y="5994400"/>
            <a:ext cx="7627938" cy="409575"/>
          </a:xfrm>
          <a:prstGeom prst="rect">
            <a:avLst/>
          </a:prstGeom>
          <a:solidFill>
            <a:schemeClr val="tx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sz="2100" b="1">
                <a:solidFill>
                  <a:srgbClr val="FFFF00"/>
                </a:solidFill>
              </a:rPr>
              <a:t>INFLUÊNCIA DA PREVALÊNCIA NO VALOR PREDITIVO +</a:t>
            </a:r>
          </a:p>
        </p:txBody>
      </p:sp>
      <p:sp>
        <p:nvSpPr>
          <p:cNvPr id="28734" name="Rectangle 62"/>
          <p:cNvSpPr>
            <a:spLocks noChangeArrowheads="1"/>
          </p:cNvSpPr>
          <p:nvPr/>
        </p:nvSpPr>
        <p:spPr bwMode="auto">
          <a:xfrm>
            <a:off x="5710238" y="1509713"/>
            <a:ext cx="5683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190</a:t>
            </a:r>
          </a:p>
        </p:txBody>
      </p:sp>
      <p:sp>
        <p:nvSpPr>
          <p:cNvPr id="28735" name="Rectangle 63"/>
          <p:cNvSpPr>
            <a:spLocks noChangeArrowheads="1"/>
          </p:cNvSpPr>
          <p:nvPr/>
        </p:nvSpPr>
        <p:spPr bwMode="auto">
          <a:xfrm>
            <a:off x="7065963" y="1509713"/>
            <a:ext cx="5667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270</a:t>
            </a:r>
          </a:p>
        </p:txBody>
      </p:sp>
      <p:sp>
        <p:nvSpPr>
          <p:cNvPr id="28736" name="Rectangle 64"/>
          <p:cNvSpPr>
            <a:spLocks noChangeArrowheads="1"/>
          </p:cNvSpPr>
          <p:nvPr/>
        </p:nvSpPr>
        <p:spPr bwMode="auto">
          <a:xfrm>
            <a:off x="6456363" y="1509713"/>
            <a:ext cx="4318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80</a:t>
            </a:r>
          </a:p>
        </p:txBody>
      </p:sp>
      <p:sp>
        <p:nvSpPr>
          <p:cNvPr id="28737" name="Rectangle 65"/>
          <p:cNvSpPr>
            <a:spLocks noChangeArrowheads="1"/>
          </p:cNvSpPr>
          <p:nvPr/>
        </p:nvSpPr>
        <p:spPr bwMode="auto">
          <a:xfrm>
            <a:off x="5778500" y="1966913"/>
            <a:ext cx="431800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10</a:t>
            </a:r>
          </a:p>
        </p:txBody>
      </p:sp>
      <p:sp>
        <p:nvSpPr>
          <p:cNvPr id="28738" name="Rectangle 66"/>
          <p:cNvSpPr>
            <a:spLocks noChangeArrowheads="1"/>
          </p:cNvSpPr>
          <p:nvPr/>
        </p:nvSpPr>
        <p:spPr bwMode="auto">
          <a:xfrm>
            <a:off x="6388100" y="1966913"/>
            <a:ext cx="5667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720</a:t>
            </a:r>
          </a:p>
        </p:txBody>
      </p:sp>
      <p:sp>
        <p:nvSpPr>
          <p:cNvPr id="28739" name="Rectangle 67"/>
          <p:cNvSpPr>
            <a:spLocks noChangeArrowheads="1"/>
          </p:cNvSpPr>
          <p:nvPr/>
        </p:nvSpPr>
        <p:spPr bwMode="auto">
          <a:xfrm>
            <a:off x="7065963" y="1966913"/>
            <a:ext cx="5667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730</a:t>
            </a:r>
          </a:p>
        </p:txBody>
      </p:sp>
      <p:sp>
        <p:nvSpPr>
          <p:cNvPr id="28740" name="Rectangle 68"/>
          <p:cNvSpPr>
            <a:spLocks noChangeArrowheads="1"/>
          </p:cNvSpPr>
          <p:nvPr/>
        </p:nvSpPr>
        <p:spPr bwMode="auto">
          <a:xfrm>
            <a:off x="5710238" y="2424113"/>
            <a:ext cx="568325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200</a:t>
            </a:r>
          </a:p>
        </p:txBody>
      </p:sp>
      <p:sp>
        <p:nvSpPr>
          <p:cNvPr id="28741" name="Rectangle 69"/>
          <p:cNvSpPr>
            <a:spLocks noChangeArrowheads="1"/>
          </p:cNvSpPr>
          <p:nvPr/>
        </p:nvSpPr>
        <p:spPr bwMode="auto">
          <a:xfrm>
            <a:off x="6388100" y="2424113"/>
            <a:ext cx="566738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defTabSz="762000"/>
            <a:r>
              <a:rPr lang="pt-BR" b="1">
                <a:solidFill>
                  <a:srgbClr val="FFFFFF"/>
                </a:solidFill>
              </a:rPr>
              <a:t>800</a:t>
            </a:r>
          </a:p>
        </p:txBody>
      </p:sp>
    </p:spTree>
    <p:extLst>
      <p:ext uri="{BB962C8B-B14F-4D97-AF65-F5344CB8AC3E}">
        <p14:creationId xmlns:p14="http://schemas.microsoft.com/office/powerpoint/2010/main" val="1836233709"/>
      </p:ext>
    </p:extLst>
  </p:cSld>
  <p:clrMapOvr>
    <a:masterClrMapping/>
  </p:clrMapOvr>
  <p:transition>
    <p:cut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057400"/>
            <a:ext cx="8329613" cy="3641725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560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533400" y="533400"/>
            <a:ext cx="4648200" cy="406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2000" b="1">
                <a:solidFill>
                  <a:srgbClr val="FFFF00"/>
                </a:solidFill>
              </a:rPr>
              <a:t>VALOR PREDITIVO NEGATIVO</a:t>
            </a:r>
            <a:r>
              <a:rPr lang="pt-BR" b="1">
                <a:solidFill>
                  <a:srgbClr val="FFFF00"/>
                </a:solidFill>
              </a:rPr>
              <a:t> </a:t>
            </a:r>
            <a:endParaRPr lang="pt-BR">
              <a:solidFill>
                <a:srgbClr val="FFFF00"/>
              </a:solidFill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209800" y="1676400"/>
            <a:ext cx="4495800" cy="34290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2174875" y="2244725"/>
            <a:ext cx="449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2174875" y="4454525"/>
            <a:ext cx="44958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2860675" y="1711325"/>
            <a:ext cx="0" cy="3429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2174875" y="3387725"/>
            <a:ext cx="449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4537075" y="1711325"/>
            <a:ext cx="0" cy="3429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3378200" y="1654175"/>
            <a:ext cx="4159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200" b="1"/>
              <a:t>+</a:t>
            </a:r>
            <a:endParaRPr lang="pt-BR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5340350" y="1665288"/>
            <a:ext cx="319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200" b="1"/>
              <a:t>-</a:t>
            </a:r>
            <a:endParaRPr lang="pt-BR"/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2819400" y="1143000"/>
            <a:ext cx="5197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/>
              <a:t>Situação real (DOENÇA/INFECÇÃO)</a:t>
            </a:r>
          </a:p>
        </p:txBody>
      </p:sp>
      <p:sp>
        <p:nvSpPr>
          <p:cNvPr id="20492" name="Text Box 12"/>
          <p:cNvSpPr txBox="1">
            <a:spLocks noChangeArrowheads="1"/>
          </p:cNvSpPr>
          <p:nvPr/>
        </p:nvSpPr>
        <p:spPr bwMode="auto">
          <a:xfrm>
            <a:off x="457200" y="2778125"/>
            <a:ext cx="14890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t-BR" b="1"/>
              <a:t>Resultado</a:t>
            </a:r>
          </a:p>
          <a:p>
            <a:pPr algn="ctr"/>
            <a:r>
              <a:rPr lang="pt-BR" b="1"/>
              <a:t>do</a:t>
            </a:r>
          </a:p>
          <a:p>
            <a:pPr algn="ctr"/>
            <a:r>
              <a:rPr lang="pt-BR" b="1"/>
              <a:t>Teste</a:t>
            </a: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2327275" y="2503488"/>
            <a:ext cx="4159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200" b="1"/>
              <a:t>+</a:t>
            </a:r>
            <a:endParaRPr lang="pt-BR"/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2403475" y="3646488"/>
            <a:ext cx="319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200" b="1"/>
              <a:t>-</a:t>
            </a:r>
            <a:endParaRPr lang="pt-BR"/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3219450" y="2493963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A</a:t>
            </a:r>
            <a:endParaRPr lang="pt-BR"/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5114925" y="2517775"/>
            <a:ext cx="488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>
                <a:solidFill>
                  <a:srgbClr val="FF3300"/>
                </a:solidFill>
              </a:rPr>
              <a:t>B</a:t>
            </a:r>
            <a:endParaRPr lang="pt-BR"/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6670675" y="2244725"/>
            <a:ext cx="1752600" cy="11430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6670675" y="3387725"/>
            <a:ext cx="1752600" cy="10668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3241675" y="3584575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>
                <a:solidFill>
                  <a:srgbClr val="FF3300"/>
                </a:solidFill>
              </a:rPr>
              <a:t>C</a:t>
            </a:r>
            <a:endParaRPr lang="pt-BR">
              <a:solidFill>
                <a:srgbClr val="FF3300"/>
              </a:solidFill>
            </a:endParaRPr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5149850" y="3581400"/>
            <a:ext cx="514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D</a:t>
            </a:r>
            <a:endParaRPr lang="pt-BR"/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2895600" y="4464050"/>
            <a:ext cx="1104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A+</a:t>
            </a:r>
            <a:r>
              <a:rPr lang="pt-BR" sz="3600" b="1">
                <a:solidFill>
                  <a:srgbClr val="FF3300"/>
                </a:solidFill>
              </a:rPr>
              <a:t>C</a:t>
            </a:r>
            <a:endParaRPr lang="pt-BR"/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4660900" y="4495800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B+D</a:t>
            </a:r>
            <a:endParaRPr lang="pt-BR"/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6718300" y="2482850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A+</a:t>
            </a:r>
            <a:r>
              <a:rPr lang="pt-BR" sz="3600" b="1">
                <a:solidFill>
                  <a:srgbClr val="FF3300"/>
                </a:solidFill>
              </a:rPr>
              <a:t>B</a:t>
            </a:r>
            <a:endParaRPr lang="pt-BR"/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6718300" y="3581400"/>
            <a:ext cx="1104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/>
              <a:t>C+</a:t>
            </a:r>
            <a:r>
              <a:rPr lang="pt-BR" sz="3600" b="1">
                <a:solidFill>
                  <a:srgbClr val="FF3300"/>
                </a:solidFill>
              </a:rPr>
              <a:t>D</a:t>
            </a:r>
            <a:endParaRPr lang="pt-BR"/>
          </a:p>
        </p:txBody>
      </p:sp>
      <p:grpSp>
        <p:nvGrpSpPr>
          <p:cNvPr id="20511" name="Group 31"/>
          <p:cNvGrpSpPr>
            <a:grpSpLocks/>
          </p:cNvGrpSpPr>
          <p:nvPr/>
        </p:nvGrpSpPr>
        <p:grpSpPr bwMode="auto">
          <a:xfrm>
            <a:off x="6164262" y="5463381"/>
            <a:ext cx="2765425" cy="1174750"/>
            <a:chOff x="1496" y="3484"/>
            <a:chExt cx="1742" cy="740"/>
          </a:xfrm>
        </p:grpSpPr>
        <p:sp>
          <p:nvSpPr>
            <p:cNvPr id="20512" name="Text Box 32"/>
            <p:cNvSpPr txBox="1">
              <a:spLocks noChangeArrowheads="1"/>
            </p:cNvSpPr>
            <p:nvPr/>
          </p:nvSpPr>
          <p:spPr bwMode="auto">
            <a:xfrm>
              <a:off x="1496" y="3820"/>
              <a:ext cx="69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3600" b="1">
                  <a:solidFill>
                    <a:srgbClr val="FF3300"/>
                  </a:solidFill>
                </a:rPr>
                <a:t>C</a:t>
              </a:r>
              <a:r>
                <a:rPr lang="pt-BR" sz="3600" b="1"/>
                <a:t>+D</a:t>
              </a:r>
              <a:endParaRPr lang="pt-BR"/>
            </a:p>
          </p:txBody>
        </p:sp>
        <p:sp>
          <p:nvSpPr>
            <p:cNvPr id="20513" name="Line 33"/>
            <p:cNvSpPr>
              <a:spLocks noChangeShapeType="1"/>
            </p:cNvSpPr>
            <p:nvPr/>
          </p:nvSpPr>
          <p:spPr bwMode="auto">
            <a:xfrm>
              <a:off x="1536" y="3840"/>
              <a:ext cx="100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514" name="Text Box 34"/>
            <p:cNvSpPr txBox="1">
              <a:spLocks noChangeArrowheads="1"/>
            </p:cNvSpPr>
            <p:nvPr/>
          </p:nvSpPr>
          <p:spPr bwMode="auto">
            <a:xfrm>
              <a:off x="1756" y="3484"/>
              <a:ext cx="32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3600" b="1"/>
                <a:t>D</a:t>
              </a:r>
              <a:endParaRPr lang="pt-BR"/>
            </a:p>
          </p:txBody>
        </p:sp>
        <p:sp>
          <p:nvSpPr>
            <p:cNvPr id="20515" name="Text Box 35"/>
            <p:cNvSpPr txBox="1">
              <a:spLocks noChangeArrowheads="1"/>
            </p:cNvSpPr>
            <p:nvPr/>
          </p:nvSpPr>
          <p:spPr bwMode="auto">
            <a:xfrm>
              <a:off x="2405" y="3619"/>
              <a:ext cx="833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pt-BR" sz="3200" b="1" dirty="0"/>
                <a:t> x 100</a:t>
              </a:r>
              <a:endParaRPr lang="pt-BR" dirty="0"/>
            </a:p>
          </p:txBody>
        </p:sp>
      </p:grpSp>
      <p:sp>
        <p:nvSpPr>
          <p:cNvPr id="20516" name="Text Box 36"/>
          <p:cNvSpPr txBox="1">
            <a:spLocks noChangeArrowheads="1"/>
          </p:cNvSpPr>
          <p:nvPr/>
        </p:nvSpPr>
        <p:spPr bwMode="auto">
          <a:xfrm>
            <a:off x="4724400" y="57912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2800" b="1"/>
              <a:t> VPN=</a:t>
            </a:r>
            <a:endParaRPr lang="pt-BR" sz="3600" b="1"/>
          </a:p>
        </p:txBody>
      </p:sp>
      <p:sp>
        <p:nvSpPr>
          <p:cNvPr id="2" name="Retângulo 1"/>
          <p:cNvSpPr/>
          <p:nvPr/>
        </p:nvSpPr>
        <p:spPr>
          <a:xfrm>
            <a:off x="152400" y="566896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u="sng" dirty="0">
                <a:latin typeface="Comic Sans MS" pitchFamily="66" charset="0"/>
              </a:rPr>
              <a:t>Valor preditivo negativo</a:t>
            </a:r>
            <a:r>
              <a:rPr lang="pt-BR" dirty="0">
                <a:latin typeface="Comic Sans MS" pitchFamily="66" charset="0"/>
              </a:rPr>
              <a:t>: probabilidade de não ter a doença diante de um teste negativo</a:t>
            </a:r>
          </a:p>
        </p:txBody>
      </p:sp>
    </p:spTree>
    <p:extLst>
      <p:ext uri="{BB962C8B-B14F-4D97-AF65-F5344CB8AC3E}">
        <p14:creationId xmlns:p14="http://schemas.microsoft.com/office/powerpoint/2010/main" val="112088120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Line 2"/>
          <p:cNvSpPr>
            <a:spLocks noChangeShapeType="1"/>
          </p:cNvSpPr>
          <p:nvPr/>
        </p:nvSpPr>
        <p:spPr bwMode="auto">
          <a:xfrm flipV="1">
            <a:off x="1371600" y="1066800"/>
            <a:ext cx="0" cy="487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723" name="Line 3"/>
          <p:cNvSpPr>
            <a:spLocks noChangeShapeType="1"/>
          </p:cNvSpPr>
          <p:nvPr/>
        </p:nvSpPr>
        <p:spPr bwMode="auto">
          <a:xfrm>
            <a:off x="1371600" y="5943600"/>
            <a:ext cx="6858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724" name="Freeform 4"/>
          <p:cNvSpPr>
            <a:spLocks/>
          </p:cNvSpPr>
          <p:nvPr/>
        </p:nvSpPr>
        <p:spPr bwMode="auto">
          <a:xfrm>
            <a:off x="1524000" y="3886200"/>
            <a:ext cx="2133600" cy="2057400"/>
          </a:xfrm>
          <a:custGeom>
            <a:avLst/>
            <a:gdLst/>
            <a:ahLst/>
            <a:cxnLst>
              <a:cxn ang="0">
                <a:pos x="0" y="1296"/>
              </a:cxn>
              <a:cxn ang="0">
                <a:pos x="672" y="0"/>
              </a:cxn>
              <a:cxn ang="0">
                <a:pos x="1344" y="1296"/>
              </a:cxn>
            </a:cxnLst>
            <a:rect l="0" t="0" r="r" b="b"/>
            <a:pathLst>
              <a:path w="1344" h="1296">
                <a:moveTo>
                  <a:pt x="0" y="1296"/>
                </a:moveTo>
                <a:cubicBezTo>
                  <a:pt x="224" y="648"/>
                  <a:pt x="448" y="0"/>
                  <a:pt x="672" y="0"/>
                </a:cubicBezTo>
                <a:cubicBezTo>
                  <a:pt x="896" y="0"/>
                  <a:pt x="1120" y="648"/>
                  <a:pt x="1344" y="12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725" name="Freeform 5"/>
          <p:cNvSpPr>
            <a:spLocks/>
          </p:cNvSpPr>
          <p:nvPr/>
        </p:nvSpPr>
        <p:spPr bwMode="auto">
          <a:xfrm>
            <a:off x="3886200" y="3581400"/>
            <a:ext cx="2133600" cy="2362200"/>
          </a:xfrm>
          <a:custGeom>
            <a:avLst/>
            <a:gdLst/>
            <a:ahLst/>
            <a:cxnLst>
              <a:cxn ang="0">
                <a:pos x="0" y="1488"/>
              </a:cxn>
              <a:cxn ang="0">
                <a:pos x="624" y="0"/>
              </a:cxn>
              <a:cxn ang="0">
                <a:pos x="1344" y="1488"/>
              </a:cxn>
            </a:cxnLst>
            <a:rect l="0" t="0" r="r" b="b"/>
            <a:pathLst>
              <a:path w="1344" h="1488">
                <a:moveTo>
                  <a:pt x="0" y="1488"/>
                </a:moveTo>
                <a:cubicBezTo>
                  <a:pt x="200" y="744"/>
                  <a:pt x="400" y="0"/>
                  <a:pt x="624" y="0"/>
                </a:cubicBezTo>
                <a:cubicBezTo>
                  <a:pt x="848" y="0"/>
                  <a:pt x="1096" y="744"/>
                  <a:pt x="1344" y="14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981200" y="4648200"/>
            <a:ext cx="1158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2000" b="1"/>
              <a:t>SADIOS</a:t>
            </a:r>
            <a:endParaRPr lang="pt-BR"/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4191000" y="4572000"/>
            <a:ext cx="1400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000" b="1"/>
              <a:t>DOENTES</a:t>
            </a:r>
            <a:endParaRPr lang="pt-BR"/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5334000" y="6096000"/>
            <a:ext cx="280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/>
              <a:t>Título de anticorpos</a:t>
            </a:r>
            <a:endParaRPr lang="pt-BR"/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257175" y="2438400"/>
            <a:ext cx="885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/>
              <a:t>Freq.</a:t>
            </a:r>
            <a:endParaRPr lang="pt-BR"/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3855368" y="2077939"/>
            <a:ext cx="41592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3600" b="1" dirty="0"/>
              <a:t>SITUAÇÃO IDEAL</a:t>
            </a:r>
            <a:endParaRPr lang="pt-BR" b="1" dirty="0"/>
          </a:p>
          <a:p>
            <a:r>
              <a:rPr lang="pt-BR" b="1" dirty="0"/>
              <a:t>SENSIBILIDADE 100%</a:t>
            </a:r>
          </a:p>
          <a:p>
            <a:r>
              <a:rPr lang="pt-BR" b="1" dirty="0"/>
              <a:t>ESPECIFICIDADE 100%</a:t>
            </a:r>
            <a:endParaRPr lang="pt-BR" dirty="0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 flipV="1">
            <a:off x="3810000" y="2895600"/>
            <a:ext cx="0" cy="3048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4114800" y="2971800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148530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Line 2"/>
          <p:cNvSpPr>
            <a:spLocks noChangeShapeType="1"/>
          </p:cNvSpPr>
          <p:nvPr/>
        </p:nvSpPr>
        <p:spPr bwMode="auto">
          <a:xfrm flipV="1">
            <a:off x="1295400" y="762000"/>
            <a:ext cx="0" cy="487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1747" name="Line 3"/>
          <p:cNvSpPr>
            <a:spLocks noChangeShapeType="1"/>
          </p:cNvSpPr>
          <p:nvPr/>
        </p:nvSpPr>
        <p:spPr bwMode="auto">
          <a:xfrm>
            <a:off x="1295400" y="5638800"/>
            <a:ext cx="6858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1748" name="Freeform 4"/>
          <p:cNvSpPr>
            <a:spLocks/>
          </p:cNvSpPr>
          <p:nvPr/>
        </p:nvSpPr>
        <p:spPr bwMode="auto">
          <a:xfrm>
            <a:off x="1524000" y="3581400"/>
            <a:ext cx="2133600" cy="2057400"/>
          </a:xfrm>
          <a:custGeom>
            <a:avLst/>
            <a:gdLst/>
            <a:ahLst/>
            <a:cxnLst>
              <a:cxn ang="0">
                <a:pos x="0" y="1296"/>
              </a:cxn>
              <a:cxn ang="0">
                <a:pos x="672" y="0"/>
              </a:cxn>
              <a:cxn ang="0">
                <a:pos x="1344" y="1296"/>
              </a:cxn>
            </a:cxnLst>
            <a:rect l="0" t="0" r="r" b="b"/>
            <a:pathLst>
              <a:path w="1344" h="1296">
                <a:moveTo>
                  <a:pt x="0" y="1296"/>
                </a:moveTo>
                <a:cubicBezTo>
                  <a:pt x="224" y="648"/>
                  <a:pt x="448" y="0"/>
                  <a:pt x="672" y="0"/>
                </a:cubicBezTo>
                <a:cubicBezTo>
                  <a:pt x="896" y="0"/>
                  <a:pt x="1120" y="648"/>
                  <a:pt x="1344" y="12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1749" name="Freeform 5"/>
          <p:cNvSpPr>
            <a:spLocks/>
          </p:cNvSpPr>
          <p:nvPr/>
        </p:nvSpPr>
        <p:spPr bwMode="auto">
          <a:xfrm>
            <a:off x="3124200" y="3276600"/>
            <a:ext cx="2133600" cy="2362200"/>
          </a:xfrm>
          <a:custGeom>
            <a:avLst/>
            <a:gdLst/>
            <a:ahLst/>
            <a:cxnLst>
              <a:cxn ang="0">
                <a:pos x="0" y="1488"/>
              </a:cxn>
              <a:cxn ang="0">
                <a:pos x="624" y="0"/>
              </a:cxn>
              <a:cxn ang="0">
                <a:pos x="1344" y="1488"/>
              </a:cxn>
            </a:cxnLst>
            <a:rect l="0" t="0" r="r" b="b"/>
            <a:pathLst>
              <a:path w="1344" h="1488">
                <a:moveTo>
                  <a:pt x="0" y="1488"/>
                </a:moveTo>
                <a:cubicBezTo>
                  <a:pt x="200" y="744"/>
                  <a:pt x="400" y="0"/>
                  <a:pt x="624" y="0"/>
                </a:cubicBezTo>
                <a:cubicBezTo>
                  <a:pt x="848" y="0"/>
                  <a:pt x="1096" y="744"/>
                  <a:pt x="1344" y="14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1889125" y="4510088"/>
            <a:ext cx="1130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000" b="1"/>
              <a:t>SADIOS</a:t>
            </a:r>
            <a:endParaRPr lang="pt-BR"/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3505200" y="4556125"/>
            <a:ext cx="14001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000" b="1"/>
              <a:t>DOENTES</a:t>
            </a:r>
            <a:endParaRPr lang="pt-BR"/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5334000" y="5638800"/>
            <a:ext cx="280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/>
              <a:t>Título de anticorpos</a:t>
            </a:r>
            <a:endParaRPr lang="pt-BR"/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257175" y="2438400"/>
            <a:ext cx="885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/>
              <a:t>Freq.</a:t>
            </a:r>
            <a:endParaRPr lang="pt-BR"/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 flipV="1">
            <a:off x="3048000" y="381000"/>
            <a:ext cx="0" cy="5257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 flipV="1">
            <a:off x="3352800" y="1143000"/>
            <a:ext cx="17463" cy="4495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 flipV="1">
            <a:off x="3657600" y="1676400"/>
            <a:ext cx="11113" cy="3962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1757" name="Text Box 13"/>
          <p:cNvSpPr txBox="1">
            <a:spLocks noChangeArrowheads="1"/>
          </p:cNvSpPr>
          <p:nvPr/>
        </p:nvSpPr>
        <p:spPr bwMode="auto">
          <a:xfrm>
            <a:off x="3389313" y="41275"/>
            <a:ext cx="4264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/>
              <a:t>maior sensibilidade diagnóstica</a:t>
            </a:r>
            <a:endParaRPr lang="pt-BR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3124200" y="304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>
            <a:off x="3505200" y="121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>
            <a:off x="3733800" y="1676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1761" name="Text Box 17"/>
          <p:cNvSpPr txBox="1">
            <a:spLocks noChangeArrowheads="1"/>
          </p:cNvSpPr>
          <p:nvPr/>
        </p:nvSpPr>
        <p:spPr bwMode="auto">
          <a:xfrm>
            <a:off x="3668713" y="1512888"/>
            <a:ext cx="43973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/>
              <a:t>maior especificidade diagnóstica</a:t>
            </a:r>
            <a:endParaRPr lang="pt-BR"/>
          </a:p>
          <a:p>
            <a:endParaRPr lang="pt-BR"/>
          </a:p>
        </p:txBody>
      </p:sp>
      <p:sp>
        <p:nvSpPr>
          <p:cNvPr id="31762" name="Text Box 18"/>
          <p:cNvSpPr txBox="1">
            <a:spLocks noChangeArrowheads="1"/>
          </p:cNvSpPr>
          <p:nvPr/>
        </p:nvSpPr>
        <p:spPr bwMode="auto">
          <a:xfrm>
            <a:off x="3509962" y="987425"/>
            <a:ext cx="50673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b="1" dirty="0" err="1"/>
              <a:t>sens</a:t>
            </a:r>
            <a:r>
              <a:rPr lang="pt-BR" b="1" dirty="0"/>
              <a:t>. espec. diagnóstica intermediária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134789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2"/>
          <p:cNvSpPr txBox="1">
            <a:spLocks noChangeArrowheads="1"/>
          </p:cNvSpPr>
          <p:nvPr/>
        </p:nvSpPr>
        <p:spPr bwMode="auto">
          <a:xfrm>
            <a:off x="2411413" y="685800"/>
            <a:ext cx="4251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200">
                <a:solidFill>
                  <a:srgbClr val="CC6600"/>
                </a:solidFill>
              </a:rPr>
              <a:t>ENSAIO CLÍNICO</a:t>
            </a:r>
            <a:r>
              <a:rPr lang="pt-BR" sz="3200">
                <a:solidFill>
                  <a:srgbClr val="FFFF00"/>
                </a:solidFill>
              </a:rPr>
              <a:t>        </a:t>
            </a:r>
            <a:endParaRPr lang="pt-BR" sz="3200" b="0">
              <a:solidFill>
                <a:schemeClr val="bg1"/>
              </a:solidFill>
            </a:endParaRP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990600" y="1524000"/>
            <a:ext cx="7772400" cy="497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buClr>
                <a:srgbClr val="FFCC00"/>
              </a:buClr>
              <a:buSzPct val="75000"/>
              <a:buFont typeface="Wingdings" pitchFamily="2" charset="2"/>
              <a:buChar char="Ø"/>
            </a:pPr>
            <a:r>
              <a:rPr lang="pt-BR" sz="2300" b="0">
                <a:solidFill>
                  <a:schemeClr val="bg1"/>
                </a:solidFill>
              </a:rPr>
              <a:t> </a:t>
            </a:r>
            <a:r>
              <a:rPr lang="pt-BR" sz="2300" b="0"/>
              <a:t>Estudo epidemiológico menos sujeito a viés/bias </a:t>
            </a:r>
          </a:p>
          <a:p>
            <a:pPr algn="l">
              <a:lnSpc>
                <a:spcPct val="110000"/>
              </a:lnSpc>
              <a:buClr>
                <a:srgbClr val="FFCC00"/>
              </a:buClr>
              <a:buSzPct val="75000"/>
              <a:buFont typeface="Wingdings" pitchFamily="2" charset="2"/>
              <a:buChar char="Ø"/>
            </a:pPr>
            <a:endParaRPr lang="pt-BR" sz="2300" b="0"/>
          </a:p>
          <a:p>
            <a:pPr algn="l">
              <a:lnSpc>
                <a:spcPct val="110000"/>
              </a:lnSpc>
              <a:buClr>
                <a:srgbClr val="FFCC00"/>
              </a:buClr>
              <a:buSzPct val="75000"/>
              <a:buFont typeface="Wingdings" pitchFamily="2" charset="2"/>
              <a:buChar char="Ø"/>
            </a:pPr>
            <a:r>
              <a:rPr lang="pt-BR" sz="2300" b="0"/>
              <a:t> Evidência fornecida por ensaio clínico controlado: em </a:t>
            </a:r>
          </a:p>
          <a:p>
            <a:pPr algn="l">
              <a:lnSpc>
                <a:spcPct val="110000"/>
              </a:lnSpc>
              <a:buClr>
                <a:srgbClr val="FFCC00"/>
              </a:buClr>
              <a:buSzPct val="75000"/>
              <a:buFont typeface="Wingdings" pitchFamily="2" charset="2"/>
              <a:buNone/>
            </a:pPr>
            <a:r>
              <a:rPr lang="pt-BR" sz="2300" b="0"/>
              <a:t>   geral </a:t>
            </a:r>
            <a:r>
              <a:rPr lang="pt-BR" sz="2300"/>
              <a:t>maior peso</a:t>
            </a:r>
            <a:r>
              <a:rPr lang="pt-BR" sz="2300" b="0"/>
              <a:t> do que outros tipos de estudo</a:t>
            </a:r>
          </a:p>
          <a:p>
            <a:pPr algn="l">
              <a:lnSpc>
                <a:spcPct val="110000"/>
              </a:lnSpc>
              <a:buClr>
                <a:srgbClr val="FFCC00"/>
              </a:buClr>
              <a:buSzPct val="75000"/>
              <a:buFont typeface="Wingdings" pitchFamily="2" charset="2"/>
              <a:buChar char="Ø"/>
            </a:pPr>
            <a:endParaRPr lang="pt-BR" sz="2300" b="0"/>
          </a:p>
          <a:p>
            <a:pPr algn="l">
              <a:lnSpc>
                <a:spcPct val="110000"/>
              </a:lnSpc>
              <a:buClr>
                <a:srgbClr val="FFCC00"/>
              </a:buClr>
              <a:buSzPct val="75000"/>
              <a:buFont typeface="Wingdings" pitchFamily="2" charset="2"/>
              <a:buChar char="Ø"/>
            </a:pPr>
            <a:r>
              <a:rPr lang="pt-BR" sz="2300" b="0"/>
              <a:t> Atualmente novos medicamentos, modalidades </a:t>
            </a:r>
          </a:p>
          <a:p>
            <a:pPr algn="l">
              <a:lnSpc>
                <a:spcPct val="110000"/>
              </a:lnSpc>
              <a:buClr>
                <a:srgbClr val="FFCC00"/>
              </a:buClr>
              <a:buSzPct val="75000"/>
              <a:buFont typeface="Wingdings" pitchFamily="2" charset="2"/>
              <a:buNone/>
            </a:pPr>
            <a:r>
              <a:rPr lang="pt-BR" sz="2300" b="0"/>
              <a:t>   terapêuticas, técnicas cirúrgicas, testes diagnósticos, </a:t>
            </a:r>
          </a:p>
          <a:p>
            <a:pPr algn="l">
              <a:lnSpc>
                <a:spcPct val="110000"/>
              </a:lnSpc>
              <a:buClr>
                <a:srgbClr val="FFCC00"/>
              </a:buClr>
              <a:buSzPct val="75000"/>
              <a:buFont typeface="Wingdings" pitchFamily="2" charset="2"/>
              <a:buNone/>
            </a:pPr>
            <a:r>
              <a:rPr lang="pt-BR" sz="2300" b="0"/>
              <a:t>   testes de </a:t>
            </a:r>
            <a:r>
              <a:rPr lang="pt-BR" sz="2300" b="0" i="1"/>
              <a:t>screening,</a:t>
            </a:r>
            <a:r>
              <a:rPr lang="pt-BR" sz="2300" b="0"/>
              <a:t> vacinas </a:t>
            </a:r>
            <a:r>
              <a:rPr lang="pt-BR" sz="2300">
                <a:sym typeface="Symbol" pitchFamily="18" charset="2"/>
              </a:rPr>
              <a:t> </a:t>
            </a:r>
            <a:r>
              <a:rPr lang="pt-BR" sz="2300" b="0">
                <a:sym typeface="Symbol" pitchFamily="18" charset="2"/>
              </a:rPr>
              <a:t> avaliação praticamente </a:t>
            </a:r>
          </a:p>
          <a:p>
            <a:pPr algn="l">
              <a:lnSpc>
                <a:spcPct val="110000"/>
              </a:lnSpc>
              <a:buClr>
                <a:srgbClr val="FFCC00"/>
              </a:buClr>
              <a:buSzPct val="75000"/>
              <a:buFont typeface="Wingdings" pitchFamily="2" charset="2"/>
              <a:buNone/>
            </a:pPr>
            <a:r>
              <a:rPr lang="pt-BR" sz="2300" b="0">
                <a:sym typeface="Symbol" pitchFamily="18" charset="2"/>
              </a:rPr>
              <a:t>   obrigatória por ensaios clínicos</a:t>
            </a:r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1043608" y="2016125"/>
            <a:ext cx="7330455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  <a:defRPr/>
            </a:pPr>
            <a:endParaRPr lang="en-GB" sz="3200" b="1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eaLnBrk="1" hangingPunct="1">
              <a:lnSpc>
                <a:spcPct val="150000"/>
              </a:lnSpc>
              <a:defRPr/>
            </a:pPr>
            <a:r>
              <a:rPr lang="en-GB" sz="40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Associação</a:t>
            </a:r>
            <a:r>
              <a:rPr lang="en-GB" sz="4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e </a:t>
            </a:r>
            <a:r>
              <a:rPr lang="en-GB" sz="40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Causalidade</a:t>
            </a:r>
            <a:r>
              <a:rPr lang="en-GB" sz="4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n-GB" sz="40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em</a:t>
            </a:r>
            <a:r>
              <a:rPr lang="en-GB" sz="4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</a:t>
            </a:r>
            <a:r>
              <a:rPr lang="en-GB" sz="40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Epidemiologia</a:t>
            </a:r>
            <a:endParaRPr lang="en-GB" sz="4000" dirty="0">
              <a:latin typeface="Arial Narrow" pitchFamily="34" charset="0"/>
            </a:endParaRPr>
          </a:p>
        </p:txBody>
      </p:sp>
      <p:sp>
        <p:nvSpPr>
          <p:cNvPr id="3075" name="Rectangle 1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0549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8863" y="1484313"/>
            <a:ext cx="7113587" cy="7493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b="1"/>
              <a:t>Relato de casos e série de casos (descritivos) e </a:t>
            </a:r>
            <a:r>
              <a:rPr lang="pt-BR" b="1" u="sng">
                <a:solidFill>
                  <a:srgbClr val="CC6600"/>
                </a:solidFill>
              </a:rPr>
              <a:t>Estudos Transversais</a:t>
            </a:r>
          </a:p>
          <a:p>
            <a:pPr eaLnBrk="1" hangingPunct="1">
              <a:lnSpc>
                <a:spcPct val="80000"/>
              </a:lnSpc>
            </a:pPr>
            <a:endParaRPr lang="pt-BR" b="1"/>
          </a:p>
          <a:p>
            <a:pPr eaLnBrk="1" hangingPunct="1">
              <a:lnSpc>
                <a:spcPct val="80000"/>
              </a:lnSpc>
            </a:pPr>
            <a:r>
              <a:rPr lang="pt-BR" b="1"/>
              <a:t>                                </a:t>
            </a:r>
          </a:p>
          <a:p>
            <a:pPr eaLnBrk="1" hangingPunct="1">
              <a:lnSpc>
                <a:spcPct val="80000"/>
              </a:lnSpc>
            </a:pPr>
            <a:r>
              <a:rPr lang="pt-BR" b="1"/>
              <a:t>                                   </a:t>
            </a:r>
          </a:p>
          <a:p>
            <a:pPr eaLnBrk="1" hangingPunct="1">
              <a:lnSpc>
                <a:spcPct val="80000"/>
              </a:lnSpc>
            </a:pPr>
            <a:endParaRPr lang="pt-BR" b="1"/>
          </a:p>
          <a:p>
            <a:pPr eaLnBrk="1" hangingPunct="1">
              <a:lnSpc>
                <a:spcPct val="80000"/>
              </a:lnSpc>
            </a:pPr>
            <a:endParaRPr lang="pt-BR" b="1"/>
          </a:p>
          <a:p>
            <a:pPr eaLnBrk="1" hangingPunct="1">
              <a:lnSpc>
                <a:spcPct val="80000"/>
              </a:lnSpc>
            </a:pPr>
            <a:endParaRPr lang="pt-BR" b="1"/>
          </a:p>
          <a:p>
            <a:pPr eaLnBrk="1" hangingPunct="1">
              <a:lnSpc>
                <a:spcPct val="80000"/>
              </a:lnSpc>
            </a:pPr>
            <a:endParaRPr lang="pt-BR" b="1"/>
          </a:p>
        </p:txBody>
      </p:sp>
      <p:sp>
        <p:nvSpPr>
          <p:cNvPr id="13315" name="AutoShape 4"/>
          <p:cNvSpPr>
            <a:spLocks noChangeArrowheads="1"/>
          </p:cNvSpPr>
          <p:nvPr/>
        </p:nvSpPr>
        <p:spPr bwMode="auto">
          <a:xfrm>
            <a:off x="1763713" y="2636838"/>
            <a:ext cx="1008062" cy="1871662"/>
          </a:xfrm>
          <a:prstGeom prst="downArrow">
            <a:avLst>
              <a:gd name="adj1" fmla="val 50000"/>
              <a:gd name="adj2" fmla="val 46417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4356100" y="3278188"/>
            <a:ext cx="5254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0"/>
              </a:spcBef>
            </a:pPr>
            <a:endParaRPr lang="pt-BR" sz="1800" b="0"/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2771775" y="3068638"/>
            <a:ext cx="1511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/>
            <a:r>
              <a:rPr lang="pt-BR" sz="1800">
                <a:solidFill>
                  <a:srgbClr val="FFFF00"/>
                </a:solidFill>
              </a:rPr>
              <a:t>Hipóteses</a:t>
            </a:r>
          </a:p>
        </p:txBody>
      </p:sp>
      <p:sp>
        <p:nvSpPr>
          <p:cNvPr id="13318" name="Rectangle 7"/>
          <p:cNvSpPr>
            <a:spLocks noChangeArrowheads="1"/>
          </p:cNvSpPr>
          <p:nvPr/>
        </p:nvSpPr>
        <p:spPr bwMode="auto">
          <a:xfrm>
            <a:off x="539750" y="4724400"/>
            <a:ext cx="78486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pt-BR" sz="2800"/>
              <a:t>Estudos analíticos (Caso-Controle, Coorte)</a:t>
            </a:r>
          </a:p>
          <a:p>
            <a:pPr marL="342900" indent="-342900" algn="l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pt-BR" sz="2800"/>
              <a:t>                                </a:t>
            </a:r>
          </a:p>
          <a:p>
            <a:pPr marL="342900" indent="-342900" algn="l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pt-BR" sz="2800"/>
              <a:t>                                   </a:t>
            </a:r>
          </a:p>
          <a:p>
            <a:pPr marL="342900" indent="-342900" algn="l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endParaRPr lang="pt-BR" sz="2800"/>
          </a:p>
          <a:p>
            <a:pPr marL="342900" indent="-342900" algn="l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endParaRPr lang="pt-BR" sz="2800"/>
          </a:p>
          <a:p>
            <a:pPr marL="342900" indent="-342900" algn="l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endParaRPr lang="pt-BR" sz="2800"/>
          </a:p>
          <a:p>
            <a:pPr marL="342900" indent="-342900" algn="l" eaLnBrk="1" hangingPunct="1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endParaRPr lang="pt-BR" sz="280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 Box 2"/>
          <p:cNvSpPr txBox="1">
            <a:spLocks noChangeArrowheads="1"/>
          </p:cNvSpPr>
          <p:nvPr/>
        </p:nvSpPr>
        <p:spPr bwMode="auto">
          <a:xfrm>
            <a:off x="885825" y="198438"/>
            <a:ext cx="73517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GB" sz="40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Método epidemiológico</a:t>
            </a:r>
            <a:endParaRPr lang="en-GB" sz="4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148" name="Text Box 7"/>
          <p:cNvSpPr txBox="1">
            <a:spLocks noChangeArrowheads="1"/>
          </p:cNvSpPr>
          <p:nvPr/>
        </p:nvSpPr>
        <p:spPr bwMode="auto">
          <a:xfrm>
            <a:off x="1409700" y="2005013"/>
            <a:ext cx="1641475" cy="519112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b="1">
                <a:solidFill>
                  <a:srgbClr val="0000CC"/>
                </a:solidFill>
                <a:latin typeface="Arial" charset="0"/>
              </a:rPr>
              <a:t>Doença</a:t>
            </a:r>
          </a:p>
        </p:txBody>
      </p:sp>
      <p:sp>
        <p:nvSpPr>
          <p:cNvPr id="6149" name="AutoShape 8"/>
          <p:cNvSpPr>
            <a:spLocks noChangeArrowheads="1"/>
          </p:cNvSpPr>
          <p:nvPr/>
        </p:nvSpPr>
        <p:spPr bwMode="auto">
          <a:xfrm>
            <a:off x="3390900" y="2105025"/>
            <a:ext cx="1595438" cy="88900"/>
          </a:xfrm>
          <a:prstGeom prst="rightArrow">
            <a:avLst>
              <a:gd name="adj1" fmla="val 50000"/>
              <a:gd name="adj2" fmla="val 448661"/>
            </a:avLst>
          </a:prstGeom>
          <a:solidFill>
            <a:srgbClr val="FF0033"/>
          </a:solidFill>
          <a:ln w="50800">
            <a:solidFill>
              <a:srgbClr val="FF0033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150" name="AutoShape 9"/>
          <p:cNvSpPr>
            <a:spLocks noChangeArrowheads="1"/>
          </p:cNvSpPr>
          <p:nvPr/>
        </p:nvSpPr>
        <p:spPr bwMode="auto">
          <a:xfrm>
            <a:off x="3503613" y="2424113"/>
            <a:ext cx="1682750" cy="88900"/>
          </a:xfrm>
          <a:prstGeom prst="leftArrow">
            <a:avLst>
              <a:gd name="adj1" fmla="val 50000"/>
              <a:gd name="adj2" fmla="val 473214"/>
            </a:avLst>
          </a:prstGeom>
          <a:solidFill>
            <a:srgbClr val="0000CC"/>
          </a:solidFill>
          <a:ln w="508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6151" name="Text Box 10"/>
          <p:cNvSpPr txBox="1">
            <a:spLocks noChangeArrowheads="1"/>
          </p:cNvSpPr>
          <p:nvPr/>
        </p:nvSpPr>
        <p:spPr bwMode="auto">
          <a:xfrm>
            <a:off x="5668963" y="2020888"/>
            <a:ext cx="1641475" cy="519112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 b="1">
                <a:solidFill>
                  <a:srgbClr val="0000CC"/>
                </a:solidFill>
                <a:latin typeface="Arial" charset="0"/>
              </a:rPr>
              <a:t>Causa</a:t>
            </a:r>
          </a:p>
        </p:txBody>
      </p:sp>
      <p:sp>
        <p:nvSpPr>
          <p:cNvPr id="6152" name="Text Box 11"/>
          <p:cNvSpPr txBox="1">
            <a:spLocks noChangeArrowheads="1"/>
          </p:cNvSpPr>
          <p:nvPr/>
        </p:nvSpPr>
        <p:spPr bwMode="auto">
          <a:xfrm>
            <a:off x="1460500" y="4437063"/>
            <a:ext cx="5908675" cy="519112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800" b="1">
                <a:solidFill>
                  <a:srgbClr val="0000CC"/>
                </a:solidFill>
              </a:rPr>
              <a:t>ASSOCIAÇÃO</a:t>
            </a:r>
          </a:p>
        </p:txBody>
      </p:sp>
      <p:sp>
        <p:nvSpPr>
          <p:cNvPr id="6153" name="AutoShape 12"/>
          <p:cNvSpPr>
            <a:spLocks noChangeArrowheads="1"/>
          </p:cNvSpPr>
          <p:nvPr/>
        </p:nvSpPr>
        <p:spPr bwMode="auto">
          <a:xfrm>
            <a:off x="4006850" y="2743200"/>
            <a:ext cx="682625" cy="1495425"/>
          </a:xfrm>
          <a:prstGeom prst="downArrow">
            <a:avLst>
              <a:gd name="adj1" fmla="val 50000"/>
              <a:gd name="adj2" fmla="val 54767"/>
            </a:avLst>
          </a:prstGeom>
          <a:solidFill>
            <a:srgbClr val="0000CC"/>
          </a:solidFill>
          <a:ln w="508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3038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1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8" grpId="0" autoUpdateAnimBg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432175"/>
            <a:ext cx="0" cy="0"/>
          </a:xfrm>
          <a:prstGeom prst="rect">
            <a:avLst/>
          </a:prstGeom>
          <a:noFill/>
          <a:ln w="50800">
            <a:noFill/>
            <a:miter lim="800000"/>
            <a:headEnd type="none" w="sm" len="sm"/>
            <a:tailEnd type="none" w="sm" len="sm"/>
          </a:ln>
        </p:spPr>
      </p:pic>
      <p:sp>
        <p:nvSpPr>
          <p:cNvPr id="10243" name="Text Box 14"/>
          <p:cNvSpPr txBox="1">
            <a:spLocks noChangeArrowheads="1"/>
          </p:cNvSpPr>
          <p:nvPr/>
        </p:nvSpPr>
        <p:spPr bwMode="auto">
          <a:xfrm>
            <a:off x="1147763" y="595313"/>
            <a:ext cx="7169150" cy="106680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200" b="1" u="sng">
                <a:solidFill>
                  <a:srgbClr val="0000CC"/>
                </a:solidFill>
                <a:latin typeface="Arial" charset="0"/>
              </a:rPr>
              <a:t>Causa suficiente</a:t>
            </a:r>
            <a:r>
              <a:rPr lang="pt-BR" sz="3200" b="1">
                <a:solidFill>
                  <a:srgbClr val="0000CC"/>
                </a:solidFill>
                <a:latin typeface="Arial" charset="0"/>
              </a:rPr>
              <a:t>: inevitavelmente produz ou inicia uma doença</a:t>
            </a:r>
          </a:p>
        </p:txBody>
      </p:sp>
      <p:sp>
        <p:nvSpPr>
          <p:cNvPr id="10244" name="Text Box 19"/>
          <p:cNvSpPr txBox="1">
            <a:spLocks noChangeArrowheads="1"/>
          </p:cNvSpPr>
          <p:nvPr/>
        </p:nvSpPr>
        <p:spPr bwMode="auto">
          <a:xfrm>
            <a:off x="1157288" y="2033588"/>
            <a:ext cx="7169150" cy="1554162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200" b="1" u="sng">
                <a:solidFill>
                  <a:srgbClr val="0000CC"/>
                </a:solidFill>
                <a:latin typeface="Arial" charset="0"/>
              </a:rPr>
              <a:t>Causa necessária</a:t>
            </a:r>
            <a:r>
              <a:rPr lang="pt-BR" sz="3200" b="1">
                <a:solidFill>
                  <a:srgbClr val="0000CC"/>
                </a:solidFill>
                <a:latin typeface="Arial" charset="0"/>
              </a:rPr>
              <a:t>: a doença não pode se desenvolver na sua ausência</a:t>
            </a:r>
          </a:p>
        </p:txBody>
      </p:sp>
      <p:sp>
        <p:nvSpPr>
          <p:cNvPr id="10245" name="Text Box 20"/>
          <p:cNvSpPr txBox="1">
            <a:spLocks noChangeArrowheads="1"/>
          </p:cNvSpPr>
          <p:nvPr/>
        </p:nvSpPr>
        <p:spPr bwMode="auto">
          <a:xfrm>
            <a:off x="1171575" y="5291138"/>
            <a:ext cx="7169150" cy="579437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200" b="1">
                <a:solidFill>
                  <a:srgbClr val="0000CC"/>
                </a:solidFill>
                <a:latin typeface="Arial" charset="0"/>
              </a:rPr>
              <a:t>Etiologia</a:t>
            </a:r>
          </a:p>
        </p:txBody>
      </p:sp>
      <p:sp>
        <p:nvSpPr>
          <p:cNvPr id="10246" name="AutoShape 21"/>
          <p:cNvSpPr>
            <a:spLocks noChangeArrowheads="1"/>
          </p:cNvSpPr>
          <p:nvPr/>
        </p:nvSpPr>
        <p:spPr bwMode="auto">
          <a:xfrm>
            <a:off x="4319588" y="3903663"/>
            <a:ext cx="796925" cy="1133475"/>
          </a:xfrm>
          <a:prstGeom prst="downArrow">
            <a:avLst>
              <a:gd name="adj1" fmla="val 50000"/>
              <a:gd name="adj2" fmla="val 35558"/>
            </a:avLst>
          </a:prstGeom>
          <a:solidFill>
            <a:srgbClr val="0000CC"/>
          </a:solidFill>
          <a:ln w="508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209078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0"/>
          <p:cNvSpPr txBox="1">
            <a:spLocks noChangeArrowheads="1"/>
          </p:cNvSpPr>
          <p:nvPr/>
        </p:nvSpPr>
        <p:spPr bwMode="auto">
          <a:xfrm>
            <a:off x="1023938" y="654050"/>
            <a:ext cx="7532687" cy="64135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600" b="1">
                <a:solidFill>
                  <a:srgbClr val="0000CC"/>
                </a:solidFill>
                <a:latin typeface="Arial" charset="0"/>
              </a:rPr>
              <a:t>Paradigmas causais</a:t>
            </a:r>
          </a:p>
        </p:txBody>
      </p:sp>
      <p:sp>
        <p:nvSpPr>
          <p:cNvPr id="12291" name="Text Box 11"/>
          <p:cNvSpPr txBox="1">
            <a:spLocks noChangeArrowheads="1"/>
          </p:cNvSpPr>
          <p:nvPr/>
        </p:nvSpPr>
        <p:spPr bwMode="auto">
          <a:xfrm>
            <a:off x="685825" y="1916832"/>
            <a:ext cx="8208912" cy="3997954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pt-BR" sz="2000" b="0" dirty="0">
                <a:solidFill>
                  <a:srgbClr val="0000CC"/>
                </a:solidFill>
                <a:latin typeface="Arial" charset="0"/>
              </a:rPr>
              <a:t> Teoria miasmática – emanações impuras do ambiente (ar, água e o solo) </a:t>
            </a:r>
          </a:p>
          <a:p>
            <a:pPr>
              <a:lnSpc>
                <a:spcPct val="20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pt-BR" sz="2000" b="0" dirty="0">
                <a:solidFill>
                  <a:srgbClr val="0000CC"/>
                </a:solidFill>
                <a:latin typeface="Arial" charset="0"/>
              </a:rPr>
              <a:t> Teoria dos germes - bactérias e germes causadores de doenças (</a:t>
            </a:r>
            <a:r>
              <a:rPr lang="pt-BR" sz="2000" b="0" dirty="0" err="1">
                <a:solidFill>
                  <a:srgbClr val="0000CC"/>
                </a:solidFill>
                <a:latin typeface="Arial" charset="0"/>
              </a:rPr>
              <a:t>monocausalidade</a:t>
            </a:r>
            <a:r>
              <a:rPr lang="pt-BR" sz="2000" b="0" dirty="0">
                <a:solidFill>
                  <a:srgbClr val="0000CC"/>
                </a:solidFill>
                <a:latin typeface="Arial" charset="0"/>
              </a:rPr>
              <a:t>)</a:t>
            </a:r>
          </a:p>
          <a:p>
            <a:pPr>
              <a:lnSpc>
                <a:spcPct val="200000"/>
              </a:lnSpc>
              <a:spcBef>
                <a:spcPct val="50000"/>
              </a:spcBef>
              <a:buFont typeface="Wingdings" pitchFamily="2" charset="2"/>
              <a:buChar char="ü"/>
            </a:pPr>
            <a:r>
              <a:rPr lang="pt-BR" sz="2000" b="0" dirty="0">
                <a:solidFill>
                  <a:srgbClr val="0000CC"/>
                </a:solidFill>
                <a:latin typeface="Arial" charset="0"/>
              </a:rPr>
              <a:t> </a:t>
            </a:r>
            <a:r>
              <a:rPr lang="pt-BR" sz="2000" b="0" dirty="0" err="1">
                <a:solidFill>
                  <a:srgbClr val="0000CC"/>
                </a:solidFill>
                <a:latin typeface="Arial" charset="0"/>
              </a:rPr>
              <a:t>Multicausalidade</a:t>
            </a:r>
            <a:r>
              <a:rPr lang="pt-BR" sz="2000" b="0" dirty="0">
                <a:solidFill>
                  <a:srgbClr val="0000CC"/>
                </a:solidFill>
                <a:latin typeface="Arial" charset="0"/>
              </a:rPr>
              <a:t> - influência de vários fatores na determinação das doenças</a:t>
            </a:r>
          </a:p>
        </p:txBody>
      </p:sp>
    </p:spTree>
    <p:extLst>
      <p:ext uri="{BB962C8B-B14F-4D97-AF65-F5344CB8AC3E}">
        <p14:creationId xmlns:p14="http://schemas.microsoft.com/office/powerpoint/2010/main" val="95125245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28687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pt-BR" sz="4000" b="1" dirty="0">
                <a:solidFill>
                  <a:srgbClr val="0000CC"/>
                </a:solidFill>
                <a:latin typeface="Arial" charset="0"/>
              </a:rPr>
              <a:t>Postulados de Koch (1882)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512" y="1484784"/>
            <a:ext cx="8856984" cy="5200650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400" b="1" dirty="0">
                <a:solidFill>
                  <a:srgbClr val="0000CC"/>
                </a:solidFill>
                <a:latin typeface="Arial" charset="0"/>
              </a:rPr>
              <a:t> O organismo deve estar presente em todos os casos da doença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400" b="1" dirty="0">
                <a:solidFill>
                  <a:srgbClr val="0000CC"/>
                </a:solidFill>
                <a:latin typeface="Arial" charset="0"/>
              </a:rPr>
              <a:t> O organismo deve ser capaz de ser isolado e crescer em cultura pura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400" b="1" dirty="0">
                <a:solidFill>
                  <a:srgbClr val="0000CC"/>
                </a:solidFill>
                <a:latin typeface="Arial" charset="0"/>
              </a:rPr>
              <a:t> O organismo deve, quando inoculado em animal suscetível, causar a doença específica</a:t>
            </a:r>
          </a:p>
          <a:p>
            <a:pPr marL="0" indent="0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400" b="1" dirty="0">
                <a:solidFill>
                  <a:srgbClr val="0000CC"/>
                </a:solidFill>
                <a:latin typeface="Arial" charset="0"/>
              </a:rPr>
              <a:t> O organismo deve ser recuperado do animal e ser identificado</a:t>
            </a:r>
          </a:p>
        </p:txBody>
      </p:sp>
    </p:spTree>
    <p:extLst>
      <p:ext uri="{BB962C8B-B14F-4D97-AF65-F5344CB8AC3E}">
        <p14:creationId xmlns:p14="http://schemas.microsoft.com/office/powerpoint/2010/main" val="230489510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1"/>
          <p:cNvSpPr txBox="1">
            <a:spLocks noChangeArrowheads="1"/>
          </p:cNvSpPr>
          <p:nvPr/>
        </p:nvSpPr>
        <p:spPr bwMode="auto">
          <a:xfrm>
            <a:off x="754063" y="2119313"/>
            <a:ext cx="6648450" cy="457200"/>
          </a:xfrm>
          <a:prstGeom prst="rect">
            <a:avLst/>
          </a:prstGeom>
          <a:noFill/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22531" name="Text Box 12"/>
          <p:cNvSpPr txBox="1">
            <a:spLocks noChangeArrowheads="1"/>
          </p:cNvSpPr>
          <p:nvPr/>
        </p:nvSpPr>
        <p:spPr bwMode="auto">
          <a:xfrm>
            <a:off x="623888" y="1609725"/>
            <a:ext cx="1800225" cy="45720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>
                <a:solidFill>
                  <a:srgbClr val="0000CC"/>
                </a:solidFill>
                <a:latin typeface="Arial" charset="0"/>
              </a:rPr>
              <a:t>Exposição</a:t>
            </a:r>
          </a:p>
        </p:txBody>
      </p:sp>
      <p:sp>
        <p:nvSpPr>
          <p:cNvPr id="22532" name="Text Box 13"/>
          <p:cNvSpPr txBox="1">
            <a:spLocks noChangeArrowheads="1"/>
          </p:cNvSpPr>
          <p:nvPr/>
        </p:nvSpPr>
        <p:spPr bwMode="auto">
          <a:xfrm>
            <a:off x="619125" y="2976563"/>
            <a:ext cx="1800225" cy="45720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>
                <a:solidFill>
                  <a:srgbClr val="0000CC"/>
                </a:solidFill>
                <a:latin typeface="Arial" charset="0"/>
              </a:rPr>
              <a:t>Doença</a:t>
            </a:r>
          </a:p>
        </p:txBody>
      </p:sp>
      <p:sp>
        <p:nvSpPr>
          <p:cNvPr id="22533" name="Text Box 15"/>
          <p:cNvSpPr txBox="1">
            <a:spLocks noChangeArrowheads="1"/>
          </p:cNvSpPr>
          <p:nvPr/>
        </p:nvSpPr>
        <p:spPr bwMode="auto">
          <a:xfrm>
            <a:off x="2227263" y="1630363"/>
            <a:ext cx="2989262" cy="1555750"/>
          </a:xfrm>
          <a:prstGeom prst="rect">
            <a:avLst/>
          </a:prstGeom>
          <a:noFill/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9600" dirty="0">
                <a:solidFill>
                  <a:schemeClr val="bg1"/>
                </a:solidFill>
              </a:rPr>
              <a:t>}</a:t>
            </a:r>
            <a:r>
              <a:rPr lang="pt-BR" sz="3200" dirty="0">
                <a:latin typeface="Arial" charset="0"/>
              </a:rPr>
              <a:t>Associação</a:t>
            </a:r>
          </a:p>
        </p:txBody>
      </p:sp>
      <p:sp>
        <p:nvSpPr>
          <p:cNvPr id="22534" name="Text Box 16"/>
          <p:cNvSpPr txBox="1">
            <a:spLocks noChangeArrowheads="1"/>
          </p:cNvSpPr>
          <p:nvPr/>
        </p:nvSpPr>
        <p:spPr bwMode="auto">
          <a:xfrm>
            <a:off x="4805363" y="3505200"/>
            <a:ext cx="1800225" cy="45720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>
                <a:solidFill>
                  <a:srgbClr val="0000CC"/>
                </a:solidFill>
                <a:latin typeface="Arial" charset="0"/>
              </a:rPr>
              <a:t>Exposição</a:t>
            </a:r>
          </a:p>
        </p:txBody>
      </p:sp>
      <p:sp>
        <p:nvSpPr>
          <p:cNvPr id="22535" name="Text Box 17"/>
          <p:cNvSpPr txBox="1">
            <a:spLocks noChangeArrowheads="1"/>
          </p:cNvSpPr>
          <p:nvPr/>
        </p:nvSpPr>
        <p:spPr bwMode="auto">
          <a:xfrm>
            <a:off x="4814888" y="4743450"/>
            <a:ext cx="1800225" cy="45720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>
                <a:solidFill>
                  <a:srgbClr val="0000CC"/>
                </a:solidFill>
                <a:latin typeface="Arial" charset="0"/>
              </a:rPr>
              <a:t>Doença</a:t>
            </a:r>
          </a:p>
        </p:txBody>
      </p:sp>
      <p:sp>
        <p:nvSpPr>
          <p:cNvPr id="22536" name="AutoShape 18"/>
          <p:cNvSpPr>
            <a:spLocks noChangeArrowheads="1"/>
          </p:cNvSpPr>
          <p:nvPr/>
        </p:nvSpPr>
        <p:spPr bwMode="auto">
          <a:xfrm>
            <a:off x="5584825" y="4106863"/>
            <a:ext cx="260350" cy="538162"/>
          </a:xfrm>
          <a:prstGeom prst="downArrow">
            <a:avLst>
              <a:gd name="adj1" fmla="val 50000"/>
              <a:gd name="adj2" fmla="val 51677"/>
            </a:avLst>
          </a:prstGeom>
          <a:solidFill>
            <a:srgbClr val="0000CC"/>
          </a:solidFill>
          <a:ln w="508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2537" name="Text Box 19"/>
          <p:cNvSpPr txBox="1">
            <a:spLocks noChangeArrowheads="1"/>
          </p:cNvSpPr>
          <p:nvPr/>
        </p:nvSpPr>
        <p:spPr bwMode="auto">
          <a:xfrm>
            <a:off x="6408738" y="3481388"/>
            <a:ext cx="2538412" cy="1555750"/>
          </a:xfrm>
          <a:prstGeom prst="rect">
            <a:avLst/>
          </a:prstGeom>
          <a:noFill/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9600" dirty="0">
                <a:solidFill>
                  <a:schemeClr val="bg1"/>
                </a:solidFill>
              </a:rPr>
              <a:t>}</a:t>
            </a:r>
            <a:r>
              <a:rPr lang="pt-BR" dirty="0">
                <a:latin typeface="Arial" charset="0"/>
              </a:rPr>
              <a:t>Associação</a:t>
            </a:r>
          </a:p>
        </p:txBody>
      </p:sp>
      <p:sp>
        <p:nvSpPr>
          <p:cNvPr id="22538" name="Text Box 20"/>
          <p:cNvSpPr txBox="1">
            <a:spLocks noChangeArrowheads="1"/>
          </p:cNvSpPr>
          <p:nvPr/>
        </p:nvSpPr>
        <p:spPr bwMode="auto">
          <a:xfrm>
            <a:off x="7054850" y="5295900"/>
            <a:ext cx="1857375" cy="579438"/>
          </a:xfrm>
          <a:prstGeom prst="rect">
            <a:avLst/>
          </a:prstGeom>
          <a:noFill/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200" b="1" dirty="0">
                <a:latin typeface="Arial" charset="0"/>
              </a:rPr>
              <a:t>Causal?</a:t>
            </a:r>
          </a:p>
        </p:txBody>
      </p:sp>
      <p:sp>
        <p:nvSpPr>
          <p:cNvPr id="22539" name="Line 21"/>
          <p:cNvSpPr>
            <a:spLocks noChangeShapeType="1"/>
          </p:cNvSpPr>
          <p:nvPr/>
        </p:nvSpPr>
        <p:spPr bwMode="auto">
          <a:xfrm>
            <a:off x="7881938" y="4918075"/>
            <a:ext cx="0" cy="542925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pt-BR"/>
          </a:p>
        </p:txBody>
      </p:sp>
      <p:sp>
        <p:nvSpPr>
          <p:cNvPr id="22540" name="Text Box 22"/>
          <p:cNvSpPr txBox="1">
            <a:spLocks noChangeArrowheads="1"/>
          </p:cNvSpPr>
          <p:nvPr/>
        </p:nvSpPr>
        <p:spPr bwMode="auto">
          <a:xfrm>
            <a:off x="711200" y="296863"/>
            <a:ext cx="7780338" cy="701675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4000">
                <a:solidFill>
                  <a:srgbClr val="0000CC"/>
                </a:solidFill>
                <a:latin typeface="Arial" charset="0"/>
              </a:rPr>
              <a:t>Estudos epidemiológicos</a:t>
            </a:r>
          </a:p>
        </p:txBody>
      </p:sp>
    </p:spTree>
    <p:extLst>
      <p:ext uri="{BB962C8B-B14F-4D97-AF65-F5344CB8AC3E}">
        <p14:creationId xmlns:p14="http://schemas.microsoft.com/office/powerpoint/2010/main" val="423844390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432175"/>
            <a:ext cx="0" cy="0"/>
          </a:xfrm>
          <a:prstGeom prst="rect">
            <a:avLst/>
          </a:prstGeom>
          <a:noFill/>
          <a:ln w="50800">
            <a:noFill/>
            <a:miter lim="800000"/>
            <a:headEnd type="none" w="sm" len="sm"/>
            <a:tailEnd type="none" w="sm" len="sm"/>
          </a:ln>
        </p:spPr>
      </p:pic>
      <p:sp>
        <p:nvSpPr>
          <p:cNvPr id="23555" name="Oval 5"/>
          <p:cNvSpPr>
            <a:spLocks noChangeArrowheads="1"/>
          </p:cNvSpPr>
          <p:nvPr/>
        </p:nvSpPr>
        <p:spPr bwMode="auto">
          <a:xfrm>
            <a:off x="3192463" y="0"/>
            <a:ext cx="2613025" cy="1349375"/>
          </a:xfrm>
          <a:prstGeom prst="ellipse">
            <a:avLst/>
          </a:prstGeom>
          <a:solidFill>
            <a:srgbClr val="0000CC"/>
          </a:solidFill>
          <a:ln w="508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pt-BR" sz="1200" b="1" dirty="0">
                <a:solidFill>
                  <a:schemeClr val="bg1"/>
                </a:solidFill>
                <a:latin typeface="Arial" charset="0"/>
              </a:rPr>
              <a:t>Pode ser devido a viés de seleção</a:t>
            </a:r>
          </a:p>
          <a:p>
            <a:pPr algn="ctr"/>
            <a:r>
              <a:rPr lang="pt-BR" sz="1200" b="1" dirty="0">
                <a:solidFill>
                  <a:schemeClr val="bg1"/>
                </a:solidFill>
                <a:latin typeface="Arial" charset="0"/>
              </a:rPr>
              <a:t> ou de mensuração?</a:t>
            </a:r>
          </a:p>
        </p:txBody>
      </p:sp>
      <p:sp>
        <p:nvSpPr>
          <p:cNvPr id="23556" name="Oval 6"/>
          <p:cNvSpPr>
            <a:spLocks noChangeArrowheads="1"/>
          </p:cNvSpPr>
          <p:nvPr/>
        </p:nvSpPr>
        <p:spPr bwMode="auto">
          <a:xfrm>
            <a:off x="3349625" y="1927225"/>
            <a:ext cx="2195513" cy="1195388"/>
          </a:xfrm>
          <a:prstGeom prst="ellipse">
            <a:avLst/>
          </a:prstGeom>
          <a:solidFill>
            <a:srgbClr val="0000CC"/>
          </a:solidFill>
          <a:ln w="508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pt-BR" sz="1400" b="1" dirty="0">
                <a:solidFill>
                  <a:schemeClr val="bg1"/>
                </a:solidFill>
                <a:latin typeface="Arial" charset="0"/>
              </a:rPr>
              <a:t>Pode ser devido a</a:t>
            </a:r>
          </a:p>
          <a:p>
            <a:pPr algn="ctr"/>
            <a:r>
              <a:rPr lang="pt-BR" sz="1400" b="1" dirty="0">
                <a:solidFill>
                  <a:schemeClr val="bg1"/>
                </a:solidFill>
                <a:latin typeface="Arial" charset="0"/>
              </a:rPr>
              <a:t> fator de confusão?</a:t>
            </a:r>
          </a:p>
        </p:txBody>
      </p:sp>
      <p:sp>
        <p:nvSpPr>
          <p:cNvPr id="23557" name="Oval 7"/>
          <p:cNvSpPr>
            <a:spLocks noChangeArrowheads="1"/>
          </p:cNvSpPr>
          <p:nvPr/>
        </p:nvSpPr>
        <p:spPr bwMode="auto">
          <a:xfrm>
            <a:off x="3365500" y="3643313"/>
            <a:ext cx="2500313" cy="1195387"/>
          </a:xfrm>
          <a:prstGeom prst="ellipse">
            <a:avLst/>
          </a:prstGeom>
          <a:solidFill>
            <a:srgbClr val="0000CC"/>
          </a:solidFill>
          <a:ln w="508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pt-BR" sz="1600" b="1" dirty="0">
                <a:solidFill>
                  <a:schemeClr val="bg1"/>
                </a:solidFill>
                <a:latin typeface="Arial" charset="0"/>
              </a:rPr>
              <a:t>Poderia ser resultado</a:t>
            </a:r>
          </a:p>
          <a:p>
            <a:pPr algn="ctr"/>
            <a:r>
              <a:rPr lang="pt-BR" sz="1600" b="1" dirty="0">
                <a:solidFill>
                  <a:schemeClr val="bg1"/>
                </a:solidFill>
                <a:latin typeface="Arial" charset="0"/>
              </a:rPr>
              <a:t> do acaso?</a:t>
            </a:r>
          </a:p>
        </p:txBody>
      </p:sp>
      <p:sp>
        <p:nvSpPr>
          <p:cNvPr id="23558" name="Oval 8"/>
          <p:cNvSpPr>
            <a:spLocks noChangeArrowheads="1"/>
          </p:cNvSpPr>
          <p:nvPr/>
        </p:nvSpPr>
        <p:spPr bwMode="auto">
          <a:xfrm>
            <a:off x="3352800" y="5330825"/>
            <a:ext cx="2195513" cy="1195388"/>
          </a:xfrm>
          <a:prstGeom prst="ellipse">
            <a:avLst/>
          </a:prstGeom>
          <a:solidFill>
            <a:srgbClr val="0000CC"/>
          </a:solidFill>
          <a:ln w="50800">
            <a:solidFill>
              <a:schemeClr val="bg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pt-BR" sz="1600" b="1" dirty="0">
                <a:solidFill>
                  <a:schemeClr val="bg1"/>
                </a:solidFill>
                <a:latin typeface="Arial" charset="0"/>
              </a:rPr>
              <a:t>Poderia ser causal?</a:t>
            </a:r>
          </a:p>
        </p:txBody>
      </p:sp>
      <p:sp>
        <p:nvSpPr>
          <p:cNvPr id="23559" name="AutoShape 9"/>
          <p:cNvSpPr>
            <a:spLocks noChangeArrowheads="1"/>
          </p:cNvSpPr>
          <p:nvPr/>
        </p:nvSpPr>
        <p:spPr bwMode="auto">
          <a:xfrm>
            <a:off x="4354513" y="1436688"/>
            <a:ext cx="130175" cy="420687"/>
          </a:xfrm>
          <a:prstGeom prst="downArrow">
            <a:avLst>
              <a:gd name="adj1" fmla="val 50000"/>
              <a:gd name="adj2" fmla="val 80793"/>
            </a:avLst>
          </a:prstGeom>
          <a:solidFill>
            <a:srgbClr val="0000CC"/>
          </a:solidFill>
          <a:ln w="508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60" name="AutoShape 10"/>
          <p:cNvSpPr>
            <a:spLocks noChangeArrowheads="1"/>
          </p:cNvSpPr>
          <p:nvPr/>
        </p:nvSpPr>
        <p:spPr bwMode="auto">
          <a:xfrm>
            <a:off x="4356100" y="3152775"/>
            <a:ext cx="130175" cy="420688"/>
          </a:xfrm>
          <a:prstGeom prst="downArrow">
            <a:avLst>
              <a:gd name="adj1" fmla="val 50000"/>
              <a:gd name="adj2" fmla="val 80793"/>
            </a:avLst>
          </a:prstGeom>
          <a:solidFill>
            <a:srgbClr val="0000CC"/>
          </a:solidFill>
          <a:ln w="508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61" name="AutoShape 11"/>
          <p:cNvSpPr>
            <a:spLocks noChangeArrowheads="1"/>
          </p:cNvSpPr>
          <p:nvPr/>
        </p:nvSpPr>
        <p:spPr bwMode="auto">
          <a:xfrm>
            <a:off x="4356100" y="4838700"/>
            <a:ext cx="130175" cy="420688"/>
          </a:xfrm>
          <a:prstGeom prst="downArrow">
            <a:avLst>
              <a:gd name="adj1" fmla="val 50000"/>
              <a:gd name="adj2" fmla="val 80793"/>
            </a:avLst>
          </a:prstGeom>
          <a:solidFill>
            <a:srgbClr val="0000CC"/>
          </a:solidFill>
          <a:ln w="508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62" name="Text Box 12"/>
          <p:cNvSpPr txBox="1">
            <a:spLocks noChangeArrowheads="1"/>
          </p:cNvSpPr>
          <p:nvPr/>
        </p:nvSpPr>
        <p:spPr bwMode="auto">
          <a:xfrm>
            <a:off x="4848225" y="1438275"/>
            <a:ext cx="769938" cy="45720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>
                <a:solidFill>
                  <a:srgbClr val="0000CC"/>
                </a:solidFill>
                <a:latin typeface="Arial" charset="0"/>
              </a:rPr>
              <a:t>Não</a:t>
            </a:r>
          </a:p>
        </p:txBody>
      </p:sp>
      <p:sp>
        <p:nvSpPr>
          <p:cNvPr id="23563" name="Text Box 13"/>
          <p:cNvSpPr txBox="1">
            <a:spLocks noChangeArrowheads="1"/>
          </p:cNvSpPr>
          <p:nvPr/>
        </p:nvSpPr>
        <p:spPr bwMode="auto">
          <a:xfrm>
            <a:off x="4821238" y="3154363"/>
            <a:ext cx="769937" cy="45720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>
                <a:solidFill>
                  <a:srgbClr val="0000CC"/>
                </a:solidFill>
                <a:latin typeface="Arial" charset="0"/>
              </a:rPr>
              <a:t>Não</a:t>
            </a:r>
          </a:p>
        </p:txBody>
      </p:sp>
      <p:sp>
        <p:nvSpPr>
          <p:cNvPr id="23564" name="Text Box 14"/>
          <p:cNvSpPr txBox="1">
            <a:spLocks noChangeArrowheads="1"/>
          </p:cNvSpPr>
          <p:nvPr/>
        </p:nvSpPr>
        <p:spPr bwMode="auto">
          <a:xfrm>
            <a:off x="4802188" y="4876800"/>
            <a:ext cx="3062287" cy="45720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>
                <a:solidFill>
                  <a:srgbClr val="0000CC"/>
                </a:solidFill>
                <a:latin typeface="Arial" charset="0"/>
              </a:rPr>
              <a:t>Provavelmente não</a:t>
            </a:r>
          </a:p>
        </p:txBody>
      </p:sp>
      <p:sp>
        <p:nvSpPr>
          <p:cNvPr id="23565" name="Text Box 16"/>
          <p:cNvSpPr txBox="1">
            <a:spLocks noChangeArrowheads="1"/>
          </p:cNvSpPr>
          <p:nvPr/>
        </p:nvSpPr>
        <p:spPr bwMode="auto">
          <a:xfrm>
            <a:off x="6081713" y="5670550"/>
            <a:ext cx="3062287" cy="1006475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Usar as recomendações e julgar</a:t>
            </a:r>
          </a:p>
        </p:txBody>
      </p:sp>
      <p:sp>
        <p:nvSpPr>
          <p:cNvPr id="23566" name="AutoShape 17"/>
          <p:cNvSpPr>
            <a:spLocks noChangeArrowheads="1"/>
          </p:cNvSpPr>
          <p:nvPr/>
        </p:nvSpPr>
        <p:spPr bwMode="auto">
          <a:xfrm>
            <a:off x="5516563" y="6299200"/>
            <a:ext cx="450850" cy="88900"/>
          </a:xfrm>
          <a:custGeom>
            <a:avLst/>
            <a:gdLst>
              <a:gd name="T0" fmla="*/ 338137 w 21600"/>
              <a:gd name="T1" fmla="*/ 0 h 21600"/>
              <a:gd name="T2" fmla="*/ 0 w 21600"/>
              <a:gd name="T3" fmla="*/ 44450 h 21600"/>
              <a:gd name="T4" fmla="*/ 338137 w 21600"/>
              <a:gd name="T5" fmla="*/ 88900 h 21600"/>
              <a:gd name="T6" fmla="*/ 450850 w 21600"/>
              <a:gd name="T7" fmla="*/ 4445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bg1"/>
          </a:solidFill>
          <a:ln w="50800">
            <a:solidFill>
              <a:srgbClr val="FFFF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67" name="Text Box 18"/>
          <p:cNvSpPr txBox="1">
            <a:spLocks noChangeArrowheads="1"/>
          </p:cNvSpPr>
          <p:nvPr/>
        </p:nvSpPr>
        <p:spPr bwMode="auto">
          <a:xfrm>
            <a:off x="257175" y="227013"/>
            <a:ext cx="2070100" cy="822325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>
                <a:solidFill>
                  <a:srgbClr val="0000CC"/>
                </a:solidFill>
                <a:latin typeface="Arial" charset="0"/>
              </a:rPr>
              <a:t>Associação observada</a:t>
            </a:r>
          </a:p>
        </p:txBody>
      </p:sp>
      <p:sp>
        <p:nvSpPr>
          <p:cNvPr id="23568" name="AutoShape 19"/>
          <p:cNvSpPr>
            <a:spLocks noChangeArrowheads="1"/>
          </p:cNvSpPr>
          <p:nvPr/>
        </p:nvSpPr>
        <p:spPr bwMode="auto">
          <a:xfrm>
            <a:off x="2409825" y="593725"/>
            <a:ext cx="638175" cy="88900"/>
          </a:xfrm>
          <a:prstGeom prst="rightArrow">
            <a:avLst>
              <a:gd name="adj1" fmla="val 50000"/>
              <a:gd name="adj2" fmla="val 179464"/>
            </a:avLst>
          </a:prstGeom>
          <a:solidFill>
            <a:srgbClr val="0000CC"/>
          </a:solidFill>
          <a:ln w="508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414804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4000" b="1">
                <a:solidFill>
                  <a:srgbClr val="0000CC"/>
                </a:solidFill>
                <a:latin typeface="Arial" charset="0"/>
              </a:rPr>
              <a:t>Inferência causal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86025"/>
            <a:ext cx="8229600" cy="1985963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pt-BR" b="1" dirty="0">
                <a:solidFill>
                  <a:srgbClr val="0000CC"/>
                </a:solidFill>
                <a:latin typeface="Arial" charset="0"/>
              </a:rPr>
              <a:t>Processo de determinar se uma associação observada é provavelmente causal.</a:t>
            </a:r>
          </a:p>
        </p:txBody>
      </p:sp>
    </p:spTree>
    <p:extLst>
      <p:ext uri="{BB962C8B-B14F-4D97-AF65-F5344CB8AC3E}">
        <p14:creationId xmlns:p14="http://schemas.microsoft.com/office/powerpoint/2010/main" val="146766379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9144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b="1">
                <a:solidFill>
                  <a:srgbClr val="0000CC"/>
                </a:solidFill>
                <a:latin typeface="Arial" charset="0"/>
              </a:rPr>
              <a:t>Pirâmide de Associações</a:t>
            </a: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2590800" y="1600200"/>
          <a:ext cx="5638800" cy="450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2286000" imgH="1826280" progId="MS_ClipArt_Gallery.5">
                  <p:embed/>
                </p:oleObj>
              </mc:Choice>
              <mc:Fallback>
                <p:oleObj name="Clip" r:id="rId3" imgW="2286000" imgH="1826280" progId="MS_ClipArt_Gallery.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600200"/>
                        <a:ext cx="5638800" cy="4503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8" name="Text Box 5"/>
          <p:cNvSpPr txBox="1">
            <a:spLocks noChangeArrowheads="1"/>
          </p:cNvSpPr>
          <p:nvPr/>
        </p:nvSpPr>
        <p:spPr bwMode="auto">
          <a:xfrm>
            <a:off x="3276600" y="1852613"/>
            <a:ext cx="1550988" cy="519112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Arial" charset="0"/>
              </a:rPr>
              <a:t>Causais</a:t>
            </a:r>
          </a:p>
        </p:txBody>
      </p:sp>
      <p:sp>
        <p:nvSpPr>
          <p:cNvPr id="1029" name="Text Box 6"/>
          <p:cNvSpPr txBox="1">
            <a:spLocks noChangeArrowheads="1"/>
          </p:cNvSpPr>
          <p:nvPr/>
        </p:nvSpPr>
        <p:spPr bwMode="auto">
          <a:xfrm>
            <a:off x="2133600" y="2614613"/>
            <a:ext cx="2284413" cy="519112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Arial" charset="0"/>
              </a:rPr>
              <a:t>Não-causais</a:t>
            </a:r>
          </a:p>
        </p:txBody>
      </p:sp>
      <p:sp>
        <p:nvSpPr>
          <p:cNvPr id="1030" name="Text Box 7"/>
          <p:cNvSpPr txBox="1">
            <a:spLocks noChangeArrowheads="1"/>
          </p:cNvSpPr>
          <p:nvPr/>
        </p:nvSpPr>
        <p:spPr bwMode="auto">
          <a:xfrm>
            <a:off x="1752600" y="3452813"/>
            <a:ext cx="1808163" cy="519112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Arial" charset="0"/>
              </a:rPr>
              <a:t>Confusas</a:t>
            </a:r>
          </a:p>
        </p:txBody>
      </p:sp>
      <p:sp>
        <p:nvSpPr>
          <p:cNvPr id="1031" name="Text Box 8"/>
          <p:cNvSpPr txBox="1">
            <a:spLocks noChangeArrowheads="1"/>
          </p:cNvSpPr>
          <p:nvPr/>
        </p:nvSpPr>
        <p:spPr bwMode="auto">
          <a:xfrm>
            <a:off x="1657350" y="4367213"/>
            <a:ext cx="1687513" cy="519112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Arial" charset="0"/>
              </a:rPr>
              <a:t>Espúrias</a:t>
            </a:r>
          </a:p>
        </p:txBody>
      </p:sp>
      <p:sp>
        <p:nvSpPr>
          <p:cNvPr id="1032" name="Text Box 9"/>
          <p:cNvSpPr txBox="1">
            <a:spLocks noChangeArrowheads="1"/>
          </p:cNvSpPr>
          <p:nvPr/>
        </p:nvSpPr>
        <p:spPr bwMode="auto">
          <a:xfrm>
            <a:off x="1143000" y="5281613"/>
            <a:ext cx="1471613" cy="519112"/>
          </a:xfrm>
          <a:prstGeom prst="rect">
            <a:avLst/>
          </a:prstGeom>
          <a:noFill/>
          <a:ln w="12699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Arial" charset="0"/>
              </a:rPr>
              <a:t>Chance</a:t>
            </a:r>
            <a:endParaRPr lang="en-US" sz="280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956488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4000" b="1">
                <a:solidFill>
                  <a:srgbClr val="0000CC"/>
                </a:solidFill>
                <a:latin typeface="Arial" charset="0"/>
              </a:rPr>
              <a:t>Critérios de causalidade de Hill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7362"/>
            <a:ext cx="8229600" cy="4911997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800" dirty="0">
                <a:solidFill>
                  <a:srgbClr val="0000CC"/>
                </a:solidFill>
              </a:rPr>
              <a:t> </a:t>
            </a:r>
            <a:r>
              <a:rPr lang="pt-BR" sz="2400" dirty="0">
                <a:solidFill>
                  <a:srgbClr val="0000CC"/>
                </a:solidFill>
                <a:latin typeface="Arial" charset="0"/>
              </a:rPr>
              <a:t>Relação temporal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400" dirty="0">
                <a:solidFill>
                  <a:srgbClr val="0000CC"/>
                </a:solidFill>
                <a:latin typeface="Arial" charset="0"/>
              </a:rPr>
              <a:t> Plausibilidade biológica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400" dirty="0">
                <a:solidFill>
                  <a:srgbClr val="0000CC"/>
                </a:solidFill>
                <a:latin typeface="Arial" charset="0"/>
              </a:rPr>
              <a:t> Consistência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400" dirty="0">
                <a:solidFill>
                  <a:srgbClr val="0000CC"/>
                </a:solidFill>
                <a:latin typeface="Arial" charset="0"/>
              </a:rPr>
              <a:t> Força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400" dirty="0">
                <a:solidFill>
                  <a:srgbClr val="0000CC"/>
                </a:solidFill>
                <a:latin typeface="Arial" charset="0"/>
              </a:rPr>
              <a:t> Relação dose-resposta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400" dirty="0">
                <a:solidFill>
                  <a:srgbClr val="0000CC"/>
                </a:solidFill>
                <a:latin typeface="Arial" charset="0"/>
              </a:rPr>
              <a:t> Reversibilidade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400" dirty="0">
                <a:solidFill>
                  <a:srgbClr val="0000CC"/>
                </a:solidFill>
                <a:latin typeface="Arial" charset="0"/>
              </a:rPr>
              <a:t> Especificidade</a:t>
            </a:r>
          </a:p>
        </p:txBody>
      </p:sp>
    </p:spTree>
    <p:extLst>
      <p:ext uri="{BB962C8B-B14F-4D97-AF65-F5344CB8AC3E}">
        <p14:creationId xmlns:p14="http://schemas.microsoft.com/office/powerpoint/2010/main" val="373270872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4000" b="1">
                <a:solidFill>
                  <a:srgbClr val="0000CC"/>
                </a:solidFill>
                <a:latin typeface="Arial" charset="0"/>
              </a:rPr>
              <a:t>Critérios de causalidade de Hill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3284984"/>
            <a:ext cx="8229600" cy="1536700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  <a:buFont typeface="Wingdings" pitchFamily="2" charset="2"/>
              <a:buChar char="ü"/>
            </a:pPr>
            <a:r>
              <a:rPr lang="pt-BR" dirty="0">
                <a:solidFill>
                  <a:srgbClr val="0000CC"/>
                </a:solidFill>
              </a:rPr>
              <a:t> </a:t>
            </a:r>
            <a:r>
              <a:rPr lang="pt-BR" sz="2800" dirty="0">
                <a:solidFill>
                  <a:srgbClr val="0000CC"/>
                </a:solidFill>
                <a:latin typeface="Arial" charset="0"/>
              </a:rPr>
              <a:t>Relação temporal: a causa precede o efeito? (essencial)</a:t>
            </a:r>
          </a:p>
        </p:txBody>
      </p:sp>
    </p:spTree>
    <p:extLst>
      <p:ext uri="{BB962C8B-B14F-4D97-AF65-F5344CB8AC3E}">
        <p14:creationId xmlns:p14="http://schemas.microsoft.com/office/powerpoint/2010/main" val="3639548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60648"/>
            <a:ext cx="8218487" cy="5616575"/>
          </a:xfrm>
        </p:spPr>
        <p:txBody>
          <a:bodyPr/>
          <a:lstStyle/>
          <a:p>
            <a:pPr eaLnBrk="1" hangingPunct="1">
              <a:lnSpc>
                <a:spcPct val="200000"/>
              </a:lnSpc>
              <a:buFont typeface="Wingdings" pitchFamily="2" charset="2"/>
              <a:buNone/>
              <a:defRPr/>
            </a:pPr>
            <a:r>
              <a:rPr lang="pt-BR" sz="3200" b="1" u="sng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Estudo Transversal - </a:t>
            </a:r>
            <a:r>
              <a:rPr lang="pt-BR" sz="2300" dirty="0"/>
              <a:t>(</a:t>
            </a:r>
            <a:r>
              <a:rPr lang="pt-BR" sz="2300" dirty="0" err="1"/>
              <a:t>seccional,corte-transversal,vertical</a:t>
            </a:r>
            <a:r>
              <a:rPr lang="pt-BR" sz="2300" dirty="0"/>
              <a:t>, pontual ou  prevalência)</a:t>
            </a:r>
          </a:p>
          <a:p>
            <a:pPr lvl="1" algn="just" eaLnBrk="1" hangingPunct="1">
              <a:lnSpc>
                <a:spcPct val="200000"/>
              </a:lnSpc>
              <a:buClr>
                <a:srgbClr val="FF6600"/>
              </a:buClr>
              <a:buFont typeface="Wingdings" pitchFamily="2" charset="2"/>
              <a:buChar char="Ø"/>
              <a:defRPr/>
            </a:pPr>
            <a:r>
              <a:rPr lang="pt-BR" sz="3000" dirty="0"/>
              <a:t> </a:t>
            </a:r>
            <a:r>
              <a:rPr lang="pt-BR" b="1" dirty="0"/>
              <a:t>[causa e efeito] ou [exposição ao fator e doença] são investigados ao mesmo tempo. </a:t>
            </a:r>
          </a:p>
          <a:p>
            <a:pPr lvl="1" algn="just" eaLnBrk="1" hangingPunct="1">
              <a:lnSpc>
                <a:spcPct val="200000"/>
              </a:lnSpc>
              <a:buClr>
                <a:srgbClr val="FF6600"/>
              </a:buClr>
              <a:buFont typeface="Wingdings" pitchFamily="2" charset="2"/>
              <a:buChar char="Ø"/>
              <a:defRPr/>
            </a:pPr>
            <a:r>
              <a:rPr lang="pt-BR" b="1" dirty="0"/>
              <a:t>Na análise de dados é que se saberá quem são os “expostos” e “não-expostos” e quem são os “doentes” e sadios”.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4000" b="1">
                <a:solidFill>
                  <a:srgbClr val="0000CC"/>
                </a:solidFill>
                <a:latin typeface="Arial" charset="0"/>
              </a:rPr>
              <a:t>Critérios de causalidade de Hill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852936"/>
            <a:ext cx="8229600" cy="2014537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  <a:buFont typeface="Wingdings" pitchFamily="2" charset="2"/>
              <a:buChar char="ü"/>
            </a:pPr>
            <a:r>
              <a:rPr lang="pt-BR" sz="2400">
                <a:solidFill>
                  <a:srgbClr val="0000CC"/>
                </a:solidFill>
                <a:latin typeface="Arial" charset="0"/>
              </a:rPr>
              <a:t>Plausibilidade biológica: a associação é consistente e/ou coerente com outros conhecimentos? (mecanismos de ação, evidência de experimentos em animais).</a:t>
            </a:r>
          </a:p>
        </p:txBody>
      </p:sp>
    </p:spTree>
    <p:extLst>
      <p:ext uri="{BB962C8B-B14F-4D97-AF65-F5344CB8AC3E}">
        <p14:creationId xmlns:p14="http://schemas.microsoft.com/office/powerpoint/2010/main" val="130320802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4000" b="1">
                <a:solidFill>
                  <a:srgbClr val="0000CC"/>
                </a:solidFill>
                <a:latin typeface="Arial" charset="0"/>
              </a:rPr>
              <a:t>Critérios de causalidade de Hill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3356992"/>
            <a:ext cx="8229600" cy="1609725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  <a:buFont typeface="Wingdings" pitchFamily="2" charset="2"/>
              <a:buChar char="ü"/>
            </a:pPr>
            <a:r>
              <a:rPr lang="pt-BR">
                <a:solidFill>
                  <a:srgbClr val="0000CC"/>
                </a:solidFill>
              </a:rPr>
              <a:t> </a:t>
            </a:r>
            <a:r>
              <a:rPr lang="pt-BR" sz="2800">
                <a:solidFill>
                  <a:srgbClr val="0000CC"/>
                </a:solidFill>
                <a:latin typeface="Arial" charset="0"/>
              </a:rPr>
              <a:t> Consistência: resultados similares foram mostrados em outros estudos? </a:t>
            </a:r>
          </a:p>
        </p:txBody>
      </p:sp>
    </p:spTree>
    <p:extLst>
      <p:ext uri="{BB962C8B-B14F-4D97-AF65-F5344CB8AC3E}">
        <p14:creationId xmlns:p14="http://schemas.microsoft.com/office/powerpoint/2010/main" val="195099986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4000" b="1">
                <a:solidFill>
                  <a:srgbClr val="0000CC"/>
                </a:solidFill>
                <a:latin typeface="Arial" charset="0"/>
              </a:rPr>
              <a:t>Critérios de causalidade de Hill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3212976"/>
            <a:ext cx="8229600" cy="1520825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  <a:buFont typeface="Wingdings" pitchFamily="2" charset="2"/>
              <a:buChar char="ü"/>
            </a:pPr>
            <a:r>
              <a:rPr lang="pt-BR" sz="2800">
                <a:solidFill>
                  <a:srgbClr val="0000CC"/>
                </a:solidFill>
                <a:latin typeface="Arial" charset="0"/>
              </a:rPr>
              <a:t>Força: qual é a magnitude da associação entre a causa e o efeito? (Risco Relativo) </a:t>
            </a:r>
          </a:p>
        </p:txBody>
      </p:sp>
    </p:spTree>
    <p:extLst>
      <p:ext uri="{BB962C8B-B14F-4D97-AF65-F5344CB8AC3E}">
        <p14:creationId xmlns:p14="http://schemas.microsoft.com/office/powerpoint/2010/main" val="143765298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2"/>
          <p:cNvSpPr>
            <a:spLocks noChangeArrowheads="1"/>
          </p:cNvSpPr>
          <p:nvPr/>
        </p:nvSpPr>
        <p:spPr bwMode="auto">
          <a:xfrm>
            <a:off x="4567238" y="4664075"/>
            <a:ext cx="3757612" cy="60325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Dramática</a:t>
            </a:r>
          </a:p>
        </p:txBody>
      </p:sp>
      <p:sp>
        <p:nvSpPr>
          <p:cNvPr id="30723" name="Rectangle 50"/>
          <p:cNvSpPr>
            <a:spLocks noChangeArrowheads="1"/>
          </p:cNvSpPr>
          <p:nvPr/>
        </p:nvSpPr>
        <p:spPr bwMode="auto">
          <a:xfrm>
            <a:off x="808038" y="4664075"/>
            <a:ext cx="3759200" cy="603250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16.0 – 40.0</a:t>
            </a:r>
          </a:p>
        </p:txBody>
      </p:sp>
      <p:sp>
        <p:nvSpPr>
          <p:cNvPr id="30724" name="Rectangle 37"/>
          <p:cNvSpPr>
            <a:spLocks noChangeArrowheads="1"/>
          </p:cNvSpPr>
          <p:nvPr/>
        </p:nvSpPr>
        <p:spPr bwMode="auto">
          <a:xfrm>
            <a:off x="4567238" y="3697288"/>
            <a:ext cx="3757612" cy="490537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Forte</a:t>
            </a:r>
          </a:p>
        </p:txBody>
      </p:sp>
      <p:sp>
        <p:nvSpPr>
          <p:cNvPr id="30725" name="Rectangle 35"/>
          <p:cNvSpPr>
            <a:spLocks noChangeArrowheads="1"/>
          </p:cNvSpPr>
          <p:nvPr/>
        </p:nvSpPr>
        <p:spPr bwMode="auto">
          <a:xfrm>
            <a:off x="808038" y="3697288"/>
            <a:ext cx="3759200" cy="490537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3.0 – 8.0</a:t>
            </a:r>
          </a:p>
        </p:txBody>
      </p:sp>
      <p:sp>
        <p:nvSpPr>
          <p:cNvPr id="30726" name="Rectangle 32"/>
          <p:cNvSpPr>
            <a:spLocks noChangeArrowheads="1"/>
          </p:cNvSpPr>
          <p:nvPr/>
        </p:nvSpPr>
        <p:spPr bwMode="auto">
          <a:xfrm>
            <a:off x="4567238" y="3179763"/>
            <a:ext cx="3757612" cy="517525"/>
          </a:xfrm>
          <a:prstGeom prst="rect">
            <a:avLst/>
          </a:prstGeom>
          <a:solidFill>
            <a:srgbClr val="C0C0C0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Moderada</a:t>
            </a:r>
          </a:p>
        </p:txBody>
      </p:sp>
      <p:sp>
        <p:nvSpPr>
          <p:cNvPr id="30727" name="Rectangle 30"/>
          <p:cNvSpPr>
            <a:spLocks noChangeArrowheads="1"/>
          </p:cNvSpPr>
          <p:nvPr/>
        </p:nvSpPr>
        <p:spPr bwMode="auto">
          <a:xfrm>
            <a:off x="808038" y="3179763"/>
            <a:ext cx="3759200" cy="517525"/>
          </a:xfrm>
          <a:prstGeom prst="rect">
            <a:avLst/>
          </a:prstGeom>
          <a:solidFill>
            <a:srgbClr val="C0C0C0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1.8 – 3.0</a:t>
            </a:r>
          </a:p>
        </p:txBody>
      </p:sp>
      <p:sp>
        <p:nvSpPr>
          <p:cNvPr id="30728" name="Rectangle 26"/>
          <p:cNvSpPr>
            <a:spLocks noChangeArrowheads="1"/>
          </p:cNvSpPr>
          <p:nvPr/>
        </p:nvSpPr>
        <p:spPr bwMode="auto">
          <a:xfrm>
            <a:off x="4567238" y="4187825"/>
            <a:ext cx="3757612" cy="476250"/>
          </a:xfrm>
          <a:prstGeom prst="rect">
            <a:avLst/>
          </a:prstGeom>
          <a:solidFill>
            <a:srgbClr val="C0C0C0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Muito forte</a:t>
            </a:r>
          </a:p>
        </p:txBody>
      </p:sp>
      <p:sp>
        <p:nvSpPr>
          <p:cNvPr id="30729" name="Rectangle 24"/>
          <p:cNvSpPr>
            <a:spLocks noChangeArrowheads="1"/>
          </p:cNvSpPr>
          <p:nvPr/>
        </p:nvSpPr>
        <p:spPr bwMode="auto">
          <a:xfrm>
            <a:off x="808038" y="4187825"/>
            <a:ext cx="3759200" cy="476250"/>
          </a:xfrm>
          <a:prstGeom prst="rect">
            <a:avLst/>
          </a:prstGeom>
          <a:solidFill>
            <a:srgbClr val="C0C0C0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8.0 – 16.0</a:t>
            </a:r>
          </a:p>
        </p:txBody>
      </p:sp>
      <p:sp>
        <p:nvSpPr>
          <p:cNvPr id="30730" name="Rectangle 13"/>
          <p:cNvSpPr>
            <a:spLocks noChangeArrowheads="1"/>
          </p:cNvSpPr>
          <p:nvPr/>
        </p:nvSpPr>
        <p:spPr bwMode="auto">
          <a:xfrm>
            <a:off x="4567238" y="5153025"/>
            <a:ext cx="3760787" cy="647700"/>
          </a:xfrm>
          <a:prstGeom prst="rect">
            <a:avLst/>
          </a:prstGeom>
          <a:solidFill>
            <a:srgbClr val="C0C0C0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Exacerbada</a:t>
            </a:r>
          </a:p>
        </p:txBody>
      </p:sp>
      <p:sp>
        <p:nvSpPr>
          <p:cNvPr id="30731" name="Rectangle 12"/>
          <p:cNvSpPr>
            <a:spLocks noChangeArrowheads="1"/>
          </p:cNvSpPr>
          <p:nvPr/>
        </p:nvSpPr>
        <p:spPr bwMode="auto">
          <a:xfrm>
            <a:off x="808038" y="5153025"/>
            <a:ext cx="3759200" cy="649288"/>
          </a:xfrm>
          <a:prstGeom prst="rect">
            <a:avLst/>
          </a:prstGeom>
          <a:solidFill>
            <a:srgbClr val="C0C0C0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&gt;  40.0</a:t>
            </a:r>
          </a:p>
        </p:txBody>
      </p:sp>
      <p:sp>
        <p:nvSpPr>
          <p:cNvPr id="30732" name="Rectangle 11"/>
          <p:cNvSpPr>
            <a:spLocks noChangeArrowheads="1"/>
          </p:cNvSpPr>
          <p:nvPr/>
        </p:nvSpPr>
        <p:spPr bwMode="auto">
          <a:xfrm>
            <a:off x="4567238" y="2687638"/>
            <a:ext cx="3757612" cy="492125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Modesta</a:t>
            </a:r>
          </a:p>
        </p:txBody>
      </p:sp>
      <p:sp>
        <p:nvSpPr>
          <p:cNvPr id="30733" name="Rectangle 10"/>
          <p:cNvSpPr>
            <a:spLocks noChangeArrowheads="1"/>
          </p:cNvSpPr>
          <p:nvPr/>
        </p:nvSpPr>
        <p:spPr bwMode="auto">
          <a:xfrm>
            <a:off x="808038" y="2687638"/>
            <a:ext cx="3759200" cy="492125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1.4 – 1.7</a:t>
            </a:r>
          </a:p>
        </p:txBody>
      </p:sp>
      <p:sp>
        <p:nvSpPr>
          <p:cNvPr id="30734" name="Rectangle 9"/>
          <p:cNvSpPr>
            <a:spLocks noChangeArrowheads="1"/>
          </p:cNvSpPr>
          <p:nvPr/>
        </p:nvSpPr>
        <p:spPr bwMode="auto">
          <a:xfrm>
            <a:off x="4567238" y="2095500"/>
            <a:ext cx="3757612" cy="592138"/>
          </a:xfrm>
          <a:prstGeom prst="rect">
            <a:avLst/>
          </a:prstGeom>
          <a:solidFill>
            <a:srgbClr val="C0C0C0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Fraco</a:t>
            </a:r>
          </a:p>
        </p:txBody>
      </p:sp>
      <p:sp>
        <p:nvSpPr>
          <p:cNvPr id="30735" name="Rectangle 8"/>
          <p:cNvSpPr>
            <a:spLocks noChangeArrowheads="1"/>
          </p:cNvSpPr>
          <p:nvPr/>
        </p:nvSpPr>
        <p:spPr bwMode="auto">
          <a:xfrm>
            <a:off x="808038" y="2095500"/>
            <a:ext cx="3759200" cy="592138"/>
          </a:xfrm>
          <a:prstGeom prst="rect">
            <a:avLst/>
          </a:prstGeom>
          <a:solidFill>
            <a:srgbClr val="C0C0C0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1.1 – 1.3</a:t>
            </a:r>
          </a:p>
        </p:txBody>
      </p:sp>
      <p:sp>
        <p:nvSpPr>
          <p:cNvPr id="30736" name="Rectangle 7"/>
          <p:cNvSpPr>
            <a:spLocks noChangeArrowheads="1"/>
          </p:cNvSpPr>
          <p:nvPr/>
        </p:nvSpPr>
        <p:spPr bwMode="auto">
          <a:xfrm>
            <a:off x="4567238" y="1482725"/>
            <a:ext cx="3757612" cy="612775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Interpretação</a:t>
            </a:r>
          </a:p>
        </p:txBody>
      </p:sp>
      <p:sp>
        <p:nvSpPr>
          <p:cNvPr id="30737" name="Rectangle 6"/>
          <p:cNvSpPr>
            <a:spLocks noChangeArrowheads="1"/>
          </p:cNvSpPr>
          <p:nvPr/>
        </p:nvSpPr>
        <p:spPr bwMode="auto">
          <a:xfrm>
            <a:off x="808038" y="1482725"/>
            <a:ext cx="3759200" cy="612775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t-BR" sz="2000" b="1">
                <a:solidFill>
                  <a:srgbClr val="0000CC"/>
                </a:solidFill>
                <a:latin typeface="Arial" charset="0"/>
              </a:rPr>
              <a:t>Risco Relativo</a:t>
            </a:r>
          </a:p>
        </p:txBody>
      </p:sp>
      <p:sp>
        <p:nvSpPr>
          <p:cNvPr id="30738" name="Line 14"/>
          <p:cNvSpPr>
            <a:spLocks noChangeShapeType="1"/>
          </p:cNvSpPr>
          <p:nvPr/>
        </p:nvSpPr>
        <p:spPr bwMode="auto">
          <a:xfrm>
            <a:off x="808038" y="1482725"/>
            <a:ext cx="7516812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  <p:sp>
        <p:nvSpPr>
          <p:cNvPr id="30739" name="Line 15"/>
          <p:cNvSpPr>
            <a:spLocks noChangeShapeType="1"/>
          </p:cNvSpPr>
          <p:nvPr/>
        </p:nvSpPr>
        <p:spPr bwMode="auto">
          <a:xfrm>
            <a:off x="808038" y="1966913"/>
            <a:ext cx="7516812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  <p:sp>
        <p:nvSpPr>
          <p:cNvPr id="30740" name="Line 18"/>
          <p:cNvSpPr>
            <a:spLocks noChangeShapeType="1"/>
          </p:cNvSpPr>
          <p:nvPr/>
        </p:nvSpPr>
        <p:spPr bwMode="auto">
          <a:xfrm>
            <a:off x="808038" y="5816600"/>
            <a:ext cx="7516812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pt-BR"/>
          </a:p>
        </p:txBody>
      </p:sp>
      <p:sp>
        <p:nvSpPr>
          <p:cNvPr id="30741" name="Text Box 57"/>
          <p:cNvSpPr txBox="1">
            <a:spLocks noChangeArrowheads="1"/>
          </p:cNvSpPr>
          <p:nvPr/>
        </p:nvSpPr>
        <p:spPr bwMode="auto">
          <a:xfrm>
            <a:off x="798513" y="425450"/>
            <a:ext cx="7518400" cy="701675"/>
          </a:xfrm>
          <a:prstGeom prst="rect">
            <a:avLst/>
          </a:prstGeom>
          <a:solidFill>
            <a:schemeClr val="bg1"/>
          </a:solidFill>
          <a:ln w="508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4000" b="1">
                <a:solidFill>
                  <a:srgbClr val="0000CC"/>
                </a:solidFill>
                <a:latin typeface="Arial" charset="0"/>
              </a:rPr>
              <a:t>Força de associação</a:t>
            </a:r>
          </a:p>
        </p:txBody>
      </p:sp>
    </p:spTree>
    <p:extLst>
      <p:ext uri="{BB962C8B-B14F-4D97-AF65-F5344CB8AC3E}">
        <p14:creationId xmlns:p14="http://schemas.microsoft.com/office/powerpoint/2010/main" val="339641831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4000" b="1">
                <a:solidFill>
                  <a:srgbClr val="0000CC"/>
                </a:solidFill>
                <a:latin typeface="Arial" charset="0"/>
              </a:rPr>
              <a:t>Critérios de causalidade de Hill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3068960"/>
            <a:ext cx="8229600" cy="2043112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  <a:buFont typeface="Wingdings" pitchFamily="2" charset="2"/>
              <a:buChar char="ü"/>
            </a:pPr>
            <a:r>
              <a:rPr lang="pt-BR" sz="2800">
                <a:solidFill>
                  <a:srgbClr val="0000CC"/>
                </a:solidFill>
                <a:latin typeface="Arial" charset="0"/>
              </a:rPr>
              <a:t>Relação dose-resposta: o aumento da exposição para uma possível causa está associado com aumento do efeito? </a:t>
            </a:r>
          </a:p>
        </p:txBody>
      </p:sp>
    </p:spTree>
    <p:extLst>
      <p:ext uri="{BB962C8B-B14F-4D97-AF65-F5344CB8AC3E}">
        <p14:creationId xmlns:p14="http://schemas.microsoft.com/office/powerpoint/2010/main" val="122150793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4000" b="1">
                <a:solidFill>
                  <a:srgbClr val="0000CC"/>
                </a:solidFill>
                <a:latin typeface="Arial" charset="0"/>
              </a:rPr>
              <a:t>Critérios de causalidade de Hill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3140968"/>
            <a:ext cx="8229600" cy="1579562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  <a:buFont typeface="Wingdings" pitchFamily="2" charset="2"/>
              <a:buChar char="ü"/>
            </a:pPr>
            <a:r>
              <a:rPr lang="pt-BR">
                <a:solidFill>
                  <a:srgbClr val="0000CC"/>
                </a:solidFill>
              </a:rPr>
              <a:t> </a:t>
            </a:r>
            <a:r>
              <a:rPr lang="pt-BR" sz="2800">
                <a:solidFill>
                  <a:srgbClr val="0000CC"/>
                </a:solidFill>
                <a:latin typeface="Arial" charset="0"/>
              </a:rPr>
              <a:t> Especificidade: a introdução de um fator causal específico é seguida do efeito.</a:t>
            </a:r>
          </a:p>
        </p:txBody>
      </p:sp>
    </p:spTree>
    <p:extLst>
      <p:ext uri="{BB962C8B-B14F-4D97-AF65-F5344CB8AC3E}">
        <p14:creationId xmlns:p14="http://schemas.microsoft.com/office/powerpoint/2010/main" val="342684848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4000" b="1">
                <a:solidFill>
                  <a:srgbClr val="0000CC"/>
                </a:solidFill>
                <a:latin typeface="Arial" charset="0"/>
              </a:rPr>
              <a:t>Critérios de causalidade de Hill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7363"/>
            <a:ext cx="8229600" cy="1652587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  <a:buFont typeface="Wingdings" pitchFamily="2" charset="2"/>
              <a:buChar char="ü"/>
            </a:pPr>
            <a:r>
              <a:rPr lang="pt-BR">
                <a:solidFill>
                  <a:srgbClr val="0000CC"/>
                </a:solidFill>
              </a:rPr>
              <a:t> </a:t>
            </a:r>
            <a:r>
              <a:rPr lang="pt-BR" sz="2800">
                <a:solidFill>
                  <a:srgbClr val="0000CC"/>
                </a:solidFill>
                <a:latin typeface="Arial" charset="0"/>
              </a:rPr>
              <a:t> Reversibilidade: a remoção de uma possível causa leva à redução no risco da doença? </a:t>
            </a:r>
          </a:p>
        </p:txBody>
      </p:sp>
    </p:spTree>
    <p:extLst>
      <p:ext uri="{BB962C8B-B14F-4D97-AF65-F5344CB8AC3E}">
        <p14:creationId xmlns:p14="http://schemas.microsoft.com/office/powerpoint/2010/main" val="3413030680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4000" b="1">
                <a:solidFill>
                  <a:srgbClr val="0000CC"/>
                </a:solidFill>
                <a:latin typeface="Arial" charset="0"/>
              </a:rPr>
              <a:t>Critérios de causalidade de Hill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584" y="3212976"/>
            <a:ext cx="8229600" cy="1985962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30000"/>
              </a:lnSpc>
              <a:buFont typeface="Wingdings" pitchFamily="2" charset="2"/>
              <a:buChar char="ü"/>
            </a:pPr>
            <a:r>
              <a:rPr lang="pt-BR" sz="2800">
                <a:solidFill>
                  <a:srgbClr val="0000CC"/>
                </a:solidFill>
                <a:latin typeface="Arial" charset="0"/>
              </a:rPr>
              <a:t>Delineamento do estudo: a evidência está baseada em um delineamento de estudo forte e adequada?</a:t>
            </a:r>
          </a:p>
        </p:txBody>
      </p:sp>
    </p:spTree>
    <p:extLst>
      <p:ext uri="{BB962C8B-B14F-4D97-AF65-F5344CB8AC3E}">
        <p14:creationId xmlns:p14="http://schemas.microsoft.com/office/powerpoint/2010/main" val="372607217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>
          <a:solidFill>
            <a:schemeClr val="bg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3200" b="1">
                <a:solidFill>
                  <a:srgbClr val="0000CC"/>
                </a:solidFill>
                <a:latin typeface="Arial" charset="0"/>
              </a:rPr>
              <a:t>Capacidade do delineamento em provar causalidade</a:t>
            </a:r>
          </a:p>
        </p:txBody>
      </p:sp>
      <p:graphicFrame>
        <p:nvGraphicFramePr>
          <p:cNvPr id="144432" name="Group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313949"/>
              </p:ext>
            </p:extLst>
          </p:nvPr>
        </p:nvGraphicFramePr>
        <p:xfrm>
          <a:off x="755576" y="2060848"/>
          <a:ext cx="8215312" cy="4190048"/>
        </p:xfrm>
        <a:graphic>
          <a:graphicData uri="http://schemas.openxmlformats.org/drawingml/2006/table">
            <a:tbl>
              <a:tblPr/>
              <a:tblGrid>
                <a:gridCol w="3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8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87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Tipo de estudo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Capacidade de provar causalidade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9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Ensaio clínico randomizado controlado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Forte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8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Coorte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Forte a Moderada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Caso-controle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Moderada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2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Transversal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Fraca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26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Ecológico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Fraca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083722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476250"/>
            <a:ext cx="7772400" cy="52816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pt-BR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Referências</a:t>
            </a:r>
            <a:endParaRPr lang="pt-BR" b="1" dirty="0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</a:endParaRPr>
          </a:p>
          <a:p>
            <a:pPr eaLnBrk="1" hangingPunct="1">
              <a:lnSpc>
                <a:spcPct val="130000"/>
              </a:lnSpc>
              <a:defRPr/>
            </a:pPr>
            <a:r>
              <a:rPr lang="pt-BR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Gordis</a:t>
            </a:r>
            <a:r>
              <a:rPr lang="pt-BR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, L. </a:t>
            </a:r>
            <a:r>
              <a:rPr lang="pt-BR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Epidemiology</a:t>
            </a:r>
            <a:r>
              <a:rPr lang="pt-BR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. W.B. </a:t>
            </a:r>
            <a:r>
              <a:rPr lang="pt-BR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Daunders</a:t>
            </a:r>
            <a:r>
              <a:rPr lang="pt-BR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 </a:t>
            </a:r>
            <a:r>
              <a:rPr lang="pt-BR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Company</a:t>
            </a:r>
            <a:r>
              <a:rPr lang="pt-BR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, Baltimore, Philadelphia, 2000.</a:t>
            </a:r>
          </a:p>
          <a:p>
            <a:pPr algn="just" eaLnBrk="1" hangingPunct="1">
              <a:lnSpc>
                <a:spcPct val="130000"/>
              </a:lnSpc>
              <a:defRPr/>
            </a:pPr>
            <a:r>
              <a:rPr lang="pt-BR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Pereira, MG. Epidemiologia - Teoria e Prática. Ed. Guanabara/Koogan, 1995.</a:t>
            </a:r>
          </a:p>
          <a:p>
            <a:pPr algn="just" eaLnBrk="1" hangingPunct="1">
              <a:lnSpc>
                <a:spcPct val="130000"/>
              </a:lnSpc>
              <a:defRPr/>
            </a:pPr>
            <a:r>
              <a:rPr lang="pt-BR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Beaglehole</a:t>
            </a:r>
            <a:r>
              <a:rPr lang="pt-BR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 R, Bonita R, </a:t>
            </a:r>
            <a:r>
              <a:rPr lang="pt-BR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Kjellströn</a:t>
            </a:r>
            <a:r>
              <a:rPr lang="pt-BR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 T. Epidemiologia Básica. Ed. Santos, 2001.</a:t>
            </a:r>
          </a:p>
          <a:p>
            <a:pPr algn="just" eaLnBrk="1" hangingPunct="1">
              <a:lnSpc>
                <a:spcPct val="130000"/>
              </a:lnSpc>
              <a:defRPr/>
            </a:pPr>
            <a:r>
              <a:rPr lang="pt-BR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Almeida Filho N, </a:t>
            </a:r>
            <a:r>
              <a:rPr lang="pt-BR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Rouquayrol</a:t>
            </a:r>
            <a:r>
              <a:rPr lang="pt-BR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 MZ. Introdução à Epidemiologia. </a:t>
            </a:r>
            <a:r>
              <a:rPr lang="pt-BR" sz="2400" b="1" dirty="0" err="1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Medsi</a:t>
            </a:r>
            <a:r>
              <a:rPr lang="pt-BR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, 2006.</a:t>
            </a:r>
          </a:p>
          <a:p>
            <a:pPr algn="just" eaLnBrk="1" hangingPunct="1">
              <a:lnSpc>
                <a:spcPct val="130000"/>
              </a:lnSpc>
              <a:defRPr/>
            </a:pPr>
            <a:r>
              <a:rPr lang="pt-BR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Medronho RA. Epidemiologia. Atheneu, 2006.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62188"/>
            <a:ext cx="853440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250825" y="765175"/>
            <a:ext cx="59769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0"/>
              </a:spcBef>
            </a:pPr>
            <a:r>
              <a:rPr lang="pt-BR" sz="3600">
                <a:latin typeface="Arial Black" pitchFamily="34" charset="0"/>
              </a:rPr>
              <a:t>Estudo transversal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77813"/>
            <a:ext cx="7772400" cy="1143000"/>
          </a:xfrm>
        </p:spPr>
        <p:txBody>
          <a:bodyPr/>
          <a:lstStyle/>
          <a:p>
            <a:pPr eaLnBrk="1" hangingPunct="1"/>
            <a:r>
              <a:rPr lang="pt-BR" sz="2800" i="1">
                <a:solidFill>
                  <a:srgbClr val="003300"/>
                </a:solidFill>
                <a:latin typeface="Arial Black" pitchFamily="34" charset="0"/>
              </a:rPr>
              <a:t>Delineamento de pesquisas epidemiológicas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066800" y="1628775"/>
            <a:ext cx="7608888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r>
              <a:rPr lang="pt-BR" sz="2400" u="sng">
                <a:effectLst>
                  <a:outerShdw blurRad="38100" dist="38100" dir="2700000" algn="tl">
                    <a:srgbClr val="FFFFFF"/>
                  </a:outerShdw>
                </a:effectLst>
              </a:rPr>
              <a:t>Desenho de um Estudo Transversal</a:t>
            </a:r>
            <a:endParaRPr lang="pt-BR" sz="2400"/>
          </a:p>
          <a:p>
            <a:pPr algn="l">
              <a:defRPr/>
            </a:pPr>
            <a:endParaRPr lang="pt-BR" sz="2400" b="0">
              <a:latin typeface="Times New Roman" pitchFamily="18" charset="0"/>
            </a:endParaRPr>
          </a:p>
          <a:p>
            <a:pPr algn="l">
              <a:defRPr/>
            </a:pPr>
            <a:endParaRPr lang="pt-BR" sz="2400" b="0">
              <a:latin typeface="Times New Roman" pitchFamily="18" charset="0"/>
            </a:endParaRPr>
          </a:p>
          <a:p>
            <a:pPr algn="l">
              <a:defRPr/>
            </a:pPr>
            <a:endParaRPr lang="pt-BR" sz="2400" b="0">
              <a:latin typeface="Times New Roman" pitchFamily="18" charset="0"/>
            </a:endParaRPr>
          </a:p>
          <a:p>
            <a:pPr algn="l">
              <a:defRPr/>
            </a:pPr>
            <a:endParaRPr lang="pt-BR" sz="2400" b="0">
              <a:latin typeface="Times New Roman" pitchFamily="18" charset="0"/>
            </a:endParaRPr>
          </a:p>
          <a:p>
            <a:pPr algn="l">
              <a:defRPr/>
            </a:pPr>
            <a:endParaRPr lang="pt-BR" sz="2400" b="0">
              <a:latin typeface="Times New Roman" pitchFamily="18" charset="0"/>
            </a:endParaRPr>
          </a:p>
          <a:p>
            <a:pPr algn="l">
              <a:defRPr/>
            </a:pPr>
            <a:endParaRPr lang="pt-BR" sz="2400" b="0">
              <a:latin typeface="Times New Roman" pitchFamily="18" charset="0"/>
            </a:endParaRPr>
          </a:p>
        </p:txBody>
      </p:sp>
      <p:sp>
        <p:nvSpPr>
          <p:cNvPr id="16388" name="Oval 5"/>
          <p:cNvSpPr>
            <a:spLocks noChangeArrowheads="1"/>
          </p:cNvSpPr>
          <p:nvPr/>
        </p:nvSpPr>
        <p:spPr bwMode="auto">
          <a:xfrm>
            <a:off x="4140200" y="2565400"/>
            <a:ext cx="1871663" cy="1092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16389" name="Group 19"/>
          <p:cNvGrpSpPr>
            <a:grpSpLocks/>
          </p:cNvGrpSpPr>
          <p:nvPr/>
        </p:nvGrpSpPr>
        <p:grpSpPr bwMode="auto">
          <a:xfrm>
            <a:off x="1547813" y="2997200"/>
            <a:ext cx="7056437" cy="2519363"/>
            <a:chOff x="930" y="1888"/>
            <a:chExt cx="4445" cy="1587"/>
          </a:xfrm>
        </p:grpSpPr>
        <p:sp>
          <p:nvSpPr>
            <p:cNvPr id="16390" name="Oval 6"/>
            <p:cNvSpPr>
              <a:spLocks noChangeArrowheads="1"/>
            </p:cNvSpPr>
            <p:nvPr/>
          </p:nvSpPr>
          <p:spPr bwMode="auto">
            <a:xfrm>
              <a:off x="2880" y="1888"/>
              <a:ext cx="517" cy="22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pt-BR" sz="2400">
                  <a:latin typeface="Arial Narrow" pitchFamily="34" charset="0"/>
                </a:rPr>
                <a:t>População</a:t>
              </a:r>
            </a:p>
          </p:txBody>
        </p:sp>
        <p:sp>
          <p:nvSpPr>
            <p:cNvPr id="16391" name="Line 7"/>
            <p:cNvSpPr>
              <a:spLocks noChangeShapeType="1"/>
            </p:cNvSpPr>
            <p:nvPr/>
          </p:nvSpPr>
          <p:spPr bwMode="auto">
            <a:xfrm>
              <a:off x="1344" y="2688"/>
              <a:ext cx="36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392" name="Line 8"/>
            <p:cNvSpPr>
              <a:spLocks noChangeShapeType="1"/>
            </p:cNvSpPr>
            <p:nvPr/>
          </p:nvSpPr>
          <p:spPr bwMode="auto">
            <a:xfrm>
              <a:off x="1344" y="268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393" name="Line 9"/>
            <p:cNvSpPr>
              <a:spLocks noChangeShapeType="1"/>
            </p:cNvSpPr>
            <p:nvPr/>
          </p:nvSpPr>
          <p:spPr bwMode="auto">
            <a:xfrm>
              <a:off x="5040" y="2688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394" name="Line 10"/>
            <p:cNvSpPr>
              <a:spLocks noChangeShapeType="1"/>
            </p:cNvSpPr>
            <p:nvPr/>
          </p:nvSpPr>
          <p:spPr bwMode="auto">
            <a:xfrm>
              <a:off x="2640" y="2688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395" name="Line 11"/>
            <p:cNvSpPr>
              <a:spLocks noChangeShapeType="1"/>
            </p:cNvSpPr>
            <p:nvPr/>
          </p:nvSpPr>
          <p:spPr bwMode="auto">
            <a:xfrm>
              <a:off x="3878" y="2704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396" name="Rectangle 12"/>
            <p:cNvSpPr>
              <a:spLocks noChangeArrowheads="1"/>
            </p:cNvSpPr>
            <p:nvPr/>
          </p:nvSpPr>
          <p:spPr bwMode="auto">
            <a:xfrm>
              <a:off x="930" y="3022"/>
              <a:ext cx="771" cy="40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pt-BR" sz="1400">
                  <a:latin typeface="Arial Narrow" pitchFamily="34" charset="0"/>
                </a:rPr>
                <a:t>Expostos</a:t>
              </a:r>
            </a:p>
            <a:p>
              <a:pPr>
                <a:spcBef>
                  <a:spcPct val="0"/>
                </a:spcBef>
              </a:pPr>
              <a:r>
                <a:rPr lang="pt-BR" sz="1400">
                  <a:latin typeface="Arial Narrow" pitchFamily="34" charset="0"/>
                </a:rPr>
                <a:t>doentes</a:t>
              </a:r>
            </a:p>
            <a:p>
              <a:pPr>
                <a:spcBef>
                  <a:spcPct val="0"/>
                </a:spcBef>
              </a:pPr>
              <a:r>
                <a:rPr lang="pt-BR" sz="1400">
                  <a:latin typeface="Arial Narrow" pitchFamily="34" charset="0"/>
                </a:rPr>
                <a:t>  (a)</a:t>
              </a:r>
            </a:p>
          </p:txBody>
        </p:sp>
        <p:sp>
          <p:nvSpPr>
            <p:cNvPr id="16397" name="Rectangle 13"/>
            <p:cNvSpPr>
              <a:spLocks noChangeArrowheads="1"/>
            </p:cNvSpPr>
            <p:nvPr/>
          </p:nvSpPr>
          <p:spPr bwMode="auto">
            <a:xfrm>
              <a:off x="2200" y="3022"/>
              <a:ext cx="771" cy="45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pt-BR" sz="1400">
                  <a:latin typeface="Arial Narrow" pitchFamily="34" charset="0"/>
                </a:rPr>
                <a:t>Expostos</a:t>
              </a:r>
            </a:p>
            <a:p>
              <a:pPr>
                <a:spcBef>
                  <a:spcPct val="0"/>
                </a:spcBef>
              </a:pPr>
              <a:r>
                <a:rPr lang="pt-BR" sz="1400">
                  <a:latin typeface="Arial Narrow" pitchFamily="34" charset="0"/>
                </a:rPr>
                <a:t> não doentes</a:t>
              </a:r>
            </a:p>
            <a:p>
              <a:pPr>
                <a:spcBef>
                  <a:spcPct val="0"/>
                </a:spcBef>
              </a:pPr>
              <a:r>
                <a:rPr lang="pt-BR" sz="1400">
                  <a:latin typeface="Arial Narrow" pitchFamily="34" charset="0"/>
                </a:rPr>
                <a:t>(b</a:t>
              </a:r>
              <a:r>
                <a:rPr lang="pt-BR" sz="1400" b="0">
                  <a:latin typeface="Times New Roman" pitchFamily="18" charset="0"/>
                </a:rPr>
                <a:t>)</a:t>
              </a:r>
            </a:p>
          </p:txBody>
        </p:sp>
        <p:sp>
          <p:nvSpPr>
            <p:cNvPr id="16398" name="Rectangle 14"/>
            <p:cNvSpPr>
              <a:spLocks noChangeArrowheads="1"/>
            </p:cNvSpPr>
            <p:nvPr/>
          </p:nvSpPr>
          <p:spPr bwMode="auto">
            <a:xfrm>
              <a:off x="3515" y="3022"/>
              <a:ext cx="771" cy="45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pt-BR" sz="1400">
                  <a:latin typeface="Arial Narrow" pitchFamily="34" charset="0"/>
                </a:rPr>
                <a:t>Não expostos</a:t>
              </a:r>
            </a:p>
            <a:p>
              <a:pPr>
                <a:spcBef>
                  <a:spcPct val="0"/>
                </a:spcBef>
              </a:pPr>
              <a:r>
                <a:rPr lang="pt-BR" sz="1400">
                  <a:latin typeface="Arial Narrow" pitchFamily="34" charset="0"/>
                </a:rPr>
                <a:t>doentes</a:t>
              </a:r>
            </a:p>
            <a:p>
              <a:pPr>
                <a:spcBef>
                  <a:spcPct val="0"/>
                </a:spcBef>
              </a:pPr>
              <a:r>
                <a:rPr lang="pt-BR" sz="1400">
                  <a:latin typeface="Arial Narrow" pitchFamily="34" charset="0"/>
                </a:rPr>
                <a:t> (c)</a:t>
              </a:r>
            </a:p>
          </p:txBody>
        </p:sp>
        <p:sp>
          <p:nvSpPr>
            <p:cNvPr id="16399" name="Rectangle 15"/>
            <p:cNvSpPr>
              <a:spLocks noChangeArrowheads="1"/>
            </p:cNvSpPr>
            <p:nvPr/>
          </p:nvSpPr>
          <p:spPr bwMode="auto">
            <a:xfrm>
              <a:off x="4649" y="3022"/>
              <a:ext cx="726" cy="45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</a:pPr>
              <a:r>
                <a:rPr lang="pt-BR" sz="1400">
                  <a:latin typeface="Arial Narrow" pitchFamily="34" charset="0"/>
                </a:rPr>
                <a:t>Não expostos</a:t>
              </a:r>
            </a:p>
            <a:p>
              <a:pPr>
                <a:spcBef>
                  <a:spcPct val="0"/>
                </a:spcBef>
              </a:pPr>
              <a:r>
                <a:rPr lang="pt-BR" sz="1400">
                  <a:latin typeface="Arial Narrow" pitchFamily="34" charset="0"/>
                </a:rPr>
                <a:t>Nãodoentes</a:t>
              </a:r>
            </a:p>
            <a:p>
              <a:pPr>
                <a:spcBef>
                  <a:spcPct val="0"/>
                </a:spcBef>
              </a:pPr>
              <a:r>
                <a:rPr lang="pt-BR" sz="1400">
                  <a:latin typeface="Arial Narrow" pitchFamily="34" charset="0"/>
                </a:rPr>
                <a:t>(d)</a:t>
              </a:r>
            </a:p>
          </p:txBody>
        </p:sp>
        <p:sp>
          <p:nvSpPr>
            <p:cNvPr id="16400" name="Line 17"/>
            <p:cNvSpPr>
              <a:spLocks noChangeShapeType="1"/>
            </p:cNvSpPr>
            <p:nvPr/>
          </p:nvSpPr>
          <p:spPr bwMode="auto">
            <a:xfrm>
              <a:off x="3168" y="2160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200" i="1">
                <a:solidFill>
                  <a:srgbClr val="003300"/>
                </a:solidFill>
                <a:latin typeface="Arial Black" pitchFamily="34" charset="0"/>
              </a:rPr>
              <a:t>Delineamento de pesquisas epidemiológicas</a:t>
            </a: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827088" y="1484313"/>
            <a:ext cx="7696200" cy="493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defRPr/>
            </a:pPr>
            <a:r>
              <a:rPr lang="pt-BR" sz="2400"/>
              <a:t> </a:t>
            </a:r>
            <a:r>
              <a:rPr lang="pt-BR" sz="240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TABELA PARA A ANÁLISE DE DADOS</a:t>
            </a:r>
            <a:endParaRPr lang="pt-BR" sz="2400">
              <a:solidFill>
                <a:srgbClr val="CC6600"/>
              </a:solidFill>
            </a:endParaRPr>
          </a:p>
          <a:p>
            <a:pPr algn="l">
              <a:defRPr/>
            </a:pPr>
            <a:r>
              <a:rPr lang="pt-BR" sz="2400" b="0"/>
              <a:t>____________________________________________</a:t>
            </a:r>
          </a:p>
          <a:p>
            <a:pPr algn="l">
              <a:lnSpc>
                <a:spcPct val="55000"/>
              </a:lnSpc>
              <a:defRPr/>
            </a:pPr>
            <a:r>
              <a:rPr lang="pt-BR" sz="2400"/>
              <a:t>   Exposição	    	 </a:t>
            </a:r>
            <a:r>
              <a:rPr lang="pt-BR" sz="2400" u="sng"/>
              <a:t>Doença    </a:t>
            </a:r>
          </a:p>
          <a:p>
            <a:pPr algn="l">
              <a:lnSpc>
                <a:spcPct val="55000"/>
              </a:lnSpc>
              <a:defRPr/>
            </a:pPr>
            <a:r>
              <a:rPr lang="pt-BR" sz="2400"/>
              <a:t>   ao fator	    Sim		Não	    Prevalência</a:t>
            </a:r>
          </a:p>
          <a:p>
            <a:pPr algn="l">
              <a:lnSpc>
                <a:spcPct val="55000"/>
              </a:lnSpc>
              <a:defRPr/>
            </a:pPr>
            <a:endParaRPr lang="pt-BR" sz="2400"/>
          </a:p>
          <a:p>
            <a:pPr algn="l">
              <a:lnSpc>
                <a:spcPct val="55000"/>
              </a:lnSpc>
              <a:defRPr/>
            </a:pPr>
            <a:r>
              <a:rPr lang="pt-BR" sz="2400" b="0"/>
              <a:t>    </a:t>
            </a:r>
            <a:r>
              <a:rPr lang="pt-BR" sz="2400"/>
              <a:t>Sim	</a:t>
            </a:r>
            <a:r>
              <a:rPr lang="pt-BR" sz="2400" b="0"/>
              <a:t>	      a		   b	     </a:t>
            </a:r>
            <a:r>
              <a:rPr lang="pt-BR" sz="2000">
                <a:solidFill>
                  <a:srgbClr val="CC6600"/>
                </a:solidFill>
              </a:rPr>
              <a:t>PE	     </a:t>
            </a:r>
            <a:r>
              <a:rPr lang="pt-BR" sz="2400">
                <a:solidFill>
                  <a:srgbClr val="CC6600"/>
                </a:solidFill>
              </a:rPr>
              <a:t>a/ a+b</a:t>
            </a:r>
          </a:p>
          <a:p>
            <a:pPr algn="l">
              <a:lnSpc>
                <a:spcPct val="55000"/>
              </a:lnSpc>
              <a:defRPr/>
            </a:pPr>
            <a:r>
              <a:rPr lang="pt-BR" sz="2400" b="0"/>
              <a:t>    </a:t>
            </a:r>
            <a:r>
              <a:rPr lang="pt-BR" sz="2400"/>
              <a:t>Não	</a:t>
            </a:r>
            <a:r>
              <a:rPr lang="pt-BR" sz="2400" b="0"/>
              <a:t>	      c		   d	     </a:t>
            </a:r>
            <a:r>
              <a:rPr lang="pt-BR" sz="2000">
                <a:solidFill>
                  <a:srgbClr val="CC6600"/>
                </a:solidFill>
              </a:rPr>
              <a:t>PNE    </a:t>
            </a:r>
            <a:r>
              <a:rPr lang="pt-BR" sz="2400">
                <a:solidFill>
                  <a:srgbClr val="CC6600"/>
                </a:solidFill>
              </a:rPr>
              <a:t>c/ c+d</a:t>
            </a:r>
          </a:p>
          <a:p>
            <a:pPr algn="l">
              <a:defRPr/>
            </a:pPr>
            <a:r>
              <a:rPr lang="pt-BR" sz="2400" b="0"/>
              <a:t>____________________________________________</a:t>
            </a:r>
          </a:p>
          <a:p>
            <a:pPr algn="l">
              <a:defRPr/>
            </a:pPr>
            <a:r>
              <a:rPr lang="pt-BR" sz="2400"/>
              <a:t>   Total	</a:t>
            </a:r>
            <a:r>
              <a:rPr lang="pt-BR" sz="2400" b="0"/>
              <a:t>    a + c	b + d			N  ____________________________________________</a:t>
            </a:r>
          </a:p>
          <a:p>
            <a:pPr algn="l">
              <a:defRPr/>
            </a:pPr>
            <a:r>
              <a:rPr lang="pt-BR" sz="2400" b="0"/>
              <a:t>Razão de prevalência (RP) = PE/PNE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madas">
  <a:themeElements>
    <a:clrScheme name="Camada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Camada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/>
        </a:solidFill>
        <a:ln w="1905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pt-BR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/>
        </a:solidFill>
        <a:ln w="1905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pt-BR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mada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1234</TotalTime>
  <Words>2928</Words>
  <Application>Microsoft Office PowerPoint</Application>
  <PresentationFormat>Apresentação na tela (4:3)</PresentationFormat>
  <Paragraphs>697</Paragraphs>
  <Slides>69</Slides>
  <Notes>69</Notes>
  <HiddenSlides>0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2</vt:i4>
      </vt:variant>
      <vt:variant>
        <vt:lpstr>Títulos de slides</vt:lpstr>
      </vt:variant>
      <vt:variant>
        <vt:i4>69</vt:i4>
      </vt:variant>
    </vt:vector>
  </HeadingPairs>
  <TitlesOfParts>
    <vt:vector size="79" baseType="lpstr">
      <vt:lpstr>Arial</vt:lpstr>
      <vt:lpstr>Arial Black</vt:lpstr>
      <vt:lpstr>Arial Narrow</vt:lpstr>
      <vt:lpstr>Comic Sans MS</vt:lpstr>
      <vt:lpstr>Times New Roman</vt:lpstr>
      <vt:lpstr>Verdana</vt:lpstr>
      <vt:lpstr>Wingdings</vt:lpstr>
      <vt:lpstr>Camadas</vt:lpstr>
      <vt:lpstr>Unknown</vt:lpstr>
      <vt:lpstr>Clip</vt:lpstr>
      <vt:lpstr>Introdução à Epidemiologia Estudos epidemiológicos</vt:lpstr>
      <vt:lpstr>Delineamento de pesquisas epidemiológicas</vt:lpstr>
      <vt:lpstr>Descrição x Comparação</vt:lpstr>
      <vt:lpstr>DESCRIÇÃO</vt:lpstr>
      <vt:lpstr>Apresentação do PowerPoint</vt:lpstr>
      <vt:lpstr>Apresentação do PowerPoint</vt:lpstr>
      <vt:lpstr>Apresentação do PowerPoint</vt:lpstr>
      <vt:lpstr>Delineamento de pesquisas epidemiológicas</vt:lpstr>
      <vt:lpstr>Delineamento de pesquisas epidemiológicas</vt:lpstr>
      <vt:lpstr>Delineamento de pesquisas epidemiológicas</vt:lpstr>
      <vt:lpstr>Delineamento de pesquisas epidemiológicas</vt:lpstr>
      <vt:lpstr>Estudos transversais</vt:lpstr>
      <vt:lpstr>Estudos ecológicos</vt:lpstr>
      <vt:lpstr>Apresentação do PowerPoint</vt:lpstr>
      <vt:lpstr>Apresentação do PowerPoint</vt:lpstr>
      <vt:lpstr>Apresentação do PowerPoint</vt:lpstr>
      <vt:lpstr>Estudo de caso-controle</vt:lpstr>
      <vt:lpstr>Estudo  de caso controle </vt:lpstr>
      <vt:lpstr>Apresentação do PowerPoint</vt:lpstr>
      <vt:lpstr>Apresentação do PowerPoint</vt:lpstr>
      <vt:lpstr>Estudos caso-controle</vt:lpstr>
      <vt:lpstr>Apresentação do PowerPoint</vt:lpstr>
      <vt:lpstr>Apresentação do PowerPoint</vt:lpstr>
      <vt:lpstr>Delineamento de pesquisas epidemiológicas</vt:lpstr>
      <vt:lpstr>Estudo de coorte</vt:lpstr>
      <vt:lpstr>Delineamento de pesquisas epidemiológicas</vt:lpstr>
      <vt:lpstr>Apresentação do PowerPoint</vt:lpstr>
      <vt:lpstr>Estudos de coorte</vt:lpstr>
      <vt:lpstr>Delineamento de pesquisas epidemiológicas</vt:lpstr>
      <vt:lpstr>Delineamento de pesquisas epidemiológicas</vt:lpstr>
      <vt:lpstr>Delineamento de pesquisas epidemiológicas</vt:lpstr>
      <vt:lpstr>Estudos experimentais</vt:lpstr>
      <vt:lpstr>Delineamento de pesquisas epidemiológicas</vt:lpstr>
      <vt:lpstr>Propriedades de testes diagnósticos</vt:lpstr>
      <vt:lpstr>Apresentação do PowerPoint</vt:lpstr>
      <vt:lpstr>Propriedades de testes diagnósticos</vt:lpstr>
      <vt:lpstr>Propriedades de testes diagnósticos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Postulados de Koch (1882)</vt:lpstr>
      <vt:lpstr>Apresentação do PowerPoint</vt:lpstr>
      <vt:lpstr>Apresentação do PowerPoint</vt:lpstr>
      <vt:lpstr>Inferência causal </vt:lpstr>
      <vt:lpstr>Pirâmide de Associações</vt:lpstr>
      <vt:lpstr>Critérios de causalidade de Hill</vt:lpstr>
      <vt:lpstr>Critérios de causalidade de Hill</vt:lpstr>
      <vt:lpstr>Critérios de causalidade de Hill</vt:lpstr>
      <vt:lpstr>Critérios de causalidade de Hill</vt:lpstr>
      <vt:lpstr>Critérios de causalidade de Hill</vt:lpstr>
      <vt:lpstr>Apresentação do PowerPoint</vt:lpstr>
      <vt:lpstr>Critérios de causalidade de Hill</vt:lpstr>
      <vt:lpstr>Critérios de causalidade de Hill</vt:lpstr>
      <vt:lpstr>Critérios de causalidade de Hill</vt:lpstr>
      <vt:lpstr>Critérios de causalidade de Hill</vt:lpstr>
      <vt:lpstr>Capacidade do delineamento em provar causalidade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TIPOS DE ESTUDOS EPIDEMIOLÓGICOS APLICADOS ÀS DOENÇAS TRANSMITIDAS POR ALIMENTOS</dc:title>
  <dc:creator>Altacílio</dc:creator>
  <cp:lastModifiedBy>Altacílio Nunes</cp:lastModifiedBy>
  <cp:revision>192</cp:revision>
  <dcterms:created xsi:type="dcterms:W3CDTF">1999-07-20T13:41:14Z</dcterms:created>
  <dcterms:modified xsi:type="dcterms:W3CDTF">2021-05-06T14:34:53Z</dcterms:modified>
</cp:coreProperties>
</file>