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97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1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79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42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94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27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80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02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1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46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4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411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06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63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4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40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65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4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68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45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59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7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3826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924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77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336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26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6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69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98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93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CB5A-6E3A-4267-89B2-CD55D5A98271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6F3E-A8FC-4121-88D8-96C123BF9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24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CF14-FF85-4A15-8CC4-05F4556899B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9A73-9F24-4151-8046-8795405F3AA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3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B9CD-34E0-4ACD-AE78-876B1630114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24/06/2020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D31F-1A62-46B2-9E04-240E364DB67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5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MANIPULADOR DE 2GL</a:t>
            </a:r>
            <a:br>
              <a:rPr lang="pt-BR" dirty="0" smtClean="0"/>
            </a:br>
            <a:r>
              <a:rPr lang="pt-BR" dirty="0" smtClean="0"/>
              <a:t>ANÁLISE ESTÁTICA COM EFEITO DA GRAVIDADE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9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26805"/>
              </p:ext>
            </p:extLst>
          </p:nvPr>
        </p:nvGraphicFramePr>
        <p:xfrm>
          <a:off x="1576388" y="2420938"/>
          <a:ext cx="5030787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ção" r:id="rId3" imgW="2628720" imgH="1523880" progId="Equation.3">
                  <p:embed/>
                </p:oleObj>
              </mc:Choice>
              <mc:Fallback>
                <p:oleObj name="Equação" r:id="rId3" imgW="262872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420938"/>
                        <a:ext cx="5030787" cy="29067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101823"/>
            <a:ext cx="8194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TRANSLA</a:t>
            </a:r>
            <a:r>
              <a:rPr lang="pt-BR" sz="2400" b="1" dirty="0">
                <a:solidFill>
                  <a:prstClr val="black"/>
                </a:solidFill>
              </a:rPr>
              <a:t>ÇÃO </a:t>
            </a:r>
            <a:r>
              <a:rPr lang="pt-BR" sz="2400" b="1" dirty="0" smtClean="0">
                <a:solidFill>
                  <a:prstClr val="black"/>
                </a:solidFill>
              </a:rPr>
              <a:t>DO EFETUADOR E DOS </a:t>
            </a:r>
            <a:r>
              <a:rPr lang="pt-BR" sz="2400" b="1" dirty="0">
                <a:solidFill>
                  <a:prstClr val="black"/>
                </a:solidFill>
              </a:rPr>
              <a:t>CENTROS DE MASSA DOS </a:t>
            </a:r>
            <a:endParaRPr lang="pt-BR" sz="2400" b="1" dirty="0" smtClean="0">
              <a:solidFill>
                <a:prstClr val="black"/>
              </a:solidFill>
            </a:endParaRPr>
          </a:p>
          <a:p>
            <a:pPr algn="ctr"/>
            <a:r>
              <a:rPr lang="pt-BR" sz="2400" b="1" dirty="0" smtClean="0">
                <a:solidFill>
                  <a:prstClr val="black"/>
                </a:solidFill>
              </a:rPr>
              <a:t>LIGAMENTOS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108306"/>
              </p:ext>
            </p:extLst>
          </p:nvPr>
        </p:nvGraphicFramePr>
        <p:xfrm>
          <a:off x="1835696" y="5589240"/>
          <a:ext cx="1656184" cy="1162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ção" r:id="rId5" imgW="723600" imgH="507960" progId="Equation.3">
                  <p:embed/>
                </p:oleObj>
              </mc:Choice>
              <mc:Fallback>
                <p:oleObj name="Equação" r:id="rId5" imgW="7236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5589240"/>
                        <a:ext cx="1656184" cy="1162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551723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Onde</a:t>
            </a:r>
            <a:r>
              <a:rPr lang="pt-BR" dirty="0" smtClean="0"/>
              <a:t>,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049929"/>
              </p:ext>
            </p:extLst>
          </p:nvPr>
        </p:nvGraphicFramePr>
        <p:xfrm>
          <a:off x="1979712" y="908720"/>
          <a:ext cx="3830716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ção" r:id="rId7" imgW="2171520" imgH="939600" progId="Equation.3">
                  <p:embed/>
                </p:oleObj>
              </mc:Choice>
              <mc:Fallback>
                <p:oleObj name="Equação" r:id="rId7" imgW="2171520" imgH="9396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908720"/>
                        <a:ext cx="3830716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66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827584" y="1484784"/>
          <a:ext cx="22002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ção" r:id="rId3" imgW="1016000" imgH="762000" progId="Equation.3">
                  <p:embed/>
                </p:oleObj>
              </mc:Choice>
              <mc:Fallback>
                <p:oleObj name="Equação" r:id="rId3" imgW="10160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2200275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580112" y="1556792"/>
          <a:ext cx="14382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ção" r:id="rId5" imgW="660113" imgH="710891" progId="Equation.3">
                  <p:embed/>
                </p:oleObj>
              </mc:Choice>
              <mc:Fallback>
                <p:oleObj name="Equação" r:id="rId5" imgW="660113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556792"/>
                        <a:ext cx="143827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55576" y="3501008"/>
          <a:ext cx="365080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ção" r:id="rId7" imgW="1485900" imgH="711200" progId="Equation.3">
                  <p:embed/>
                </p:oleObj>
              </mc:Choice>
              <mc:Fallback>
                <p:oleObj name="Equação" r:id="rId7" imgW="1485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501008"/>
                        <a:ext cx="3650806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508104" y="3573016"/>
          <a:ext cx="24193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ção" r:id="rId9" imgW="1117600" imgH="711200" progId="Equation.3">
                  <p:embed/>
                </p:oleObj>
              </mc:Choice>
              <mc:Fallback>
                <p:oleObj name="Equação" r:id="rId9" imgW="111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573016"/>
                        <a:ext cx="24193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971600" y="548680"/>
            <a:ext cx="416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JACOBIANOS DE </a:t>
            </a:r>
            <a:r>
              <a:rPr lang="en-US" sz="2400" b="1" u="sng" dirty="0">
                <a:solidFill>
                  <a:prstClr val="black"/>
                </a:solidFill>
              </a:rPr>
              <a:t>TRANSLA</a:t>
            </a:r>
            <a:r>
              <a:rPr lang="pt-BR" sz="2400" b="1" u="sng" dirty="0">
                <a:solidFill>
                  <a:prstClr val="black"/>
                </a:solidFill>
              </a:rPr>
              <a:t>ÇÃO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pt-B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7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18864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ROTA</a:t>
            </a:r>
            <a:r>
              <a:rPr lang="pt-BR" sz="2400" b="1" u="sng" dirty="0">
                <a:solidFill>
                  <a:prstClr val="black"/>
                </a:solidFill>
              </a:rPr>
              <a:t>ÇÃO</a:t>
            </a:r>
            <a:r>
              <a:rPr lang="en-US" sz="2400" b="1" u="sng" dirty="0">
                <a:solidFill>
                  <a:prstClr val="black"/>
                </a:solidFill>
              </a:rPr>
              <a:t>:</a:t>
            </a:r>
            <a:endParaRPr lang="pt-BR" sz="2400" u="sng" dirty="0">
              <a:solidFill>
                <a:prstClr val="black"/>
              </a:solidFill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29527"/>
              </p:ext>
            </p:extLst>
          </p:nvPr>
        </p:nvGraphicFramePr>
        <p:xfrm>
          <a:off x="2644775" y="836613"/>
          <a:ext cx="19796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ção" r:id="rId3" imgW="965160" imgH="736560" progId="Equation.3">
                  <p:embed/>
                </p:oleObj>
              </mc:Choice>
              <mc:Fallback>
                <p:oleObj name="Equação" r:id="rId3" imgW="9651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836613"/>
                        <a:ext cx="1979613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974141"/>
              </p:ext>
            </p:extLst>
          </p:nvPr>
        </p:nvGraphicFramePr>
        <p:xfrm>
          <a:off x="1619672" y="2780928"/>
          <a:ext cx="1874837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ção" r:id="rId5" imgW="711000" imgH="711000" progId="Equation.3">
                  <p:embed/>
                </p:oleObj>
              </mc:Choice>
              <mc:Fallback>
                <p:oleObj name="Equação" r:id="rId5" imgW="711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80928"/>
                        <a:ext cx="1874837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00044"/>
              </p:ext>
            </p:extLst>
          </p:nvPr>
        </p:nvGraphicFramePr>
        <p:xfrm>
          <a:off x="4283968" y="2780928"/>
          <a:ext cx="1873250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ção" r:id="rId7" imgW="711000" imgH="711000" progId="Equation.3">
                  <p:embed/>
                </p:oleObj>
              </mc:Choice>
              <mc:Fallback>
                <p:oleObj name="Equação" r:id="rId7" imgW="711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780928"/>
                        <a:ext cx="1873250" cy="187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6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394708"/>
              </p:ext>
            </p:extLst>
          </p:nvPr>
        </p:nvGraphicFramePr>
        <p:xfrm>
          <a:off x="1427855" y="1196752"/>
          <a:ext cx="5578475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ção" r:id="rId3" imgW="3771720" imgH="1422360" progId="Equation.3">
                  <p:embed/>
                </p:oleObj>
              </mc:Choice>
              <mc:Fallback>
                <p:oleObj name="Equação" r:id="rId3" imgW="3771720" imgH="1422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7855" y="1196752"/>
                        <a:ext cx="5578475" cy="210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187591"/>
            <a:ext cx="7931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SUPONDO-SE A FORÇA PESO DE CADA LIGAMENTO ATUANTE</a:t>
            </a:r>
          </a:p>
          <a:p>
            <a:r>
              <a:rPr lang="pt-BR" sz="2400" b="1" dirty="0">
                <a:solidFill>
                  <a:prstClr val="black"/>
                </a:solidFill>
              </a:rPr>
              <a:t>NO SENTIDO OPOSTO AO EIXO </a:t>
            </a:r>
            <a:r>
              <a:rPr lang="pt-BR" sz="2400" b="1" dirty="0" smtClean="0">
                <a:solidFill>
                  <a:prstClr val="black"/>
                </a:solidFill>
              </a:rPr>
              <a:t>“Y” </a:t>
            </a:r>
            <a:r>
              <a:rPr lang="pt-BR" sz="2400" b="1" dirty="0">
                <a:solidFill>
                  <a:prstClr val="black"/>
                </a:solidFill>
              </a:rPr>
              <a:t>DA BASE, TEM-SE: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05542"/>
              </p:ext>
            </p:extLst>
          </p:nvPr>
        </p:nvGraphicFramePr>
        <p:xfrm>
          <a:off x="827088" y="3429000"/>
          <a:ext cx="7699375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ção" r:id="rId5" imgW="5206680" imgH="2133360" progId="Equation.3">
                  <p:embed/>
                </p:oleObj>
              </mc:Choice>
              <mc:Fallback>
                <p:oleObj name="Equação" r:id="rId5" imgW="5206680" imgH="21333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429000"/>
                        <a:ext cx="7699375" cy="315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202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9918"/>
              </p:ext>
            </p:extLst>
          </p:nvPr>
        </p:nvGraphicFramePr>
        <p:xfrm>
          <a:off x="611560" y="1844824"/>
          <a:ext cx="835292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ção" r:id="rId3" imgW="3009600" imgH="228600" progId="Equation.3">
                  <p:embed/>
                </p:oleObj>
              </mc:Choice>
              <mc:Fallback>
                <p:oleObj name="Equação" r:id="rId3" imgW="300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44824"/>
                        <a:ext cx="8352928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prstClr val="black"/>
              </a:solidFill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829029"/>
              </p:ext>
            </p:extLst>
          </p:nvPr>
        </p:nvGraphicFramePr>
        <p:xfrm>
          <a:off x="1333526" y="3140968"/>
          <a:ext cx="57721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ção" r:id="rId5" imgW="1663700" imgH="228600" progId="Equation.3">
                  <p:embed/>
                </p:oleObj>
              </mc:Choice>
              <mc:Fallback>
                <p:oleObj name="Equação" r:id="rId5" imgW="1663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26" y="3140968"/>
                        <a:ext cx="57721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83568" y="476672"/>
            <a:ext cx="52366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EFEITO GRAVITACIONAL NOS ESFORÇOS</a:t>
            </a:r>
            <a:endParaRPr lang="pt-BR" sz="2400" dirty="0">
              <a:solidFill>
                <a:prstClr val="black"/>
              </a:solidFill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16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54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Tema do Office</vt:lpstr>
      <vt:lpstr>1_Tema do Office</vt:lpstr>
      <vt:lpstr>2_Tema do Office</vt:lpstr>
      <vt:lpstr>Microsoft Equation 3.0</vt:lpstr>
      <vt:lpstr>Equação</vt:lpstr>
      <vt:lpstr>MANIPULADOR DE 2GL ANÁLISE ESTÁTICA COM EFEITO DA GRAVIDADE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MANIPULADOR DE 2GL ANÁLISE ESTÁTICA COM EFEITO DA GRAVIDADE</dc:title>
  <dc:creator>DELL</dc:creator>
  <cp:lastModifiedBy>DELL</cp:lastModifiedBy>
  <cp:revision>8</cp:revision>
  <dcterms:created xsi:type="dcterms:W3CDTF">2020-06-23T20:01:39Z</dcterms:created>
  <dcterms:modified xsi:type="dcterms:W3CDTF">2020-06-24T15:13:16Z</dcterms:modified>
</cp:coreProperties>
</file>