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61" r:id="rId7"/>
    <p:sldId id="260" r:id="rId8"/>
    <p:sldId id="259" r:id="rId9"/>
    <p:sldId id="262" r:id="rId10"/>
    <p:sldId id="263" r:id="rId11"/>
    <p:sldId id="264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68" r:id="rId26"/>
    <p:sldId id="282" r:id="rId27"/>
    <p:sldId id="280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9860440-A4E5-4A1F-AA1C-DFC423B6616E}" type="datetimeFigureOut">
              <a:rPr lang="pt-BR" smtClean="0"/>
              <a:t>25/03/2015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348D04F-CD36-4630-ACE8-C433DEE3BB1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texto e suas modalidades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Elisa Guimarães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818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Porém, o texto literário também pode ser e o é, em grande parte, inscrito no círculo do </a:t>
            </a:r>
            <a:r>
              <a:rPr lang="pt-BR" b="1" dirty="0" smtClean="0"/>
              <a:t>ficcional.</a:t>
            </a:r>
            <a:endParaRPr lang="pt-BR" dirty="0"/>
          </a:p>
          <a:p>
            <a:pPr marL="457200" indent="-457200" algn="just">
              <a:buFont typeface="+mj-lt"/>
              <a:buAutoNum type="arabicPeriod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1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classificação dos textos quanto às suas estruturas linguísticas:</a:t>
            </a:r>
          </a:p>
          <a:p>
            <a:pPr algn="just"/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Tipo descritivo = arranjos no espaço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Tipo narrativo = desenvolvimento no tempo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Tipo expositivo = análise e síntese das representações conceituais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Tipo argumentativo = tomada de posição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Tipo instrutivo = incitação à ação</a:t>
            </a:r>
            <a:endParaRPr lang="pt-BR" dirty="0"/>
          </a:p>
          <a:p>
            <a:pPr marL="457200" indent="-457200" algn="just">
              <a:buFont typeface="+mj-lt"/>
              <a:buAutoNum type="arabicPeriod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127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Capítulo 4 – A organização do texto: articulação de elementos </a:t>
            </a:r>
            <a:r>
              <a:rPr lang="pt-BR" sz="4000" b="1" dirty="0"/>
              <a:t>temáticos</a:t>
            </a:r>
          </a:p>
        </p:txBody>
      </p:sp>
    </p:spTree>
    <p:extLst>
      <p:ext uri="{BB962C8B-B14F-4D97-AF65-F5344CB8AC3E}">
        <p14:creationId xmlns:p14="http://schemas.microsoft.com/office/powerpoint/2010/main" val="3158196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São elos </a:t>
            </a:r>
            <a:r>
              <a:rPr lang="pt-BR" dirty="0" err="1" smtClean="0"/>
              <a:t>transfrásicos</a:t>
            </a:r>
            <a:r>
              <a:rPr lang="pt-BR" dirty="0" smtClean="0"/>
              <a:t>, relações entre as frases no nível do sentido que fazem do texto um conjunto de informações que se seguem sobre um eixo de </a:t>
            </a:r>
            <a:r>
              <a:rPr lang="pt-BR" dirty="0" err="1" smtClean="0"/>
              <a:t>sucessividade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 relações necessárias para significação do texto são:</a:t>
            </a:r>
          </a:p>
          <a:p>
            <a:pPr algn="just"/>
            <a:r>
              <a:rPr lang="pt-BR" dirty="0" smtClean="0"/>
              <a:t>Relações lógicas </a:t>
            </a:r>
          </a:p>
          <a:p>
            <a:pPr algn="just"/>
            <a:r>
              <a:rPr lang="pt-BR" dirty="0" smtClean="0"/>
              <a:t>Relações de redundância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268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Relações de significação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Relação lógica = condicionam o processo de expansão do texto;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Relação de redundância = garantem a fixação do tema, através de repetições ao longo do texto.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Os mecanismos de repetição favorecem o desenvolvimento temático, permitem um jogo regrado de retomadas a partir do qual se fixa um fio textual condutor.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004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Encadeamento e concatenação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encadeamento = relações que o todo entretém com cada unidade.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Esse eixo sucessivo formado pelos encadeamentos do texto chama-se concatenação. (rede de relações)</a:t>
            </a:r>
          </a:p>
        </p:txBody>
      </p:sp>
    </p:spTree>
    <p:extLst>
      <p:ext uri="{BB962C8B-B14F-4D97-AF65-F5344CB8AC3E}">
        <p14:creationId xmlns:p14="http://schemas.microsoft.com/office/powerpoint/2010/main" val="359153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Práticas intertextuais = inscrevem o texto novo num campo intelectual já conhecido do leitor. </a:t>
            </a:r>
            <a:r>
              <a:rPr lang="pt-BR" dirty="0" err="1" smtClean="0"/>
              <a:t>Ex</a:t>
            </a:r>
            <a:r>
              <a:rPr lang="pt-BR" dirty="0" smtClean="0"/>
              <a:t>: a citação que pode funcionar como ilustração, epígrafe, etc.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Operações metalinguísticas = proposições que surgem para eliminar incertezas. (um texto que explica o outro; redundâncias, etc.) </a:t>
            </a:r>
            <a:r>
              <a:rPr lang="pt-BR" dirty="0" err="1" smtClean="0"/>
              <a:t>Ex</a:t>
            </a:r>
            <a:r>
              <a:rPr lang="pt-BR" dirty="0" smtClean="0"/>
              <a:t>: o texto didático.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Procedimentos que asseguram coesão e coerência do texto = são principalmente dois: a) relações semânticas entre lexemas (palavras); b) </a:t>
            </a:r>
            <a:r>
              <a:rPr lang="pt-BR" dirty="0" err="1" smtClean="0"/>
              <a:t>Co-presença</a:t>
            </a:r>
            <a:r>
              <a:rPr lang="pt-BR" dirty="0" smtClean="0"/>
              <a:t> de traços semânticos.</a:t>
            </a:r>
          </a:p>
        </p:txBody>
      </p:sp>
    </p:spTree>
    <p:extLst>
      <p:ext uri="{BB962C8B-B14F-4D97-AF65-F5344CB8AC3E}">
        <p14:creationId xmlns:p14="http://schemas.microsoft.com/office/powerpoint/2010/main" val="169222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a) relações semânticas entre lexemas (palavras</a:t>
            </a:r>
            <a:r>
              <a:rPr lang="pt-BR" dirty="0" smtClean="0"/>
              <a:t>) = coesão entre elementos léxicos sucessivos para articulação textual.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b) </a:t>
            </a:r>
            <a:r>
              <a:rPr lang="pt-BR" dirty="0" err="1"/>
              <a:t>Co-presença</a:t>
            </a:r>
            <a:r>
              <a:rPr lang="pt-BR" dirty="0"/>
              <a:t> de traços </a:t>
            </a:r>
            <a:r>
              <a:rPr lang="pt-BR" dirty="0" smtClean="0"/>
              <a:t>semânticos = repetição:</a:t>
            </a:r>
          </a:p>
          <a:p>
            <a:pPr algn="just"/>
            <a:r>
              <a:rPr lang="pt-BR" dirty="0" smtClean="0"/>
              <a:t>Simples iteração (repetição)</a:t>
            </a:r>
          </a:p>
          <a:p>
            <a:pPr algn="just"/>
            <a:r>
              <a:rPr lang="pt-BR" dirty="0" smtClean="0"/>
              <a:t>Substituição léxica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48603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u="sng" dirty="0" smtClean="0"/>
              <a:t>Exemplo</a:t>
            </a:r>
            <a:r>
              <a:rPr lang="pt-BR" dirty="0" smtClean="0"/>
              <a:t> de “simples iteração” (repetição)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O NOME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i="1" dirty="0" smtClean="0"/>
              <a:t>Não ia nunca saber o </a:t>
            </a:r>
            <a:r>
              <a:rPr lang="pt-BR" b="1" i="1" dirty="0" smtClean="0"/>
              <a:t>nome</a:t>
            </a:r>
            <a:r>
              <a:rPr lang="pt-BR" i="1" dirty="0" smtClean="0"/>
              <a:t> daquele cachorro, carecia </a:t>
            </a:r>
            <a:r>
              <a:rPr lang="pt-BR" b="1" i="1" dirty="0" smtClean="0"/>
              <a:t>nomeá-lo</a:t>
            </a:r>
            <a:r>
              <a:rPr lang="pt-BR" i="1" dirty="0" smtClean="0"/>
              <a:t>. Se o tratasse com jeito, muito carinho, se o </a:t>
            </a:r>
            <a:r>
              <a:rPr lang="pt-BR" b="1" i="1" dirty="0" smtClean="0"/>
              <a:t>nome</a:t>
            </a:r>
            <a:r>
              <a:rPr lang="pt-BR" i="1" dirty="0" smtClean="0"/>
              <a:t> fosse bom, o </a:t>
            </a:r>
            <a:r>
              <a:rPr lang="pt-BR" b="1" i="1" dirty="0" smtClean="0"/>
              <a:t>nome</a:t>
            </a:r>
            <a:r>
              <a:rPr lang="pt-BR" i="1" dirty="0" smtClean="0"/>
              <a:t> pegava. </a:t>
            </a:r>
            <a:r>
              <a:rPr lang="pt-BR" b="1" i="1" dirty="0" smtClean="0"/>
              <a:t>Nome</a:t>
            </a:r>
            <a:r>
              <a:rPr lang="pt-BR" i="1" dirty="0" smtClean="0"/>
              <a:t> bom a gente sabe é depois...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(significando a valorização da importância do nome)</a:t>
            </a:r>
          </a:p>
        </p:txBody>
      </p:sp>
    </p:spTree>
    <p:extLst>
      <p:ext uri="{BB962C8B-B14F-4D97-AF65-F5344CB8AC3E}">
        <p14:creationId xmlns:p14="http://schemas.microsoft.com/office/powerpoint/2010/main" val="3128967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u="sng" dirty="0" smtClean="0"/>
              <a:t>Substitutos Lexicais</a:t>
            </a: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i="1" u="sng" dirty="0" smtClean="0">
                <a:solidFill>
                  <a:schemeClr val="tx1"/>
                </a:solidFill>
              </a:rPr>
              <a:t>Hiperônimo</a:t>
            </a:r>
            <a:r>
              <a:rPr lang="pt-BR" i="1" dirty="0" smtClean="0">
                <a:solidFill>
                  <a:schemeClr val="tx1"/>
                </a:solidFill>
              </a:rPr>
              <a:t> = a primeira expressão mantém com a segunda uma relação todo/parte. </a:t>
            </a:r>
            <a:r>
              <a:rPr lang="pt-BR" i="1" dirty="0" err="1" smtClean="0">
                <a:solidFill>
                  <a:schemeClr val="tx1"/>
                </a:solidFill>
              </a:rPr>
              <a:t>Ex</a:t>
            </a:r>
            <a:r>
              <a:rPr lang="pt-BR" i="1" dirty="0" smtClean="0">
                <a:solidFill>
                  <a:schemeClr val="tx1"/>
                </a:solidFill>
              </a:rPr>
              <a:t>: peixe é </a:t>
            </a:r>
            <a:r>
              <a:rPr lang="pt-BR" i="1" dirty="0" err="1" smtClean="0">
                <a:solidFill>
                  <a:schemeClr val="tx1"/>
                </a:solidFill>
              </a:rPr>
              <a:t>sobreordenada</a:t>
            </a:r>
            <a:r>
              <a:rPr lang="pt-BR" i="1" dirty="0" smtClean="0">
                <a:solidFill>
                  <a:schemeClr val="tx1"/>
                </a:solidFill>
              </a:rPr>
              <a:t> em relação a lambari, traíra, bagre, etc.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	</a:t>
            </a:r>
            <a:r>
              <a:rPr lang="pt-BR" i="1" u="sng" dirty="0" smtClean="0">
                <a:solidFill>
                  <a:schemeClr val="tx1"/>
                </a:solidFill>
              </a:rPr>
              <a:t>Hipônimo</a:t>
            </a:r>
            <a:r>
              <a:rPr lang="pt-BR" i="1" dirty="0" smtClean="0">
                <a:solidFill>
                  <a:schemeClr val="tx1"/>
                </a:solidFill>
              </a:rPr>
              <a:t> = inclusão de um termo específico num termo geral – ou de parte/todo. </a:t>
            </a:r>
            <a:r>
              <a:rPr lang="pt-BR" i="1" dirty="0" err="1" smtClean="0">
                <a:solidFill>
                  <a:schemeClr val="tx1"/>
                </a:solidFill>
              </a:rPr>
              <a:t>Ex</a:t>
            </a:r>
            <a:r>
              <a:rPr lang="pt-BR" i="1" dirty="0" smtClean="0">
                <a:solidFill>
                  <a:schemeClr val="tx1"/>
                </a:solidFill>
              </a:rPr>
              <a:t>: lírio está incluído em flor. 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	</a:t>
            </a:r>
            <a:r>
              <a:rPr lang="pt-BR" i="1" u="sng" dirty="0" smtClean="0">
                <a:solidFill>
                  <a:schemeClr val="tx1"/>
                </a:solidFill>
              </a:rPr>
              <a:t>Palavras gerais </a:t>
            </a:r>
            <a:r>
              <a:rPr lang="pt-BR" i="1" dirty="0" smtClean="0">
                <a:solidFill>
                  <a:schemeClr val="tx1"/>
                </a:solidFill>
              </a:rPr>
              <a:t>= termos cujo sentido </a:t>
            </a:r>
            <a:r>
              <a:rPr lang="pt-BR" i="1" dirty="0" err="1" smtClean="0">
                <a:solidFill>
                  <a:schemeClr val="tx1"/>
                </a:solidFill>
              </a:rPr>
              <a:t>globalizador</a:t>
            </a:r>
            <a:r>
              <a:rPr lang="pt-BR" i="1" dirty="0" smtClean="0">
                <a:solidFill>
                  <a:schemeClr val="tx1"/>
                </a:solidFill>
              </a:rPr>
              <a:t> resume outros, mais determinados. </a:t>
            </a:r>
            <a:r>
              <a:rPr lang="pt-BR" i="1" dirty="0" err="1" smtClean="0">
                <a:solidFill>
                  <a:schemeClr val="tx1"/>
                </a:solidFill>
              </a:rPr>
              <a:t>Ex</a:t>
            </a:r>
            <a:r>
              <a:rPr lang="pt-BR" i="1" dirty="0" smtClean="0">
                <a:solidFill>
                  <a:schemeClr val="tx1"/>
                </a:solidFill>
              </a:rPr>
              <a:t>: negócio, coisa, objeto, lugar, assunto, pessoa, etc.</a:t>
            </a: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0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692696"/>
            <a:ext cx="746760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TÓPICOS EXPLORADOS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Capítulo 3 – O texto e suas </a:t>
            </a:r>
            <a:r>
              <a:rPr lang="pt-BR" b="1" dirty="0" smtClean="0"/>
              <a:t>modalidades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Capítulo 4 – A organização do texto: articulação de elementos </a:t>
            </a:r>
            <a:r>
              <a:rPr lang="pt-BR" b="1" dirty="0" smtClean="0"/>
              <a:t>temáticos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Capítulo 5 – Organização do texto: articulação de elementos </a:t>
            </a:r>
            <a:r>
              <a:rPr lang="pt-BR" b="1" dirty="0" smtClean="0"/>
              <a:t>estruturais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15801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u="sng" dirty="0" smtClean="0"/>
              <a:t>Substitutos Lexicais</a:t>
            </a: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i="1" u="sng" dirty="0" smtClean="0">
                <a:solidFill>
                  <a:schemeClr val="tx1"/>
                </a:solidFill>
              </a:rPr>
              <a:t>Elipse </a:t>
            </a:r>
            <a:r>
              <a:rPr lang="pt-BR" i="1" dirty="0" smtClean="0">
                <a:solidFill>
                  <a:schemeClr val="tx1"/>
                </a:solidFill>
              </a:rPr>
              <a:t>= forma especial de substituição na qual o substituto é zero.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 “O aluno estudou e.......aprendeu a lição” (não foi preciso repetir o sujeito, está implícito na flexão do verbo – </a:t>
            </a:r>
            <a:r>
              <a:rPr lang="pt-BR" b="1" i="1" dirty="0" smtClean="0">
                <a:solidFill>
                  <a:schemeClr val="tx1"/>
                </a:solidFill>
              </a:rPr>
              <a:t>ele aprendeu</a:t>
            </a:r>
            <a:r>
              <a:rPr lang="pt-BR" i="1" dirty="0" smtClean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 “Louve-se nos mineiros, em primeiro lugar [...] não gritam..., não empurram..., não seguram o braço da gente...” (</a:t>
            </a:r>
            <a:r>
              <a:rPr lang="pt-BR" b="1" i="1" dirty="0" smtClean="0">
                <a:solidFill>
                  <a:schemeClr val="tx1"/>
                </a:solidFill>
              </a:rPr>
              <a:t>os mineiros não gritam, os mineiros não empurram, etc.</a:t>
            </a:r>
            <a:r>
              <a:rPr lang="pt-BR" i="1" dirty="0" smtClean="0">
                <a:solidFill>
                  <a:schemeClr val="tx1"/>
                </a:solidFill>
              </a:rPr>
              <a:t>).</a:t>
            </a: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5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Continuando em exemplos de elipse: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 “O menino comentou o ocorrido. Muitos outros  fizeram o mesmo” (</a:t>
            </a:r>
            <a:r>
              <a:rPr lang="pt-BR" b="1" i="1" dirty="0" smtClean="0">
                <a:solidFill>
                  <a:schemeClr val="tx1"/>
                </a:solidFill>
              </a:rPr>
              <a:t>Muitos outros meninos</a:t>
            </a:r>
            <a:r>
              <a:rPr lang="pt-BR" i="1" dirty="0" smtClean="0">
                <a:solidFill>
                  <a:schemeClr val="tx1"/>
                </a:solidFill>
              </a:rPr>
              <a:t>).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</a:t>
            </a:r>
          </a:p>
          <a:p>
            <a:pPr algn="just">
              <a:buFontTx/>
              <a:buChar char="-"/>
            </a:pPr>
            <a:r>
              <a:rPr lang="pt-BR" i="1" dirty="0" smtClean="0">
                <a:solidFill>
                  <a:schemeClr val="tx1"/>
                </a:solidFill>
              </a:rPr>
              <a:t>Estás estudando?</a:t>
            </a:r>
          </a:p>
          <a:p>
            <a:pPr algn="just">
              <a:buFontTx/>
              <a:buChar char="-"/>
            </a:pPr>
            <a:r>
              <a:rPr lang="pt-BR" i="1" dirty="0" smtClean="0">
                <a:solidFill>
                  <a:schemeClr val="tx1"/>
                </a:solidFill>
              </a:rPr>
              <a:t>Sim, faço isto </a:t>
            </a:r>
            <a:r>
              <a:rPr lang="pt-BR" b="1" i="1" dirty="0" smtClean="0">
                <a:solidFill>
                  <a:schemeClr val="tx1"/>
                </a:solidFill>
              </a:rPr>
              <a:t>(eu).</a:t>
            </a:r>
            <a:endParaRPr lang="pt-BR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64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Eixos de significação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Continuando em exemplos de elipse: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 “Foram premiados José e Maria. </a:t>
            </a:r>
            <a:r>
              <a:rPr lang="pt-BR" b="1" i="1" dirty="0" smtClean="0">
                <a:solidFill>
                  <a:schemeClr val="tx1"/>
                </a:solidFill>
              </a:rPr>
              <a:t>Ele</a:t>
            </a:r>
            <a:r>
              <a:rPr lang="pt-BR" i="1" dirty="0" smtClean="0">
                <a:solidFill>
                  <a:schemeClr val="tx1"/>
                </a:solidFill>
              </a:rPr>
              <a:t> está muito contente com a premiação”.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 “Alguns correram para o albergue. </a:t>
            </a:r>
            <a:r>
              <a:rPr lang="pt-BR" b="1" i="1" dirty="0" smtClean="0">
                <a:solidFill>
                  <a:schemeClr val="tx1"/>
                </a:solidFill>
              </a:rPr>
              <a:t>Ali</a:t>
            </a:r>
            <a:r>
              <a:rPr lang="pt-BR" i="1" dirty="0" smtClean="0">
                <a:solidFill>
                  <a:schemeClr val="tx1"/>
                </a:solidFill>
              </a:rPr>
              <a:t> havia mais segurança”.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Exemplo: “Todos permaneceram fora. </a:t>
            </a:r>
            <a:r>
              <a:rPr lang="pt-BR" b="1" i="1" dirty="0" smtClean="0">
                <a:solidFill>
                  <a:schemeClr val="tx1"/>
                </a:solidFill>
              </a:rPr>
              <a:t>Ali</a:t>
            </a:r>
            <a:r>
              <a:rPr lang="pt-BR" i="1" dirty="0" smtClean="0">
                <a:solidFill>
                  <a:schemeClr val="tx1"/>
                </a:solidFill>
              </a:rPr>
              <a:t> fazia menos calor”. 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4" name="Seta circular 3"/>
          <p:cNvSpPr/>
          <p:nvPr/>
        </p:nvSpPr>
        <p:spPr>
          <a:xfrm flipH="1">
            <a:off x="4932040" y="2492896"/>
            <a:ext cx="1656184" cy="93610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Seta circular 4"/>
          <p:cNvSpPr/>
          <p:nvPr/>
        </p:nvSpPr>
        <p:spPr>
          <a:xfrm flipH="1">
            <a:off x="5940152" y="3717032"/>
            <a:ext cx="1368152" cy="93610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 circular 5"/>
          <p:cNvSpPr/>
          <p:nvPr/>
        </p:nvSpPr>
        <p:spPr>
          <a:xfrm flipH="1">
            <a:off x="5436096" y="4509120"/>
            <a:ext cx="1152128" cy="122413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68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/>
              <a:t>Coerência e Coesão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Coesão é efeito da coerência.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Coesão = modos de interconexão dos componentes textuais.</a:t>
            </a:r>
          </a:p>
          <a:p>
            <a:pPr marL="0" indent="0" algn="just">
              <a:buNone/>
            </a:pPr>
            <a:endParaRPr lang="pt-B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i="1" dirty="0" smtClean="0">
                <a:solidFill>
                  <a:schemeClr val="tx1"/>
                </a:solidFill>
              </a:rPr>
              <a:t>Coerência = modos como os elementos subjacentes (subentendidos) à superfície textual tecem a rede de sentido. </a:t>
            </a: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371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Coordenação e hierarquia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Duas frases são coordenadas quando a segunda tem por tema a primeira.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Exemplo: </a:t>
            </a:r>
            <a:r>
              <a:rPr lang="pt-BR" b="1" dirty="0" smtClean="0"/>
              <a:t>“Está frio. Não sairemos” </a:t>
            </a:r>
            <a:r>
              <a:rPr lang="pt-BR" dirty="0" smtClean="0"/>
              <a:t>– o que equivale a “Está frio e [a propósito de estar frio] não sairemos”.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Hierarquia = os termos se articulam num processo hierárquico de função e valores num processo de subordinação.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Exemplo: A laranja, o limão, o abacaxi e a acerola são muito indicadas para controlar o diabetes. </a:t>
            </a:r>
            <a:r>
              <a:rPr lang="pt-BR" b="1" dirty="0" smtClean="0"/>
              <a:t>Frutas cítricas</a:t>
            </a:r>
            <a:r>
              <a:rPr lang="pt-BR" dirty="0" smtClean="0"/>
              <a:t> </a:t>
            </a:r>
            <a:r>
              <a:rPr lang="pt-BR" dirty="0"/>
              <a:t>são muito indicadas para controlar o diabetes. </a:t>
            </a:r>
          </a:p>
        </p:txBody>
      </p:sp>
    </p:spTree>
    <p:extLst>
      <p:ext uri="{BB962C8B-B14F-4D97-AF65-F5344CB8AC3E}">
        <p14:creationId xmlns:p14="http://schemas.microsoft.com/office/powerpoint/2010/main" val="607842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dirty="0"/>
              <a:t>Capítulo 5 – Organização do texto: articulação de elementos </a:t>
            </a:r>
            <a:r>
              <a:rPr lang="pt-BR" sz="3800" b="1" dirty="0"/>
              <a:t>estruturais</a:t>
            </a:r>
          </a:p>
        </p:txBody>
      </p:sp>
    </p:spTree>
    <p:extLst>
      <p:ext uri="{BB962C8B-B14F-4D97-AF65-F5344CB8AC3E}">
        <p14:creationId xmlns:p14="http://schemas.microsoft.com/office/powerpoint/2010/main" val="2636311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Partes do texto e sua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Título = função factual ou expressiva</a:t>
            </a:r>
          </a:p>
          <a:p>
            <a:pPr algn="just"/>
            <a:r>
              <a:rPr lang="pt-BR" dirty="0" smtClean="0"/>
              <a:t>Subtítulo = facilitam a retenção do conteúdo</a:t>
            </a:r>
          </a:p>
          <a:p>
            <a:pPr algn="just"/>
            <a:r>
              <a:rPr lang="pt-BR" dirty="0" smtClean="0"/>
              <a:t>Parágrafo = segmentam etapas diversas do raciocínio. A abordagem de um novo aspecto de um tema comum (diversos tipos de parágrafos como pode ser observado no texto – chave, argumentativo, </a:t>
            </a:r>
            <a:r>
              <a:rPr lang="pt-BR" dirty="0" err="1" smtClean="0"/>
              <a:t>definitório</a:t>
            </a:r>
            <a:r>
              <a:rPr lang="pt-BR" dirty="0" smtClean="0"/>
              <a:t>, conclusivo, etc.).</a:t>
            </a:r>
          </a:p>
          <a:p>
            <a:pPr algn="just"/>
            <a:r>
              <a:rPr lang="pt-BR" dirty="0"/>
              <a:t>P</a:t>
            </a:r>
            <a:r>
              <a:rPr lang="pt-BR" dirty="0" smtClean="0"/>
              <a:t>ossibilidades de persuasão do texto</a:t>
            </a:r>
          </a:p>
          <a:p>
            <a:pPr algn="just"/>
            <a:r>
              <a:rPr lang="pt-BR" dirty="0" smtClean="0"/>
              <a:t>Início e fim comprometem-se mutuamente na </a:t>
            </a:r>
            <a:r>
              <a:rPr lang="pt-BR" dirty="0" err="1" smtClean="0"/>
              <a:t>sequencialização</a:t>
            </a:r>
            <a:r>
              <a:rPr lang="pt-BR" dirty="0" smtClean="0"/>
              <a:t> do texto (retomada).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037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estruturais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elementos estruturais são aqueles que determinam, mais especificamente, o modo de organização do texto.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Integrado no todo que é forma (organização), qualquer elemento passa a desempenhar uma função.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343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Macroestrutura = plano semântico global do texto.</a:t>
            </a:r>
          </a:p>
          <a:p>
            <a:pPr algn="just"/>
            <a:r>
              <a:rPr lang="pt-BR" dirty="0" smtClean="0"/>
              <a:t>Superestrutura = tipo de esquema abstrato que estabelece a ordem global do texto.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Categorias do </a:t>
            </a:r>
            <a:r>
              <a:rPr lang="pt-BR" b="1" dirty="0" smtClean="0"/>
              <a:t>texto narrativo</a:t>
            </a:r>
            <a:r>
              <a:rPr lang="pt-BR" dirty="0" smtClean="0"/>
              <a:t>: exposição (equilíbrio), complicação (desequilíbrio) e resolução </a:t>
            </a:r>
            <a:r>
              <a:rPr lang="pt-BR" dirty="0"/>
              <a:t>(equilíbrio</a:t>
            </a:r>
            <a:r>
              <a:rPr lang="pt-BR" dirty="0" smtClean="0"/>
              <a:t>). Ações de pessoas, às quais as descrições de circunstâncias e objetos ficam subordinadas. 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063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Estrutura do </a:t>
            </a:r>
            <a:r>
              <a:rPr lang="pt-BR" b="1" dirty="0" smtClean="0"/>
              <a:t>texto dissertativo</a:t>
            </a:r>
            <a:r>
              <a:rPr lang="pt-BR" dirty="0" smtClean="0"/>
              <a:t>:</a:t>
            </a:r>
          </a:p>
          <a:p>
            <a:pPr marL="0" indent="0" algn="just">
              <a:buNone/>
            </a:pPr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Exórdio (introdução);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Narração (relato de fatos);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Confirmação (exposição dos argumentos);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Peroração (conclusão).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92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Capítulo 3 – O texto e suas </a:t>
            </a:r>
            <a:r>
              <a:rPr lang="pt-BR" b="1" dirty="0" smtClean="0"/>
              <a:t>modalidades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4256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</a:t>
            </a:r>
            <a:r>
              <a:rPr lang="pt-BR" b="1" dirty="0" smtClean="0"/>
              <a:t>texto argumentativo </a:t>
            </a:r>
            <a:r>
              <a:rPr lang="pt-BR" dirty="0" smtClean="0"/>
              <a:t>deve ser composto por hipóteses (premissas) + a conclusão. 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2096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Estrutura do </a:t>
            </a:r>
            <a:r>
              <a:rPr lang="pt-BR" b="1" dirty="0" smtClean="0"/>
              <a:t>texto descritivo</a:t>
            </a:r>
            <a:r>
              <a:rPr lang="pt-BR" dirty="0" smtClean="0"/>
              <a:t>: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Toda descrição comporta:</a:t>
            </a:r>
          </a:p>
          <a:p>
            <a:pPr marL="0" indent="0" algn="just">
              <a:buNone/>
            </a:pPr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Um tema-chave, que enuncia a sequência descritiva;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Uma série de subtemas;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Expansões predicativas, sejam qualificativas ou funcionais.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635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Superestruturas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Exemplo de texto descritivo: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Ângela tinha cerca de vinte anos; parecia mais velha pelo desenvolvimento das proporções. Grande, carnuda, sanguínea e fogosa, era um desses exemplares excessivos do sexo que parecem conformados expressamente para esposas da multidão – protestos revolucionários contra o monopólio do tálamo.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16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Texto/discurso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Neste livro, os termos </a:t>
            </a:r>
            <a:r>
              <a:rPr lang="pt-BR" b="1" dirty="0" smtClean="0"/>
              <a:t>texto</a:t>
            </a:r>
            <a:r>
              <a:rPr lang="pt-BR" dirty="0" smtClean="0"/>
              <a:t> e </a:t>
            </a:r>
            <a:r>
              <a:rPr lang="pt-BR" b="1" dirty="0" smtClean="0"/>
              <a:t>discurso</a:t>
            </a:r>
            <a:r>
              <a:rPr lang="pt-BR" dirty="0" smtClean="0"/>
              <a:t> serão tratados de forma sinônima.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Ou seja, é o processo que engloba as relações sintagmáticas de qualquer sistema de signos.</a:t>
            </a:r>
          </a:p>
          <a:p>
            <a:pPr algn="just"/>
            <a:endParaRPr lang="pt-BR" dirty="0"/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um diálogo, uma frase, um verso, um provérbio, etc.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34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De acordo com a estrutura interna do texto, tem-se: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Texto descritivo</a:t>
            </a:r>
          </a:p>
          <a:p>
            <a:pPr algn="just"/>
            <a:r>
              <a:rPr lang="pt-BR" dirty="0" smtClean="0"/>
              <a:t>Texto narrativo</a:t>
            </a:r>
          </a:p>
          <a:p>
            <a:pPr algn="just"/>
            <a:r>
              <a:rPr lang="pt-BR" dirty="0" smtClean="0"/>
              <a:t>Texto dissertativo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(os textos podem ter uma ou diversas estruturas combinadas)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Uma parte ou outra será caracterizável como descritiva, seguida de outra argumentativa e de outra ainda narrativa, por exemplo.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27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Textos/discursos argumentativos, podem ser: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Deliberativo = pretende o aconselhamento;</a:t>
            </a:r>
          </a:p>
          <a:p>
            <a:pPr algn="just"/>
            <a:r>
              <a:rPr lang="pt-BR" dirty="0" smtClean="0"/>
              <a:t>Judiciário = acusação ou defesa;</a:t>
            </a:r>
          </a:p>
          <a:p>
            <a:pPr algn="just"/>
            <a:r>
              <a:rPr lang="pt-BR" dirty="0" err="1" smtClean="0"/>
              <a:t>Epidítico</a:t>
            </a:r>
            <a:r>
              <a:rPr lang="pt-BR" dirty="0" smtClean="0"/>
              <a:t> = fazer apologia ou censura;</a:t>
            </a:r>
          </a:p>
          <a:p>
            <a:pPr algn="just"/>
            <a:r>
              <a:rPr lang="pt-BR" dirty="0" smtClean="0"/>
              <a:t>Crítica = acordo ou contestação.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65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É o núcleo informativo fundamental ou elemento em torno do qual se estrutura a mensagem.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Condensação semântica = é o caminho pelo qual o receptor chega à identificação do tema central do texto.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01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Já na perspectiva da relação autor/leitor, os discursos podem ser: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Autoritário = o autor pretende fazer o leitor fazer;</a:t>
            </a:r>
          </a:p>
          <a:p>
            <a:pPr algn="just"/>
            <a:r>
              <a:rPr lang="pt-BR" dirty="0" smtClean="0"/>
              <a:t>Factivo = o autor pretende fazer o leitor ser;</a:t>
            </a:r>
          </a:p>
          <a:p>
            <a:pPr algn="just"/>
            <a:r>
              <a:rPr lang="pt-BR" dirty="0" smtClean="0"/>
              <a:t>Científico = o autor pretende fazer o leitor saber;</a:t>
            </a:r>
          </a:p>
          <a:p>
            <a:pPr algn="just"/>
            <a:r>
              <a:rPr lang="pt-BR" dirty="0" smtClean="0"/>
              <a:t>Persuasivo = o autor pretende fazer o leitor crer.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508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Quanto aos textos informativos </a:t>
            </a:r>
            <a:r>
              <a:rPr lang="pt-BR" b="1" dirty="0" smtClean="0"/>
              <a:t>não-ficcionais </a:t>
            </a:r>
            <a:r>
              <a:rPr lang="pt-BR" dirty="0" smtClean="0"/>
              <a:t>temos:</a:t>
            </a:r>
          </a:p>
          <a:p>
            <a:pPr algn="just"/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científico – fundamentar um princípio ou ciência</a:t>
            </a:r>
            <a:endParaRPr lang="pt-BR" dirty="0"/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didático – processo de ensinar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jornalístico – notícia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jurídico – esclarecer leis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filosófico – ideias em torno da essência das “coisas”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político – convencer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crítico – juízo de valor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 smtClean="0"/>
              <a:t>Texto literário – valorização da palavra pela palavra</a:t>
            </a:r>
          </a:p>
          <a:p>
            <a:pPr marL="457200" indent="-457200" algn="just">
              <a:buFont typeface="+mj-lt"/>
              <a:buAutoNum type="arabicPeriod"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524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383</TotalTime>
  <Words>1187</Words>
  <Application>Microsoft Office PowerPoint</Application>
  <PresentationFormat>Apresentação na tela (4:3)</PresentationFormat>
  <Paragraphs>202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Sketchbook</vt:lpstr>
      <vt:lpstr>O texto e suas modalidades</vt:lpstr>
      <vt:lpstr>Apresentação do PowerPoint</vt:lpstr>
      <vt:lpstr>Capítulo 3 – O texto e suas modalidades</vt:lpstr>
      <vt:lpstr>Texto/discurso</vt:lpstr>
      <vt:lpstr>Tipologia dos textos</vt:lpstr>
      <vt:lpstr>Tipologia dos textos</vt:lpstr>
      <vt:lpstr>TEMA</vt:lpstr>
      <vt:lpstr>Tipologia dos textos</vt:lpstr>
      <vt:lpstr>Tipologia dos textos</vt:lpstr>
      <vt:lpstr>Tipologia dos textos</vt:lpstr>
      <vt:lpstr>Tipologia dos textos</vt:lpstr>
      <vt:lpstr>Capítulo 4 – A organização do texto: articulação de elementos temáticos</vt:lpstr>
      <vt:lpstr>TEXTO</vt:lpstr>
      <vt:lpstr>Relações de significação</vt:lpstr>
      <vt:lpstr>Encadeamento e concatenação</vt:lpstr>
      <vt:lpstr>Eixos de significação</vt:lpstr>
      <vt:lpstr>Eixos de significação</vt:lpstr>
      <vt:lpstr>Eixos de significação</vt:lpstr>
      <vt:lpstr>Eixos de significação</vt:lpstr>
      <vt:lpstr>Eixos de significação</vt:lpstr>
      <vt:lpstr>Eixos de significação</vt:lpstr>
      <vt:lpstr>Eixos de significação</vt:lpstr>
      <vt:lpstr>Coerência e Coesão</vt:lpstr>
      <vt:lpstr>Coordenação e hierarquia</vt:lpstr>
      <vt:lpstr>Capítulo 5 – Organização do texto: articulação de elementos estruturais</vt:lpstr>
      <vt:lpstr>Partes do texto e sua integração</vt:lpstr>
      <vt:lpstr>Elementos estruturais</vt:lpstr>
      <vt:lpstr>Superestruturas</vt:lpstr>
      <vt:lpstr>Superestruturas</vt:lpstr>
      <vt:lpstr>Superestruturas</vt:lpstr>
      <vt:lpstr>Superestruturas</vt:lpstr>
      <vt:lpstr>Superestruturas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texto e suas modalidades</dc:title>
  <dc:creator>admcbd</dc:creator>
  <cp:lastModifiedBy>admcbd</cp:lastModifiedBy>
  <cp:revision>20</cp:revision>
  <dcterms:created xsi:type="dcterms:W3CDTF">2015-03-24T14:33:29Z</dcterms:created>
  <dcterms:modified xsi:type="dcterms:W3CDTF">2015-03-25T20:47:37Z</dcterms:modified>
</cp:coreProperties>
</file>